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5"/>
  </p:handoutMasterIdLst>
  <p:sldIdLst>
    <p:sldId id="256" r:id="rId3"/>
    <p:sldId id="540" r:id="rId5"/>
    <p:sldId id="682" r:id="rId6"/>
    <p:sldId id="521" r:id="rId7"/>
    <p:sldId id="528" r:id="rId8"/>
    <p:sldId id="536" r:id="rId9"/>
    <p:sldId id="530" r:id="rId10"/>
    <p:sldId id="537" r:id="rId11"/>
    <p:sldId id="532" r:id="rId12"/>
    <p:sldId id="538" r:id="rId13"/>
    <p:sldId id="684" r:id="rId14"/>
    <p:sldId id="685" r:id="rId15"/>
    <p:sldId id="467" r:id="rId16"/>
    <p:sldId id="686" r:id="rId17"/>
    <p:sldId id="406" r:id="rId18"/>
    <p:sldId id="407" r:id="rId19"/>
    <p:sldId id="687" r:id="rId20"/>
    <p:sldId id="688" r:id="rId21"/>
    <p:sldId id="689" r:id="rId22"/>
    <p:sldId id="691" r:id="rId23"/>
    <p:sldId id="692" r:id="rId24"/>
    <p:sldId id="693" r:id="rId25"/>
    <p:sldId id="277" r:id="rId26"/>
    <p:sldId id="694" r:id="rId27"/>
    <p:sldId id="695" r:id="rId28"/>
    <p:sldId id="696" r:id="rId29"/>
    <p:sldId id="697" r:id="rId30"/>
    <p:sldId id="698" r:id="rId31"/>
    <p:sldId id="699" r:id="rId32"/>
    <p:sldId id="700" r:id="rId33"/>
    <p:sldId id="701" r:id="rId34"/>
    <p:sldId id="283" r:id="rId35"/>
    <p:sldId id="421" r:id="rId36"/>
    <p:sldId id="422" r:id="rId37"/>
    <p:sldId id="423" r:id="rId38"/>
    <p:sldId id="424" r:id="rId39"/>
    <p:sldId id="425" r:id="rId40"/>
    <p:sldId id="426" r:id="rId41"/>
    <p:sldId id="702" r:id="rId42"/>
    <p:sldId id="703" r:id="rId43"/>
    <p:sldId id="704" r:id="rId44"/>
    <p:sldId id="705" r:id="rId45"/>
    <p:sldId id="706" r:id="rId46"/>
    <p:sldId id="707" r:id="rId47"/>
    <p:sldId id="428" r:id="rId48"/>
    <p:sldId id="429" r:id="rId49"/>
    <p:sldId id="430" r:id="rId50"/>
    <p:sldId id="431" r:id="rId51"/>
    <p:sldId id="433" r:id="rId52"/>
    <p:sldId id="434" r:id="rId53"/>
    <p:sldId id="432" r:id="rId54"/>
    <p:sldId id="443" r:id="rId55"/>
    <p:sldId id="444" r:id="rId56"/>
    <p:sldId id="450" r:id="rId57"/>
    <p:sldId id="442" r:id="rId58"/>
    <p:sldId id="791" r:id="rId59"/>
    <p:sldId id="792" r:id="rId60"/>
    <p:sldId id="793" r:id="rId61"/>
    <p:sldId id="708" r:id="rId62"/>
    <p:sldId id="709" r:id="rId63"/>
    <p:sldId id="710" r:id="rId64"/>
    <p:sldId id="711" r:id="rId65"/>
    <p:sldId id="712" r:id="rId66"/>
    <p:sldId id="713" r:id="rId67"/>
    <p:sldId id="714" r:id="rId68"/>
    <p:sldId id="715" r:id="rId69"/>
    <p:sldId id="716" r:id="rId70"/>
    <p:sldId id="717" r:id="rId71"/>
    <p:sldId id="718" r:id="rId72"/>
    <p:sldId id="719" r:id="rId73"/>
    <p:sldId id="720" r:id="rId74"/>
    <p:sldId id="721" r:id="rId75"/>
    <p:sldId id="753" r:id="rId76"/>
    <p:sldId id="754" r:id="rId77"/>
    <p:sldId id="755" r:id="rId78"/>
    <p:sldId id="756" r:id="rId79"/>
    <p:sldId id="757" r:id="rId80"/>
    <p:sldId id="758" r:id="rId81"/>
    <p:sldId id="722" r:id="rId82"/>
    <p:sldId id="723" r:id="rId83"/>
    <p:sldId id="724" r:id="rId84"/>
    <p:sldId id="725" r:id="rId85"/>
    <p:sldId id="726" r:id="rId86"/>
    <p:sldId id="727" r:id="rId87"/>
    <p:sldId id="728" r:id="rId88"/>
    <p:sldId id="729" r:id="rId89"/>
    <p:sldId id="730" r:id="rId90"/>
    <p:sldId id="731" r:id="rId91"/>
    <p:sldId id="732" r:id="rId92"/>
    <p:sldId id="733" r:id="rId93"/>
    <p:sldId id="734" r:id="rId94"/>
    <p:sldId id="735" r:id="rId95"/>
    <p:sldId id="736" r:id="rId96"/>
    <p:sldId id="737" r:id="rId97"/>
    <p:sldId id="738" r:id="rId98"/>
    <p:sldId id="739" r:id="rId99"/>
    <p:sldId id="740" r:id="rId100"/>
    <p:sldId id="741" r:id="rId101"/>
    <p:sldId id="742" r:id="rId102"/>
    <p:sldId id="743" r:id="rId103"/>
    <p:sldId id="744" r:id="rId104"/>
    <p:sldId id="745" r:id="rId105"/>
    <p:sldId id="746" r:id="rId106"/>
    <p:sldId id="759" r:id="rId107"/>
    <p:sldId id="760" r:id="rId108"/>
    <p:sldId id="761" r:id="rId109"/>
    <p:sldId id="762" r:id="rId110"/>
    <p:sldId id="763" r:id="rId111"/>
    <p:sldId id="547" r:id="rId112"/>
    <p:sldId id="846" r:id="rId113"/>
    <p:sldId id="764" r:id="rId11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003399"/>
    <a:srgbClr val="FF0000"/>
    <a:srgbClr val="CC6600"/>
    <a:srgbClr val="CC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183"/>
    <p:restoredTop sz="94943"/>
  </p:normalViewPr>
  <p:slideViewPr>
    <p:cSldViewPr showGuides="1">
      <p:cViewPr varScale="1">
        <p:scale>
          <a:sx n="84" d="100"/>
          <a:sy n="84" d="100"/>
        </p:scale>
        <p:origin x="-828" y="-84"/>
      </p:cViewPr>
      <p:guideLst>
        <p:guide orient="horz" pos="22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83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30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30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30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2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62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2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2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7170" name="Rectangle 2"/>
          <p:cNvSpPr>
            <a:spLocks noRot="1" noTextEdit="1"/>
          </p:cNvSpPr>
          <p:nvPr>
            <p:ph type="sldImg"/>
          </p:nvPr>
        </p:nvSpPr>
        <p:spPr/>
      </p:sp>
      <p:sp>
        <p:nvSpPr>
          <p:cNvPr id="717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Rot="1" noTextEdit="1"/>
          </p:cNvSpPr>
          <p:nvPr>
            <p:ph type="sldImg"/>
          </p:nvPr>
        </p:nvSpPr>
        <p:spPr/>
      </p:sp>
      <p:sp>
        <p:nvSpPr>
          <p:cNvPr id="11266" name="文本占位符 2"/>
          <p:cNvSpPr/>
          <p:nvPr>
            <p:ph type="body"/>
          </p:nvPr>
        </p:nvSpPr>
        <p:spPr/>
        <p:txBody>
          <a:bodyPr wrap="square"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34818" name="幻灯片图像占位符 1"/>
          <p:cNvSpPr>
            <a:spLocks noGrp="1" noRot="1" noChangeAspect="1" noTextEdit="1"/>
          </p:cNvSpPr>
          <p:nvPr>
            <p:ph type="sldImg"/>
          </p:nvPr>
        </p:nvSpPr>
        <p:spPr/>
      </p:sp>
      <p:sp>
        <p:nvSpPr>
          <p:cNvPr id="34819" name="备注占位符 2"/>
          <p:cNvSpPr>
            <a:spLocks noGrp="1"/>
          </p:cNvSpPr>
          <p:nvPr>
            <p:ph type="body"/>
          </p:nvPr>
        </p:nvSpPr>
        <p:spPr/>
        <p:txBody>
          <a:bodyPr wrap="square" lIns="91440" tIns="45720" rIns="91440" bIns="45720" anchor="t"/>
          <a:p>
            <a:pPr lvl="0" eaLnBrk="1" hangingPunct="1"/>
            <a:r>
              <a:rPr lang="en-US" altLang="zh-CN" dirty="0"/>
              <a:t>Double print the paper</a:t>
            </a:r>
            <a:endParaRPr lang="en-US" altLang="zh-CN" dirty="0"/>
          </a:p>
          <a:p>
            <a:pPr lvl="0" eaLnBrk="1" hangingPunct="1"/>
            <a:endParaRPr lang="en-US" altLang="zh-CN" dirty="0"/>
          </a:p>
        </p:txBody>
      </p:sp>
      <p:sp>
        <p:nvSpPr>
          <p:cNvPr id="34820" name="灯片编号占位符 3"/>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
        <p:nvSpPr>
          <p:cNvPr id="38914" name="幻灯片图像占位符 1"/>
          <p:cNvSpPr>
            <a:spLocks noGrp="1" noRot="1" noChangeAspect="1" noTextEdit="1"/>
          </p:cNvSpPr>
          <p:nvPr>
            <p:ph type="sldImg"/>
          </p:nvPr>
        </p:nvSpPr>
        <p:spPr/>
      </p:sp>
      <p:sp>
        <p:nvSpPr>
          <p:cNvPr id="38915" name="备注占位符 2"/>
          <p:cNvSpPr>
            <a:spLocks noGrp="1"/>
          </p:cNvSpPr>
          <p:nvPr>
            <p:ph type="body"/>
          </p:nvPr>
        </p:nvSpPr>
        <p:spPr/>
        <p:txBody>
          <a:bodyPr wrap="square" lIns="91440" tIns="45720" rIns="91440" bIns="45720" anchor="t"/>
          <a:p>
            <a:pPr lvl="0" eaLnBrk="1" hangingPunct="1">
              <a:spcBef>
                <a:spcPct val="0"/>
              </a:spcBef>
            </a:pPr>
            <a:endParaRPr lang="zh-CN" altLang="zh-CN" dirty="0"/>
          </a:p>
        </p:txBody>
      </p:sp>
      <p:sp>
        <p:nvSpPr>
          <p:cNvPr id="38916" name="灯片编号占位符 3"/>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p:sp>
      <p:sp>
        <p:nvSpPr>
          <p:cNvPr id="73730" name="备注占位符 2"/>
          <p:cNvSpPr>
            <a:spLocks noGrp="1"/>
          </p:cNvSpPr>
          <p:nvPr>
            <p:ph type="body"/>
          </p:nvPr>
        </p:nvSpPr>
        <p:spPr/>
        <p:txBody>
          <a:bodyPr wrap="square" lIns="91440" tIns="45720" rIns="91440" bIns="45720" anchor="t"/>
          <a:p>
            <a:pPr lvl="0"/>
            <a:endParaRPr lang="zh-CN" altLang="en-US" dirty="0"/>
          </a:p>
        </p:txBody>
      </p:sp>
      <p:sp>
        <p:nvSpPr>
          <p:cNvPr id="7373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p:nvPr>
        </p:nvSpPr>
        <p:spPr/>
        <p:txBody>
          <a:bodyPr wrap="square" lIns="91440" tIns="45720" rIns="91440" bIns="45720" anchor="t"/>
          <a:p>
            <a:pPr lvl="0"/>
            <a:endParaRPr lang="zh-CN" altLang="en-US" dirty="0"/>
          </a:p>
        </p:txBody>
      </p:sp>
      <p:sp>
        <p:nvSpPr>
          <p:cNvPr id="7577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3"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fontAlgn="base"/>
            <a:r>
              <a:rPr lang="zh-CN" altLang="en-US" strike="noStrike" noProof="1"/>
              <a:t>单击此处编辑母版副标题样式</a:t>
            </a:r>
            <a:endParaRPr lang="zh-CN" altLang="en-US" strike="noStrike" noProof="1"/>
          </a:p>
        </p:txBody>
      </p:sp>
      <p:sp>
        <p:nvSpPr>
          <p:cNvPr id="31"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defRPr/>
            </a:pPr>
            <a:fld id="{8E25640E-5AEA-4DED-B7ED-B25379970521}" type="datetime1">
              <a:rPr kumimoji="0" lang="zh-CN" altLang="en-US" b="0" i="0" strike="noStrike"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0" lang="zh-CN" altLang="en-US"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defRPr/>
            </a:pPr>
            <a:r>
              <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rPr>
              <a:t>计算机科学与工程学院</a:t>
            </a: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981200"/>
            <a:ext cx="8229600"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400" y="228600"/>
            <a:ext cx="5029200" cy="4572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228600" y="990600"/>
            <a:ext cx="3009900" cy="388620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390900" y="990600"/>
            <a:ext cx="3009900" cy="388620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4"/>
          <p:cNvSpPr>
            <a:spLocks noGrp="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defRPr/>
            </a:pPr>
            <a:r>
              <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rPr>
              <a:t>计算机科学与工程学院</a:t>
            </a: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8" name="灯片编号占位符 5"/>
          <p:cNvSpPr>
            <a:spLocks noGrp="1"/>
          </p:cNvSpPr>
          <p:nvPr>
            <p:ph type="sldNum" sz="quarter" idx="4"/>
          </p:nvPr>
        </p:nvSpPr>
        <p:spPr bwMode="auto">
          <a:xfrm>
            <a:off x="6659563" y="6381750"/>
            <a:ext cx="395288" cy="322263"/>
          </a:xfrm>
          <a:prstGeom prst="rect">
            <a:avLst/>
          </a:prstGeom>
          <a:noFill/>
          <a:ln w="9525">
            <a:noFill/>
            <a:miter lim="800000"/>
          </a:ln>
          <a:effectLst/>
        </p:spPr>
        <p:txBody>
          <a:bodyPr vert="horz" wrap="square" lIns="90000" tIns="46800" rIns="90000" bIns="46800" numCol="1" anchor="b" anchorCtr="0" compatLnSpc="1"/>
          <a:p>
            <a:pPr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defRPr/>
            </a:pPr>
            <a:fld id="{E3F18029-3329-41EF-AA9E-6B1BFA7446BE}" type="datetime1">
              <a:rPr kumimoji="0" lang="zh-CN" altLang="en-US" b="0" i="0" strike="noStrike"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0" lang="zh-CN" altLang="en-US"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2800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buFontTx/>
              <a:buNone/>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计算机科学与工程学院</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8003" name="Rectangle 3"/>
          <p:cNvSpPr>
            <a:spLocks noGrp="1" noChangeArrowheads="1"/>
          </p:cNvSpPr>
          <p:nvPr>
            <p:ph type="sldNum" sz="quarter" idx="4"/>
          </p:nvPr>
        </p:nvSpPr>
        <p:spPr bwMode="auto">
          <a:xfrm>
            <a:off x="6659563" y="6381750"/>
            <a:ext cx="395288" cy="322263"/>
          </a:xfrm>
          <a:prstGeom prst="rect">
            <a:avLst/>
          </a:prstGeom>
          <a:noFill/>
          <a:ln w="9525">
            <a:noFill/>
            <a:miter lim="800000"/>
          </a:ln>
          <a:effectLst/>
        </p:spPr>
        <p:txBody>
          <a:bodyPr vert="horz" wrap="square" lIns="90000" tIns="46800" rIns="90000" bIns="46800" numCol="1" anchor="b" anchorCtr="0" compatLnSpc="1"/>
          <a:p>
            <a:pPr lvl="0" algn="r" eaLnBrk="1" fontAlgn="base" hangingPunct="1"/>
            <a:fld id="{9A0DB2DC-4C9A-4742-B13C-FB6460FD3503}" type="slidenum">
              <a:rPr lang="en-US" altLang="zh-CN" sz="1200" strike="noStrike" noProof="1" dirty="0">
                <a:latin typeface="Arial Black" panose="020B0A04020102020204" pitchFamily="34" charset="0"/>
                <a:ea typeface="宋体" panose="02010600030101010101" pitchFamily="2" charset="-122"/>
                <a:cs typeface="+mn-ea"/>
              </a:rPr>
            </a:fld>
            <a:endParaRPr lang="en-US" altLang="zh-CN" sz="1200" strike="noStrike" noProof="1" dirty="0">
              <a:latin typeface="Arial Black" panose="020B0A04020102020204" pitchFamily="34" charset="0"/>
            </a:endParaRPr>
          </a:p>
        </p:txBody>
      </p:sp>
      <p:grpSp>
        <p:nvGrpSpPr>
          <p:cNvPr id="1028" name="Group 4"/>
          <p:cNvGrpSpPr/>
          <p:nvPr/>
        </p:nvGrpSpPr>
        <p:grpSpPr>
          <a:xfrm>
            <a:off x="0" y="0"/>
            <a:ext cx="9144000" cy="546100"/>
            <a:chOff x="0" y="0"/>
            <a:chExt cx="5760" cy="344"/>
          </a:xfrm>
        </p:grpSpPr>
        <p:sp>
          <p:nvSpPr>
            <p:cNvPr id="12800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00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00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2800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2800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2801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2801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01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2801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38" name="Rectangle 14"/>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1039" name="Rectangle 15"/>
          <p:cNvSpPr>
            <a:spLocks noGrp="1"/>
          </p:cNvSpPr>
          <p:nvPr>
            <p:ph type="body"/>
          </p:nvPr>
        </p:nvSpPr>
        <p:spPr>
          <a:xfrm>
            <a:off x="457200" y="1981200"/>
            <a:ext cx="8229600" cy="38862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3F18029-3329-41EF-AA9E-6B1BFA7446B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slide" Target="slide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microsoft.com/office/2007/relationships/media" Target="ppt/slides/ppt/slides/ppt/slides/ppt/slides/&#26376;&#20809;.mp3" TargetMode="External"/><Relationship Id="rId2" Type="http://schemas.openxmlformats.org/officeDocument/2006/relationships/audio" Target="ppt/slides/ppt/slides/ppt/slides/ppt/slides/&#26376;&#20809;.mp3" TargetMode="Externa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ecyclemaniac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homerenovations.about.com/od/GreenRemodelingTerms/a/Environmental-Protection-Agency-EPA.htm"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slide" Target="slide3.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08.xml"/><Relationship Id="rId4" Type="http://schemas.openxmlformats.org/officeDocument/2006/relationships/slide" Target="slide106.xml"/><Relationship Id="rId3" Type="http://schemas.openxmlformats.org/officeDocument/2006/relationships/slide" Target="slide27.xml"/><Relationship Id="rId2" Type="http://schemas.openxmlformats.org/officeDocument/2006/relationships/slide" Target="slide22.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slide" Target="slide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slide" Target="slide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16"/>
          <p:cNvSpPr>
            <a:spLocks noGrp="1"/>
          </p:cNvSpPr>
          <p:nvPr>
            <p:ph type="dt" sz="half" idx="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6146" name="Rectangle 2"/>
          <p:cNvSpPr>
            <a:spLocks noGrp="1"/>
          </p:cNvSpPr>
          <p:nvPr>
            <p:ph type="ctrTitle"/>
          </p:nvPr>
        </p:nvSpPr>
        <p:spPr>
          <a:xfrm>
            <a:off x="1547813" y="2060575"/>
            <a:ext cx="6804025" cy="1762125"/>
          </a:xfrm>
        </p:spPr>
        <p:txBody>
          <a:bodyPr wrap="square" lIns="91440" tIns="45720" rIns="91440" bIns="45720" anchor="ctr"/>
          <a:p>
            <a:pPr algn="ctr" eaLnBrk="1" hangingPunct="1"/>
            <a:r>
              <a:rPr lang="en-US" altLang="zh-CN" dirty="0">
                <a:solidFill>
                  <a:srgbClr val="FFFFFF"/>
                </a:solidFill>
                <a:latin typeface="+mj-lt"/>
                <a:ea typeface="+mj-ea"/>
                <a:cs typeface="+mj-cs"/>
              </a:rPr>
              <a:t>  Unit 1</a:t>
            </a:r>
            <a:br>
              <a:rPr lang="en-US" altLang="zh-CN" dirty="0">
                <a:solidFill>
                  <a:srgbClr val="FFFFFF"/>
                </a:solidFill>
                <a:latin typeface="+mj-lt"/>
                <a:ea typeface="+mj-ea"/>
                <a:cs typeface="+mj-cs"/>
              </a:rPr>
            </a:br>
            <a:r>
              <a:rPr lang="en-US" altLang="zh-CN" dirty="0">
                <a:solidFill>
                  <a:srgbClr val="FFFFFF"/>
                </a:solidFill>
                <a:latin typeface="+mj-lt"/>
                <a:ea typeface="+mj-ea"/>
                <a:cs typeface="+mj-cs"/>
              </a:rPr>
              <a:t>   A Greener Future</a:t>
            </a:r>
            <a:endParaRPr lang="en-US" altLang="zh-CN" dirty="0">
              <a:solidFill>
                <a:srgbClr val="FFFFFF"/>
              </a:solidFill>
              <a:latin typeface="+mj-lt"/>
              <a:ea typeface="+mj-ea"/>
              <a:cs typeface="+mj-cs"/>
            </a:endParaRPr>
          </a:p>
        </p:txBody>
      </p:sp>
      <p:pic>
        <p:nvPicPr>
          <p:cNvPr id="6147" name="Picture 6" descr="东大校徽彩"/>
          <p:cNvPicPr>
            <a:picLocks noChangeAspect="1"/>
          </p:cNvPicPr>
          <p:nvPr/>
        </p:nvPicPr>
        <p:blipFill>
          <a:blip r:embed="rId1"/>
          <a:stretch>
            <a:fillRect/>
          </a:stretch>
        </p:blipFill>
        <p:spPr>
          <a:xfrm>
            <a:off x="3059113" y="115888"/>
            <a:ext cx="1008062" cy="982662"/>
          </a:xfrm>
          <a:prstGeom prst="rect">
            <a:avLst/>
          </a:prstGeom>
          <a:noFill/>
          <a:ln w="9525">
            <a:noFill/>
          </a:ln>
        </p:spPr>
      </p:pic>
      <p:pic>
        <p:nvPicPr>
          <p:cNvPr id="6148" name="Picture 7" descr="seu"/>
          <p:cNvPicPr>
            <a:picLocks noChangeAspect="1"/>
          </p:cNvPicPr>
          <p:nvPr/>
        </p:nvPicPr>
        <p:blipFill>
          <a:blip r:embed="rId2"/>
          <a:stretch>
            <a:fillRect/>
          </a:stretch>
        </p:blipFill>
        <p:spPr>
          <a:xfrm>
            <a:off x="4427538" y="115888"/>
            <a:ext cx="1512887" cy="444500"/>
          </a:xfrm>
          <a:prstGeom prst="rect">
            <a:avLst/>
          </a:prstGeom>
          <a:noFill/>
          <a:ln w="9525">
            <a:noFill/>
          </a:ln>
        </p:spPr>
      </p:pic>
      <p:sp>
        <p:nvSpPr>
          <p:cNvPr id="6149" name="WordArt 8"/>
          <p:cNvSpPr>
            <a:spLocks noTextEdit="1"/>
          </p:cNvSpPr>
          <p:nvPr/>
        </p:nvSpPr>
        <p:spPr>
          <a:xfrm>
            <a:off x="6300788" y="188913"/>
            <a:ext cx="2303462" cy="360362"/>
          </a:xfrm>
          <a:prstGeom prst="rect">
            <a:avLst/>
          </a:prstGeom>
        </p:spPr>
        <p:txBody>
          <a:bodyPr wrap="none" fromWordArt="1">
            <a:prstTxWarp prst="textPlain">
              <a:avLst>
                <a:gd name="adj" fmla="val 50000"/>
              </a:avLst>
            </a:prstTxWarp>
            <a:normAutofit/>
          </a:bodyPr>
          <a:p>
            <a:pPr algn="ctr"/>
            <a:r>
              <a:rPr lang="zh-CN" altLang="en-US" sz="3600">
                <a:solidFill>
                  <a:schemeClr val="tx1"/>
                </a:solidFill>
                <a:effectLst>
                  <a:outerShdw dist="45791" dir="2021404" algn="ctr" rotWithShape="0">
                    <a:srgbClr val="B2B2B2">
                      <a:alpha val="79999"/>
                    </a:srgbClr>
                  </a:outerShdw>
                </a:effectLst>
                <a:latin typeface="华文隶书" panose="02010800040101010101" charset="-122"/>
                <a:ea typeface="华文隶书" panose="02010800040101010101" charset="-122"/>
              </a:rPr>
              <a:t>Southeast University</a:t>
            </a:r>
            <a:endParaRPr lang="zh-CN" altLang="en-US" sz="3600">
              <a:solidFill>
                <a:schemeClr val="tx1"/>
              </a:solidFill>
              <a:effectLst>
                <a:outerShdw dist="45791" dir="2021404" algn="ctr" rotWithShape="0">
                  <a:srgbClr val="B2B2B2">
                    <a:alpha val="79999"/>
                  </a:srgbClr>
                </a:outerShdw>
              </a:effectLst>
              <a:latin typeface="华文隶书" panose="02010800040101010101" charset="-122"/>
              <a:ea typeface="华文隶书" panose="02010800040101010101" charset="-122"/>
            </a:endParaRPr>
          </a:p>
        </p:txBody>
      </p:sp>
      <p:sp>
        <p:nvSpPr>
          <p:cNvPr id="6150" name="AutoShape 11"/>
          <p:cNvSpPr/>
          <p:nvPr/>
        </p:nvSpPr>
        <p:spPr>
          <a:xfrm>
            <a:off x="6948488" y="6165850"/>
            <a:ext cx="2195512" cy="692150"/>
          </a:xfrm>
          <a:prstGeom prst="flowChartProcess">
            <a:avLst/>
          </a:prstGeom>
          <a:solidFill>
            <a:schemeClr val="bg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9" name="Text Box 3"/>
          <p:cNvSpPr txBox="1">
            <a:spLocks noChangeArrowheads="1"/>
          </p:cNvSpPr>
          <p:nvPr/>
        </p:nvSpPr>
        <p:spPr bwMode="auto">
          <a:xfrm>
            <a:off x="971550" y="4508500"/>
            <a:ext cx="7632700" cy="1570038"/>
          </a:xfrm>
          <a:prstGeom prst="rect">
            <a:avLst/>
          </a:prstGeom>
          <a:noFill/>
          <a:ln w="9525">
            <a:noFill/>
            <a:miter lim="800000"/>
          </a:ln>
          <a:effectLst/>
        </p:spPr>
        <p:txBody>
          <a:bodyPr>
            <a:spAutoFit/>
          </a:bodyPr>
          <a:lstStyle/>
          <a:p>
            <a:pPr marR="0" defTabSz="914400" rtl="0">
              <a:buClrTx/>
              <a:buSzTx/>
              <a:buFont typeface="Arial" panose="020B0604020202020204" pitchFamily="34" charset="0"/>
              <a:buNone/>
              <a:defRPr/>
            </a:pPr>
            <a:r>
              <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Reference:</a:t>
            </a:r>
            <a:endPar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algn="just" defTabSz="914400" rtl="0">
              <a:buClrTx/>
              <a:buSzTx/>
              <a:buFont typeface="Arial" panose="020B0604020202020204" pitchFamily="34" charset="0"/>
              <a:buNone/>
              <a:defRPr/>
            </a:pPr>
            <a:r>
              <a:rPr kumimoji="0" lang="en-US" altLang="zh-CN" sz="2400" b="1" kern="1200" cap="none" spc="0" normalizeH="0" baseline="0" noProof="0" smtClean="0">
                <a:latin typeface="Arial" panose="020B0604020202020204" pitchFamily="34" charset="0"/>
                <a:ea typeface="宋体" panose="02010600030101010101" pitchFamily="2" charset="-122"/>
                <a:cs typeface="Times New Roman" panose="02020603050405020304" pitchFamily="18" charset="0"/>
              </a:rPr>
              <a:t>The flood washes away houses, destroys fields, and causes life and property losses. People may be left homeless and suffer diseases.</a:t>
            </a:r>
            <a:r>
              <a:rPr kumimoji="0" lang="en-US" altLang="zh-CN" sz="2400" b="1" kern="1200" cap="none" spc="0" normalizeH="0" baseline="0" noProof="0" smtClean="0">
                <a:latin typeface="Arial" panose="020B0604020202020204" pitchFamily="34" charset="0"/>
                <a:ea typeface="宋体" panose="02010600030101010101" pitchFamily="2" charset="-122"/>
                <a:cs typeface="+mn-cs"/>
              </a:rPr>
              <a:t> </a:t>
            </a:r>
            <a:endParaRPr kumimoji="0" lang="en-US" altLang="zh-CN" sz="2400" b="1" kern="1200" cap="none" spc="0" normalizeH="0" baseline="0" noProof="0" smtClean="0">
              <a:latin typeface="Arial" panose="020B0604020202020204" pitchFamily="34" charset="0"/>
              <a:ea typeface="宋体" panose="02010600030101010101" pitchFamily="2" charset="-122"/>
              <a:cs typeface="+mn-cs"/>
            </a:endParaRPr>
          </a:p>
        </p:txBody>
      </p:sp>
      <p:pic>
        <p:nvPicPr>
          <p:cNvPr id="17410" name="图片 1" descr="3"/>
          <p:cNvPicPr>
            <a:picLocks noChangeAspect="1"/>
          </p:cNvPicPr>
          <p:nvPr/>
        </p:nvPicPr>
        <p:blipFill>
          <a:blip r:embed="rId1"/>
          <a:stretch>
            <a:fillRect/>
          </a:stretch>
        </p:blipFill>
        <p:spPr>
          <a:xfrm>
            <a:off x="1793875" y="815975"/>
            <a:ext cx="5048250" cy="3367088"/>
          </a:xfrm>
          <a:prstGeom prst="rect">
            <a:avLst/>
          </a:prstGeom>
          <a:noFill/>
          <a:ln w="9525">
            <a:noFill/>
          </a:ln>
        </p:spPr>
      </p:pic>
      <p:sp>
        <p:nvSpPr>
          <p:cNvPr id="17411"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blinds(horizontal)">
                                      <p:cBhvr>
                                        <p:cTn id="7"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0594" name="Rectangle 2"/>
          <p:cNvSpPr>
            <a:spLocks noGrp="1"/>
          </p:cNvSpPr>
          <p:nvPr>
            <p:ph idx="1"/>
          </p:nvPr>
        </p:nvSpPr>
        <p:spPr>
          <a:xfrm>
            <a:off x="142875" y="428625"/>
            <a:ext cx="8858250" cy="1571625"/>
          </a:xfrm>
        </p:spPr>
        <p:txBody>
          <a:bodyPr wrap="square" lIns="91440" tIns="45720" rIns="91440" bIns="45720" anchor="t"/>
          <a:p>
            <a:pPr eaLnBrk="1" hangingPunct="1">
              <a:buNone/>
            </a:pPr>
            <a:r>
              <a:rPr lang="en-US" altLang="zh-CN" sz="2400" b="1" dirty="0"/>
              <a:t>24</a:t>
            </a:r>
            <a:r>
              <a:rPr lang="en-US" altLang="zh-CN" sz="2400" dirty="0"/>
              <a:t>. </a:t>
            </a:r>
            <a:r>
              <a:rPr lang="en-US" altLang="zh-CN" sz="2400" b="1" dirty="0">
                <a:solidFill>
                  <a:srgbClr val="FF0000"/>
                </a:solidFill>
              </a:rPr>
              <a:t>in the margins of a meeting </a:t>
            </a:r>
            <a:r>
              <a:rPr lang="zh-CN" altLang="en-US" sz="2400" b="1" dirty="0"/>
              <a:t>在</a:t>
            </a:r>
            <a:r>
              <a:rPr lang="en-US" altLang="zh-CN" sz="2400" b="1" dirty="0"/>
              <a:t>---</a:t>
            </a:r>
            <a:r>
              <a:rPr lang="zh-CN" altLang="en-US" sz="2400" b="1" dirty="0"/>
              <a:t>间隙</a:t>
            </a:r>
            <a:endParaRPr lang="en-US" altLang="zh-CN" sz="2400" b="1" dirty="0"/>
          </a:p>
          <a:p>
            <a:r>
              <a:rPr lang="en-US" altLang="zh-CN" sz="2400" b="1" dirty="0"/>
              <a:t>margin: 1</a:t>
            </a:r>
            <a:r>
              <a:rPr lang="zh-CN" altLang="en-US" sz="2400" b="1" dirty="0"/>
              <a:t>）</a:t>
            </a:r>
            <a:r>
              <a:rPr lang="en-US" altLang="zh-CN" sz="2400" b="1" dirty="0"/>
              <a:t>the empty space at the side of a page:</a:t>
            </a:r>
            <a:r>
              <a:rPr lang="zh-CN" altLang="en-US" sz="2400" b="1" dirty="0"/>
              <a:t>空白处</a:t>
            </a:r>
            <a:endParaRPr lang="en-US" altLang="x-none" sz="2400" b="1" dirty="0"/>
          </a:p>
          <a:p>
            <a:r>
              <a:rPr lang="en-US" altLang="zh-CN" sz="2400" b="1" i="1" dirty="0"/>
              <a:t>Someone had scribbled a note </a:t>
            </a:r>
            <a:r>
              <a:rPr lang="en-US" altLang="zh-CN" sz="2400" b="1" i="1" dirty="0">
                <a:solidFill>
                  <a:srgbClr val="FF0000"/>
                </a:solidFill>
              </a:rPr>
              <a:t>in the margin</a:t>
            </a:r>
            <a:r>
              <a:rPr lang="en-US" altLang="zh-CN" sz="2400" b="1" i="1" dirty="0"/>
              <a:t>.</a:t>
            </a:r>
            <a:endParaRPr lang="en-US" altLang="zh-CN" sz="2400" b="1" i="1" dirty="0"/>
          </a:p>
          <a:p>
            <a:pPr eaLnBrk="1" hangingPunct="1">
              <a:buNone/>
            </a:pPr>
            <a:endParaRPr lang="en-US" altLang="zh-CN" b="1" dirty="0"/>
          </a:p>
        </p:txBody>
      </p:sp>
      <p:sp>
        <p:nvSpPr>
          <p:cNvPr id="110595" name="TextBox 4"/>
          <p:cNvSpPr txBox="1"/>
          <p:nvPr/>
        </p:nvSpPr>
        <p:spPr>
          <a:xfrm>
            <a:off x="142875" y="1643063"/>
            <a:ext cx="8786813" cy="3786187"/>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2) the difference in the number of votes, points etc that exists between the winners and the losers of a competition or election   </a:t>
            </a:r>
            <a:r>
              <a:rPr lang="zh-CN" altLang="en-US" sz="2400" dirty="0">
                <a:latin typeface="Arial" panose="020B0604020202020204" pitchFamily="34" charset="0"/>
                <a:ea typeface="宋体" panose="02010600030101010101" pitchFamily="2" charset="-122"/>
              </a:rPr>
              <a:t>差额</a:t>
            </a:r>
            <a:endParaRPr lang="en-US" altLang="x-none" sz="2400" b="1" dirty="0">
              <a:latin typeface="Arial" panose="020B0604020202020204" pitchFamily="34" charset="0"/>
              <a:ea typeface="宋体" panose="02010600030101010101" pitchFamily="2" charset="-122"/>
            </a:endParaRPr>
          </a:p>
          <a:p>
            <a:r>
              <a:rPr lang="en-US" altLang="zh-CN" sz="2400" b="1" dirty="0">
                <a:solidFill>
                  <a:srgbClr val="FF0000"/>
                </a:solidFill>
                <a:latin typeface="Arial" panose="020B0604020202020204" pitchFamily="34" charset="0"/>
                <a:ea typeface="宋体" panose="02010600030101010101" pitchFamily="2" charset="-122"/>
              </a:rPr>
              <a:t>by a wide/significant/narrowmargin</a:t>
            </a:r>
            <a:r>
              <a:rPr lang="zh-CN" altLang="en-US" sz="2400" b="1" dirty="0">
                <a:solidFill>
                  <a:srgbClr val="FF0000"/>
                </a:solidFill>
                <a:latin typeface="Arial" panose="020B0604020202020204" pitchFamily="34" charset="0"/>
                <a:ea typeface="宋体" panose="02010600030101010101" pitchFamily="2" charset="-122"/>
              </a:rPr>
              <a:t>很大的 </a:t>
            </a:r>
            <a:r>
              <a:rPr lang="en-US" altLang="zh-CN" sz="2400" b="1" dirty="0">
                <a:solidFill>
                  <a:srgbClr val="FF0000"/>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很小的比分差额</a:t>
            </a:r>
            <a:endParaRPr lang="en-US" altLang="x-none" sz="2400" b="1" dirty="0">
              <a:solidFill>
                <a:srgbClr val="FF0000"/>
              </a:solidFill>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They're a world-class team and it was no surprise that they won </a:t>
            </a:r>
            <a:r>
              <a:rPr lang="en-US" altLang="zh-CN" sz="2400" b="1" i="1" dirty="0">
                <a:solidFill>
                  <a:srgbClr val="FF0000"/>
                </a:solidFill>
                <a:latin typeface="Arial" panose="020B0604020202020204" pitchFamily="34" charset="0"/>
                <a:ea typeface="宋体" panose="02010600030101010101" pitchFamily="2" charset="-122"/>
              </a:rPr>
              <a:t>by such a wide margin.</a:t>
            </a:r>
            <a:r>
              <a:rPr lang="zh-CN" altLang="en-US" sz="2400" dirty="0">
                <a:latin typeface="Arial" panose="020B0604020202020204" pitchFamily="34" charset="0"/>
                <a:ea typeface="宋体" panose="02010600030101010101" pitchFamily="2" charset="-122"/>
              </a:rPr>
              <a:t> </a:t>
            </a:r>
            <a:endParaRPr lang="en-US" altLang="zh-CN" sz="2400" b="1" i="1" dirty="0">
              <a:solidFill>
                <a:srgbClr val="FF0000"/>
              </a:solidFill>
              <a:latin typeface="Arial" panose="020B0604020202020204" pitchFamily="34" charset="0"/>
              <a:ea typeface="宋体" panose="02010600030101010101" pitchFamily="2" charset="-122"/>
            </a:endParaRPr>
          </a:p>
          <a:p>
            <a:r>
              <a:rPr lang="en-US" altLang="zh-CN" sz="2400" b="1" dirty="0">
                <a:solidFill>
                  <a:srgbClr val="FF0000"/>
                </a:solidFill>
                <a:latin typeface="Arial" panose="020B0604020202020204" pitchFamily="34" charset="0"/>
                <a:ea typeface="宋体" panose="02010600030101010101" pitchFamily="2" charset="-122"/>
              </a:rPr>
              <a:t>by a margin of 10 points/100 votes etc</a:t>
            </a:r>
            <a:endParaRPr lang="en-US" altLang="zh-CN" sz="2400" b="1" dirty="0">
              <a:solidFill>
                <a:srgbClr val="FF0000"/>
              </a:solidFill>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The bill</a:t>
            </a:r>
            <a:r>
              <a:rPr lang="zh-CN" altLang="en-US" sz="2400" b="1" i="1" dirty="0">
                <a:latin typeface="Arial" panose="020B0604020202020204" pitchFamily="34" charset="0"/>
                <a:ea typeface="宋体" panose="02010600030101010101" pitchFamily="2" charset="-122"/>
              </a:rPr>
              <a:t>（法案）</a:t>
            </a:r>
            <a:r>
              <a:rPr lang="en-US" altLang="x-none" sz="2400" b="1" i="1" dirty="0">
                <a:latin typeface="Arial" panose="020B0604020202020204" pitchFamily="34" charset="0"/>
                <a:ea typeface="宋体" panose="02010600030101010101" pitchFamily="2" charset="-122"/>
              </a:rPr>
              <a:t> </a:t>
            </a:r>
            <a:r>
              <a:rPr lang="en-US" altLang="zh-CN" sz="2400" b="1" i="1" dirty="0">
                <a:latin typeface="Arial" panose="020B0604020202020204" pitchFamily="34" charset="0"/>
                <a:ea typeface="宋体" panose="02010600030101010101" pitchFamily="2" charset="-122"/>
              </a:rPr>
              <a:t>was approved by a margin of 55 votes.</a:t>
            </a:r>
            <a:r>
              <a:rPr lang="zh-CN" altLang="en-US" sz="2000" b="1" dirty="0">
                <a:latin typeface="Arial" panose="020B0604020202020204" pitchFamily="34" charset="0"/>
                <a:ea typeface="宋体" panose="02010600030101010101" pitchFamily="2" charset="-122"/>
              </a:rPr>
              <a:t>赞成票以</a:t>
            </a:r>
            <a:r>
              <a:rPr lang="en-US" altLang="zh-CN" sz="2000" b="1" dirty="0">
                <a:latin typeface="Arial" panose="020B0604020202020204" pitchFamily="34" charset="0"/>
                <a:ea typeface="宋体" panose="02010600030101010101" pitchFamily="2" charset="-122"/>
              </a:rPr>
              <a:t>55</a:t>
            </a:r>
            <a:r>
              <a:rPr lang="zh-CN" altLang="en-US" sz="2000" b="1" dirty="0">
                <a:latin typeface="Arial" panose="020B0604020202020204" pitchFamily="34" charset="0"/>
                <a:ea typeface="宋体" panose="02010600030101010101" pitchFamily="2" charset="-122"/>
              </a:rPr>
              <a:t>票优势领先</a:t>
            </a:r>
            <a:r>
              <a:rPr lang="zh-CN" altLang="en-US" sz="2400" dirty="0">
                <a:latin typeface="Arial" panose="020B0604020202020204" pitchFamily="34" charset="0"/>
                <a:ea typeface="宋体" panose="02010600030101010101" pitchFamily="2" charset="-122"/>
              </a:rPr>
              <a:t>。</a:t>
            </a:r>
            <a:endParaRPr lang="en-US" altLang="x-none" sz="2400" i="1" dirty="0">
              <a:latin typeface="Arial" panose="020B0604020202020204" pitchFamily="34" charset="0"/>
              <a:ea typeface="宋体" panose="02010600030101010101" pitchFamily="2" charset="-122"/>
            </a:endParaRPr>
          </a:p>
          <a:p>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110596" name="TextBox 5"/>
          <p:cNvSpPr txBox="1"/>
          <p:nvPr/>
        </p:nvSpPr>
        <p:spPr>
          <a:xfrm>
            <a:off x="142875" y="4786313"/>
            <a:ext cx="8715375" cy="2009775"/>
          </a:xfrm>
          <a:prstGeom prst="rect">
            <a:avLst/>
          </a:prstGeom>
          <a:noFill/>
          <a:ln w="9525">
            <a:noFill/>
          </a:ln>
        </p:spPr>
        <p:txBody>
          <a:bodyPr anchor="t">
            <a:spAutoFit/>
          </a:bodyPr>
          <a:p>
            <a:r>
              <a:rPr lang="en-US" altLang="zh-CN" sz="2400" b="1" dirty="0">
                <a:solidFill>
                  <a:srgbClr val="FF0000"/>
                </a:solidFill>
                <a:latin typeface="Arial" panose="020B0604020202020204" pitchFamily="34" charset="0"/>
                <a:ea typeface="宋体" panose="02010600030101010101" pitchFamily="2" charset="-122"/>
              </a:rPr>
              <a:t>on the margin(s</a:t>
            </a:r>
            <a:r>
              <a:rPr lang="en-US" altLang="zh-CN" sz="2400" b="1" dirty="0">
                <a:latin typeface="Arial" panose="020B0604020202020204" pitchFamily="34" charset="0"/>
                <a:ea typeface="宋体" panose="02010600030101010101" pitchFamily="2" charset="-122"/>
              </a:rPr>
              <a:t>)---a person on the margins of a situation or group has very little power, importance or influence [= on the fringes]:</a:t>
            </a:r>
            <a:r>
              <a:rPr lang="zh-CN" altLang="en-US" sz="2400" b="1" dirty="0">
                <a:latin typeface="Arial" panose="020B0604020202020204" pitchFamily="34" charset="0"/>
                <a:ea typeface="宋体" panose="02010600030101010101" pitchFamily="2" charset="-122"/>
              </a:rPr>
              <a:t>边缘</a:t>
            </a:r>
            <a:endParaRPr lang="en-US" altLang="x-none" sz="2400" b="1" dirty="0">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Unemployed youths are living on the margins of society.</a:t>
            </a:r>
            <a:endParaRPr lang="en-US" altLang="zh-CN" sz="2400" b="1" i="1" dirty="0">
              <a:latin typeface="Arial" panose="020B0604020202020204" pitchFamily="34" charset="0"/>
              <a:ea typeface="宋体" panose="02010600030101010101" pitchFamily="2" charset="-122"/>
            </a:endParaRPr>
          </a:p>
          <a:p>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1618" name="Rectangle 2"/>
          <p:cNvSpPr>
            <a:spLocks noGrp="1"/>
          </p:cNvSpPr>
          <p:nvPr>
            <p:ph idx="1"/>
          </p:nvPr>
        </p:nvSpPr>
        <p:spPr>
          <a:xfrm>
            <a:off x="457200" y="642938"/>
            <a:ext cx="8472488" cy="4572000"/>
          </a:xfrm>
        </p:spPr>
        <p:txBody>
          <a:bodyPr wrap="square" lIns="91440" tIns="45720" rIns="91440" bIns="45720" anchor="t"/>
          <a:p>
            <a:r>
              <a:rPr lang="en-US" altLang="zh-CN" dirty="0"/>
              <a:t>25</a:t>
            </a:r>
            <a:r>
              <a:rPr lang="en-US" altLang="zh-CN" b="1" dirty="0">
                <a:solidFill>
                  <a:srgbClr val="FF0000"/>
                </a:solidFill>
              </a:rPr>
              <a:t>. </a:t>
            </a:r>
            <a:r>
              <a:rPr lang="en-US" altLang="zh-CN" sz="2800" b="1" dirty="0">
                <a:solidFill>
                  <a:srgbClr val="FF0000"/>
                </a:solidFill>
              </a:rPr>
              <a:t>implement: </a:t>
            </a:r>
            <a:r>
              <a:rPr lang="en-US" altLang="zh-CN" sz="2800" b="1" dirty="0"/>
              <a:t>to take action or make changes that you have officially decided should happen</a:t>
            </a:r>
            <a:r>
              <a:rPr lang="zh-CN" altLang="en-US" sz="2800" dirty="0"/>
              <a:t>实施，执行</a:t>
            </a:r>
            <a:r>
              <a:rPr lang="en-US" altLang="zh-CN" sz="2800" dirty="0"/>
              <a:t>,</a:t>
            </a:r>
            <a:r>
              <a:rPr lang="zh-CN" altLang="en-US" sz="2800" dirty="0"/>
              <a:t>落实</a:t>
            </a:r>
            <a:r>
              <a:rPr lang="en-US" altLang="zh-CN" sz="2800" dirty="0"/>
              <a:t>---</a:t>
            </a:r>
            <a:endParaRPr lang="en-US" altLang="zh-CN" sz="2800" b="1" dirty="0"/>
          </a:p>
          <a:p>
            <a:r>
              <a:rPr lang="en-US" altLang="zh-CN" sz="2800" b="1" dirty="0"/>
              <a:t>implement a policy/plan/decision etc</a:t>
            </a:r>
            <a:endParaRPr lang="en-US" altLang="zh-CN" sz="2800" b="1" dirty="0"/>
          </a:p>
          <a:p>
            <a:r>
              <a:rPr lang="en-US" altLang="zh-CN" sz="2800" b="1" i="1" dirty="0"/>
              <a:t>We have decided to</a:t>
            </a:r>
            <a:r>
              <a:rPr lang="en-US" altLang="zh-CN" sz="2800" b="1" i="1" u="sng" dirty="0"/>
              <a:t> </a:t>
            </a:r>
            <a:r>
              <a:rPr lang="en-US" altLang="zh-CN" sz="2800" b="1" i="1" u="sng" dirty="0">
                <a:solidFill>
                  <a:srgbClr val="FF0000"/>
                </a:solidFill>
              </a:rPr>
              <a:t>implement</a:t>
            </a:r>
            <a:r>
              <a:rPr lang="en-US" altLang="zh-CN" sz="2800" b="1" i="1" dirty="0"/>
              <a:t> the committee‘s recommendations </a:t>
            </a:r>
            <a:r>
              <a:rPr lang="zh-CN" altLang="en-US" sz="2800" b="1" i="1" dirty="0"/>
              <a:t>（</a:t>
            </a:r>
            <a:r>
              <a:rPr lang="zh-CN" altLang="en-US" sz="2800" dirty="0"/>
              <a:t>提议）</a:t>
            </a:r>
            <a:r>
              <a:rPr lang="en-US" altLang="zh-CN" sz="2800" b="1" i="1" dirty="0"/>
              <a:t>in full.</a:t>
            </a:r>
            <a:endParaRPr lang="en-US" altLang="zh-CN" sz="2800" b="1" i="1" dirty="0"/>
          </a:p>
          <a:p>
            <a:r>
              <a:rPr lang="en-US" altLang="zh-CN" sz="2800" b="1" dirty="0"/>
              <a:t>—</a:t>
            </a:r>
            <a:r>
              <a:rPr lang="en-US" altLang="zh-CN" sz="2800" b="1" dirty="0">
                <a:solidFill>
                  <a:srgbClr val="FF0000"/>
                </a:solidFill>
              </a:rPr>
              <a:t>implementation</a:t>
            </a:r>
            <a:r>
              <a:rPr lang="en-US" altLang="zh-CN" sz="2800" b="1" i="1" dirty="0"/>
              <a:t> noun</a:t>
            </a:r>
            <a:r>
              <a:rPr lang="en-US" altLang="zh-CN" sz="2800" b="1" dirty="0"/>
              <a:t> [uncountable]</a:t>
            </a:r>
            <a:endParaRPr lang="en-US" altLang="zh-CN" sz="2800" b="1" dirty="0"/>
          </a:p>
          <a:p>
            <a:r>
              <a:rPr lang="en-US" altLang="zh-CN" sz="2800" b="1" i="1" dirty="0"/>
              <a:t>the </a:t>
            </a:r>
            <a:r>
              <a:rPr lang="en-US" altLang="zh-CN" sz="2800" b="1" i="1" dirty="0">
                <a:solidFill>
                  <a:srgbClr val="FF0000"/>
                </a:solidFill>
              </a:rPr>
              <a:t>implementation</a:t>
            </a:r>
            <a:r>
              <a:rPr lang="en-US" altLang="zh-CN" sz="2800" b="1" i="1" dirty="0"/>
              <a:t> of the peace plan</a:t>
            </a:r>
            <a:endParaRPr lang="en-US" altLang="zh-CN" sz="2800" b="1" i="1" dirty="0"/>
          </a:p>
          <a:p>
            <a:pPr eaLnBrk="1" hangingPunct="1">
              <a:buNone/>
            </a:pPr>
            <a:endParaRPr lang="zh-CN" altLang="en-US" sz="28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2642" name="Rectangle 2"/>
          <p:cNvSpPr>
            <a:spLocks noGrp="1"/>
          </p:cNvSpPr>
          <p:nvPr>
            <p:ph idx="1"/>
          </p:nvPr>
        </p:nvSpPr>
        <p:spPr>
          <a:xfrm>
            <a:off x="457200" y="476250"/>
            <a:ext cx="8229600" cy="4238625"/>
          </a:xfrm>
        </p:spPr>
        <p:txBody>
          <a:bodyPr wrap="square" lIns="91440" tIns="45720" rIns="91440" bIns="45720" anchor="t"/>
          <a:p>
            <a:pPr eaLnBrk="1" hangingPunct="1">
              <a:buNone/>
            </a:pPr>
            <a:r>
              <a:rPr lang="en-US" altLang="zh-CN" dirty="0"/>
              <a:t>26. </a:t>
            </a:r>
            <a:r>
              <a:rPr lang="en-US" altLang="zh-CN" b="1" dirty="0"/>
              <a:t>multilateral: </a:t>
            </a:r>
            <a:r>
              <a:rPr lang="en-US" altLang="zh-CN" sz="2800" b="1" dirty="0"/>
              <a:t>adj. </a:t>
            </a:r>
            <a:r>
              <a:rPr lang="zh-CN" altLang="en-US" sz="2800" b="1" dirty="0"/>
              <a:t>多方面的，多边的； 多国的； 多国参加的 </a:t>
            </a:r>
            <a:endParaRPr lang="zh-CN" altLang="en-US" sz="2800" b="1" dirty="0"/>
          </a:p>
          <a:p>
            <a:pPr eaLnBrk="1" hangingPunct="1">
              <a:buNone/>
            </a:pPr>
            <a:r>
              <a:rPr lang="en-US" altLang="zh-CN" sz="2800" b="1" dirty="0"/>
              <a:t>eg: The project is funded by the World Bank and other </a:t>
            </a:r>
            <a:r>
              <a:rPr lang="en-US" altLang="zh-CN" sz="2800" b="1" dirty="0">
                <a:solidFill>
                  <a:srgbClr val="FF0000"/>
                </a:solidFill>
              </a:rPr>
              <a:t>multilateral agencies.</a:t>
            </a:r>
            <a:r>
              <a:rPr lang="en-US" altLang="zh-CN" b="1" dirty="0">
                <a:solidFill>
                  <a:srgbClr val="FF0000"/>
                </a:solidFill>
              </a:rPr>
              <a:t> </a:t>
            </a:r>
            <a:endParaRPr lang="en-US" altLang="zh-CN" b="1" dirty="0">
              <a:solidFill>
                <a:srgbClr val="FF0000"/>
              </a:solidFill>
            </a:endParaRPr>
          </a:p>
          <a:p>
            <a:pPr eaLnBrk="1" hangingPunct="1">
              <a:buNone/>
            </a:pPr>
            <a:r>
              <a:rPr lang="en-US" altLang="zh-CN" b="1" dirty="0"/>
              <a:t>      </a:t>
            </a:r>
            <a:r>
              <a:rPr lang="zh-CN" altLang="en-US" sz="2800" b="1" dirty="0"/>
              <a:t>这项计划由世界银行和其他</a:t>
            </a:r>
            <a:r>
              <a:rPr lang="zh-CN" altLang="en-US" sz="2800" b="1" dirty="0">
                <a:solidFill>
                  <a:srgbClr val="FF0000"/>
                </a:solidFill>
              </a:rPr>
              <a:t>多国机构</a:t>
            </a:r>
            <a:r>
              <a:rPr lang="zh-CN" altLang="en-US" sz="2800" b="1" dirty="0"/>
              <a:t>资助。</a:t>
            </a:r>
            <a:endParaRPr lang="zh-CN" altLang="en-US" sz="2800" b="1" dirty="0"/>
          </a:p>
          <a:p>
            <a:pPr eaLnBrk="1" hangingPunct="1">
              <a:buNone/>
            </a:pPr>
            <a:r>
              <a:rPr lang="zh-CN" altLang="en-US" sz="2800" b="1" dirty="0"/>
              <a:t>  </a:t>
            </a:r>
            <a:r>
              <a:rPr lang="en-US" altLang="zh-CN" sz="2800" b="1" dirty="0"/>
              <a:t>Many want to abandon the </a:t>
            </a:r>
            <a:r>
              <a:rPr lang="en-US" altLang="zh-CN" sz="2800" b="1" dirty="0">
                <a:solidFill>
                  <a:srgbClr val="FF0000"/>
                </a:solidFill>
              </a:rPr>
              <a:t>multilateral</a:t>
            </a:r>
            <a:r>
              <a:rPr lang="en-US" altLang="zh-CN" sz="2800" b="1" dirty="0"/>
              <a:t> trade  </a:t>
            </a:r>
            <a:endParaRPr lang="en-US" altLang="zh-CN" sz="2800" b="1" dirty="0"/>
          </a:p>
          <a:p>
            <a:pPr eaLnBrk="1" hangingPunct="1">
              <a:buNone/>
            </a:pPr>
            <a:r>
              <a:rPr lang="en-US" altLang="zh-CN" sz="2800" b="1" dirty="0"/>
              <a:t>        talks in Geneva. </a:t>
            </a:r>
            <a:endParaRPr lang="en-US" altLang="zh-CN" sz="2800" b="1" dirty="0"/>
          </a:p>
          <a:p>
            <a:pPr eaLnBrk="1" hangingPunct="1">
              <a:buNone/>
            </a:pPr>
            <a:r>
              <a:rPr lang="en-US" altLang="zh-CN" sz="2800" b="1" dirty="0"/>
              <a:t>        </a:t>
            </a:r>
            <a:r>
              <a:rPr lang="zh-CN" altLang="en-US" sz="2800" b="1" dirty="0"/>
              <a:t>很多国家想退出在日内瓦举行的多边贸易会谈。 </a:t>
            </a:r>
            <a:endParaRPr lang="zh-CN" altLang="en-US" sz="2800" b="1" dirty="0"/>
          </a:p>
        </p:txBody>
      </p:sp>
      <p:sp>
        <p:nvSpPr>
          <p:cNvPr id="112643" name="TextBox 4"/>
          <p:cNvSpPr txBox="1"/>
          <p:nvPr/>
        </p:nvSpPr>
        <p:spPr>
          <a:xfrm>
            <a:off x="285750" y="4643438"/>
            <a:ext cx="8143875" cy="523875"/>
          </a:xfrm>
          <a:prstGeom prst="rect">
            <a:avLst/>
          </a:prstGeom>
          <a:noFill/>
          <a:ln w="9525">
            <a:noFill/>
          </a:ln>
        </p:spPr>
        <p:txBody>
          <a:bodyPr anchor="t">
            <a:spAutoFit/>
          </a:bodyPr>
          <a:p>
            <a:r>
              <a:rPr lang="en-US" altLang="zh-CN" sz="2800" b="1" dirty="0">
                <a:latin typeface="Arial" panose="020B0604020202020204" pitchFamily="34" charset="0"/>
                <a:ea typeface="宋体" panose="02010600030101010101" pitchFamily="2" charset="-122"/>
              </a:rPr>
              <a:t>Other</a:t>
            </a:r>
            <a:r>
              <a:rPr lang="zh-CN" altLang="en-US"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words with </a:t>
            </a:r>
            <a:r>
              <a:rPr lang="en-US" altLang="zh-CN" sz="2800" b="1" dirty="0">
                <a:solidFill>
                  <a:srgbClr val="FF0000"/>
                </a:solidFill>
                <a:latin typeface="Arial" panose="020B0604020202020204" pitchFamily="34" charset="0"/>
                <a:ea typeface="宋体" panose="02010600030101010101" pitchFamily="2" charset="-122"/>
              </a:rPr>
              <a:t>multi-</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7" name="TextBox 6"/>
          <p:cNvSpPr txBox="1"/>
          <p:nvPr/>
        </p:nvSpPr>
        <p:spPr>
          <a:xfrm>
            <a:off x="285750" y="5286375"/>
            <a:ext cx="8501063" cy="8302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multi-function, multi-media, multi-purpose, multi-mode, multitude, multiple, multiply (</a:t>
            </a:r>
            <a:r>
              <a:rPr lang="zh-CN" altLang="en-US" sz="2400" b="1" dirty="0">
                <a:latin typeface="Arial" panose="020B0604020202020204" pitchFamily="34" charset="0"/>
                <a:ea typeface="宋体" panose="02010600030101010101" pitchFamily="2" charset="-122"/>
              </a:rPr>
              <a:t>乘以，繁殖</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3666" name="Rectangle 2"/>
          <p:cNvSpPr>
            <a:spLocks noGrp="1"/>
          </p:cNvSpPr>
          <p:nvPr>
            <p:ph idx="1"/>
          </p:nvPr>
        </p:nvSpPr>
        <p:spPr>
          <a:xfrm>
            <a:off x="457200" y="404813"/>
            <a:ext cx="8229600" cy="5976937"/>
          </a:xfrm>
        </p:spPr>
        <p:txBody>
          <a:bodyPr wrap="square" lIns="91440" tIns="45720" rIns="91440" bIns="45720" anchor="t"/>
          <a:p>
            <a:pPr eaLnBrk="1" hangingPunct="1">
              <a:buNone/>
            </a:pPr>
            <a:r>
              <a:rPr lang="en-US" altLang="zh-CN" sz="2400" b="1" dirty="0"/>
              <a:t>27. </a:t>
            </a:r>
            <a:r>
              <a:rPr lang="en-US" altLang="zh-CN" sz="2800" b="1" dirty="0"/>
              <a:t>integrated adj. </a:t>
            </a:r>
            <a:r>
              <a:rPr lang="zh-CN" altLang="en-US" sz="2800" b="1" dirty="0"/>
              <a:t>完整的； 整体的； 结合的； （各组成部分）和谐的 </a:t>
            </a:r>
            <a:endParaRPr lang="zh-CN" altLang="en-US" sz="2800" b="1" dirty="0"/>
          </a:p>
          <a:p>
            <a:pPr eaLnBrk="1" hangingPunct="1">
              <a:buNone/>
            </a:pPr>
            <a:endParaRPr lang="zh-CN" altLang="en-US" sz="2800" b="1" dirty="0"/>
          </a:p>
          <a:p>
            <a:pPr eaLnBrk="1" hangingPunct="1">
              <a:buNone/>
            </a:pPr>
            <a:r>
              <a:rPr lang="en-US" altLang="zh-CN" sz="2800" b="1" dirty="0"/>
              <a:t>eg: They soon </a:t>
            </a:r>
            <a:r>
              <a:rPr lang="en-US" altLang="zh-CN" sz="2800" b="1" dirty="0">
                <a:solidFill>
                  <a:srgbClr val="FF0000"/>
                </a:solidFill>
              </a:rPr>
              <a:t>became fully integrated into  </a:t>
            </a:r>
            <a:r>
              <a:rPr lang="en-US" altLang="zh-CN" sz="2800" b="1" dirty="0"/>
              <a:t>the local community.  </a:t>
            </a:r>
            <a:r>
              <a:rPr lang="zh-CN" altLang="en-US" sz="2800" b="1" dirty="0"/>
              <a:t>他们很快就完全融入了当地人的圈子。 </a:t>
            </a:r>
            <a:endParaRPr lang="zh-CN" altLang="en-US" sz="2800" b="1" dirty="0"/>
          </a:p>
          <a:p>
            <a:pPr eaLnBrk="1" hangingPunct="1">
              <a:buNone/>
            </a:pPr>
            <a:endParaRPr lang="zh-CN" altLang="en-US" sz="2800" b="1" dirty="0"/>
          </a:p>
          <a:p>
            <a:pPr eaLnBrk="1" hangingPunct="1">
              <a:buNone/>
            </a:pPr>
            <a:r>
              <a:rPr lang="zh-CN" altLang="en-US" sz="2800" b="1" dirty="0"/>
              <a:t>      </a:t>
            </a:r>
            <a:r>
              <a:rPr lang="en-US" altLang="zh-CN" sz="2800" b="1" dirty="0"/>
              <a:t>Immigrants </a:t>
            </a:r>
            <a:r>
              <a:rPr lang="en-US" altLang="zh-CN" sz="2800" b="1" dirty="0">
                <a:solidFill>
                  <a:srgbClr val="FF0000"/>
                </a:solidFill>
              </a:rPr>
              <a:t>are integrated into </a:t>
            </a:r>
            <a:r>
              <a:rPr lang="en-US" altLang="zh-CN" sz="2800" b="1" dirty="0"/>
              <a:t>the  community.      </a:t>
            </a:r>
            <a:r>
              <a:rPr lang="zh-CN" altLang="en-US" sz="2800" b="1" dirty="0"/>
              <a:t>移民与该地区的居民融为一体</a:t>
            </a:r>
            <a:r>
              <a:rPr lang="zh-CN" altLang="en-US" sz="2800" dirty="0"/>
              <a:t>。 </a:t>
            </a:r>
            <a:endParaRPr lang="zh-CN" altLang="en-US" sz="2800"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4690" name="Rectangle 3"/>
          <p:cNvSpPr>
            <a:spLocks noGrp="1"/>
          </p:cNvSpPr>
          <p:nvPr>
            <p:ph idx="1"/>
          </p:nvPr>
        </p:nvSpPr>
        <p:spPr>
          <a:xfrm>
            <a:off x="214313" y="1031875"/>
            <a:ext cx="8275637" cy="527685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6. Group discussion</a:t>
            </a:r>
            <a:endParaRPr lang="en-US" altLang="zh-CN" sz="2800" b="1" dirty="0">
              <a:solidFill>
                <a:srgbClr val="0000FF"/>
              </a:solidFill>
            </a:endParaRPr>
          </a:p>
          <a:p>
            <a:pPr algn="just" eaLnBrk="1" latinLnBrk="0" hangingPunct="1">
              <a:lnSpc>
                <a:spcPct val="150000"/>
              </a:lnSpc>
              <a:spcBef>
                <a:spcPct val="0"/>
              </a:spcBef>
              <a:buNone/>
            </a:pPr>
            <a:r>
              <a:rPr lang="en-US" altLang="zh-CN" sz="2800" b="1" dirty="0">
                <a:solidFill>
                  <a:srgbClr val="0000FF"/>
                </a:solidFill>
              </a:rPr>
              <a:t>	</a:t>
            </a:r>
            <a:r>
              <a:rPr lang="en-US" altLang="zh-CN" sz="2400" b="1" dirty="0"/>
              <a:t>Find information about the carbon footprints of the following countries (students collect information before class), discuss what roles governments should play in creating a greener future (what they have already done, what they are doing, what they should do...) and write a report of your discussion after class (one report from each group).</a:t>
            </a:r>
            <a:endParaRPr lang="en-US" altLang="zh-CN" sz="2400"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内容占位符 5"/>
          <p:cNvGraphicFramePr>
            <a:graphicFrameLocks noGrp="1"/>
          </p:cNvGraphicFramePr>
          <p:nvPr>
            <p:ph idx="1"/>
          </p:nvPr>
        </p:nvGraphicFramePr>
        <p:xfrm>
          <a:off x="530860" y="584835"/>
          <a:ext cx="8229600" cy="5269865"/>
        </p:xfrm>
        <a:graphic>
          <a:graphicData uri="http://schemas.openxmlformats.org/drawingml/2006/table">
            <a:tbl>
              <a:tblPr firstRow="1" bandRow="1">
                <a:effectLst/>
                <a:tableStyleId>{5940675A-B579-460E-94D1-54222C63F5DA}</a:tableStyleId>
              </a:tblPr>
              <a:tblGrid>
                <a:gridCol w="2743200"/>
                <a:gridCol w="2743200"/>
                <a:gridCol w="2743200"/>
              </a:tblGrid>
              <a:tr h="781685">
                <a:tc>
                  <a:txBody>
                    <a:bodyPr/>
                    <a:p>
                      <a:r>
                        <a:rPr lang="en-US" altLang="zh-CN" sz="2400" b="1" dirty="0" smtClean="0">
                          <a:solidFill>
                            <a:sysClr val="windowText" lastClr="000000"/>
                          </a:solidFill>
                          <a:latin typeface="Calibri" panose="020F0502020204030204" pitchFamily="34" charset="0"/>
                          <a:ea typeface="宋体" panose="02010600030101010101" pitchFamily="2" charset="-122"/>
                        </a:rPr>
                        <a:t>Country </a:t>
                      </a:r>
                      <a:endParaRPr lang="en-US" altLang="zh-CN" sz="2400" b="1"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F79646"/>
                    </a:solidFill>
                  </a:tcPr>
                </a:tc>
                <a:tc>
                  <a:txBody>
                    <a:bodyPr/>
                    <a:p>
                      <a:r>
                        <a:rPr lang="en-US" altLang="zh-CN" sz="2400" b="1" dirty="0" smtClean="0">
                          <a:solidFill>
                            <a:sysClr val="windowText" lastClr="000000"/>
                          </a:solidFill>
                          <a:latin typeface="Calibri" panose="020F0502020204030204" pitchFamily="34" charset="0"/>
                          <a:ea typeface="宋体" panose="02010600030101010101" pitchFamily="2" charset="-122"/>
                        </a:rPr>
                        <a:t>Carbon Footprint</a:t>
                      </a:r>
                      <a:endParaRPr lang="en-US" altLang="zh-CN" sz="2400" b="1"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F79646"/>
                    </a:solidFill>
                  </a:tcPr>
                </a:tc>
                <a:tc>
                  <a:txBody>
                    <a:bodyPr/>
                    <a:p>
                      <a:r>
                        <a:rPr lang="en-US" altLang="zh-CN" sz="2400" b="1" dirty="0" smtClean="0">
                          <a:solidFill>
                            <a:sysClr val="windowText" lastClr="000000"/>
                          </a:solidFill>
                          <a:latin typeface="Calibri" panose="020F0502020204030204" pitchFamily="34" charset="0"/>
                          <a:ea typeface="宋体" panose="02010600030101010101" pitchFamily="2" charset="-122"/>
                        </a:rPr>
                        <a:t>Roles to play </a:t>
                      </a:r>
                      <a:endParaRPr lang="en-US" altLang="zh-CN" sz="2400" b="1"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F79646"/>
                    </a:solid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U.S.</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India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310">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Japan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Russia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China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Germany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Brazil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310">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Sweden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Canada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r h="448945">
                <a:tc>
                  <a:txBody>
                    <a:bodyPr/>
                    <a:p>
                      <a:r>
                        <a:rPr lang="en-US" altLang="zh-CN" sz="2400" dirty="0" smtClean="0">
                          <a:solidFill>
                            <a:sysClr val="windowText" lastClr="000000"/>
                          </a:solidFill>
                          <a:latin typeface="Calibri" panose="020F0502020204030204" pitchFamily="34" charset="0"/>
                          <a:ea typeface="宋体" panose="02010600030101010101" pitchFamily="2" charset="-122"/>
                        </a:rPr>
                        <a:t>Britain </a:t>
                      </a:r>
                      <a:endParaRPr lang="en-US" altLang="zh-CN" sz="2400" dirty="0" smtClean="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p>
                      <a:endParaRPr lang="zh-CN" altLang="en-US" sz="2400" dirty="0">
                        <a:solidFill>
                          <a:sysClr val="windowText" lastClr="000000"/>
                        </a:solidFill>
                        <a:latin typeface="Calibri" panose="020F050202020403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r>
            </a:tbl>
          </a:graphicData>
        </a:graphic>
      </p:graphicFrame>
      <p:sp>
        <p:nvSpPr>
          <p:cNvPr id="115714"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5" name="左箭头 4">
            <a:hlinkClick r:id="rId1" action="ppaction://hlinksldjump"/>
          </p:cNvPr>
          <p:cNvSpPr/>
          <p:nvPr/>
        </p:nvSpPr>
        <p:spPr>
          <a:xfrm>
            <a:off x="8607425" y="6096000"/>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6738" name="Rectangle 3"/>
          <p:cNvSpPr>
            <a:spLocks noGrp="1"/>
          </p:cNvSpPr>
          <p:nvPr>
            <p:ph idx="1"/>
          </p:nvPr>
        </p:nvSpPr>
        <p:spPr>
          <a:xfrm>
            <a:off x="214313" y="1031875"/>
            <a:ext cx="8275637" cy="527685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a:t>
            </a:r>
            <a:r>
              <a:rPr lang="en-US" altLang="zh-CN" sz="2800" b="1" dirty="0">
                <a:solidFill>
                  <a:srgbClr val="0000FF"/>
                </a:solidFill>
                <a:sym typeface="宋体" panose="02010600030101010101" pitchFamily="2" charset="-122"/>
              </a:rPr>
              <a:t>Constructing the project</a:t>
            </a:r>
            <a:endParaRPr lang="en-US" altLang="zh-CN" sz="2800" b="1" dirty="0">
              <a:solidFill>
                <a:srgbClr val="0000FF"/>
              </a:solidFill>
              <a:sym typeface="宋体" panose="02010600030101010101" pitchFamily="2" charset="-122"/>
            </a:endParaRPr>
          </a:p>
          <a:p>
            <a:pPr algn="just" eaLnBrk="1" latinLnBrk="0" hangingPunct="1">
              <a:lnSpc>
                <a:spcPct val="150000"/>
              </a:lnSpc>
              <a:spcBef>
                <a:spcPct val="0"/>
              </a:spcBef>
              <a:buNone/>
            </a:pPr>
            <a:r>
              <a:rPr lang="en-US" altLang="zh-CN" sz="2800" b="1" dirty="0">
                <a:solidFill>
                  <a:srgbClr val="0000FF"/>
                </a:solidFill>
              </a:rPr>
              <a:t>	</a:t>
            </a:r>
            <a:r>
              <a:rPr lang="en-US" altLang="zh-CN" sz="2400" b="1" dirty="0"/>
              <a:t>Based on what your learn from Unit 1 and work with your group members on the project </a:t>
            </a:r>
            <a:r>
              <a:rPr lang="en-US" altLang="zh-CN" sz="2400" b="1" i="1" dirty="0"/>
              <a:t>Think Globally, Act Locally</a:t>
            </a:r>
            <a:r>
              <a:rPr lang="en-US" altLang="zh-CN" sz="2400" b="1" dirty="0"/>
              <a:t>. </a:t>
            </a:r>
            <a:endParaRPr lang="en-US" altLang="zh-CN" sz="24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7762" name="Rectangle 3"/>
          <p:cNvSpPr>
            <a:spLocks noGrp="1"/>
          </p:cNvSpPr>
          <p:nvPr>
            <p:ph idx="1"/>
          </p:nvPr>
        </p:nvSpPr>
        <p:spPr>
          <a:xfrm>
            <a:off x="214313" y="885825"/>
            <a:ext cx="8432800" cy="542290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a:t>
            </a:r>
            <a:r>
              <a:rPr lang="en-US" altLang="zh-CN" sz="2400" b="1" dirty="0"/>
              <a:t>Your project should include the following items:</a:t>
            </a:r>
            <a:endParaRPr lang="en-US" altLang="zh-CN" sz="2400" b="1" dirty="0"/>
          </a:p>
          <a:p>
            <a:pPr algn="just" eaLnBrk="1" latinLnBrk="0" hangingPunct="1">
              <a:lnSpc>
                <a:spcPct val="150000"/>
              </a:lnSpc>
              <a:spcBef>
                <a:spcPct val="0"/>
              </a:spcBef>
              <a:buNone/>
            </a:pPr>
            <a:r>
              <a:rPr lang="en-US" altLang="zh-CN" sz="2400" b="1" dirty="0"/>
              <a:t>How green we are (individuals, campuses, countries...).</a:t>
            </a:r>
            <a:endParaRPr lang="en-US" altLang="zh-CN" sz="2400" b="1" dirty="0"/>
          </a:p>
          <a:p>
            <a:pPr algn="just" eaLnBrk="1" latinLnBrk="0" hangingPunct="1">
              <a:lnSpc>
                <a:spcPct val="150000"/>
              </a:lnSpc>
              <a:spcBef>
                <a:spcPct val="0"/>
              </a:spcBef>
              <a:buNone/>
            </a:pPr>
            <a:r>
              <a:rPr lang="en-US" altLang="zh-CN" sz="2400" b="1" dirty="0"/>
              <a:t>The consequences of current lifestyle and reasons for the existing problems.</a:t>
            </a:r>
            <a:endParaRPr lang="en-US" altLang="zh-CN" sz="2400" b="1" dirty="0"/>
          </a:p>
          <a:p>
            <a:pPr algn="just" eaLnBrk="1" latinLnBrk="0" hangingPunct="1">
              <a:lnSpc>
                <a:spcPct val="150000"/>
              </a:lnSpc>
              <a:spcBef>
                <a:spcPct val="0"/>
              </a:spcBef>
              <a:buNone/>
            </a:pPr>
            <a:r>
              <a:rPr lang="en-US" altLang="zh-CN" sz="2400" b="1" dirty="0"/>
              <a:t>How to be greener (individuals, campuses, governments, countries, the difficulties in achieving a greener future, the solutions to the problems...).</a:t>
            </a:r>
            <a:endParaRPr lang="en-US" altLang="zh-CN" sz="2400" b="1"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18786" name="Rectangle 3"/>
          <p:cNvSpPr>
            <a:spLocks noGrp="1"/>
          </p:cNvSpPr>
          <p:nvPr>
            <p:ph idx="1"/>
          </p:nvPr>
        </p:nvSpPr>
        <p:spPr>
          <a:xfrm>
            <a:off x="214313" y="1031875"/>
            <a:ext cx="8275637" cy="527685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Assessing learning</a:t>
            </a:r>
            <a:endParaRPr lang="en-US" altLang="zh-CN" sz="2800" b="1" dirty="0">
              <a:solidFill>
                <a:srgbClr val="0000FF"/>
              </a:solidFill>
            </a:endParaRPr>
          </a:p>
          <a:p>
            <a:pPr algn="just" eaLnBrk="1" latinLnBrk="0" hangingPunct="1">
              <a:lnSpc>
                <a:spcPct val="120000"/>
              </a:lnSpc>
              <a:spcBef>
                <a:spcPct val="0"/>
              </a:spcBef>
              <a:buNone/>
            </a:pPr>
            <a:endParaRPr lang="en-US" altLang="zh-CN" sz="2800" b="1" dirty="0">
              <a:solidFill>
                <a:srgbClr val="0000FF"/>
              </a:solidFill>
            </a:endParaRPr>
          </a:p>
          <a:p>
            <a:pPr algn="just" eaLnBrk="1" latinLnBrk="0" hangingPunct="1">
              <a:lnSpc>
                <a:spcPct val="150000"/>
              </a:lnSpc>
              <a:spcBef>
                <a:spcPct val="0"/>
              </a:spcBef>
              <a:buNone/>
            </a:pPr>
            <a:r>
              <a:rPr lang="en-US" altLang="zh-CN" sz="2400" b="1" dirty="0"/>
              <a:t>	Take a mini-exam about Unit 1 and write a composition.   </a:t>
            </a:r>
            <a:endParaRPr lang="en-US" altLang="zh-CN" sz="24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5288" y="476250"/>
            <a:ext cx="8435975" cy="5318125"/>
          </a:xfrm>
        </p:spPr>
        <p:txBody>
          <a:bodyPr wrap="square" lIns="91440" tIns="45720" rIns="91440" bIns="45720" anchor="t"/>
          <a:p>
            <a:pPr algn="just">
              <a:lnSpc>
                <a:spcPct val="135000"/>
              </a:lnSpc>
              <a:buNone/>
            </a:pPr>
            <a:r>
              <a:rPr lang="en-US" altLang="zh-CN" sz="2400" dirty="0"/>
              <a:t>	</a:t>
            </a:r>
            <a:r>
              <a:rPr lang="en-US" altLang="zh-CN" sz="2400" b="1" dirty="0">
                <a:solidFill>
                  <a:srgbClr val="FF0000"/>
                </a:solidFill>
              </a:rPr>
              <a:t>Write a composition of 120-150 words based on the outlines given below:</a:t>
            </a:r>
            <a:endParaRPr lang="zh-CN" altLang="en-US" sz="2400" b="1" dirty="0">
              <a:solidFill>
                <a:srgbClr val="FF0000"/>
              </a:solidFill>
            </a:endParaRPr>
          </a:p>
          <a:p>
            <a:pPr algn="ctr">
              <a:lnSpc>
                <a:spcPct val="135000"/>
              </a:lnSpc>
              <a:buNone/>
            </a:pPr>
            <a:r>
              <a:rPr lang="en-US" altLang="zh-CN" sz="2400" b="1" dirty="0"/>
              <a:t> On Environmental Protection</a:t>
            </a:r>
            <a:endParaRPr lang="en-US" altLang="zh-CN" sz="2400" b="1" dirty="0"/>
          </a:p>
          <a:p>
            <a:pPr algn="just">
              <a:lnSpc>
                <a:spcPct val="135000"/>
              </a:lnSpc>
              <a:buNone/>
            </a:pPr>
            <a:r>
              <a:rPr lang="en-US" altLang="zh-CN" sz="2400" b="1" dirty="0"/>
              <a:t>1. 目前环保还存在着许多问题。</a:t>
            </a:r>
            <a:endParaRPr lang="en-US" altLang="zh-CN" sz="2400" b="1" dirty="0"/>
          </a:p>
          <a:p>
            <a:pPr algn="just">
              <a:lnSpc>
                <a:spcPct val="135000"/>
              </a:lnSpc>
              <a:buNone/>
            </a:pPr>
            <a:r>
              <a:rPr lang="en-US" altLang="zh-CN" sz="2400" b="1" dirty="0"/>
              <a:t>2. 为了保护环境</a:t>
            </a:r>
            <a:r>
              <a:rPr lang="zh-CN" altLang="en-US" sz="2400" b="1" dirty="0"/>
              <a:t>，</a:t>
            </a:r>
            <a:r>
              <a:rPr lang="en-US" altLang="zh-CN" sz="2400" b="1" dirty="0"/>
              <a:t>政府做了大量的工作。</a:t>
            </a:r>
            <a:endParaRPr lang="en-US" altLang="zh-CN" sz="2400" b="1" dirty="0"/>
          </a:p>
          <a:p>
            <a:pPr algn="just">
              <a:lnSpc>
                <a:spcPct val="135000"/>
              </a:lnSpc>
              <a:buNone/>
            </a:pPr>
            <a:r>
              <a:rPr lang="en-US" altLang="zh-CN" sz="2400" b="1" dirty="0"/>
              <a:t>3. 我的看法。</a:t>
            </a:r>
            <a:endParaRPr lang="en-US" altLang="zh-CN" sz="2400" b="1" dirty="0"/>
          </a:p>
        </p:txBody>
      </p:sp>
      <p:sp>
        <p:nvSpPr>
          <p:cNvPr id="11981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7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char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char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9" name="Text Box 3"/>
          <p:cNvSpPr txBox="1">
            <a:spLocks noChangeArrowheads="1"/>
          </p:cNvSpPr>
          <p:nvPr/>
        </p:nvSpPr>
        <p:spPr bwMode="auto">
          <a:xfrm>
            <a:off x="415925" y="4451350"/>
            <a:ext cx="6778625" cy="2212975"/>
          </a:xfrm>
          <a:prstGeom prst="rect">
            <a:avLst/>
          </a:prstGeom>
          <a:noFill/>
          <a:ln w="9525">
            <a:noFill/>
            <a:miter lim="800000"/>
          </a:ln>
          <a:effectLst/>
        </p:spPr>
        <p:txBody>
          <a:bodyPr wrap="square">
            <a:spAutoFit/>
          </a:bodyPr>
          <a:lstStyle/>
          <a:p>
            <a:pPr marR="0" defTabSz="914400" rtl="0">
              <a:buClrTx/>
              <a:buSzTx/>
              <a:buFontTx/>
              <a:buNone/>
              <a:defRPr/>
            </a:pPr>
            <a:r>
              <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rPr>
              <a:t>Tips:</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a:p>
            <a:pPr algn="just">
              <a:lnSpc>
                <a:spcPct val="120000"/>
              </a:lnSpc>
              <a:buFont typeface="Wingdings" panose="05000000000000000000" pitchFamily="2" charset="2"/>
            </a:pPr>
            <a:r>
              <a:rPr lang="en-US" altLang="zh-CN" sz="2400" b="1" noProof="1" dirty="0">
                <a:latin typeface="Arial" panose="020B0604020202020204" pitchFamily="34" charset="0"/>
                <a:ea typeface="宋体" panose="02010600030101010101" pitchFamily="2" charset="-122"/>
                <a:cs typeface="+mn-ea"/>
                <a:sym typeface="+mn-ea"/>
              </a:rPr>
              <a:t>increase in earth's temperature, human activities, changes in rainfall patterns, a rise in sea level, impacts on plants, wildlife, and humans…</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p:txBody>
      </p:sp>
      <p:sp>
        <p:nvSpPr>
          <p:cNvPr id="121868" name="Rectangle 12">
            <a:hlinkClick r:id="rId1" action="ppaction://hlinksldjump"/>
          </p:cNvPr>
          <p:cNvSpPr>
            <a:spLocks noChangeArrowheads="1"/>
          </p:cNvSpPr>
          <p:nvPr/>
        </p:nvSpPr>
        <p:spPr bwMode="auto">
          <a:xfrm>
            <a:off x="7400925" y="5788025"/>
            <a:ext cx="1612900" cy="381000"/>
          </a:xfrm>
          <a:prstGeom prst="rect">
            <a:avLst/>
          </a:prstGeom>
          <a:gradFill rotWithShape="0">
            <a:gsLst>
              <a:gs pos="0">
                <a:srgbClr val="0066FF">
                  <a:gamma/>
                  <a:shade val="43137"/>
                  <a:invGamma/>
                </a:srgbClr>
              </a:gs>
              <a:gs pos="50000">
                <a:srgbClr val="0066FF"/>
              </a:gs>
              <a:gs pos="100000">
                <a:srgbClr val="0066FF">
                  <a:gamma/>
                  <a:shade val="43137"/>
                  <a:invGamma/>
                </a:srgbClr>
              </a:gs>
            </a:gsLst>
            <a:lin ang="5400000" scaled="1"/>
          </a:gradFill>
          <a:ln w="9525">
            <a:noFill/>
            <a:miter lim="800000"/>
          </a:ln>
          <a:effectLst>
            <a:prstShdw prst="shdw17" dist="17961" dir="2700000">
              <a:srgbClr val="0066FF">
                <a:gamma/>
                <a:shade val="60000"/>
                <a:invGamma/>
              </a:srgbClr>
            </a:prst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Reference</a:t>
            </a:r>
            <a:endPar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pic>
        <p:nvPicPr>
          <p:cNvPr id="18435" name="Picture 4" descr="scientists-clues-print"/>
          <p:cNvPicPr>
            <a:picLocks noChangeAspect="1"/>
          </p:cNvPicPr>
          <p:nvPr/>
        </p:nvPicPr>
        <p:blipFill>
          <a:blip r:embed="rId2"/>
          <a:stretch>
            <a:fillRect/>
          </a:stretch>
        </p:blipFill>
        <p:spPr>
          <a:xfrm>
            <a:off x="2051050" y="660400"/>
            <a:ext cx="4840288" cy="3629025"/>
          </a:xfrm>
          <a:prstGeom prst="rect">
            <a:avLst/>
          </a:prstGeom>
          <a:noFill/>
          <a:ln w="9525">
            <a:noFill/>
          </a:ln>
        </p:spPr>
      </p:pic>
      <p:sp>
        <p:nvSpPr>
          <p:cNvPr id="18436" name="Rectangle 16"/>
          <p:cNvSpPr txBox="1">
            <a:spLocks noGrp="1"/>
          </p:cNvSpPr>
          <p:nvPr/>
        </p:nvSpPr>
        <p:spPr>
          <a:xfrm>
            <a:off x="111125" y="6416675"/>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blinds(horizontal)">
                                      <p:cBhvr>
                                        <p:cTn id="7" dur="500"/>
                                        <p:tgtEl>
                                          <p:spTgt spid="1218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68"/>
                                        </p:tgtEl>
                                        <p:attrNameLst>
                                          <p:attrName>style.visibility</p:attrName>
                                        </p:attrNameLst>
                                      </p:cBhvr>
                                      <p:to>
                                        <p:strVal val="visible"/>
                                      </p:to>
                                    </p:set>
                                    <p:animEffect transition="in" filter="blinds(horizontal)">
                                      <p:cBhvr>
                                        <p:cTn id="12" dur="500"/>
                                        <p:tgtEl>
                                          <p:spTgt spid="121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ldLvl="0" animBg="1"/>
      <p:bldP spid="121868"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457200"/>
            <a:ext cx="8229600" cy="1023620"/>
          </a:xfrm>
        </p:spPr>
        <p:txBody>
          <a:bodyPr/>
          <a:p>
            <a:r>
              <a:rPr lang="en-US" altLang="zh-CN" sz="2000"/>
              <a:t>sample </a:t>
            </a:r>
            <a:endParaRPr lang="en-US" altLang="zh-CN" sz="2000"/>
          </a:p>
        </p:txBody>
      </p:sp>
      <p:sp>
        <p:nvSpPr>
          <p:cNvPr id="3" name="内容占位符 2"/>
          <p:cNvSpPr>
            <a:spLocks noGrp="1"/>
          </p:cNvSpPr>
          <p:nvPr>
            <p:ph idx="1"/>
          </p:nvPr>
        </p:nvSpPr>
        <p:spPr>
          <a:xfrm>
            <a:off x="456565" y="1188720"/>
            <a:ext cx="8230235" cy="4678680"/>
          </a:xfrm>
        </p:spPr>
        <p:txBody>
          <a:bodyPr/>
          <a:p>
            <a:r>
              <a:rPr lang="en-US" altLang="zh-CN" sz="1800"/>
              <a:t>  </a:t>
            </a:r>
            <a:r>
              <a:rPr lang="zh-CN" altLang="en-US" sz="1800"/>
              <a:t>There are still many problems of environmental protection in recent years. One of the most serious problems is the serious pollution of air, water and soil. the polluted air does great harm to people</a:t>
            </a:r>
            <a:r>
              <a:rPr lang="en-US" altLang="zh-CN" sz="1800"/>
              <a:t>'</a:t>
            </a:r>
            <a:r>
              <a:rPr lang="zh-CN" altLang="en-US" sz="1800"/>
              <a:t>s health. The polluted water causes diseases and death. What is more, vegetation had been greatly reduced with the rapid growth of modern cities.</a:t>
            </a:r>
            <a:endParaRPr lang="zh-CN" altLang="en-US" sz="1800"/>
          </a:p>
          <a:p>
            <a:r>
              <a:rPr lang="zh-CN" altLang="en-US" sz="1800"/>
              <a:t>   To protect the environment, </a:t>
            </a:r>
            <a:r>
              <a:rPr lang="en-US" altLang="zh-CN" sz="1800"/>
              <a:t>the</a:t>
            </a:r>
            <a:r>
              <a:rPr lang="zh-CN" altLang="en-US" sz="1800"/>
              <a:t> government ha</a:t>
            </a:r>
            <a:r>
              <a:rPr lang="en-US" altLang="zh-CN" sz="1800"/>
              <a:t>s</a:t>
            </a:r>
            <a:r>
              <a:rPr lang="zh-CN" altLang="en-US" sz="1800"/>
              <a:t> done a lot. Legislative steps have been introduced to control air pollution, to protect the forest and sea resources and to stop any environmental pollution. Therefore, </a:t>
            </a:r>
            <a:r>
              <a:rPr lang="en-US" altLang="zh-CN" sz="1800"/>
              <a:t>the </a:t>
            </a:r>
            <a:r>
              <a:rPr lang="zh-CN" altLang="en-US" sz="1800"/>
              <a:t>government </a:t>
            </a:r>
            <a:r>
              <a:rPr lang="en-US" altLang="zh-CN" sz="1800"/>
              <a:t>is</a:t>
            </a:r>
            <a:r>
              <a:rPr lang="zh-CN" altLang="en-US" sz="1800"/>
              <a:t> playing the most important role in the environmental protection today.</a:t>
            </a:r>
            <a:endParaRPr lang="zh-CN" altLang="en-US" sz="1800"/>
          </a:p>
          <a:p>
            <a:r>
              <a:rPr lang="zh-CN" altLang="en-US" sz="1800"/>
              <a:t>   In my opinion, to protect environment, the government must take even more concrete measures. First, it should let people fully realize the importance of environmental protection through education. Second, much more efforts should be made to put the population planning policy into practice, because more people mean more pollution. Finally, those who destroy the environment intentionally should be severely punished. We should let them know that destroying environment means destroying mankind themselves.</a:t>
            </a:r>
            <a:endParaRPr lang="zh-CN" altLang="en-US" sz="18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内容占位符 2"/>
          <p:cNvSpPr>
            <a:spLocks noGrp="1"/>
          </p:cNvSpPr>
          <p:nvPr>
            <p:ph idx="1"/>
          </p:nvPr>
        </p:nvSpPr>
        <p:spPr>
          <a:xfrm>
            <a:off x="395288" y="476250"/>
            <a:ext cx="8435975" cy="5318125"/>
          </a:xfrm>
        </p:spPr>
        <p:txBody>
          <a:bodyPr wrap="square" lIns="91440" tIns="45720" rIns="91440" bIns="45720" anchor="t"/>
          <a:p>
            <a:pPr algn="just">
              <a:lnSpc>
                <a:spcPct val="135000"/>
              </a:lnSpc>
              <a:buNone/>
            </a:pPr>
            <a:r>
              <a:rPr lang="en-US" altLang="zh-CN" sz="2400" dirty="0"/>
              <a:t>	</a:t>
            </a:r>
            <a:endParaRPr lang="en-US" altLang="zh-CN" sz="2400" b="1" dirty="0"/>
          </a:p>
        </p:txBody>
      </p:sp>
      <p:sp>
        <p:nvSpPr>
          <p:cNvPr id="120834"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pic>
        <p:nvPicPr>
          <p:cNvPr id="120835" name="图片 1" descr="4"/>
          <p:cNvPicPr>
            <a:picLocks noChangeAspect="1"/>
          </p:cNvPicPr>
          <p:nvPr/>
        </p:nvPicPr>
        <p:blipFill>
          <a:blip r:embed="rId1"/>
          <a:stretch>
            <a:fillRect/>
          </a:stretch>
        </p:blipFill>
        <p:spPr>
          <a:xfrm>
            <a:off x="1609725" y="2066925"/>
            <a:ext cx="5715000" cy="23050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9" name="Text Box 3"/>
          <p:cNvSpPr txBox="1">
            <a:spLocks noChangeArrowheads="1"/>
          </p:cNvSpPr>
          <p:nvPr/>
        </p:nvSpPr>
        <p:spPr bwMode="auto">
          <a:xfrm>
            <a:off x="466725" y="4122738"/>
            <a:ext cx="8210550" cy="2286000"/>
          </a:xfrm>
          <a:prstGeom prst="rect">
            <a:avLst/>
          </a:prstGeom>
          <a:noFill/>
          <a:ln w="9525">
            <a:noFill/>
            <a:miter lim="800000"/>
          </a:ln>
          <a:effectLst/>
        </p:spPr>
        <p:txBody>
          <a:bodyPr wrap="square">
            <a:spAutoFit/>
          </a:bodyPr>
          <a:lstStyle/>
          <a:p>
            <a:pPr marR="0" defTabSz="914400" rtl="0">
              <a:buClrTx/>
              <a:buSzTx/>
              <a:buFont typeface="Arial" panose="020B0604020202020204" pitchFamily="34" charset="0"/>
              <a:buNone/>
              <a:defRPr/>
            </a:pPr>
            <a:r>
              <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Reference:</a:t>
            </a:r>
            <a:endPar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algn="just" defTabSz="914400" rtl="0">
              <a:buClrTx/>
              <a:buSzTx/>
              <a:buFont typeface="Arial" panose="020B0604020202020204" pitchFamily="34" charset="0"/>
              <a:buNone/>
              <a:defRPr/>
            </a:pPr>
            <a:r>
              <a:rPr lang="en-US" sz="2400" b="1" kern="0" noProof="0" dirty="0" smtClean="0">
                <a:latin typeface="+mn-lt"/>
                <a:ea typeface="+mn-ea"/>
                <a:cs typeface="+mn-cs"/>
                <a:sym typeface="+mn-ea"/>
              </a:rPr>
              <a:t>Global warming is a mix of rising temperatures on our planet, it results from the burning of fossil fuels, which may</a:t>
            </a:r>
            <a:r>
              <a:rPr kumimoji="0" lang="en-US" altLang="zh-CN" sz="2400" b="1" kern="1200" cap="none" spc="0" normalizeH="0" baseline="0" noProof="0" smtClean="0">
                <a:latin typeface="Arial" panose="020B0604020202020204" pitchFamily="34" charset="0"/>
                <a:ea typeface="宋体" panose="02010600030101010101" pitchFamily="2" charset="-122"/>
                <a:cs typeface="Times New Roman" panose="02020603050405020304" pitchFamily="18" charset="0"/>
              </a:rPr>
              <a:t> </a:t>
            </a:r>
            <a:r>
              <a:rPr lang="en-US" sz="2400" b="1" kern="0" noProof="0" dirty="0" smtClean="0">
                <a:latin typeface="+mn-lt"/>
                <a:ea typeface="+mn-ea"/>
                <a:cs typeface="+mn-cs"/>
                <a:sym typeface="+mn-ea"/>
              </a:rPr>
              <a:t>hasten species extinction, influence the length of seasons, cause coastal flooding, and lead to more frequent and severe storms</a:t>
            </a:r>
            <a:endParaRPr kumimoji="0" lang="en-US" altLang="zh-CN" sz="2400" b="1" kern="1200" cap="none" spc="0" normalizeH="0" baseline="0" noProof="0" smtClean="0">
              <a:latin typeface="Arial" panose="020B0604020202020204" pitchFamily="34" charset="0"/>
              <a:ea typeface="宋体" panose="02010600030101010101" pitchFamily="2" charset="-122"/>
              <a:cs typeface="+mn-cs"/>
            </a:endParaRPr>
          </a:p>
        </p:txBody>
      </p:sp>
      <p:pic>
        <p:nvPicPr>
          <p:cNvPr id="19458" name="Picture 4" descr="scientists-clues-print"/>
          <p:cNvPicPr>
            <a:picLocks noChangeAspect="1"/>
          </p:cNvPicPr>
          <p:nvPr/>
        </p:nvPicPr>
        <p:blipFill>
          <a:blip r:embed="rId1"/>
          <a:stretch>
            <a:fillRect/>
          </a:stretch>
        </p:blipFill>
        <p:spPr>
          <a:xfrm>
            <a:off x="2079625" y="493713"/>
            <a:ext cx="4838700" cy="3629025"/>
          </a:xfrm>
          <a:prstGeom prst="rect">
            <a:avLst/>
          </a:prstGeom>
          <a:noFill/>
          <a:ln w="9525">
            <a:noFill/>
          </a:ln>
        </p:spPr>
      </p:pic>
      <p:sp>
        <p:nvSpPr>
          <p:cNvPr id="19459"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5" name="左箭头 4">
            <a:hlinkClick r:id="rId2"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blinds(horizontal)">
                                      <p:cBhvr>
                                        <p:cTn id="7"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9450" y="677863"/>
            <a:ext cx="8007350" cy="5189538"/>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3399"/>
                </a:solidFill>
                <a:effectLst/>
                <a:uLnTx/>
                <a:uFillTx/>
                <a:latin typeface="+mn-lt"/>
                <a:ea typeface="+mn-ea"/>
                <a:cs typeface="+mn-cs"/>
              </a:rPr>
              <a:t>3. Background information</a:t>
            </a:r>
            <a:endParaRPr kumimoji="0" lang="en-US" altLang="zh-CN" sz="2800" b="1" i="0" u="none" strike="noStrike" kern="0" cap="none" spc="0" normalizeH="0" baseline="0" noProof="0" dirty="0" smtClean="0">
              <a:ln>
                <a:noFill/>
              </a:ln>
              <a:solidFill>
                <a:srgbClr val="003399"/>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 Watch the video clip </a:t>
            </a:r>
            <a:r>
              <a:rPr kumimoji="0" lang="en-US" altLang="zh-CN" sz="2400" b="1" i="1" u="none" strike="noStrike" kern="0" cap="none" spc="0" normalizeH="0" baseline="0" noProof="0" dirty="0" smtClean="0">
                <a:ln>
                  <a:noFill/>
                </a:ln>
                <a:solidFill>
                  <a:schemeClr val="tx1"/>
                </a:solidFill>
                <a:effectLst/>
                <a:uLnTx/>
                <a:uFillTx/>
                <a:latin typeface="+mn-lt"/>
                <a:ea typeface="+mn-ea"/>
                <a:cs typeface="+mn-cs"/>
              </a:rPr>
              <a:t>Earth Day</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before class and think about the following questions. </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 What is Earth Day?</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b. Why was the 1st Earth Day organized?</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 What do you think of the idea of giving up the one-day-a-year celebration of Earth Day and making every day Earth Day?</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20482"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9450" y="677863"/>
            <a:ext cx="7923213" cy="5189538"/>
          </a:xfrm>
        </p:spPr>
        <p:txBody>
          <a:bodyPr vert="horz" wrap="square" lIns="91440" tIns="45720" rIns="91440" bIns="45720" numCol="1" anchor="t" anchorCtr="0" compatLnSpc="1"/>
          <a:lstStyle/>
          <a:p>
            <a:pPr marL="0" marR="0" lvl="0" indent="0" algn="just"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 Go to the library or surf the internet to familiarize you with following items: carbon footprint, zero waste, RecycleMania, Energy Star, the Dust Bowl</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21506"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9" name="Picture 3" descr="睡觉兔子"/>
          <p:cNvPicPr>
            <a:picLocks noChangeAspect="1"/>
          </p:cNvPicPr>
          <p:nvPr/>
        </p:nvPicPr>
        <p:blipFill>
          <a:blip r:embed="rId1"/>
          <a:stretch>
            <a:fillRect/>
          </a:stretch>
        </p:blipFill>
        <p:spPr>
          <a:xfrm>
            <a:off x="7643813" y="4786313"/>
            <a:ext cx="1500187" cy="1752600"/>
          </a:xfrm>
          <a:prstGeom prst="rect">
            <a:avLst/>
          </a:prstGeom>
          <a:noFill/>
          <a:ln w="9525">
            <a:noFill/>
          </a:ln>
        </p:spPr>
      </p:pic>
      <p:sp useBgFill="1">
        <p:nvSpPr>
          <p:cNvPr id="4101" name="AutoShape 5"/>
          <p:cNvSpPr>
            <a:spLocks noChangeArrowheads="1"/>
          </p:cNvSpPr>
          <p:nvPr/>
        </p:nvSpPr>
        <p:spPr bwMode="auto">
          <a:xfrm>
            <a:off x="4357688" y="1928813"/>
            <a:ext cx="4191000" cy="3643313"/>
          </a:xfrm>
          <a:prstGeom prst="cloudCallout">
            <a:avLst>
              <a:gd name="adj1" fmla="val -43750"/>
              <a:gd name="adj2" fmla="val 70000"/>
            </a:avLst>
          </a:prstGeom>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It is the total amount of CO2 and other greenhouse gases (GHG) emitted over the full life cycle of a product or ser</a:t>
            </a:r>
            <a:r>
              <a:rPr kumimoji="0" lang="en-US" altLang="zh-CN" sz="2400" b="1" i="1" u="none" strike="noStrike" kern="1200" cap="none" spc="0" normalizeH="0" baseline="0" noProof="0" dirty="0">
                <a:ln>
                  <a:noFill/>
                </a:ln>
                <a:solidFill>
                  <a:schemeClr val="tx1"/>
                </a:solidFill>
                <a:effectLst/>
                <a:uLnTx/>
                <a:uFillTx/>
                <a:latin typeface="+mj-lt"/>
                <a:ea typeface="宋体" panose="02010600030101010101" pitchFamily="2" charset="-122"/>
                <a:cs typeface="+mn-cs"/>
              </a:rPr>
              <a:t>vi</a:t>
            </a:r>
            <a:r>
              <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ce.</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 </a:t>
            </a:r>
            <a:endPar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10" name="椭圆形标注 9"/>
          <p:cNvSpPr/>
          <p:nvPr/>
        </p:nvSpPr>
        <p:spPr>
          <a:xfrm>
            <a:off x="357188" y="1500188"/>
            <a:ext cx="3357563" cy="215741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lt"/>
                <a:ea typeface="+mn-ea"/>
                <a:cs typeface="+mn-cs"/>
              </a:rPr>
              <a:t>  Do you know “carbon footprint”</a:t>
            </a:r>
            <a:endParaRPr kumimoji="0" lang="en-US" altLang="zh-CN" sz="24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lt"/>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碳足迹</a:t>
            </a:r>
            <a:r>
              <a:rPr kumimoji="0" lang="en-US" altLang="zh-CN" sz="2400" b="1" i="0" u="none" strike="noStrike" kern="1200" cap="none" spc="0" normalizeH="0" baseline="0" noProof="0" dirty="0">
                <a:ln>
                  <a:noFill/>
                </a:ln>
                <a:solidFill>
                  <a:srgbClr val="FF0000"/>
                </a:solidFill>
                <a:effectLst/>
                <a:uLnTx/>
                <a:uFillTx/>
                <a:latin typeface="+mn-lt"/>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a:t>
            </a:r>
            <a:endParaRPr kumimoji="0" lang="zh-CN" altLang="en-US" sz="2400" b="1" i="0" u="none" strike="noStrike" kern="1200" cap="none" spc="0" normalizeH="0" baseline="0" noProof="0" dirty="0">
              <a:ln>
                <a:noFill/>
              </a:ln>
              <a:solidFill>
                <a:srgbClr val="FF0000"/>
              </a:solidFill>
              <a:effectLst/>
              <a:uLnTx/>
              <a:uFillTx/>
              <a:latin typeface="+mn-lt"/>
              <a:ea typeface="+mn-ea"/>
              <a:cs typeface="+mn-cs"/>
            </a:endParaRPr>
          </a:p>
        </p:txBody>
      </p:sp>
      <p:sp>
        <p:nvSpPr>
          <p:cNvPr id="22532" name="TextBox 5"/>
          <p:cNvSpPr txBox="1"/>
          <p:nvPr/>
        </p:nvSpPr>
        <p:spPr>
          <a:xfrm>
            <a:off x="571500" y="428625"/>
            <a:ext cx="6286500" cy="579438"/>
          </a:xfrm>
          <a:prstGeom prst="rect">
            <a:avLst/>
          </a:prstGeom>
          <a:noFill/>
          <a:ln w="9525">
            <a:noFill/>
          </a:ln>
        </p:spPr>
        <p:txBody>
          <a:bodyPr anchor="t">
            <a:spAutoFit/>
          </a:bodyPr>
          <a:p>
            <a:r>
              <a:rPr lang="en-US" altLang="zh-CN" sz="3200" b="1" dirty="0">
                <a:latin typeface="Arial" panose="020B0604020202020204" pitchFamily="34" charset="0"/>
                <a:ea typeface="宋体" panose="02010600030101010101" pitchFamily="2" charset="-122"/>
              </a:rPr>
              <a:t>Carbon Footprint </a:t>
            </a:r>
            <a:endParaRPr lang="zh-CN" altLang="en-US" sz="3200" b="1" dirty="0">
              <a:latin typeface="Arial" panose="020B0604020202020204" pitchFamily="34" charset="0"/>
              <a:ea typeface="宋体" panose="02010600030101010101" pitchFamily="2" charset="-122"/>
            </a:endParaRPr>
          </a:p>
        </p:txBody>
      </p:sp>
      <p:sp>
        <p:nvSpPr>
          <p:cNvPr id="22533"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advTm="18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2309 -0.00254 L 0.02309 -0.3358 " pathEditMode="relative" rAng="0" ptsTypes="AA">
                                      <p:cBhvr>
                                        <p:cTn id="6" dur="5000" fill="hold"/>
                                        <p:tgtEl>
                                          <p:spTgt spid="4099"/>
                                        </p:tgtEl>
                                        <p:attrNameLst>
                                          <p:attrName>ppt_x</p:attrName>
                                          <p:attrName>ppt_y</p:attrName>
                                        </p:attrNameLst>
                                      </p:cBhvr>
                                      <p:rCtr x="0" y="-16700"/>
                                    </p:animMotion>
                                  </p:childTnLst>
                                </p:cTn>
                              </p:par>
                              <p:par>
                                <p:cTn id="7" presetID="8" presetClass="emph" presetSubtype="0" fill="hold" nodeType="withEffect">
                                  <p:stCondLst>
                                    <p:cond delay="0"/>
                                  </p:stCondLst>
                                  <p:childTnLst>
                                    <p:animRot by="-3600000">
                                      <p:cBhvr>
                                        <p:cTn id="8" dur="3000" fill="hold"/>
                                        <p:tgtEl>
                                          <p:spTgt spid="4099"/>
                                        </p:tgtEl>
                                        <p:attrNameLst>
                                          <p:attrName>r</p:attrName>
                                        </p:attrNameLst>
                                      </p:cBhvr>
                                    </p:animRot>
                                  </p:childTnLst>
                                </p:cTn>
                              </p:par>
                            </p:childTnLst>
                          </p:cTn>
                        </p:par>
                        <p:par>
                          <p:cTn id="9" fill="hold">
                            <p:stCondLst>
                              <p:cond delay="5000"/>
                            </p:stCondLst>
                            <p:childTnLst>
                              <p:par>
                                <p:cTn id="10" presetID="1" presetClass="exit" presetSubtype="0" fill="hold" nodeType="afterEffect">
                                  <p:stCondLst>
                                    <p:cond delay="0"/>
                                  </p:stCondLst>
                                  <p:childTnLst>
                                    <p:set>
                                      <p:cBhvr>
                                        <p:cTn id="11" dur="1" fill="hold">
                                          <p:stCondLst>
                                            <p:cond delay="0"/>
                                          </p:stCondLst>
                                        </p:cTn>
                                        <p:tgtEl>
                                          <p:spTgt spid="4099"/>
                                        </p:tgtEl>
                                        <p:attrNameLst>
                                          <p:attrName>style.visibility</p:attrName>
                                        </p:attrNameLst>
                                      </p:cBhvr>
                                      <p:to>
                                        <p:strVal val="hidden"/>
                                      </p:to>
                                    </p:set>
                                  </p:childTnLst>
                                </p:cTn>
                              </p:par>
                            </p:childTnLst>
                          </p:cTn>
                        </p:par>
                        <p:par>
                          <p:cTn id="12" fill="hold">
                            <p:stCondLst>
                              <p:cond delay="5000"/>
                            </p:stCondLst>
                            <p:childTnLst>
                              <p:par>
                                <p:cTn id="13" presetID="20" presetClass="entr" presetSubtype="0" fill="hold" grpId="0" nodeType="afterEffect">
                                  <p:stCondLst>
                                    <p:cond delay="0"/>
                                  </p:stCondLst>
                                  <p:childTnLst>
                                    <p:set>
                                      <p:cBhvr>
                                        <p:cTn id="14" dur="1" fill="hold">
                                          <p:stCondLst>
                                            <p:cond delay="0"/>
                                          </p:stCondLst>
                                        </p:cTn>
                                        <p:tgtEl>
                                          <p:spTgt spid="4101"/>
                                        </p:tgtEl>
                                        <p:attrNameLst>
                                          <p:attrName>style.visibility</p:attrName>
                                        </p:attrNameLst>
                                      </p:cBhvr>
                                      <p:to>
                                        <p:strVal val="visible"/>
                                      </p:to>
                                    </p:set>
                                    <p:animEffect transition="in" filter="wedge">
                                      <p:cBhvr>
                                        <p:cTn id="15" dur="5000"/>
                                        <p:tgtEl>
                                          <p:spTgt spid="410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1" nodeType="clickEffect">
                                  <p:stCondLst>
                                    <p:cond delay="0"/>
                                  </p:stCondLst>
                                  <p:childTnLst>
                                    <p:set>
                                      <p:cBhvr>
                                        <p:cTn id="19" dur="1" fill="hold">
                                          <p:stCondLst>
                                            <p:cond delay="0"/>
                                          </p:stCondLst>
                                        </p:cTn>
                                        <p:tgtEl>
                                          <p:spTgt spid="4101"/>
                                        </p:tgtEl>
                                        <p:attrNameLst>
                                          <p:attrName>style.visibility</p:attrName>
                                        </p:attrNameLst>
                                      </p:cBhvr>
                                      <p:to>
                                        <p:strVal val="visible"/>
                                      </p:to>
                                    </p:set>
                                    <p:anim calcmode="lin" valueType="num">
                                      <p:cBhvr additive="base">
                                        <p:cTn id="20" dur="500" fill="hold"/>
                                        <p:tgtEl>
                                          <p:spTgt spid="4101"/>
                                        </p:tgtEl>
                                        <p:attrNameLst>
                                          <p:attrName>ppt_x</p:attrName>
                                        </p:attrNameLst>
                                      </p:cBhvr>
                                      <p:tavLst>
                                        <p:tav tm="0">
                                          <p:val>
                                            <p:strVal val="#ppt_x"/>
                                          </p:val>
                                        </p:tav>
                                        <p:tav tm="100000">
                                          <p:val>
                                            <p:strVal val="#ppt_x"/>
                                          </p:val>
                                        </p:tav>
                                      </p:tavLst>
                                    </p:anim>
                                    <p:anim calcmode="lin" valueType="num">
                                      <p:cBhvr additive="base">
                                        <p:cTn id="21"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410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9" name="Picture 3" descr="睡觉兔子"/>
          <p:cNvPicPr>
            <a:picLocks noChangeAspect="1"/>
          </p:cNvPicPr>
          <p:nvPr/>
        </p:nvPicPr>
        <p:blipFill>
          <a:blip r:embed="rId1"/>
          <a:stretch>
            <a:fillRect/>
          </a:stretch>
        </p:blipFill>
        <p:spPr>
          <a:xfrm>
            <a:off x="7086600" y="4800600"/>
            <a:ext cx="1557338" cy="1752600"/>
          </a:xfrm>
          <a:prstGeom prst="rect">
            <a:avLst/>
          </a:prstGeom>
          <a:noFill/>
          <a:ln w="9525">
            <a:noFill/>
          </a:ln>
        </p:spPr>
      </p:pic>
      <p:sp useBgFill="1">
        <p:nvSpPr>
          <p:cNvPr id="4101" name="AutoShape 5"/>
          <p:cNvSpPr>
            <a:spLocks noChangeArrowheads="1"/>
          </p:cNvSpPr>
          <p:nvPr/>
        </p:nvSpPr>
        <p:spPr bwMode="auto">
          <a:xfrm>
            <a:off x="4000500" y="2143125"/>
            <a:ext cx="5143500" cy="3571875"/>
          </a:xfrm>
          <a:prstGeom prst="cloudCallout">
            <a:avLst>
              <a:gd name="adj1" fmla="val -43750"/>
              <a:gd name="adj2" fmla="val 70000"/>
            </a:avLst>
          </a:prstGeom>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Your carbon footprint is the total amount of greenhouse gases produced by human activities. It is measured in units of carbon dioxide.</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pic>
        <p:nvPicPr>
          <p:cNvPr id="4102" name="月光.mp3">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a:off x="9144000" y="6477000"/>
            <a:ext cx="381000" cy="381000"/>
          </a:xfrm>
          <a:prstGeom prst="rect">
            <a:avLst/>
          </a:prstGeom>
          <a:noFill/>
          <a:ln w="9525">
            <a:noFill/>
          </a:ln>
        </p:spPr>
      </p:pic>
      <p:sp>
        <p:nvSpPr>
          <p:cNvPr id="23556" name="Text Box 11"/>
          <p:cNvSpPr txBox="1"/>
          <p:nvPr/>
        </p:nvSpPr>
        <p:spPr>
          <a:xfrm rot="-5400000">
            <a:off x="1671638" y="1249363"/>
            <a:ext cx="614362" cy="3352800"/>
          </a:xfrm>
          <a:prstGeom prst="rect">
            <a:avLst/>
          </a:prstGeom>
          <a:noFill/>
          <a:ln w="9525">
            <a:noFill/>
          </a:ln>
        </p:spPr>
        <p:txBody>
          <a:bodyPr vert="eaVert" anchor="t">
            <a:spAutoFit/>
          </a:bodyPr>
          <a:p>
            <a:pPr eaLnBrk="0" hangingPunct="0"/>
            <a:endParaRPr lang="zh-CN" altLang="en-US" sz="2800" b="1" dirty="0">
              <a:solidFill>
                <a:srgbClr val="FF0000"/>
              </a:solidFill>
              <a:latin typeface="华文中宋" panose="02010600040101010101" pitchFamily="2" charset="-122"/>
              <a:ea typeface="宋体" panose="02010600030101010101" pitchFamily="2" charset="-122"/>
            </a:endParaRPr>
          </a:p>
        </p:txBody>
      </p:sp>
      <p:sp>
        <p:nvSpPr>
          <p:cNvPr id="23557" name="TextBox 5"/>
          <p:cNvSpPr txBox="1"/>
          <p:nvPr/>
        </p:nvSpPr>
        <p:spPr>
          <a:xfrm>
            <a:off x="304800" y="2133600"/>
            <a:ext cx="3048000" cy="738188"/>
          </a:xfrm>
          <a:prstGeom prst="rect">
            <a:avLst/>
          </a:prstGeom>
          <a:noFill/>
          <a:ln w="9525">
            <a:noFill/>
          </a:ln>
        </p:spPr>
        <p:txBody>
          <a:bodyPr anchor="t">
            <a:spAutoFit/>
          </a:bodyPr>
          <a:p>
            <a:endParaRPr lang="en-US" altLang="zh-CN" sz="2400"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8" name="矩形 7"/>
          <p:cNvSpPr/>
          <p:nvPr/>
        </p:nvSpPr>
        <p:spPr>
          <a:xfrm>
            <a:off x="381000" y="2209800"/>
            <a:ext cx="2819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lt"/>
                <a:ea typeface="+mn-ea"/>
                <a:cs typeface="+mn-cs"/>
              </a:rPr>
              <a:t>Then what is your carbon footprint?</a:t>
            </a:r>
            <a:endParaRPr kumimoji="0"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sp>
        <p:nvSpPr>
          <p:cNvPr id="23559"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advTm="18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33333E-6 -1.11111E-6 L 3.33333E-6 -0.33333 " pathEditMode="relative" rAng="0" ptsTypes="AA">
                                      <p:cBhvr>
                                        <p:cTn id="6" dur="5000" fill="hold"/>
                                        <p:tgtEl>
                                          <p:spTgt spid="4099"/>
                                        </p:tgtEl>
                                        <p:attrNameLst>
                                          <p:attrName>ppt_x</p:attrName>
                                          <p:attrName>ppt_y</p:attrName>
                                        </p:attrNameLst>
                                      </p:cBhvr>
                                      <p:rCtr x="0" y="-16700"/>
                                    </p:animMotion>
                                  </p:childTnLst>
                                </p:cTn>
                              </p:par>
                              <p:par>
                                <p:cTn id="7" presetID="8" presetClass="emph" presetSubtype="0" fill="hold" nodeType="withEffect">
                                  <p:stCondLst>
                                    <p:cond delay="0"/>
                                  </p:stCondLst>
                                  <p:childTnLst>
                                    <p:animRot by="-3600000">
                                      <p:cBhvr>
                                        <p:cTn id="8" dur="3000" fill="hold"/>
                                        <p:tgtEl>
                                          <p:spTgt spid="4099"/>
                                        </p:tgtEl>
                                        <p:attrNameLst>
                                          <p:attrName>r</p:attrName>
                                        </p:attrNameLst>
                                      </p:cBhvr>
                                    </p:animRot>
                                  </p:childTnLst>
                                </p:cTn>
                              </p:par>
                              <p:par>
                                <p:cTn id="9" presetID="1" presetClass="mediacall" presetSubtype="0" fill="hold" nodeType="withEffect">
                                  <p:stCondLst>
                                    <p:cond delay="0"/>
                                  </p:stCondLst>
                                  <p:childTnLst>
                                    <p:cmd type="call" cmd="playFrom(0.0)">
                                      <p:cBhvr>
                                        <p:cTn id="10" dur="1" fill="hold"/>
                                        <p:tgtEl>
                                          <p:spTgt spid="4102"/>
                                        </p:tgtEl>
                                      </p:cBhvr>
                                    </p:cmd>
                                  </p:childTnLst>
                                </p:cTn>
                              </p:par>
                            </p:childTnLst>
                          </p:cTn>
                        </p:par>
                        <p:par>
                          <p:cTn id="11" fill="hold">
                            <p:stCondLst>
                              <p:cond delay="5000"/>
                            </p:stCondLst>
                            <p:childTnLst>
                              <p:par>
                                <p:cTn id="12" presetID="1" presetClass="exit" presetSubtype="0" fill="hold" nodeType="afterEffect">
                                  <p:stCondLst>
                                    <p:cond delay="0"/>
                                  </p:stCondLst>
                                  <p:childTnLst>
                                    <p:set>
                                      <p:cBhvr>
                                        <p:cTn id="13" dur="1" fill="hold">
                                          <p:stCondLst>
                                            <p:cond delay="0"/>
                                          </p:stCondLst>
                                        </p:cTn>
                                        <p:tgtEl>
                                          <p:spTgt spid="4099"/>
                                        </p:tgtEl>
                                        <p:attrNameLst>
                                          <p:attrName>style.visibility</p:attrName>
                                        </p:attrNameLst>
                                      </p:cBhvr>
                                      <p:to>
                                        <p:strVal val="hidden"/>
                                      </p:to>
                                    </p:set>
                                  </p:childTnLst>
                                </p:cTn>
                              </p:par>
                            </p:childTnLst>
                          </p:cTn>
                        </p:par>
                        <p:par>
                          <p:cTn id="14" fill="hold">
                            <p:stCondLst>
                              <p:cond delay="5000"/>
                            </p:stCondLst>
                            <p:childTnLst>
                              <p:par>
                                <p:cTn id="15" presetID="20" presetClass="entr" presetSubtype="0" fill="hold" grpId="0" nodeType="after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wedge">
                                      <p:cBhvr>
                                        <p:cTn id="17" dur="5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70000">
                <p:cTn id="18" fill="hold" display="0">
                  <p:stCondLst>
                    <p:cond delay="indefinite"/>
                  </p:stCondLst>
                  <p:endCondLst>
                    <p:cond evt="onPrev" delay="0">
                      <p:tgtEl>
                        <p:sldTgt/>
                      </p:tgtEl>
                    </p:cond>
                    <p:cond evt="onStopAudio" delay="0">
                      <p:tgtEl>
                        <p:sldTgt/>
                      </p:tgtEl>
                    </p:cond>
                  </p:endCondLst>
                </p:cTn>
                <p:tgtEl>
                  <p:spTgt spid="4102"/>
                </p:tgtEl>
              </p:cMediaNode>
            </p:audio>
          </p:childTnLst>
        </p:cTn>
      </p:par>
    </p:tnLst>
    <p:bldLst>
      <p:bldP spid="41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4313" y="1143000"/>
            <a:ext cx="8535987" cy="5429250"/>
          </a:xfrm>
        </p:spPr>
        <p:txBody>
          <a:bodyPr wrap="square" lIns="91440" tIns="45720" rIns="91440" bIns="45720" anchor="t"/>
          <a:p>
            <a:pPr algn="just"/>
            <a:r>
              <a:rPr lang="en-US" altLang="zh-CN" sz="2000" b="1" dirty="0"/>
              <a:t>Zero waste is a philosophy that encourages the redesign of resource life cycles so that all products are reused. No trash is sent to landfills and incinerators. The process recommended is one similar to the way that resources are reused in nature.</a:t>
            </a:r>
            <a:endParaRPr lang="zh-CN" altLang="zh-CN" sz="2000" dirty="0"/>
          </a:p>
          <a:p>
            <a:pPr algn="just"/>
            <a:r>
              <a:rPr lang="en-US" altLang="zh-CN" sz="2000" b="1" dirty="0"/>
              <a:t>Zero Waste is a goal that is ethical, economical, efficient and visionary, to guide people in changing their lifestyles and practices to emulate sustainable natural cycles, where all discarded materials are designed to become resources for others to use. Zero Waste means designing and managing products and processes to systematically avoid and eliminate the volume and toxicity of waste and materials, conserve and recover all resources, and not burn or bury them. Implementing Zero Waste will eliminate all discharges to land, water or air that are a threat to planetary, human, animal or plant health.</a:t>
            </a:r>
            <a:endParaRPr lang="zh-CN" altLang="zh-CN" sz="2000" dirty="0"/>
          </a:p>
          <a:p>
            <a:pPr algn="just"/>
            <a:endParaRPr lang="zh-CN" altLang="en-US" sz="2000" dirty="0"/>
          </a:p>
        </p:txBody>
      </p:sp>
      <p:sp>
        <p:nvSpPr>
          <p:cNvPr id="24578"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457200" y="442913"/>
            <a:ext cx="7572375" cy="579438"/>
          </a:xfrm>
          <a:prstGeom prst="rect">
            <a:avLst/>
          </a:prstGeom>
          <a:noFill/>
        </p:spPr>
        <p:txBody>
          <a:bodyPr wrap="square">
            <a:spAutoFit/>
          </a:bodyPr>
          <a:lstStyle/>
          <a:p>
            <a:pPr marR="0" defTabSz="914400" rtl="0">
              <a:buClrTx/>
              <a:buSzTx/>
              <a:buFontTx/>
              <a:buNone/>
              <a:defRPr/>
            </a:pPr>
            <a:r>
              <a:rPr kumimoji="0" lang="en-US" altLang="zh-CN" sz="3200" b="1" kern="1200" cap="none" spc="0" normalizeH="0" baseline="0" noProof="0" dirty="0">
                <a:latin typeface="Arial" panose="020B0604020202020204" pitchFamily="34" charset="0"/>
                <a:ea typeface="宋体" panose="02010600030101010101" pitchFamily="2" charset="-122"/>
                <a:cs typeface="+mn-cs"/>
              </a:rPr>
              <a:t>Zero Waste</a:t>
            </a:r>
            <a:r>
              <a:rPr kumimoji="0" lang="en-US" altLang="zh-CN" sz="3200" b="1"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 </a:t>
            </a:r>
            <a:endParaRPr kumimoji="0" lang="zh-CN" altLang="en-US" sz="3200" b="1"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248"/>
                                            </p:txEl>
                                          </p:spTgt>
                                        </p:tgtEl>
                                        <p:attrNameLst>
                                          <p:attrName>style.visibility</p:attrName>
                                        </p:attrNameLst>
                                      </p:cBhvr>
                                      <p:to>
                                        <p:strVal val="visible"/>
                                      </p:to>
                                    </p:set>
                                    <p:anim calcmode="lin" valueType="num">
                                      <p:cBhvr>
                                        <p:cTn id="7" dur="500" fill="hold"/>
                                        <p:tgtEl>
                                          <p:spTgt spid="3">
                                            <p:txEl>
                                              <p:charRg st="0" end="248"/>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24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248" end="854"/>
                                            </p:txEl>
                                          </p:spTgt>
                                        </p:tgtEl>
                                        <p:attrNameLst>
                                          <p:attrName>style.visibility</p:attrName>
                                        </p:attrNameLst>
                                      </p:cBhvr>
                                      <p:to>
                                        <p:strVal val="visible"/>
                                      </p:to>
                                    </p:set>
                                    <p:anim calcmode="lin" valueType="num">
                                      <p:cBhvr>
                                        <p:cTn id="13" dur="500" fill="hold"/>
                                        <p:tgtEl>
                                          <p:spTgt spid="3">
                                            <p:txEl>
                                              <p:charRg st="248" end="854"/>
                                            </p:txEl>
                                          </p:spTgt>
                                        </p:tgtEl>
                                        <p:attrNameLst>
                                          <p:attrName>ppt_x</p:attrName>
                                        </p:attrNameLst>
                                      </p:cBhvr>
                                      <p:tavLst>
                                        <p:tav tm="0">
                                          <p:val>
                                            <p:strVal val="#ppt_x"/>
                                          </p:val>
                                        </p:tav>
                                        <p:tav tm="100000">
                                          <p:val>
                                            <p:strVal val="#ppt_x"/>
                                          </p:val>
                                        </p:tav>
                                      </p:tavLst>
                                    </p:anim>
                                    <p:anim calcmode="lin" valueType="num">
                                      <p:cBhvr>
                                        <p:cTn id="14" dur="500" fill="hold"/>
                                        <p:tgtEl>
                                          <p:spTgt spid="3">
                                            <p:txEl>
                                              <p:charRg st="248" end="8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7347" name="Rectangle 2"/>
          <p:cNvSpPr>
            <a:spLocks noGrp="1" noChangeArrowheads="1"/>
          </p:cNvSpPr>
          <p:nvPr>
            <p:ph type="title"/>
          </p:nvPr>
        </p:nvSpPr>
        <p:spPr>
          <a:xfrm>
            <a:off x="395288" y="0"/>
            <a:ext cx="8229600" cy="13716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tx1"/>
                </a:solidFill>
                <a:effectLst/>
                <a:uLnTx/>
                <a:uFillTx/>
                <a:latin typeface="+mj-lt"/>
                <a:ea typeface="+mj-ea"/>
                <a:cs typeface="+mj-cs"/>
              </a:rPr>
              <a:t>RecycleMania</a:t>
            </a:r>
            <a:endParaRPr kumimoji="0" lang="en-US" altLang="zh-CN" sz="3200" b="1" i="0" u="none" strike="noStrike" kern="0" cap="none" spc="0" normalizeH="0" baseline="0" noProof="0" dirty="0" smtClean="0">
              <a:ln>
                <a:noFill/>
              </a:ln>
              <a:solidFill>
                <a:schemeClr val="bg2">
                  <a:lumMod val="60000"/>
                  <a:lumOff val="40000"/>
                </a:schemeClr>
              </a:solidFill>
              <a:effectLst/>
              <a:uLnTx/>
              <a:uFillTx/>
              <a:latin typeface="+mj-lt"/>
              <a:ea typeface="+mj-ea"/>
              <a:cs typeface="+mj-cs"/>
            </a:endParaRPr>
          </a:p>
        </p:txBody>
      </p:sp>
      <p:sp>
        <p:nvSpPr>
          <p:cNvPr id="25603" name="Rectangle 3"/>
          <p:cNvSpPr>
            <a:spLocks noGrp="1"/>
          </p:cNvSpPr>
          <p:nvPr>
            <p:ph idx="1"/>
          </p:nvPr>
        </p:nvSpPr>
        <p:spPr>
          <a:xfrm>
            <a:off x="395288" y="1125538"/>
            <a:ext cx="8229600" cy="4968875"/>
          </a:xfrm>
        </p:spPr>
        <p:txBody>
          <a:bodyPr wrap="square" lIns="91440" tIns="45720" rIns="91440" bIns="45720" anchor="t"/>
          <a:p>
            <a:pPr algn="just" eaLnBrk="1" latinLnBrk="0" hangingPunct="1">
              <a:lnSpc>
                <a:spcPct val="100000"/>
              </a:lnSpc>
              <a:spcBef>
                <a:spcPct val="0"/>
              </a:spcBef>
              <a:buNone/>
            </a:pPr>
            <a:r>
              <a:rPr lang="en-US" altLang="zh-CN" sz="2800" dirty="0"/>
              <a:t>   </a:t>
            </a:r>
            <a:r>
              <a:rPr lang="en-US" altLang="zh-CN" sz="2400" b="1" dirty="0"/>
              <a:t>RecycleMania is a friendly competition and benchmarking tool for college and university recycling programs to promote waste reduction activities to their campus communities. Over an 8-week period each spring, colleges across the United States and Canada report the amount of recycling and trash collected each week and are in turn ranked in various categories based on who recycles the most on a per capita basis, as well as which schools have the best recycling rate as a percentage of total waste and which schools generate the least amount of combined trash and recycling. </a:t>
            </a:r>
            <a:endParaRPr lang="en-US" altLang="zh-CN"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26626" name="Rectangle 3"/>
          <p:cNvSpPr>
            <a:spLocks noGrp="1"/>
          </p:cNvSpPr>
          <p:nvPr>
            <p:ph idx="1"/>
          </p:nvPr>
        </p:nvSpPr>
        <p:spPr>
          <a:xfrm>
            <a:off x="250825" y="836613"/>
            <a:ext cx="8229600" cy="4464050"/>
          </a:xfrm>
        </p:spPr>
        <p:txBody>
          <a:bodyPr wrap="square" lIns="91440" tIns="45720" rIns="91440" bIns="45720" anchor="t"/>
          <a:p>
            <a:pPr algn="just" eaLnBrk="1" hangingPunct="1">
              <a:lnSpc>
                <a:spcPct val="90000"/>
              </a:lnSpc>
              <a:buNone/>
            </a:pPr>
            <a:r>
              <a:rPr lang="en-US" altLang="zh-CN" sz="3600" dirty="0"/>
              <a:t>  		</a:t>
            </a:r>
            <a:r>
              <a:rPr lang="en-US" altLang="zh-CN" sz="2400" b="1" dirty="0"/>
              <a:t>With each week’s updated ranking, participating schools follow their performance against other colleges and use the results to rally their campus to reduce and recycle more.</a:t>
            </a:r>
            <a:endParaRPr lang="en-US" altLang="zh-CN" sz="2400" b="1" dirty="0"/>
          </a:p>
          <a:p>
            <a:pPr algn="just" eaLnBrk="1" hangingPunct="1">
              <a:lnSpc>
                <a:spcPct val="90000"/>
              </a:lnSpc>
              <a:buNone/>
            </a:pPr>
            <a:r>
              <a:rPr lang="en-US" altLang="zh-CN" sz="2400" b="1" dirty="0"/>
              <a:t>  		To read more about the 2013 Tournament results, visit </a:t>
            </a:r>
            <a:r>
              <a:rPr lang="en-US" altLang="zh-CN" sz="2400" b="1" dirty="0">
                <a:hlinkClick r:id="rId1"/>
              </a:rPr>
              <a:t>www.recyclemaniacs.org</a:t>
            </a:r>
            <a:r>
              <a:rPr lang="en-US" altLang="zh-CN" sz="2400" b="1" dirty="0"/>
              <a:t>.</a:t>
            </a:r>
            <a:endParaRPr lang="en-US" altLang="zh-CN" sz="2400" b="1" dirty="0"/>
          </a:p>
          <a:p>
            <a:pPr algn="just" eaLnBrk="1" hangingPunct="1">
              <a:lnSpc>
                <a:spcPct val="90000"/>
              </a:lnSpc>
              <a:buNone/>
            </a:pPr>
            <a:endParaRPr lang="en-US" altLang="zh-CN" sz="2400" b="1" dirty="0"/>
          </a:p>
          <a:p>
            <a:pPr algn="just" eaLnBrk="1" hangingPunct="1">
              <a:lnSpc>
                <a:spcPct val="90000"/>
              </a:lnSpc>
              <a:buNone/>
            </a:pPr>
            <a:r>
              <a:rPr lang="en-US" altLang="zh-CN" sz="2400" b="1" dirty="0"/>
              <a:t>		National recognition is provided to the winning school in each category on the </a:t>
            </a:r>
            <a:r>
              <a:rPr lang="en-US" altLang="zh-CN" sz="2400" b="1" dirty="0">
                <a:hlinkClick r:id="rId1"/>
              </a:rPr>
              <a:t>RecycleMania website</a:t>
            </a:r>
            <a:r>
              <a:rPr lang="en-US" altLang="zh-CN" sz="2400" b="1" dirty="0"/>
              <a:t> and in a national press release. Winning schools receive an award made out of recyclable materials, and win the right to host that category’s special traveling trophy for the coming year.</a:t>
            </a:r>
            <a:endParaRPr lang="en-US" altLang="zh-CN" sz="2400" b="1" dirty="0"/>
          </a:p>
          <a:p>
            <a:pPr algn="just" eaLnBrk="1" hangingPunct="1">
              <a:lnSpc>
                <a:spcPct val="90000"/>
              </a:lnSpc>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3"/>
          <p:cNvSpPr>
            <a:spLocks noGrp="1"/>
          </p:cNvSpPr>
          <p:nvPr>
            <p:ph idx="1"/>
          </p:nvPr>
        </p:nvSpPr>
        <p:spPr>
          <a:xfrm>
            <a:off x="423863" y="765175"/>
            <a:ext cx="8440737" cy="5864225"/>
          </a:xfrm>
        </p:spPr>
        <p:txBody>
          <a:bodyPr wrap="square" lIns="91440" tIns="45720" rIns="91440" bIns="45720" anchor="t"/>
          <a:p>
            <a:pPr algn="just" eaLnBrk="1" hangingPunct="1">
              <a:buNone/>
            </a:pPr>
            <a:r>
              <a:rPr lang="en-US" altLang="zh-CN" b="1" dirty="0">
                <a:solidFill>
                  <a:srgbClr val="0000FF"/>
                </a:solidFill>
              </a:rPr>
              <a:t>Teaching Objectives</a:t>
            </a:r>
            <a:endParaRPr lang="en-US" altLang="zh-CN" b="1" dirty="0">
              <a:solidFill>
                <a:srgbClr val="0000FF"/>
              </a:solidFill>
            </a:endParaRPr>
          </a:p>
          <a:p>
            <a:pPr algn="just" eaLnBrk="1" hangingPunct="1">
              <a:buNone/>
            </a:pPr>
            <a:endParaRPr lang="en-US" altLang="zh-CN" b="1" dirty="0">
              <a:solidFill>
                <a:srgbClr val="0000FF"/>
              </a:solidFill>
            </a:endParaRPr>
          </a:p>
          <a:p>
            <a:pPr algn="just" eaLnBrk="1" hangingPunct="1">
              <a:buNone/>
            </a:pPr>
            <a:r>
              <a:rPr lang="en-US" altLang="zh-CN" sz="2800" b="1" dirty="0"/>
              <a:t>To learn the concept of “low-carbon lifestyle”;</a:t>
            </a:r>
            <a:endParaRPr lang="en-US" altLang="zh-CN" sz="2800" b="1" dirty="0"/>
          </a:p>
          <a:p>
            <a:pPr algn="just" eaLnBrk="1" hangingPunct="1">
              <a:buNone/>
            </a:pPr>
            <a:r>
              <a:rPr lang="en-US" altLang="zh-CN" sz="2800" b="1" dirty="0"/>
              <a:t>To know how to live a more environmentally friendly lifestyle;</a:t>
            </a:r>
            <a:endParaRPr lang="en-US" altLang="zh-CN" sz="2800" b="1" dirty="0"/>
          </a:p>
          <a:p>
            <a:pPr algn="just" eaLnBrk="1" hangingPunct="1">
              <a:buNone/>
            </a:pPr>
            <a:r>
              <a:rPr lang="en-US" altLang="zh-CN" sz="2800" b="1" dirty="0"/>
              <a:t>To talk and write about green life;</a:t>
            </a:r>
            <a:endParaRPr lang="en-US" altLang="zh-CN" sz="2800" b="1" dirty="0"/>
          </a:p>
          <a:p>
            <a:pPr algn="just" eaLnBrk="1" hangingPunct="1">
              <a:buNone/>
            </a:pPr>
            <a:r>
              <a:rPr lang="en-US" altLang="zh-CN" sz="2800" b="1" dirty="0">
                <a:sym typeface="+mn-ea"/>
              </a:rPr>
              <a:t>To have a good command of the key language points </a:t>
            </a:r>
            <a:endParaRPr lang="en-US" altLang="zh-CN" sz="2800" b="1" dirty="0">
              <a:sym typeface="+mn-ea"/>
            </a:endParaRPr>
          </a:p>
          <a:p>
            <a:pPr algn="just" eaLnBrk="1" hangingPunct="1">
              <a:buNone/>
            </a:pPr>
            <a:r>
              <a:rPr lang="en-US" altLang="zh-CN" sz="2800" b="1" dirty="0"/>
              <a:t>To plan a team project;</a:t>
            </a:r>
            <a:endParaRPr lang="en-US" altLang="zh-CN" sz="2800" b="1" dirty="0"/>
          </a:p>
        </p:txBody>
      </p:sp>
      <p:sp>
        <p:nvSpPr>
          <p:cNvPr id="8194"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428625" y="214313"/>
            <a:ext cx="8258175" cy="857250"/>
          </a:xfrm>
        </p:spPr>
        <p:txBody>
          <a:bodyPr wrap="square" lIns="91440" tIns="45720" rIns="91440" bIns="45720" anchor="ctr"/>
          <a:p>
            <a:r>
              <a:rPr lang="en-US" altLang="zh-CN" sz="3200" b="1" dirty="0"/>
              <a:t>Energy Star</a:t>
            </a:r>
            <a:endParaRPr lang="zh-CN" altLang="en-US" sz="3200" b="1" dirty="0"/>
          </a:p>
        </p:txBody>
      </p:sp>
      <p:sp>
        <p:nvSpPr>
          <p:cNvPr id="2765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27651" name="TextBox 4"/>
          <p:cNvSpPr txBox="1"/>
          <p:nvPr/>
        </p:nvSpPr>
        <p:spPr>
          <a:xfrm>
            <a:off x="428625" y="1000125"/>
            <a:ext cx="8091488" cy="4175125"/>
          </a:xfrm>
          <a:prstGeom prst="rect">
            <a:avLst/>
          </a:prstGeom>
          <a:noFill/>
          <a:ln w="9525">
            <a:noFill/>
          </a:ln>
        </p:spPr>
        <p:txBody>
          <a:bodyPr wrap="square" anchor="t">
            <a:spAutoFit/>
          </a:bodyPr>
          <a:p>
            <a:pPr algn="just"/>
            <a:r>
              <a:rPr lang="en-US" altLang="zh-CN" sz="28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Energy Star  is a program that was first developed in 1992 by the </a:t>
            </a:r>
            <a:r>
              <a:rPr lang="en-US" altLang="zh-CN" sz="2400" b="1" u="sng" dirty="0">
                <a:latin typeface="Arial" panose="020B0604020202020204" pitchFamily="34" charset="0"/>
                <a:ea typeface="宋体" panose="02010600030101010101" pitchFamily="2" charset="-122"/>
                <a:hlinkClick r:id="rId1"/>
              </a:rPr>
              <a:t>U.S. Environmental Protection Agency</a:t>
            </a:r>
            <a:r>
              <a:rPr lang="en-US" altLang="zh-CN" sz="2400" b="1" dirty="0">
                <a:latin typeface="Arial" panose="020B0604020202020204" pitchFamily="34" charset="0"/>
                <a:ea typeface="宋体" panose="02010600030101010101" pitchFamily="2" charset="-122"/>
              </a:rPr>
              <a:t> (EPA) as a method to identify and promote products that are energy efficient.</a:t>
            </a:r>
            <a:endParaRPr lang="en-US" altLang="zh-CN" sz="2400" b="1" dirty="0">
              <a:latin typeface="Arial" panose="020B0604020202020204" pitchFamily="34" charset="0"/>
              <a:ea typeface="宋体" panose="02010600030101010101" pitchFamily="2" charset="-122"/>
            </a:endParaRPr>
          </a:p>
          <a:p>
            <a:pPr algn="just"/>
            <a:r>
              <a:rPr lang="en-US" altLang="zh-CN" sz="2400" b="1" dirty="0">
                <a:latin typeface="Arial" panose="020B0604020202020204" pitchFamily="34" charset="0"/>
                <a:ea typeface="宋体" panose="02010600030101010101" pitchFamily="2" charset="-122"/>
              </a:rPr>
              <a:t>    Products carrying this symbol provide a way for businesses and consumers to save money, while at the same time, protect our environment. Since its initial onset, the government has partnered with other industry members, to promote and expand the scope of this project to include, not only major appliances, but also new homes and buildings.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6323" name="Rectangle 2"/>
          <p:cNvSpPr>
            <a:spLocks noGrp="1" noChangeArrowheads="1"/>
          </p:cNvSpPr>
          <p:nvPr>
            <p:ph type="title"/>
          </p:nvPr>
        </p:nvSpPr>
        <p:spPr>
          <a:xfrm>
            <a:off x="357188" y="457200"/>
            <a:ext cx="8329613" cy="11144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tx1"/>
                </a:solidFill>
                <a:effectLst/>
                <a:uLnTx/>
                <a:uFillTx/>
                <a:latin typeface="+mj-lt"/>
                <a:ea typeface="+mj-ea"/>
                <a:cs typeface="+mj-cs"/>
              </a:rPr>
              <a:t>The Dust Bowl</a:t>
            </a:r>
            <a:r>
              <a:rPr kumimoji="0" lang="en-US" altLang="zh-CN" sz="3200" b="1" i="0" u="none" strike="noStrike" kern="0" cap="none" spc="0" normalizeH="0" baseline="0" noProof="0" dirty="0" smtClean="0">
                <a:ln>
                  <a:noFill/>
                </a:ln>
                <a:solidFill>
                  <a:schemeClr val="bg2">
                    <a:lumMod val="60000"/>
                    <a:lumOff val="40000"/>
                  </a:schemeClr>
                </a:solidFill>
                <a:effectLst/>
                <a:uLnTx/>
                <a:uFillTx/>
                <a:latin typeface="+mj-lt"/>
                <a:ea typeface="+mj-ea"/>
                <a:cs typeface="+mj-cs"/>
              </a:rPr>
              <a:t> </a:t>
            </a:r>
            <a:endParaRPr kumimoji="0" lang="en-US" altLang="zh-CN" sz="3200" b="1" i="0" u="none" strike="noStrike" kern="0" cap="none" spc="0" normalizeH="0" baseline="0" noProof="0" dirty="0" smtClean="0">
              <a:ln>
                <a:noFill/>
              </a:ln>
              <a:solidFill>
                <a:schemeClr val="bg2">
                  <a:lumMod val="60000"/>
                  <a:lumOff val="40000"/>
                </a:schemeClr>
              </a:solidFill>
              <a:effectLst/>
              <a:uLnTx/>
              <a:uFillTx/>
              <a:latin typeface="+mj-lt"/>
              <a:ea typeface="+mj-ea"/>
              <a:cs typeface="+mj-cs"/>
            </a:endParaRPr>
          </a:p>
        </p:txBody>
      </p:sp>
      <p:sp>
        <p:nvSpPr>
          <p:cNvPr id="28675" name="Rectangle 3"/>
          <p:cNvSpPr>
            <a:spLocks noGrp="1"/>
          </p:cNvSpPr>
          <p:nvPr>
            <p:ph idx="1"/>
          </p:nvPr>
        </p:nvSpPr>
        <p:spPr>
          <a:xfrm>
            <a:off x="214313" y="1357313"/>
            <a:ext cx="8423275" cy="4951412"/>
          </a:xfrm>
        </p:spPr>
        <p:txBody>
          <a:bodyPr wrap="square" lIns="91440" tIns="45720" rIns="91440" bIns="45720" anchor="t"/>
          <a:p>
            <a:pPr algn="just" eaLnBrk="1" latinLnBrk="0" hangingPunct="1">
              <a:lnSpc>
                <a:spcPct val="120000"/>
              </a:lnSpc>
              <a:spcBef>
                <a:spcPct val="0"/>
              </a:spcBef>
              <a:buNone/>
            </a:pPr>
            <a:r>
              <a:rPr lang="en-US" altLang="zh-CN" sz="2800" b="1" dirty="0"/>
              <a:t>   </a:t>
            </a:r>
            <a:r>
              <a:rPr lang="en-US" altLang="zh-CN" sz="2400" b="1" dirty="0"/>
              <a:t>It got its name after Black Sunday, April 14, 1935. More and more dust storms had been blowing up in the years leading up to that day. In 1932, 14 dust storms were recorded on the Plains. In 1933, there were 38 storms. By 1934, it was estimated that 100 million acres of farmland had lost all or most of the topsoil to the winds. By April 1935, there had been weeks of dust storms, but the cloud that appeared on the horizon that Sunday was the worst. Winds were clocked at 60 mph. Then it hit. </a:t>
            </a:r>
            <a:endParaRPr lang="en-US" altLang="zh-CN" sz="2400" b="1"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29698" name="Rectangle 3"/>
          <p:cNvSpPr>
            <a:spLocks noGrp="1"/>
          </p:cNvSpPr>
          <p:nvPr>
            <p:ph idx="1"/>
          </p:nvPr>
        </p:nvSpPr>
        <p:spPr>
          <a:xfrm>
            <a:off x="214313" y="758825"/>
            <a:ext cx="8275637" cy="554990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1. Pair work: </a:t>
            </a:r>
            <a:endParaRPr lang="en-US" altLang="zh-CN" sz="2800" b="1" dirty="0">
              <a:solidFill>
                <a:srgbClr val="0000FF"/>
              </a:solidFill>
            </a:endParaRPr>
          </a:p>
          <a:p>
            <a:pPr algn="just" eaLnBrk="1" latinLnBrk="0" hangingPunct="1">
              <a:lnSpc>
                <a:spcPct val="120000"/>
              </a:lnSpc>
              <a:spcBef>
                <a:spcPct val="0"/>
              </a:spcBef>
              <a:buNone/>
            </a:pPr>
            <a:r>
              <a:rPr lang="en-US" altLang="zh-CN" sz="2400" b="1" dirty="0"/>
              <a:t>  	How green you are (P7 Activity 1) </a:t>
            </a:r>
            <a:endParaRPr lang="en-US" altLang="zh-CN" sz="2400" b="1" dirty="0"/>
          </a:p>
          <a:p>
            <a:pPr algn="just" eaLnBrk="1" latinLnBrk="0" hangingPunct="1">
              <a:lnSpc>
                <a:spcPct val="120000"/>
              </a:lnSpc>
              <a:spcBef>
                <a:spcPct val="0"/>
              </a:spcBef>
              <a:buNone/>
            </a:pPr>
            <a:r>
              <a:rPr lang="en-US" altLang="zh-CN" sz="2400" b="1" dirty="0"/>
              <a:t>  	Work with your partner on the table on Page 7 to see if you are living a green life. When you've done with the table, reflect on your life, make a summary about how green your life is. </a:t>
            </a:r>
            <a:endParaRPr lang="en-US" altLang="zh-CN"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30722" name="Rectangle 2"/>
          <p:cNvSpPr>
            <a:spLocks noGrp="1"/>
          </p:cNvSpPr>
          <p:nvPr>
            <p:ph type="title"/>
          </p:nvPr>
        </p:nvSpPr>
        <p:spPr>
          <a:xfrm>
            <a:off x="468313" y="0"/>
            <a:ext cx="8229600" cy="1371600"/>
          </a:xfrm>
        </p:spPr>
        <p:txBody>
          <a:bodyPr wrap="square" lIns="91440" tIns="45720" rIns="91440" bIns="45720" anchor="ctr"/>
          <a:p>
            <a:pPr eaLnBrk="1" hangingPunct="1"/>
            <a:r>
              <a:rPr lang="en-US" altLang="zh-CN" sz="3200" b="1" dirty="0">
                <a:solidFill>
                  <a:srgbClr val="0000FF"/>
                </a:solidFill>
              </a:rPr>
              <a:t>A quiz-- How green you are?</a:t>
            </a:r>
            <a:endParaRPr lang="en-US" altLang="zh-CN" sz="3200" b="1" dirty="0">
              <a:solidFill>
                <a:srgbClr val="0000FF"/>
              </a:solidFill>
            </a:endParaRPr>
          </a:p>
        </p:txBody>
      </p:sp>
      <p:sp>
        <p:nvSpPr>
          <p:cNvPr id="30724" name="Rectangle 3"/>
          <p:cNvSpPr>
            <a:spLocks noGrp="1" noChangeArrowheads="1"/>
          </p:cNvSpPr>
          <p:nvPr>
            <p:ph idx="1"/>
          </p:nvPr>
        </p:nvSpPr>
        <p:spPr>
          <a:xfrm>
            <a:off x="457200" y="1196975"/>
            <a:ext cx="8229600" cy="4670425"/>
          </a:xfrm>
        </p:spPr>
        <p:txBody>
          <a:bodyPr vert="horz" wrap="square" lIns="91440" tIns="45720" rIns="91440" bIns="45720" numCol="1" anchor="t" anchorCtr="0" compatLnSpc="1"/>
          <a:lstStyle/>
          <a:p>
            <a:pPr marL="514350" marR="0" lvl="0" indent="-514350" algn="just" defTabSz="914400" rtl="0" eaLnBrk="0" fontAlgn="base" latinLnBrk="0" hangingPunct="0">
              <a:lnSpc>
                <a:spcPct val="100000"/>
              </a:lnSpc>
              <a:spcBef>
                <a:spcPct val="20000"/>
              </a:spcBef>
              <a:spcAft>
                <a:spcPct val="0"/>
              </a:spcAft>
              <a:buClr>
                <a:schemeClr val="bg2"/>
              </a:buClr>
              <a:buSzPct val="75000"/>
              <a:buFontTx/>
              <a:buAutoNum type="arabicPeriod"/>
              <a:defRPr/>
            </a:pPr>
            <a:r>
              <a:rPr kumimoji="0" lang="en-US" altLang="zh-CN" sz="2400" b="1" i="0" u="none" strike="noStrike" kern="0" cap="none" spc="0" normalizeH="0" baseline="0" noProof="0" dirty="0" smtClean="0">
                <a:ln>
                  <a:noFill/>
                </a:ln>
                <a:solidFill>
                  <a:schemeClr val="tx1"/>
                </a:solidFill>
                <a:effectLst/>
                <a:uLnTx/>
                <a:uFillTx/>
                <a:latin typeface="+mj-lt"/>
                <a:ea typeface="+mn-ea"/>
                <a:cs typeface="+mn-cs"/>
              </a:rPr>
              <a:t>When you leave a room, do you turn off electrical appliances and lights? (often, sometimes, never) </a:t>
            </a:r>
            <a:endParaRPr kumimoji="0" lang="en-US" altLang="zh-CN" sz="2400" b="1" i="0" u="none" strike="noStrike" kern="0" cap="none" spc="0" normalizeH="0" baseline="0" noProof="0" dirty="0" smtClean="0">
              <a:ln>
                <a:noFill/>
              </a:ln>
              <a:solidFill>
                <a:schemeClr val="tx1"/>
              </a:solidFill>
              <a:effectLst/>
              <a:uLnTx/>
              <a:uFillTx/>
              <a:latin typeface="+mj-lt"/>
              <a:ea typeface="+mn-ea"/>
              <a:cs typeface="+mn-cs"/>
            </a:endParaRPr>
          </a:p>
          <a:p>
            <a:pPr marL="514350" marR="0" lvl="0" indent="-514350" algn="just" defTabSz="914400" rtl="0" eaLnBrk="0" fontAlgn="base" latinLnBrk="0" hangingPunct="0">
              <a:lnSpc>
                <a:spcPct val="100000"/>
              </a:lnSpc>
              <a:spcBef>
                <a:spcPct val="20000"/>
              </a:spcBef>
              <a:spcAft>
                <a:spcPct val="0"/>
              </a:spcAft>
              <a:buClr>
                <a:schemeClr val="bg2"/>
              </a:buClr>
              <a:buSzPct val="75000"/>
              <a:buFontTx/>
              <a:buAutoNum type="arabicPeriod"/>
              <a:defRPr/>
            </a:pPr>
            <a:r>
              <a:rPr kumimoji="0" lang="en-US" altLang="zh-CN" sz="2400" b="1" i="0" u="none" strike="noStrike" kern="0" cap="none" spc="0" normalizeH="0" baseline="0" noProof="0" dirty="0" smtClean="0">
                <a:ln>
                  <a:noFill/>
                </a:ln>
                <a:solidFill>
                  <a:srgbClr val="0000FF"/>
                </a:solidFill>
                <a:effectLst/>
                <a:uLnTx/>
                <a:uFillTx/>
                <a:latin typeface="+mj-lt"/>
                <a:ea typeface="+mn-ea"/>
                <a:cs typeface="+mn-cs"/>
              </a:rPr>
              <a:t>Do you minimize the use of air </a:t>
            </a:r>
            <a:r>
              <a:rPr kumimoji="0" lang="en-US" altLang="zh-CN" sz="2400" b="1" i="0" u="none" strike="noStrike" kern="0" cap="none" spc="0" normalizeH="0" baseline="0" noProof="0" dirty="0" smtClean="0">
                <a:ln>
                  <a:noFill/>
                </a:ln>
                <a:solidFill>
                  <a:srgbClr val="0000FF"/>
                </a:solidFill>
                <a:effectLst/>
                <a:uLnTx/>
                <a:uFillTx/>
                <a:latin typeface="+mj-lt"/>
                <a:ea typeface="宋体" panose="02010600030101010101" pitchFamily="2" charset="-122"/>
                <a:cs typeface="+mn-cs"/>
              </a:rPr>
              <a:t>conditioning and heating?</a:t>
            </a:r>
            <a:endParaRPr kumimoji="0" lang="en-US" altLang="zh-CN" sz="2400" b="1" i="0" u="none" strike="noStrike" kern="0" cap="none" spc="0" normalizeH="0" baseline="0" noProof="0" dirty="0" smtClean="0">
              <a:ln>
                <a:noFill/>
              </a:ln>
              <a:solidFill>
                <a:srgbClr val="0000FF"/>
              </a:solidFill>
              <a:effectLst/>
              <a:uLnTx/>
              <a:uFillTx/>
              <a:latin typeface="+mj-lt"/>
              <a:ea typeface="宋体" panose="02010600030101010101" pitchFamily="2" charset="-122"/>
              <a:cs typeface="+mn-cs"/>
            </a:endParaRPr>
          </a:p>
          <a:p>
            <a:pPr marL="514350" marR="0" lvl="0" indent="-514350" algn="just" defTabSz="914400" rtl="0" eaLnBrk="0" fontAlgn="base" latinLnBrk="0" hangingPunct="0">
              <a:lnSpc>
                <a:spcPct val="100000"/>
              </a:lnSpc>
              <a:spcBef>
                <a:spcPct val="20000"/>
              </a:spcBef>
              <a:spcAft>
                <a:spcPct val="0"/>
              </a:spcAft>
              <a:buClr>
                <a:schemeClr val="bg2"/>
              </a:buClr>
              <a:buSzPct val="75000"/>
              <a:buFontTx/>
              <a:buAutoNum type="arabicPeriod"/>
              <a:defRPr/>
            </a:pPr>
            <a:r>
              <a:rPr kumimoji="0" lang="en-US" altLang="zh-CN" sz="2400" b="1" i="0" u="none" strike="noStrike" kern="0" cap="none" spc="0" normalizeH="0" baseline="0" noProof="0" dirty="0" smtClean="0">
                <a:ln>
                  <a:noFill/>
                </a:ln>
                <a:solidFill>
                  <a:schemeClr val="tx1"/>
                </a:solidFill>
                <a:effectLst/>
                <a:uLnTx/>
                <a:uFillTx/>
                <a:latin typeface="+mj-lt"/>
                <a:ea typeface="+mn-ea"/>
                <a:cs typeface="+mn-cs"/>
              </a:rPr>
              <a:t>Do you buy things more than you need at Taobao?</a:t>
            </a:r>
            <a:endParaRPr kumimoji="0" lang="en-US" altLang="zh-CN" sz="2400" b="1" i="0" u="none" strike="noStrike" kern="0" cap="none" spc="0" normalizeH="0" baseline="0" noProof="0" dirty="0" smtClean="0">
              <a:ln>
                <a:noFill/>
              </a:ln>
              <a:solidFill>
                <a:schemeClr val="tx1"/>
              </a:solidFill>
              <a:effectLst/>
              <a:uLnTx/>
              <a:uFillTx/>
              <a:latin typeface="+mj-lt"/>
              <a:ea typeface="+mn-ea"/>
              <a:cs typeface="+mn-cs"/>
            </a:endParaRPr>
          </a:p>
          <a:p>
            <a:pPr marL="514350" marR="0" lvl="0" indent="-514350" algn="just" defTabSz="914400" rtl="0" eaLnBrk="0" fontAlgn="base" latinLnBrk="0" hangingPunct="0">
              <a:lnSpc>
                <a:spcPct val="100000"/>
              </a:lnSpc>
              <a:spcBef>
                <a:spcPct val="20000"/>
              </a:spcBef>
              <a:spcAft>
                <a:spcPct val="0"/>
              </a:spcAft>
              <a:buClr>
                <a:schemeClr val="bg2"/>
              </a:buClr>
              <a:buSzPct val="75000"/>
              <a:buFontTx/>
              <a:buAutoNum type="arabicPeriod"/>
              <a:defRPr/>
            </a:pPr>
            <a:r>
              <a:rPr kumimoji="0" lang="en-US" altLang="zh-CN" sz="2400" b="1" i="0" u="none" strike="noStrike" kern="0" cap="none" spc="0" normalizeH="0" baseline="0" noProof="0" dirty="0" smtClean="0">
                <a:ln>
                  <a:noFill/>
                </a:ln>
                <a:solidFill>
                  <a:srgbClr val="0000FF"/>
                </a:solidFill>
                <a:effectLst/>
                <a:uLnTx/>
                <a:uFillTx/>
                <a:latin typeface="+mj-lt"/>
                <a:ea typeface="+mn-ea"/>
                <a:cs typeface="+mn-cs"/>
              </a:rPr>
              <a:t>Do you purchase items made from recycled materials?</a:t>
            </a:r>
            <a:endParaRPr kumimoji="0" lang="en-US" altLang="zh-CN" sz="2400" b="1" i="0" u="none" strike="noStrike" kern="0" cap="none" spc="0" normalizeH="0" baseline="0" noProof="0" dirty="0" smtClean="0">
              <a:ln>
                <a:noFill/>
              </a:ln>
              <a:solidFill>
                <a:srgbClr val="0000FF"/>
              </a:solidFill>
              <a:effectLst/>
              <a:uLnTx/>
              <a:uFillTx/>
              <a:latin typeface="+mj-lt"/>
              <a:ea typeface="+mn-ea"/>
              <a:cs typeface="+mn-cs"/>
            </a:endParaRPr>
          </a:p>
          <a:p>
            <a:pPr marL="514350" marR="0" lvl="0" indent="-514350" algn="just" defTabSz="914400" rtl="0" eaLnBrk="0" fontAlgn="base" latinLnBrk="0" hangingPunct="0">
              <a:lnSpc>
                <a:spcPct val="100000"/>
              </a:lnSpc>
              <a:spcBef>
                <a:spcPct val="20000"/>
              </a:spcBef>
              <a:spcAft>
                <a:spcPct val="0"/>
              </a:spcAft>
              <a:buClr>
                <a:schemeClr val="bg2"/>
              </a:buClr>
              <a:buSzPct val="75000"/>
              <a:buFontTx/>
              <a:buAutoNum type="arabicPeriod"/>
              <a:defRPr/>
            </a:pPr>
            <a:r>
              <a:rPr kumimoji="0" lang="en-US" altLang="zh-CN" sz="2400" b="1" i="0" u="none" strike="noStrike" kern="0" cap="none" spc="0" normalizeH="0" baseline="0" noProof="0" dirty="0" smtClean="0">
                <a:ln>
                  <a:noFill/>
                </a:ln>
                <a:solidFill>
                  <a:schemeClr val="tx1"/>
                </a:solidFill>
                <a:effectLst/>
                <a:uLnTx/>
                <a:uFillTx/>
                <a:latin typeface="+mj-lt"/>
                <a:ea typeface="+mn-ea"/>
                <a:cs typeface="+mn-cs"/>
              </a:rPr>
              <a:t>Do you select products with longer shelf life?</a:t>
            </a:r>
            <a:endParaRPr kumimoji="0" lang="en-US" altLang="zh-CN" sz="2400" b="1" i="0" u="none" strike="noStrike" kern="0" cap="none" spc="0" normalizeH="0" baseline="0" noProof="0" dirty="0" smtClean="0">
              <a:ln>
                <a:noFill/>
              </a:ln>
              <a:solidFill>
                <a:schemeClr val="tx1"/>
              </a:solidFill>
              <a:effectLst/>
              <a:uLnTx/>
              <a:uFillTx/>
              <a:latin typeface="+mj-lt"/>
              <a:ea typeface="+mn-ea"/>
              <a:cs typeface="+mn-cs"/>
            </a:endParaRPr>
          </a:p>
          <a:p>
            <a:pPr marL="514350" marR="0" lvl="0" indent="-514350" algn="just" defTabSz="914400" rtl="0" eaLnBrk="0" fontAlgn="base" latinLnBrk="0" hangingPunct="0">
              <a:lnSpc>
                <a:spcPct val="100000"/>
              </a:lnSpc>
              <a:spcBef>
                <a:spcPct val="20000"/>
              </a:spcBef>
              <a:spcAft>
                <a:spcPct val="0"/>
              </a:spcAft>
              <a:buClr>
                <a:schemeClr val="bg2"/>
              </a:buClr>
              <a:buSzPct val="75000"/>
              <a:buFontTx/>
              <a:buAutoNum type="arabicPeriod"/>
              <a:defRPr/>
            </a:pPr>
            <a:r>
              <a:rPr kumimoji="0" lang="en-US" altLang="zh-CN" sz="2400" b="1" i="0" u="none" strike="noStrike" kern="0" cap="none" spc="0" normalizeH="0" baseline="0" noProof="0" dirty="0" smtClean="0">
                <a:ln>
                  <a:noFill/>
                </a:ln>
                <a:solidFill>
                  <a:srgbClr val="0000FF"/>
                </a:solidFill>
                <a:effectLst/>
                <a:uLnTx/>
                <a:uFillTx/>
                <a:latin typeface="+mj-lt"/>
                <a:ea typeface="+mn-ea"/>
                <a:cs typeface="+mn-cs"/>
              </a:rPr>
              <a:t>Do you double print the paper?</a:t>
            </a:r>
            <a:endParaRPr kumimoji="0" lang="en-US" altLang="zh-CN" sz="2400" b="1" i="0" u="none" strike="noStrike" kern="0" cap="none" spc="0" normalizeH="0" baseline="0" noProof="0" dirty="0" smtClean="0">
              <a:ln>
                <a:noFill/>
              </a:ln>
              <a:solidFill>
                <a:srgbClr val="0000FF"/>
              </a:solidFill>
              <a:effectLst/>
              <a:uLnTx/>
              <a:uFillTx/>
              <a:latin typeface="+mj-lt"/>
              <a:ea typeface="+mn-ea"/>
              <a:cs typeface="+mn-cs"/>
            </a:endParaRPr>
          </a:p>
          <a:p>
            <a:pPr marL="514350" marR="0" lvl="0" indent="-514350" algn="just" defTabSz="914400" rtl="0" eaLnBrk="0" fontAlgn="base" latinLnBrk="0" hangingPunct="0">
              <a:lnSpc>
                <a:spcPct val="100000"/>
              </a:lnSpc>
              <a:spcBef>
                <a:spcPct val="20000"/>
              </a:spcBef>
              <a:spcAft>
                <a:spcPct val="0"/>
              </a:spcAft>
              <a:buClr>
                <a:schemeClr val="bg2"/>
              </a:buClr>
              <a:buSzPct val="75000"/>
              <a:buFontTx/>
              <a:buAutoNum type="arabicPeriod"/>
              <a:defRPr/>
            </a:pPr>
            <a:r>
              <a:rPr kumimoji="0" lang="en-US" altLang="zh-CN" sz="2400" b="1" i="0" u="none" strike="noStrike" kern="0" cap="none" spc="0" normalizeH="0" baseline="0" noProof="0" dirty="0" smtClean="0">
                <a:ln>
                  <a:noFill/>
                </a:ln>
                <a:solidFill>
                  <a:schemeClr val="tx1"/>
                </a:solidFill>
                <a:effectLst/>
                <a:uLnTx/>
                <a:uFillTx/>
                <a:latin typeface="+mj-lt"/>
                <a:ea typeface="+mn-ea"/>
                <a:cs typeface="+mn-cs"/>
              </a:rPr>
              <a:t>Do you look for ENERGY  STAR logo when buying computers?</a:t>
            </a:r>
            <a:endParaRPr kumimoji="0" lang="en-US" altLang="zh-CN" sz="2400" b="1"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endParaRPr kumimoji="0" lang="en-US" altLang="zh-CN" sz="3200" b="0" i="0" u="none" strike="noStrike" kern="0" cap="none" spc="0" normalizeH="0" baseline="0" noProof="0" dirty="0" smtClean="0">
              <a:ln>
                <a:noFill/>
              </a:ln>
              <a:solidFill>
                <a:schemeClr val="tx1"/>
              </a:solidFill>
              <a:effectLst/>
              <a:uLnTx/>
              <a:uFillTx/>
              <a:latin typeface="+mj-lt"/>
              <a:ea typeface="+mn-ea"/>
              <a:cs typeface="+mn-cs"/>
            </a:endParaRPr>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xEl>
                                              <p:charRg st="0" end="100"/>
                                            </p:txEl>
                                          </p:spTgt>
                                        </p:tgtEl>
                                        <p:attrNameLst>
                                          <p:attrName>style.visibility</p:attrName>
                                        </p:attrNameLst>
                                      </p:cBhvr>
                                      <p:to>
                                        <p:strVal val="visible"/>
                                      </p:to>
                                    </p:set>
                                    <p:animEffect transition="in" filter="blinds(horizontal)">
                                      <p:cBhvr>
                                        <p:cTn id="7" dur="500"/>
                                        <p:tgtEl>
                                          <p:spTgt spid="30724">
                                            <p:txEl>
                                              <p:charRg st="0"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4">
                                            <p:txEl>
                                              <p:charRg st="100" end="157"/>
                                            </p:txEl>
                                          </p:spTgt>
                                        </p:tgtEl>
                                        <p:attrNameLst>
                                          <p:attrName>style.visibility</p:attrName>
                                        </p:attrNameLst>
                                      </p:cBhvr>
                                      <p:to>
                                        <p:strVal val="visible"/>
                                      </p:to>
                                    </p:set>
                                    <p:animEffect transition="in" filter="blinds(horizontal)">
                                      <p:cBhvr>
                                        <p:cTn id="12" dur="500"/>
                                        <p:tgtEl>
                                          <p:spTgt spid="30724">
                                            <p:txEl>
                                              <p:charRg st="100" end="1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4">
                                            <p:txEl>
                                              <p:charRg st="157" end="205"/>
                                            </p:txEl>
                                          </p:spTgt>
                                        </p:tgtEl>
                                        <p:attrNameLst>
                                          <p:attrName>style.visibility</p:attrName>
                                        </p:attrNameLst>
                                      </p:cBhvr>
                                      <p:to>
                                        <p:strVal val="visible"/>
                                      </p:to>
                                    </p:set>
                                    <p:animEffect transition="in" filter="blinds(horizontal)">
                                      <p:cBhvr>
                                        <p:cTn id="17" dur="500"/>
                                        <p:tgtEl>
                                          <p:spTgt spid="30724">
                                            <p:txEl>
                                              <p:charRg st="157" end="20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24">
                                            <p:txEl>
                                              <p:charRg st="205" end="257"/>
                                            </p:txEl>
                                          </p:spTgt>
                                        </p:tgtEl>
                                        <p:attrNameLst>
                                          <p:attrName>style.visibility</p:attrName>
                                        </p:attrNameLst>
                                      </p:cBhvr>
                                      <p:to>
                                        <p:strVal val="visible"/>
                                      </p:to>
                                    </p:set>
                                    <p:animEffect transition="in" filter="blinds(horizontal)">
                                      <p:cBhvr>
                                        <p:cTn id="22" dur="500"/>
                                        <p:tgtEl>
                                          <p:spTgt spid="30724">
                                            <p:txEl>
                                              <p:charRg st="205" end="2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24">
                                            <p:txEl>
                                              <p:charRg st="257" end="304"/>
                                            </p:txEl>
                                          </p:spTgt>
                                        </p:tgtEl>
                                        <p:attrNameLst>
                                          <p:attrName>style.visibility</p:attrName>
                                        </p:attrNameLst>
                                      </p:cBhvr>
                                      <p:to>
                                        <p:strVal val="visible"/>
                                      </p:to>
                                    </p:set>
                                    <p:animEffect transition="in" filter="blinds(horizontal)">
                                      <p:cBhvr>
                                        <p:cTn id="27" dur="500"/>
                                        <p:tgtEl>
                                          <p:spTgt spid="30724">
                                            <p:txEl>
                                              <p:charRg st="257" end="30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24">
                                            <p:txEl>
                                              <p:charRg st="304" end="335"/>
                                            </p:txEl>
                                          </p:spTgt>
                                        </p:tgtEl>
                                        <p:attrNameLst>
                                          <p:attrName>style.visibility</p:attrName>
                                        </p:attrNameLst>
                                      </p:cBhvr>
                                      <p:to>
                                        <p:strVal val="visible"/>
                                      </p:to>
                                    </p:set>
                                    <p:animEffect transition="in" filter="blinds(horizontal)">
                                      <p:cBhvr>
                                        <p:cTn id="32" dur="500"/>
                                        <p:tgtEl>
                                          <p:spTgt spid="30724">
                                            <p:txEl>
                                              <p:charRg st="304" end="3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724">
                                            <p:txEl>
                                              <p:charRg st="335" end="392"/>
                                            </p:txEl>
                                          </p:spTgt>
                                        </p:tgtEl>
                                        <p:attrNameLst>
                                          <p:attrName>style.visibility</p:attrName>
                                        </p:attrNameLst>
                                      </p:cBhvr>
                                      <p:to>
                                        <p:strVal val="visible"/>
                                      </p:to>
                                    </p:set>
                                    <p:animEffect transition="in" filter="blinds(horizontal)">
                                      <p:cBhvr>
                                        <p:cTn id="37" dur="500"/>
                                        <p:tgtEl>
                                          <p:spTgt spid="30724">
                                            <p:txEl>
                                              <p:charRg st="335" end="3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31746" name="Rectangle 3"/>
          <p:cNvSpPr>
            <a:spLocks noGrp="1"/>
          </p:cNvSpPr>
          <p:nvPr>
            <p:ph idx="1"/>
          </p:nvPr>
        </p:nvSpPr>
        <p:spPr>
          <a:xfrm>
            <a:off x="214313" y="1031875"/>
            <a:ext cx="8275637" cy="527685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2. Video Time: </a:t>
            </a:r>
            <a:endParaRPr lang="en-US" altLang="zh-CN" sz="2800" b="1" dirty="0">
              <a:solidFill>
                <a:srgbClr val="0000FF"/>
              </a:solidFill>
            </a:endParaRPr>
          </a:p>
          <a:p>
            <a:pPr algn="just" eaLnBrk="1" latinLnBrk="0" hangingPunct="1">
              <a:lnSpc>
                <a:spcPct val="120000"/>
              </a:lnSpc>
              <a:spcBef>
                <a:spcPct val="0"/>
              </a:spcBef>
              <a:buNone/>
            </a:pPr>
            <a:r>
              <a:rPr lang="en-US" altLang="zh-CN" sz="2800" b="1" dirty="0">
                <a:solidFill>
                  <a:srgbClr val="0000FF"/>
                </a:solidFill>
              </a:rPr>
              <a:t>	</a:t>
            </a:r>
            <a:r>
              <a:rPr lang="en-US" altLang="zh-CN" sz="2400" b="1" dirty="0"/>
              <a:t>Low Carbon Life (P10-11)  </a:t>
            </a:r>
            <a:endParaRPr lang="en-US" altLang="zh-CN" sz="2400" b="1" dirty="0"/>
          </a:p>
          <a:p>
            <a:pPr algn="just" eaLnBrk="1" latinLnBrk="0" hangingPunct="1">
              <a:lnSpc>
                <a:spcPct val="120000"/>
              </a:lnSpc>
              <a:spcBef>
                <a:spcPct val="0"/>
              </a:spcBef>
              <a:buNone/>
            </a:pPr>
            <a:r>
              <a:rPr lang="en-US" altLang="zh-CN" sz="2400" b="1" dirty="0"/>
              <a:t>  	Watch the video and do Activity 1&amp;2 on Page 10 &amp;11.</a:t>
            </a:r>
            <a:endParaRPr lang="en-US" altLang="zh-CN"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pic>
        <p:nvPicPr>
          <p:cNvPr id="32770" name="Picture 2"/>
          <p:cNvPicPr>
            <a:picLocks noChangeAspect="1"/>
          </p:cNvPicPr>
          <p:nvPr/>
        </p:nvPicPr>
        <p:blipFill>
          <a:blip r:embed="rId1"/>
          <a:stretch>
            <a:fillRect/>
          </a:stretch>
        </p:blipFill>
        <p:spPr>
          <a:xfrm>
            <a:off x="366713" y="1741488"/>
            <a:ext cx="2698750" cy="2260600"/>
          </a:xfrm>
          <a:prstGeom prst="rect">
            <a:avLst/>
          </a:prstGeom>
          <a:noFill/>
          <a:ln w="9525">
            <a:noFill/>
          </a:ln>
        </p:spPr>
      </p:pic>
      <p:sp>
        <p:nvSpPr>
          <p:cNvPr id="32771" name="矩形 11"/>
          <p:cNvSpPr/>
          <p:nvPr/>
        </p:nvSpPr>
        <p:spPr>
          <a:xfrm>
            <a:off x="3132138" y="1752600"/>
            <a:ext cx="5859462" cy="4197350"/>
          </a:xfrm>
          <a:prstGeom prst="rect">
            <a:avLst/>
          </a:prstGeom>
          <a:noFill/>
          <a:ln w="9525">
            <a:noFill/>
          </a:ln>
        </p:spPr>
        <p:txBody>
          <a:bodyPr anchor="t">
            <a:spAutoFit/>
          </a:bodyPr>
          <a:p>
            <a:pPr>
              <a:lnSpc>
                <a:spcPts val="2000"/>
              </a:lnSpc>
            </a:pPr>
            <a:r>
              <a:rPr lang="en-US" altLang="zh-CN" dirty="0">
                <a:latin typeface="Arial" panose="020B0604020202020204" pitchFamily="34" charset="0"/>
                <a:ea typeface="宋体" panose="02010600030101010101" pitchFamily="2" charset="-122"/>
              </a:rPr>
              <a:t>1.   </a:t>
            </a:r>
            <a:r>
              <a:rPr lang="en-US" altLang="zh-CN" b="1" dirty="0">
                <a:latin typeface="Arial" panose="020B0604020202020204" pitchFamily="34" charset="0"/>
                <a:ea typeface="宋体" panose="02010600030101010101" pitchFamily="2" charset="-122"/>
              </a:rPr>
              <a:t>What  is  the  purpose  of  the  special  series </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“My Low-carbon Life”?</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________________________________________</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________________________________________</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2.   Why  does  Lin  Hui  always  select  products </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with longer shelf life when he shops?</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________________________________________</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________________________________________</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3.   How does Lin Hui think of a low-carbon lifestyle?</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_________________________________________                                                                                                                                </a:t>
            </a:r>
            <a:endParaRPr lang="en-US" altLang="zh-CN" b="1" dirty="0">
              <a:latin typeface="Arial" panose="020B0604020202020204" pitchFamily="34" charset="0"/>
              <a:ea typeface="宋体" panose="02010600030101010101" pitchFamily="2" charset="-122"/>
            </a:endParaRPr>
          </a:p>
          <a:p>
            <a:pPr>
              <a:lnSpc>
                <a:spcPts val="2000"/>
              </a:lnSpc>
              <a:buAutoNum type="arabicPeriod" startAt="4"/>
            </a:pPr>
            <a:r>
              <a:rPr lang="en-US" altLang="zh-CN" b="1" dirty="0">
                <a:latin typeface="Arial" panose="020B0604020202020204" pitchFamily="34" charset="0"/>
                <a:ea typeface="宋体" panose="02010600030101010101" pitchFamily="2" charset="-122"/>
              </a:rPr>
              <a:t>What does the booklet produced by WWF offer </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to the general public?</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 __________________________________________                                                                                                                                                      </a:t>
            </a:r>
            <a:endParaRPr lang="en-US" altLang="zh-CN" b="1" dirty="0">
              <a:latin typeface="Arial" panose="020B0604020202020204" pitchFamily="34" charset="0"/>
              <a:ea typeface="宋体" panose="02010600030101010101" pitchFamily="2" charset="-122"/>
            </a:endParaRPr>
          </a:p>
          <a:p>
            <a:pPr>
              <a:lnSpc>
                <a:spcPts val="2000"/>
              </a:lnSpc>
              <a:buAutoNum type="arabicPeriod" startAt="5"/>
            </a:pPr>
            <a:r>
              <a:rPr lang="en-US" altLang="zh-CN" b="1" dirty="0">
                <a:latin typeface="Arial" panose="020B0604020202020204" pitchFamily="34" charset="0"/>
                <a:ea typeface="宋体" panose="02010600030101010101" pitchFamily="2" charset="-122"/>
              </a:rPr>
              <a:t>What is the prospect of low-carbon lifestyles?</a:t>
            </a:r>
            <a:endParaRPr lang="en-US" altLang="zh-CN" b="1" dirty="0">
              <a:latin typeface="Arial" panose="020B0604020202020204" pitchFamily="34" charset="0"/>
              <a:ea typeface="宋体" panose="02010600030101010101" pitchFamily="2" charset="-122"/>
            </a:endParaRPr>
          </a:p>
          <a:p>
            <a:pPr>
              <a:lnSpc>
                <a:spcPts val="2000"/>
              </a:lnSpc>
            </a:pPr>
            <a:r>
              <a:rPr lang="en-US" altLang="zh-CN" b="1" dirty="0">
                <a:latin typeface="Arial" panose="020B0604020202020204" pitchFamily="34" charset="0"/>
                <a:ea typeface="宋体" panose="02010600030101010101" pitchFamily="2" charset="-122"/>
              </a:rPr>
              <a:t>___________________________________________________________________________________</a:t>
            </a:r>
            <a:endParaRPr lang="en-US" altLang="zh-CN" b="1" dirty="0">
              <a:latin typeface="Arial" panose="020B0604020202020204" pitchFamily="34" charset="0"/>
              <a:ea typeface="宋体" panose="02010600030101010101" pitchFamily="2" charset="-122"/>
            </a:endParaRPr>
          </a:p>
        </p:txBody>
      </p:sp>
      <p:sp>
        <p:nvSpPr>
          <p:cNvPr id="13" name="矩形 12"/>
          <p:cNvSpPr/>
          <p:nvPr/>
        </p:nvSpPr>
        <p:spPr>
          <a:xfrm>
            <a:off x="3395663" y="2212975"/>
            <a:ext cx="4572000" cy="646113"/>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To raise people’s awareness of energy conservation and carbon reduction.</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4" name="矩形 13"/>
          <p:cNvSpPr/>
          <p:nvPr/>
        </p:nvSpPr>
        <p:spPr>
          <a:xfrm>
            <a:off x="3471863" y="3203575"/>
            <a:ext cx="4572000" cy="646113"/>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Because he thinks this can not only reduce waste and also help reduce CO</a:t>
            </a:r>
            <a:r>
              <a:rPr lang="en-US" altLang="zh-CN" i="1" baseline="-25000" dirty="0">
                <a:solidFill>
                  <a:srgbClr val="FF0000"/>
                </a:solidFill>
                <a:latin typeface="Arial" panose="020B0604020202020204" pitchFamily="34" charset="0"/>
                <a:ea typeface="宋体" panose="02010600030101010101" pitchFamily="2" charset="-122"/>
              </a:rPr>
              <a:t>2</a:t>
            </a:r>
            <a:r>
              <a:rPr lang="en-US" altLang="zh-CN" i="1" dirty="0">
                <a:solidFill>
                  <a:srgbClr val="FF0000"/>
                </a:solidFill>
                <a:latin typeface="Arial" panose="020B0604020202020204" pitchFamily="34" charset="0"/>
                <a:ea typeface="宋体" panose="02010600030101010101" pitchFamily="2" charset="-122"/>
              </a:rPr>
              <a:t>.</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6" name="矩形 15"/>
          <p:cNvSpPr/>
          <p:nvPr/>
        </p:nvSpPr>
        <p:spPr>
          <a:xfrm>
            <a:off x="3478213" y="4027488"/>
            <a:ext cx="4451350" cy="369887"/>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It’s a personal mission that will never end.</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7" name="矩形 16"/>
          <p:cNvSpPr/>
          <p:nvPr/>
        </p:nvSpPr>
        <p:spPr>
          <a:xfrm>
            <a:off x="3540125" y="4757738"/>
            <a:ext cx="4567238" cy="368300"/>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It offers guidance for a low-carbon lifestyle.</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8" name="矩形 17"/>
          <p:cNvSpPr/>
          <p:nvPr/>
        </p:nvSpPr>
        <p:spPr>
          <a:xfrm>
            <a:off x="3614738" y="5283200"/>
            <a:ext cx="4572000" cy="646113"/>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Only certain groups of people might choose to live a low-carbon life.</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9" name="Text Box 35"/>
          <p:cNvSpPr txBox="1">
            <a:spLocks noChangeArrowheads="1"/>
          </p:cNvSpPr>
          <p:nvPr/>
        </p:nvSpPr>
        <p:spPr bwMode="auto">
          <a:xfrm>
            <a:off x="7040563" y="6051550"/>
            <a:ext cx="576263"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Key</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0" name="Text Box 36"/>
          <p:cNvSpPr txBox="1">
            <a:spLocks noChangeArrowheads="1"/>
          </p:cNvSpPr>
          <p:nvPr/>
        </p:nvSpPr>
        <p:spPr bwMode="auto">
          <a:xfrm>
            <a:off x="7726363" y="6051550"/>
            <a:ext cx="720725"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Clear</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nextCondLst>
                <p:cond evt="onClick" delay="0">
                  <p:tgtEl>
                    <p:spTgt spid="19"/>
                  </p:tgtEl>
                </p:cond>
              </p:nextCondLst>
            </p:seq>
            <p:seq concurrent="1" nextAc="seek">
              <p:cTn id="28" restart="whenNotActive" fill="hold" evtFilter="cancelBubble" nodeType="interactiveSeq">
                <p:stCondLst>
                  <p:cond evt="onClick" delay="0">
                    <p:tgtEl>
                      <p:spTgt spid="20"/>
                    </p:tgtEl>
                  </p:cond>
                </p:stCondLst>
                <p:endSync evt="end" delay="0">
                  <p:rtn val="all"/>
                </p:endSync>
                <p:childTnLst>
                  <p:par>
                    <p:cTn id="29" fill="hold">
                      <p:stCondLst>
                        <p:cond delay="0"/>
                      </p:stCondLst>
                      <p:childTnLst>
                        <p:par>
                          <p:cTn id="30" fill="hold">
                            <p:stCondLst>
                              <p:cond delay="0"/>
                            </p:stCondLst>
                            <p:childTnLst>
                              <p:par>
                                <p:cTn id="31" presetID="4" presetClass="exit" presetSubtype="16" fill="hold" grpId="1" nodeType="clickEffect">
                                  <p:stCondLst>
                                    <p:cond delay="0"/>
                                  </p:stCondLst>
                                  <p:childTnLst>
                                    <p:animEffect transition="out" filter="box(in)">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4" presetClass="exit" presetSubtype="16" fill="hold" grpId="1" nodeType="withEffect">
                                  <p:stCondLst>
                                    <p:cond delay="0"/>
                                  </p:stCondLst>
                                  <p:childTnLst>
                                    <p:animEffect transition="out" filter="box(in)">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4" presetClass="exit" presetSubtype="16" fill="hold" grpId="1" nodeType="withEffect">
                                  <p:stCondLst>
                                    <p:cond delay="0"/>
                                  </p:stCondLst>
                                  <p:childTnLst>
                                    <p:animEffect transition="out" filter="box(in)">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par>
                                <p:cTn id="40" presetID="4" presetClass="exit" presetSubtype="16" fill="hold" grpId="1" nodeType="withEffect">
                                  <p:stCondLst>
                                    <p:cond delay="0"/>
                                  </p:stCondLst>
                                  <p:childTnLst>
                                    <p:animEffect transition="out" filter="box(in)">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par>
                                <p:cTn id="43" presetID="4" presetClass="exit" presetSubtype="16" fill="hold" grpId="1" nodeType="withEffect">
                                  <p:stCondLst>
                                    <p:cond delay="0"/>
                                  </p:stCondLst>
                                  <p:childTnLst>
                                    <p:animEffect transition="out" filter="box(in)">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3" grpId="0"/>
      <p:bldP spid="13" grpId="1"/>
      <p:bldP spid="14" grpId="0"/>
      <p:bldP spid="14" grpId="1"/>
      <p:bldP spid="16" grpId="0"/>
      <p:bldP spid="16" grpId="1"/>
      <p:bldP spid="17" grpId="0"/>
      <p:bldP spid="17" grpId="1"/>
      <p:bldP spid="18" grpId="0"/>
      <p:bldP spid="1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grpSp>
        <p:nvGrpSpPr>
          <p:cNvPr id="41987" name="组合 29"/>
          <p:cNvGrpSpPr/>
          <p:nvPr/>
        </p:nvGrpSpPr>
        <p:grpSpPr>
          <a:xfrm>
            <a:off x="214313" y="642938"/>
            <a:ext cx="1457325" cy="400050"/>
            <a:chOff x="357158" y="2843499"/>
            <a:chExt cx="1533536" cy="399853"/>
          </a:xfrm>
        </p:grpSpPr>
        <p:pic>
          <p:nvPicPr>
            <p:cNvPr id="3" name="图片 2" descr="0e45f6a53e29bfce9052ee31.png"/>
            <p:cNvPicPr>
              <a:picLocks noChangeAspect="1"/>
            </p:cNvPicPr>
            <p:nvPr/>
          </p:nvPicPr>
          <p:blipFill>
            <a:blip r:embed="rId1" cstate="print"/>
            <a:stretch>
              <a:fillRect/>
            </a:stretch>
          </p:blipFill>
          <p:spPr>
            <a:xfrm>
              <a:off x="357158" y="2928937"/>
              <a:ext cx="219077" cy="226145"/>
            </a:xfrm>
            <a:prstGeom prst="rect">
              <a:avLst/>
            </a:prstGeom>
            <a:effectLst>
              <a:glow rad="139700">
                <a:schemeClr val="accent1">
                  <a:satMod val="175000"/>
                  <a:alpha val="40000"/>
                </a:schemeClr>
              </a:glow>
            </a:effectLst>
          </p:spPr>
        </p:pic>
        <p:sp>
          <p:nvSpPr>
            <p:cNvPr id="4" name="TextBox 3"/>
            <p:cNvSpPr txBox="1"/>
            <p:nvPr/>
          </p:nvSpPr>
          <p:spPr>
            <a:xfrm>
              <a:off x="633386" y="2843499"/>
              <a:ext cx="1257308" cy="39985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rPr>
                <a:t>Activity 2</a:t>
              </a:r>
              <a:endParaRPr kumimoji="0" lang="zh-CN" altLang="en-US" sz="2000" b="1" i="1"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endParaRPr>
            </a:p>
          </p:txBody>
        </p:sp>
      </p:grpSp>
      <p:sp>
        <p:nvSpPr>
          <p:cNvPr id="33795" name="矩形 4"/>
          <p:cNvSpPr/>
          <p:nvPr/>
        </p:nvSpPr>
        <p:spPr>
          <a:xfrm>
            <a:off x="1714500" y="714375"/>
            <a:ext cx="6511925" cy="646113"/>
          </a:xfrm>
          <a:prstGeom prst="rect">
            <a:avLst/>
          </a:prstGeom>
          <a:noFill/>
          <a:ln w="9525">
            <a:noFill/>
          </a:ln>
        </p:spPr>
        <p:txBody>
          <a:bodyPr anchor="t">
            <a:spAutoFit/>
          </a:bodyPr>
          <a:p>
            <a:r>
              <a:rPr lang="en-US" altLang="zh-CN" dirty="0">
                <a:solidFill>
                  <a:srgbClr val="7F7F7F"/>
                </a:solidFill>
                <a:latin typeface="Arial" panose="020B0604020202020204" pitchFamily="34" charset="0"/>
                <a:ea typeface="宋体" panose="02010600030101010101" pitchFamily="2" charset="-122"/>
              </a:rPr>
              <a:t>Watch the video clip again. Try to fill in the table with the information from the video clip.</a:t>
            </a:r>
            <a:endParaRPr lang="en-US" altLang="zh-CN" dirty="0">
              <a:solidFill>
                <a:srgbClr val="7F7F7F"/>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382588" y="1643063"/>
          <a:ext cx="8761413" cy="4664075"/>
        </p:xfrm>
        <a:graphic>
          <a:graphicData uri="http://schemas.openxmlformats.org/drawingml/2006/table">
            <a:tbl>
              <a:tblPr/>
              <a:tblGrid>
                <a:gridCol w="1260454"/>
                <a:gridCol w="3779858"/>
                <a:gridCol w="3721100"/>
              </a:tblGrid>
              <a:tr h="63976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Lin Hui</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Li Lin</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8757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Workplace</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Works for an 1) 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____________________ set up by</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him and his friends</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Information provided in the</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website: 2)  ______________________________________________________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Works for the WWF, one of the world’s leading </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3) 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Guidance offered in the WWF booklet: 4)_________________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 _________________________  ______________________________________________________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18872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Low-carbon Life</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5)______________________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6)_____________________________________________________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7)_________________________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8)__________________________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9)__________________________</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矩形 9"/>
          <p:cNvSpPr/>
          <p:nvPr/>
        </p:nvSpPr>
        <p:spPr>
          <a:xfrm>
            <a:off x="1643063" y="2571750"/>
            <a:ext cx="2479675" cy="369888"/>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environmental website</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1" name="矩形 10"/>
          <p:cNvSpPr/>
          <p:nvPr/>
        </p:nvSpPr>
        <p:spPr>
          <a:xfrm>
            <a:off x="1671638" y="3652838"/>
            <a:ext cx="3811587" cy="646112"/>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carbon offset, environment policies, tips on how to save energy, etc.</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2" name="矩形 11"/>
          <p:cNvSpPr/>
          <p:nvPr/>
        </p:nvSpPr>
        <p:spPr>
          <a:xfrm>
            <a:off x="5715000" y="2857500"/>
            <a:ext cx="1868488" cy="646113"/>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conservation organizations</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3" name="矩形 12"/>
          <p:cNvSpPr/>
          <p:nvPr/>
        </p:nvSpPr>
        <p:spPr>
          <a:xfrm>
            <a:off x="5427663" y="3929063"/>
            <a:ext cx="3508375" cy="923925"/>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30 ways to save energy, why to save, what to eat, how to travel, and how to calculate savings</a:t>
            </a:r>
            <a:endParaRPr lang="en-US" altLang="zh-CN" dirty="0">
              <a:latin typeface="Arial" panose="020B0604020202020204" pitchFamily="34" charset="0"/>
              <a:ea typeface="宋体" panose="02010600030101010101" pitchFamily="2" charset="-122"/>
            </a:endParaRPr>
          </a:p>
        </p:txBody>
      </p:sp>
      <p:sp>
        <p:nvSpPr>
          <p:cNvPr id="8" name="Text Box 35"/>
          <p:cNvSpPr txBox="1">
            <a:spLocks noChangeArrowheads="1"/>
          </p:cNvSpPr>
          <p:nvPr/>
        </p:nvSpPr>
        <p:spPr bwMode="auto">
          <a:xfrm>
            <a:off x="7500938" y="1143000"/>
            <a:ext cx="576263"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Key</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9" name="Text Box 36"/>
          <p:cNvSpPr txBox="1">
            <a:spLocks noChangeArrowheads="1"/>
          </p:cNvSpPr>
          <p:nvPr/>
        </p:nvSpPr>
        <p:spPr bwMode="auto">
          <a:xfrm>
            <a:off x="8215313" y="1143000"/>
            <a:ext cx="720725"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Clear</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4" name="矩形 13"/>
          <p:cNvSpPr/>
          <p:nvPr/>
        </p:nvSpPr>
        <p:spPr>
          <a:xfrm>
            <a:off x="1922463" y="5086350"/>
            <a:ext cx="2466975" cy="369888"/>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Checking expire dates</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5" name="矩形 14"/>
          <p:cNvSpPr/>
          <p:nvPr/>
        </p:nvSpPr>
        <p:spPr>
          <a:xfrm>
            <a:off x="1922463" y="5349875"/>
            <a:ext cx="3338512" cy="646113"/>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Try not to use paper cups, or select the smaller ones</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6" name="矩形 15"/>
          <p:cNvSpPr/>
          <p:nvPr/>
        </p:nvSpPr>
        <p:spPr>
          <a:xfrm>
            <a:off x="5570538" y="5086350"/>
            <a:ext cx="3856037" cy="369888"/>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Taking public transportation to work</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7" name="矩形 16"/>
          <p:cNvSpPr/>
          <p:nvPr/>
        </p:nvSpPr>
        <p:spPr>
          <a:xfrm>
            <a:off x="5715000" y="5349875"/>
            <a:ext cx="2814638" cy="369888"/>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Uses energy saving lights</a:t>
            </a:r>
            <a:endParaRPr lang="en-US" altLang="zh-CN" i="1" dirty="0">
              <a:solidFill>
                <a:srgbClr val="FF0000"/>
              </a:solidFill>
              <a:latin typeface="Arial" panose="020B0604020202020204" pitchFamily="34" charset="0"/>
              <a:ea typeface="宋体" panose="02010600030101010101" pitchFamily="2" charset="-122"/>
            </a:endParaRPr>
          </a:p>
        </p:txBody>
      </p:sp>
      <p:sp>
        <p:nvSpPr>
          <p:cNvPr id="18" name="矩形 17"/>
          <p:cNvSpPr/>
          <p:nvPr/>
        </p:nvSpPr>
        <p:spPr>
          <a:xfrm>
            <a:off x="5757863" y="5626100"/>
            <a:ext cx="2468562" cy="369888"/>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Double print the paper</a:t>
            </a:r>
            <a:endParaRPr lang="en-US" altLang="zh-CN" i="1" dirty="0">
              <a:solidFill>
                <a:srgbClr val="FF0000"/>
              </a:solidFill>
              <a:latin typeface="Arial" panose="020B0604020202020204" pitchFamily="34" charset="0"/>
              <a:ea typeface="宋体" panose="02010600030101010101" pitchFamily="2" charset="-122"/>
            </a:endParaRPr>
          </a:p>
        </p:txBody>
      </p:sp>
      <p:sp>
        <p:nvSpPr>
          <p:cNvPr id="5" name="左箭头 4">
            <a:hlinkClick r:id="rId2" action="ppaction://hlinksldjump"/>
          </p:cNvPr>
          <p:cNvSpPr/>
          <p:nvPr/>
        </p:nvSpPr>
        <p:spPr>
          <a:xfrm>
            <a:off x="8589963" y="6032500"/>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childTnLst>
                    </p:cTn>
                  </p:par>
                </p:childTnLst>
              </p:cTn>
              <p:nextCondLst>
                <p:cond evt="onClick" delay="0">
                  <p:tgtEl>
                    <p:spTgt spid="8"/>
                  </p:tgtEl>
                </p:cond>
              </p:nextCondLst>
            </p:seq>
            <p:seq concurrent="1" nextAc="seek">
              <p:cTn id="48" restart="whenNotActive" fill="hold" evtFilter="cancelBubble" nodeType="interactiveSeq">
                <p:stCondLst>
                  <p:cond evt="onClick" delay="0">
                    <p:tgtEl>
                      <p:spTgt spid="9"/>
                    </p:tgtEl>
                  </p:cond>
                </p:stCondLst>
                <p:endSync evt="end" delay="0">
                  <p:rtn val="all"/>
                </p:endSync>
                <p:childTnLst>
                  <p:par>
                    <p:cTn id="49" fill="hold">
                      <p:stCondLst>
                        <p:cond delay="0"/>
                      </p:stCondLst>
                      <p:childTnLst>
                        <p:par>
                          <p:cTn id="50" fill="hold">
                            <p:stCondLst>
                              <p:cond delay="0"/>
                            </p:stCondLst>
                            <p:childTnLst>
                              <p:par>
                                <p:cTn id="51" presetID="4" presetClass="exit" presetSubtype="16" fill="hold" grpId="1" nodeType="clickEffect">
                                  <p:stCondLst>
                                    <p:cond delay="0"/>
                                  </p:stCondLst>
                                  <p:childTnLst>
                                    <p:animEffect transition="out" filter="box(i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4" presetClass="exit" presetSubtype="16" fill="hold" grpId="1" nodeType="withEffect">
                                  <p:stCondLst>
                                    <p:cond delay="0"/>
                                  </p:stCondLst>
                                  <p:childTnLst>
                                    <p:animEffect transition="out" filter="box(in)">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4" presetClass="exit" presetSubtype="16" fill="hold" grpId="1" nodeType="withEffect">
                                  <p:stCondLst>
                                    <p:cond delay="0"/>
                                  </p:stCondLst>
                                  <p:childTnLst>
                                    <p:animEffect transition="out" filter="box(in)">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4" presetClass="exit" presetSubtype="16" fill="hold" grpId="1" nodeType="withEffect">
                                  <p:stCondLst>
                                    <p:cond delay="0"/>
                                  </p:stCondLst>
                                  <p:childTnLst>
                                    <p:animEffect transition="out" filter="box(in)">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par>
                                <p:cTn id="63" presetID="4" presetClass="exit" presetSubtype="16" fill="hold" grpId="1" nodeType="withEffect">
                                  <p:stCondLst>
                                    <p:cond delay="0"/>
                                  </p:stCondLst>
                                  <p:childTnLst>
                                    <p:animEffect transition="out" filter="box(in)">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4" presetClass="exit" presetSubtype="16" fill="hold" grpId="1" nodeType="withEffect">
                                  <p:stCondLst>
                                    <p:cond delay="0"/>
                                  </p:stCondLst>
                                  <p:childTnLst>
                                    <p:animEffect transition="out" filter="box(in)">
                                      <p:cBhvr>
                                        <p:cTn id="67" dur="500"/>
                                        <p:tgtEl>
                                          <p:spTgt spid="15"/>
                                        </p:tgtEl>
                                      </p:cBhvr>
                                    </p:animEffect>
                                    <p:set>
                                      <p:cBhvr>
                                        <p:cTn id="68" dur="1" fill="hold">
                                          <p:stCondLst>
                                            <p:cond delay="499"/>
                                          </p:stCondLst>
                                        </p:cTn>
                                        <p:tgtEl>
                                          <p:spTgt spid="15"/>
                                        </p:tgtEl>
                                        <p:attrNameLst>
                                          <p:attrName>style.visibility</p:attrName>
                                        </p:attrNameLst>
                                      </p:cBhvr>
                                      <p:to>
                                        <p:strVal val="hidden"/>
                                      </p:to>
                                    </p:set>
                                  </p:childTnLst>
                                </p:cTn>
                              </p:par>
                              <p:par>
                                <p:cTn id="69" presetID="4" presetClass="exit" presetSubtype="16" fill="hold" grpId="1" nodeType="withEffect">
                                  <p:stCondLst>
                                    <p:cond delay="0"/>
                                  </p:stCondLst>
                                  <p:childTnLst>
                                    <p:animEffect transition="out" filter="box(in)">
                                      <p:cBhvr>
                                        <p:cTn id="70" dur="500"/>
                                        <p:tgtEl>
                                          <p:spTgt spid="16"/>
                                        </p:tgtEl>
                                      </p:cBhvr>
                                    </p:animEffect>
                                    <p:set>
                                      <p:cBhvr>
                                        <p:cTn id="71" dur="1" fill="hold">
                                          <p:stCondLst>
                                            <p:cond delay="499"/>
                                          </p:stCondLst>
                                        </p:cTn>
                                        <p:tgtEl>
                                          <p:spTgt spid="16"/>
                                        </p:tgtEl>
                                        <p:attrNameLst>
                                          <p:attrName>style.visibility</p:attrName>
                                        </p:attrNameLst>
                                      </p:cBhvr>
                                      <p:to>
                                        <p:strVal val="hidden"/>
                                      </p:to>
                                    </p:set>
                                  </p:childTnLst>
                                </p:cTn>
                              </p:par>
                              <p:par>
                                <p:cTn id="72" presetID="4" presetClass="exit" presetSubtype="16" fill="hold" grpId="1" nodeType="withEffect">
                                  <p:stCondLst>
                                    <p:cond delay="0"/>
                                  </p:stCondLst>
                                  <p:childTnLst>
                                    <p:animEffect transition="out" filter="box(in)">
                                      <p:cBhvr>
                                        <p:cTn id="73" dur="500"/>
                                        <p:tgtEl>
                                          <p:spTgt spid="17"/>
                                        </p:tgtEl>
                                      </p:cBhvr>
                                    </p:animEffect>
                                    <p:set>
                                      <p:cBhvr>
                                        <p:cTn id="74" dur="1" fill="hold">
                                          <p:stCondLst>
                                            <p:cond delay="499"/>
                                          </p:stCondLst>
                                        </p:cTn>
                                        <p:tgtEl>
                                          <p:spTgt spid="17"/>
                                        </p:tgtEl>
                                        <p:attrNameLst>
                                          <p:attrName>style.visibility</p:attrName>
                                        </p:attrNameLst>
                                      </p:cBhvr>
                                      <p:to>
                                        <p:strVal val="hidden"/>
                                      </p:to>
                                    </p:set>
                                  </p:childTnLst>
                                </p:cTn>
                              </p:par>
                              <p:par>
                                <p:cTn id="75" presetID="4" presetClass="exit" presetSubtype="16" fill="hold" grpId="1" nodeType="withEffect">
                                  <p:stCondLst>
                                    <p:cond delay="0"/>
                                  </p:stCondLst>
                                  <p:childTnLst>
                                    <p:animEffect transition="out" filter="box(in)">
                                      <p:cBhvr>
                                        <p:cTn id="76" dur="500"/>
                                        <p:tgtEl>
                                          <p:spTgt spid="18"/>
                                        </p:tgtEl>
                                      </p:cBhvr>
                                    </p:animEffect>
                                    <p:set>
                                      <p:cBhvr>
                                        <p:cTn id="7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35842" name="Rectangle 3"/>
          <p:cNvSpPr>
            <a:spLocks noGrp="1"/>
          </p:cNvSpPr>
          <p:nvPr>
            <p:ph idx="1"/>
          </p:nvPr>
        </p:nvSpPr>
        <p:spPr>
          <a:xfrm>
            <a:off x="214313" y="1031875"/>
            <a:ext cx="8275637" cy="527685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1. Global Reading of Passage A</a:t>
            </a:r>
            <a:endParaRPr lang="en-US" altLang="zh-CN" sz="2800" b="1" dirty="0">
              <a:solidFill>
                <a:srgbClr val="0000FF"/>
              </a:solidFill>
            </a:endParaRPr>
          </a:p>
          <a:p>
            <a:pPr algn="just" eaLnBrk="1" latinLnBrk="0" hangingPunct="1">
              <a:lnSpc>
                <a:spcPct val="150000"/>
              </a:lnSpc>
              <a:spcBef>
                <a:spcPct val="0"/>
              </a:spcBef>
              <a:buNone/>
            </a:pPr>
            <a:r>
              <a:rPr lang="en-US" altLang="zh-CN" sz="2800" b="1" dirty="0">
                <a:solidFill>
                  <a:srgbClr val="0000FF"/>
                </a:solidFill>
              </a:rPr>
              <a:t>	</a:t>
            </a:r>
            <a:r>
              <a:rPr lang="en-US" altLang="zh-CN" sz="2400" b="1" dirty="0"/>
              <a:t>1) Scan the text for the first time and do Activity 1 on Page 15.</a:t>
            </a:r>
            <a:endParaRPr lang="en-US" altLang="zh-CN" sz="2400" b="1" dirty="0"/>
          </a:p>
          <a:p>
            <a:pPr algn="just" eaLnBrk="1" latinLnBrk="0" hangingPunct="1">
              <a:lnSpc>
                <a:spcPct val="150000"/>
              </a:lnSpc>
              <a:spcBef>
                <a:spcPct val="0"/>
              </a:spcBef>
              <a:buNone/>
            </a:pPr>
            <a:r>
              <a:rPr lang="en-US" altLang="zh-CN" sz="2400" b="1" dirty="0"/>
              <a:t>	2) Read the text for the second time and do Activity 2 on Page 15.</a:t>
            </a:r>
            <a:endParaRPr lang="en-US" altLang="zh-CN" sz="2400" b="1" dirty="0"/>
          </a:p>
          <a:p>
            <a:pPr algn="just" eaLnBrk="1" latinLnBrk="0" hangingPunct="1">
              <a:lnSpc>
                <a:spcPct val="150000"/>
              </a:lnSpc>
              <a:spcBef>
                <a:spcPct val="0"/>
              </a:spcBef>
              <a:buNone/>
            </a:pPr>
            <a:r>
              <a:rPr lang="en-US" altLang="zh-CN" sz="2400" b="1" dirty="0"/>
              <a:t>	3) Assign Activity 3 to students to do after class.</a:t>
            </a:r>
            <a:endParaRPr lang="en-US" altLang="zh-CN"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grpSp>
        <p:nvGrpSpPr>
          <p:cNvPr id="46083" name="组合 29"/>
          <p:cNvGrpSpPr/>
          <p:nvPr/>
        </p:nvGrpSpPr>
        <p:grpSpPr>
          <a:xfrm>
            <a:off x="0" y="714375"/>
            <a:ext cx="1708150" cy="428625"/>
            <a:chOff x="357158" y="2843499"/>
            <a:chExt cx="1533536" cy="399853"/>
          </a:xfrm>
        </p:grpSpPr>
        <p:pic>
          <p:nvPicPr>
            <p:cNvPr id="3" name="图片 2" descr="0e45f6a53e29bfce9052ee31.png"/>
            <p:cNvPicPr>
              <a:picLocks noChangeAspect="1"/>
            </p:cNvPicPr>
            <p:nvPr/>
          </p:nvPicPr>
          <p:blipFill>
            <a:blip r:embed="rId1" cstate="print"/>
            <a:stretch>
              <a:fillRect/>
            </a:stretch>
          </p:blipFill>
          <p:spPr>
            <a:xfrm>
              <a:off x="357158" y="2928937"/>
              <a:ext cx="219077" cy="226145"/>
            </a:xfrm>
            <a:prstGeom prst="rect">
              <a:avLst/>
            </a:prstGeom>
            <a:effectLst>
              <a:glow rad="139700">
                <a:schemeClr val="accent1">
                  <a:satMod val="175000"/>
                  <a:alpha val="40000"/>
                </a:schemeClr>
              </a:glow>
            </a:effectLst>
          </p:spPr>
        </p:pic>
        <p:sp>
          <p:nvSpPr>
            <p:cNvPr id="4" name="TextBox 3"/>
            <p:cNvSpPr txBox="1"/>
            <p:nvPr/>
          </p:nvSpPr>
          <p:spPr>
            <a:xfrm>
              <a:off x="633386" y="2843499"/>
              <a:ext cx="1257308" cy="39985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rPr>
                <a:t>Activity 1</a:t>
              </a:r>
              <a:endParaRPr kumimoji="0" lang="zh-CN" altLang="en-US" sz="2000" b="1" i="1"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endParaRPr>
            </a:p>
          </p:txBody>
        </p:sp>
      </p:grpSp>
      <p:sp>
        <p:nvSpPr>
          <p:cNvPr id="36867" name="矩形 4"/>
          <p:cNvSpPr/>
          <p:nvPr/>
        </p:nvSpPr>
        <p:spPr>
          <a:xfrm>
            <a:off x="1643063" y="571500"/>
            <a:ext cx="7270750" cy="915988"/>
          </a:xfrm>
          <a:prstGeom prst="rect">
            <a:avLst/>
          </a:prstGeom>
          <a:noFill/>
          <a:ln w="9525">
            <a:noFill/>
          </a:ln>
        </p:spPr>
        <p:txBody>
          <a:bodyPr anchor="t">
            <a:spAutoFit/>
          </a:bodyPr>
          <a:p>
            <a:r>
              <a:rPr lang="en-US" altLang="zh-CN" b="1" dirty="0">
                <a:latin typeface="Arial" panose="020B0604020202020204" pitchFamily="34" charset="0"/>
                <a:ea typeface="宋体" panose="02010600030101010101" pitchFamily="2" charset="-122"/>
              </a:rPr>
              <a:t>Scan the passage and locate the answers to the following questions. Put the number of the paragraph in the brackets and write your answers below.</a:t>
            </a:r>
            <a:endParaRPr lang="en-US" altLang="zh-CN" b="1" dirty="0">
              <a:latin typeface="Arial" panose="020B0604020202020204" pitchFamily="34" charset="0"/>
              <a:ea typeface="宋体" panose="02010600030101010101" pitchFamily="2" charset="-122"/>
            </a:endParaRPr>
          </a:p>
        </p:txBody>
      </p:sp>
      <p:sp>
        <p:nvSpPr>
          <p:cNvPr id="36868" name="矩形 5"/>
          <p:cNvSpPr/>
          <p:nvPr/>
        </p:nvSpPr>
        <p:spPr>
          <a:xfrm>
            <a:off x="158750" y="2060575"/>
            <a:ext cx="8985250" cy="4211638"/>
          </a:xfrm>
          <a:prstGeom prst="rect">
            <a:avLst/>
          </a:prstGeom>
          <a:noFill/>
          <a:ln w="9525">
            <a:noFill/>
          </a:ln>
        </p:spPr>
        <p:txBody>
          <a:bodyPr anchor="t">
            <a:spAutoFit/>
          </a:bodyPr>
          <a:p>
            <a:r>
              <a:rPr lang="en-US" altLang="zh-CN" dirty="0">
                <a:latin typeface="Arial" panose="020B0604020202020204" pitchFamily="34" charset="0"/>
                <a:ea typeface="宋体" panose="02010600030101010101" pitchFamily="2" charset="-122"/>
              </a:rPr>
              <a:t>(Para.__ ) 1. Why did Cornell president say “Sustainability is no longer an elective”?</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__________________________________________________________________________________________________________________________________________</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(Para.__ ) 2. What does the fact that Kalamazoo College won the 2008 champion of RecycleMania competition indicate?</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__________________________________________________________________________________________________________________________________________</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(Para.__ ) 3. What are the typical features of a green building? _________________</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___________________________________________________________________</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(Para.__ ) 4. According to the passage, what effort are many universities making to help students become environmentally friendly?</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____________________________________________________________________</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(Para.__ ) 5. What’s the ultimate goal of students’ taking courses and doing research projects on the environment?</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____________________________________________________________________</a:t>
            </a:r>
            <a:endParaRPr lang="en-US" altLang="zh-CN" dirty="0">
              <a:latin typeface="Arial" panose="020B0604020202020204" pitchFamily="34" charset="0"/>
              <a:ea typeface="宋体" panose="02010600030101010101" pitchFamily="2" charset="-122"/>
            </a:endParaRPr>
          </a:p>
        </p:txBody>
      </p:sp>
      <p:grpSp>
        <p:nvGrpSpPr>
          <p:cNvPr id="5" name="组合 15"/>
          <p:cNvGrpSpPr/>
          <p:nvPr/>
        </p:nvGrpSpPr>
        <p:grpSpPr>
          <a:xfrm>
            <a:off x="287338" y="2060575"/>
            <a:ext cx="8856662" cy="906463"/>
            <a:chOff x="287079" y="2446892"/>
            <a:chExt cx="8856921" cy="906279"/>
          </a:xfrm>
        </p:grpSpPr>
        <p:sp>
          <p:nvSpPr>
            <p:cNvPr id="36870" name="矩形 6"/>
            <p:cNvSpPr/>
            <p:nvPr/>
          </p:nvSpPr>
          <p:spPr>
            <a:xfrm>
              <a:off x="287079" y="2711951"/>
              <a:ext cx="8856921" cy="641220"/>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By saying “Sustainability is no longer an elective”, Cornell President implies that students have taken great initiative in earth-protecting movement.</a:t>
              </a:r>
              <a:endParaRPr lang="en-US" altLang="zh-CN" i="1" dirty="0">
                <a:solidFill>
                  <a:srgbClr val="FF0000"/>
                </a:solidFill>
                <a:latin typeface="Arial" panose="020B0604020202020204" pitchFamily="34" charset="0"/>
                <a:ea typeface="宋体" panose="02010600030101010101" pitchFamily="2" charset="-122"/>
              </a:endParaRPr>
            </a:p>
          </p:txBody>
        </p:sp>
        <p:sp>
          <p:nvSpPr>
            <p:cNvPr id="36871" name="矩形 7"/>
            <p:cNvSpPr/>
            <p:nvPr/>
          </p:nvSpPr>
          <p:spPr>
            <a:xfrm>
              <a:off x="874471" y="2446892"/>
              <a:ext cx="311159" cy="366638"/>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grpSp>
      <p:grpSp>
        <p:nvGrpSpPr>
          <p:cNvPr id="6" name="组合 16"/>
          <p:cNvGrpSpPr/>
          <p:nvPr/>
        </p:nvGrpSpPr>
        <p:grpSpPr>
          <a:xfrm>
            <a:off x="287338" y="2924175"/>
            <a:ext cx="8856662" cy="1157288"/>
            <a:chOff x="287079" y="3258510"/>
            <a:chExt cx="8856921" cy="1157913"/>
          </a:xfrm>
        </p:grpSpPr>
        <p:sp>
          <p:nvSpPr>
            <p:cNvPr id="36873" name="矩形 8"/>
            <p:cNvSpPr/>
            <p:nvPr/>
          </p:nvSpPr>
          <p:spPr>
            <a:xfrm>
              <a:off x="868121" y="3258510"/>
              <a:ext cx="311159" cy="366911"/>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b</a:t>
              </a:r>
              <a:endParaRPr lang="en-US" altLang="zh-CN" i="1" dirty="0">
                <a:solidFill>
                  <a:srgbClr val="FF0000"/>
                </a:solidFill>
                <a:latin typeface="Arial" panose="020B0604020202020204" pitchFamily="34" charset="0"/>
                <a:ea typeface="宋体" panose="02010600030101010101" pitchFamily="2" charset="-122"/>
              </a:endParaRPr>
            </a:p>
          </p:txBody>
        </p:sp>
        <p:sp>
          <p:nvSpPr>
            <p:cNvPr id="36874" name="矩形 12"/>
            <p:cNvSpPr/>
            <p:nvPr/>
          </p:nvSpPr>
          <p:spPr>
            <a:xfrm>
              <a:off x="287079" y="3774726"/>
              <a:ext cx="8856921" cy="641697"/>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Kalamazoo College’s winning of the 2008 champion of Recycle Mania Competition indicates that recycling has been widely spread among college students.</a:t>
              </a:r>
              <a:endParaRPr lang="en-US" altLang="zh-CN" i="1" dirty="0">
                <a:solidFill>
                  <a:srgbClr val="FF0000"/>
                </a:solidFill>
                <a:latin typeface="Arial" panose="020B0604020202020204" pitchFamily="34" charset="0"/>
                <a:ea typeface="宋体" panose="02010600030101010101" pitchFamily="2" charset="-122"/>
              </a:endParaRPr>
            </a:p>
          </p:txBody>
        </p:sp>
      </p:grpSp>
      <p:grpSp>
        <p:nvGrpSpPr>
          <p:cNvPr id="7" name="组合 17"/>
          <p:cNvGrpSpPr/>
          <p:nvPr/>
        </p:nvGrpSpPr>
        <p:grpSpPr>
          <a:xfrm>
            <a:off x="250825" y="4005263"/>
            <a:ext cx="9144000" cy="609600"/>
            <a:chOff x="244550" y="4353675"/>
            <a:chExt cx="9144000" cy="609107"/>
          </a:xfrm>
        </p:grpSpPr>
        <p:sp>
          <p:nvSpPr>
            <p:cNvPr id="36876" name="矩形 9"/>
            <p:cNvSpPr/>
            <p:nvPr/>
          </p:nvSpPr>
          <p:spPr>
            <a:xfrm>
              <a:off x="857325" y="4353675"/>
              <a:ext cx="298450" cy="366416"/>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c</a:t>
              </a:r>
              <a:endParaRPr lang="en-US" altLang="zh-CN" dirty="0">
                <a:latin typeface="Arial" panose="020B0604020202020204" pitchFamily="34" charset="0"/>
                <a:ea typeface="宋体" panose="02010600030101010101" pitchFamily="2" charset="-122"/>
              </a:endParaRPr>
            </a:p>
          </p:txBody>
        </p:sp>
        <p:sp>
          <p:nvSpPr>
            <p:cNvPr id="36877" name="矩形 13"/>
            <p:cNvSpPr/>
            <p:nvPr/>
          </p:nvSpPr>
          <p:spPr>
            <a:xfrm>
              <a:off x="244550" y="4596366"/>
              <a:ext cx="9144000" cy="366416"/>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geothermal heating, organic gardens, bamboo flooring and Energy Star appliances.</a:t>
              </a:r>
              <a:endParaRPr lang="en-US" altLang="zh-CN" i="1" dirty="0">
                <a:solidFill>
                  <a:srgbClr val="FF0000"/>
                </a:solidFill>
                <a:latin typeface="Arial" panose="020B0604020202020204" pitchFamily="34" charset="0"/>
                <a:ea typeface="宋体" panose="02010600030101010101" pitchFamily="2" charset="-122"/>
              </a:endParaRPr>
            </a:p>
          </p:txBody>
        </p:sp>
        <p:sp>
          <p:nvSpPr>
            <p:cNvPr id="36878" name="矩形 14"/>
            <p:cNvSpPr/>
            <p:nvPr/>
          </p:nvSpPr>
          <p:spPr>
            <a:xfrm>
              <a:off x="6456438" y="4360020"/>
              <a:ext cx="2787650" cy="366416"/>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A green building features </a:t>
              </a:r>
              <a:endParaRPr lang="en-US" altLang="zh-CN" dirty="0">
                <a:latin typeface="Arial" panose="020B0604020202020204" pitchFamily="34" charset="0"/>
                <a:ea typeface="宋体" panose="02010600030101010101" pitchFamily="2" charset="-122"/>
              </a:endParaRPr>
            </a:p>
          </p:txBody>
        </p:sp>
      </p:grpSp>
      <p:grpSp>
        <p:nvGrpSpPr>
          <p:cNvPr id="8" name="组合 19"/>
          <p:cNvGrpSpPr/>
          <p:nvPr/>
        </p:nvGrpSpPr>
        <p:grpSpPr>
          <a:xfrm>
            <a:off x="179388" y="4581525"/>
            <a:ext cx="9282112" cy="887413"/>
            <a:chOff x="147081" y="4917190"/>
            <a:chExt cx="9282223" cy="886857"/>
          </a:xfrm>
        </p:grpSpPr>
        <p:sp>
          <p:nvSpPr>
            <p:cNvPr id="36880" name="矩形 10"/>
            <p:cNvSpPr/>
            <p:nvPr/>
          </p:nvSpPr>
          <p:spPr>
            <a:xfrm>
              <a:off x="847177" y="4917190"/>
              <a:ext cx="311154" cy="366483"/>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d</a:t>
              </a:r>
              <a:endParaRPr lang="en-US" altLang="zh-CN" dirty="0">
                <a:latin typeface="Arial" panose="020B0604020202020204" pitchFamily="34" charset="0"/>
                <a:ea typeface="宋体" panose="02010600030101010101" pitchFamily="2" charset="-122"/>
              </a:endParaRPr>
            </a:p>
          </p:txBody>
        </p:sp>
        <p:sp>
          <p:nvSpPr>
            <p:cNvPr id="36881" name="矩形 18"/>
            <p:cNvSpPr/>
            <p:nvPr/>
          </p:nvSpPr>
          <p:spPr>
            <a:xfrm>
              <a:off x="147081" y="5437564"/>
              <a:ext cx="9282223" cy="366483"/>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They offer courses and scholarships to encourage students to study the environment.</a:t>
              </a:r>
              <a:endParaRPr lang="en-US" altLang="zh-CN" i="1" dirty="0">
                <a:solidFill>
                  <a:srgbClr val="FF0000"/>
                </a:solidFill>
                <a:latin typeface="Arial" panose="020B0604020202020204" pitchFamily="34" charset="0"/>
                <a:ea typeface="宋体" panose="02010600030101010101" pitchFamily="2" charset="-122"/>
              </a:endParaRPr>
            </a:p>
          </p:txBody>
        </p:sp>
      </p:grpSp>
      <p:grpSp>
        <p:nvGrpSpPr>
          <p:cNvPr id="9" name="组合 21"/>
          <p:cNvGrpSpPr/>
          <p:nvPr/>
        </p:nvGrpSpPr>
        <p:grpSpPr>
          <a:xfrm>
            <a:off x="250825" y="5300663"/>
            <a:ext cx="8328025" cy="860425"/>
            <a:chOff x="228613" y="5746528"/>
            <a:chExt cx="8327571" cy="860550"/>
          </a:xfrm>
        </p:grpSpPr>
        <p:sp>
          <p:nvSpPr>
            <p:cNvPr id="36883" name="矩形 11"/>
            <p:cNvSpPr/>
            <p:nvPr/>
          </p:nvSpPr>
          <p:spPr>
            <a:xfrm>
              <a:off x="877865" y="5746528"/>
              <a:ext cx="311133" cy="366766"/>
            </a:xfrm>
            <a:prstGeom prst="rect">
              <a:avLst/>
            </a:prstGeom>
            <a:noFill/>
            <a:ln w="9525">
              <a:noFill/>
            </a:ln>
          </p:spPr>
          <p:txBody>
            <a:bodyPr wrap="none" anchor="t">
              <a:spAutoFit/>
            </a:bodyPr>
            <a:p>
              <a:r>
                <a:rPr lang="en-US" altLang="zh-CN" i="1" dirty="0">
                  <a:solidFill>
                    <a:srgbClr val="FF0000"/>
                  </a:solidFill>
                  <a:latin typeface="Arial" panose="020B0604020202020204" pitchFamily="34" charset="0"/>
                  <a:ea typeface="宋体" panose="02010600030101010101" pitchFamily="2" charset="-122"/>
                </a:rPr>
                <a:t>e</a:t>
              </a:r>
              <a:endParaRPr lang="en-US" altLang="zh-CN" dirty="0">
                <a:latin typeface="Arial" panose="020B0604020202020204" pitchFamily="34" charset="0"/>
                <a:ea typeface="宋体" panose="02010600030101010101" pitchFamily="2" charset="-122"/>
              </a:endParaRPr>
            </a:p>
          </p:txBody>
        </p:sp>
        <p:sp>
          <p:nvSpPr>
            <p:cNvPr id="36884" name="矩形 20"/>
            <p:cNvSpPr/>
            <p:nvPr/>
          </p:nvSpPr>
          <p:spPr>
            <a:xfrm>
              <a:off x="228613" y="6240312"/>
              <a:ext cx="8327571" cy="366766"/>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To put into practice what they have learned in courses and research projects.</a:t>
              </a:r>
              <a:endParaRPr lang="en-US" altLang="zh-CN" i="1" dirty="0">
                <a:solidFill>
                  <a:srgbClr val="FF0000"/>
                </a:solidFill>
                <a:latin typeface="Arial" panose="020B0604020202020204" pitchFamily="34" charset="0"/>
                <a:ea typeface="宋体" panose="02010600030101010101" pitchFamily="2" charset="-122"/>
              </a:endParaRPr>
            </a:p>
          </p:txBody>
        </p:sp>
      </p:grpSp>
      <p:sp>
        <p:nvSpPr>
          <p:cNvPr id="23" name="Text Box 35"/>
          <p:cNvSpPr txBox="1">
            <a:spLocks noChangeArrowheads="1"/>
          </p:cNvSpPr>
          <p:nvPr/>
        </p:nvSpPr>
        <p:spPr bwMode="auto">
          <a:xfrm>
            <a:off x="7235825" y="1628775"/>
            <a:ext cx="576263"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Key</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4" name="Text Box 36"/>
          <p:cNvSpPr txBox="1">
            <a:spLocks noChangeArrowheads="1"/>
          </p:cNvSpPr>
          <p:nvPr/>
        </p:nvSpPr>
        <p:spPr bwMode="auto">
          <a:xfrm>
            <a:off x="7956550" y="1628775"/>
            <a:ext cx="720725"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Clear</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nextCondLst>
                <p:cond evt="onClick" delay="0">
                  <p:tgtEl>
                    <p:spTgt spid="23"/>
                  </p:tgtEl>
                </p:cond>
              </p:nextCondLst>
            </p:seq>
            <p:seq concurrent="1" nextAc="seek">
              <p:cTn id="28" restart="whenNotActive" fill="hold" evtFilter="cancelBubble" nodeType="interactiveSeq">
                <p:stCondLst>
                  <p:cond evt="onClick" delay="0">
                    <p:tgtEl>
                      <p:spTgt spid="24"/>
                    </p:tgtEl>
                  </p:cond>
                </p:stCondLst>
                <p:endSync evt="end" delay="0">
                  <p:rtn val="all"/>
                </p:endSync>
                <p:childTnLst>
                  <p:par>
                    <p:cTn id="29" fill="hold">
                      <p:stCondLst>
                        <p:cond delay="0"/>
                      </p:stCondLst>
                      <p:childTnLst>
                        <p:par>
                          <p:cTn id="30" fill="hold">
                            <p:stCondLst>
                              <p:cond delay="0"/>
                            </p:stCondLst>
                            <p:childTnLst>
                              <p:par>
                                <p:cTn id="31" presetID="4" presetClass="exit" presetSubtype="16" fill="hold" nodeType="clickEffect">
                                  <p:stCondLst>
                                    <p:cond delay="0"/>
                                  </p:stCondLst>
                                  <p:childTnLst>
                                    <p:animEffect transition="out" filter="box(i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4" presetClass="exit" presetSubtype="16" fill="hold" nodeType="withEffect">
                                  <p:stCondLst>
                                    <p:cond delay="0"/>
                                  </p:stCondLst>
                                  <p:childTnLst>
                                    <p:animEffect transition="out" filter="box(in)">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4" presetClass="exit" presetSubtype="16" fill="hold" nodeType="withEffect">
                                  <p:stCondLst>
                                    <p:cond delay="0"/>
                                  </p:stCondLst>
                                  <p:childTnLst>
                                    <p:animEffect transition="out" filter="box(in)">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4" presetClass="exit" presetSubtype="16" fill="hold" nodeType="withEffect">
                                  <p:stCondLst>
                                    <p:cond delay="0"/>
                                  </p:stCondLst>
                                  <p:childTnLst>
                                    <p:animEffect transition="out" filter="box(in)">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4" presetClass="exit" presetSubtype="16" fill="hold" nodeType="withEffect">
                                  <p:stCondLst>
                                    <p:cond delay="0"/>
                                  </p:stCondLst>
                                  <p:childTnLst>
                                    <p:animEffect transition="out" filter="box(i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2" name="矩形 1"/>
          <p:cNvSpPr/>
          <p:nvPr/>
        </p:nvSpPr>
        <p:spPr>
          <a:xfrm>
            <a:off x="285750" y="714375"/>
            <a:ext cx="8672513" cy="1754188"/>
          </a:xfrm>
          <a:prstGeom prst="rect">
            <a:avLst/>
          </a:prstGeom>
          <a:solidFill>
            <a:schemeClr val="bg1">
              <a:lumMod val="85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The first paragraph of the passage is an introduction to the whole passage. This introductory paragraph suggests that the structure of the passage will fall into three main sections:</a:t>
            </a:r>
            <a:endPar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 Zero-waste buildings on campuses;</a:t>
            </a:r>
            <a:endPar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 Competitions waged among students to boost recycling;</a:t>
            </a:r>
            <a:endPar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 Courses, majors and scholarships for the study of environment.</a:t>
            </a:r>
            <a:endPar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47108" name="组合 29"/>
          <p:cNvGrpSpPr/>
          <p:nvPr/>
        </p:nvGrpSpPr>
        <p:grpSpPr>
          <a:xfrm>
            <a:off x="285750" y="3000375"/>
            <a:ext cx="1928813" cy="500063"/>
            <a:chOff x="357158" y="2843499"/>
            <a:chExt cx="1533536" cy="399853"/>
          </a:xfrm>
        </p:grpSpPr>
        <p:pic>
          <p:nvPicPr>
            <p:cNvPr id="4" name="图片 3" descr="0e45f6a53e29bfce9052ee31.png"/>
            <p:cNvPicPr>
              <a:picLocks noChangeAspect="1"/>
            </p:cNvPicPr>
            <p:nvPr/>
          </p:nvPicPr>
          <p:blipFill>
            <a:blip r:embed="rId1" cstate="print"/>
            <a:stretch>
              <a:fillRect/>
            </a:stretch>
          </p:blipFill>
          <p:spPr>
            <a:xfrm>
              <a:off x="357158" y="2928937"/>
              <a:ext cx="219077" cy="226145"/>
            </a:xfrm>
            <a:prstGeom prst="rect">
              <a:avLst/>
            </a:prstGeom>
            <a:effectLst>
              <a:glow rad="139700">
                <a:schemeClr val="accent1">
                  <a:satMod val="175000"/>
                  <a:alpha val="40000"/>
                </a:schemeClr>
              </a:glow>
            </a:effectLst>
          </p:spPr>
        </p:pic>
        <p:sp>
          <p:nvSpPr>
            <p:cNvPr id="5" name="TextBox 4"/>
            <p:cNvSpPr txBox="1"/>
            <p:nvPr/>
          </p:nvSpPr>
          <p:spPr>
            <a:xfrm>
              <a:off x="633386" y="2843499"/>
              <a:ext cx="1257308" cy="39985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rPr>
                <a:t>Activity 2</a:t>
              </a:r>
              <a:endParaRPr kumimoji="0" lang="zh-CN" altLang="en-US" sz="2000" b="1" i="1"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endParaRPr>
            </a:p>
          </p:txBody>
        </p:sp>
      </p:grpSp>
      <p:sp>
        <p:nvSpPr>
          <p:cNvPr id="37892" name="矩形 5"/>
          <p:cNvSpPr/>
          <p:nvPr/>
        </p:nvSpPr>
        <p:spPr>
          <a:xfrm>
            <a:off x="557213" y="3862388"/>
            <a:ext cx="7494587" cy="1477962"/>
          </a:xfrm>
          <a:prstGeom prst="rect">
            <a:avLst/>
          </a:prstGeom>
          <a:noFill/>
          <a:ln w="9525">
            <a:noFill/>
          </a:ln>
        </p:spPr>
        <p:txBody>
          <a:bodyPr anchor="t">
            <a:spAutoFit/>
          </a:bodyPr>
          <a:p>
            <a:r>
              <a:rPr lang="en-US" altLang="zh-CN" b="1" dirty="0">
                <a:latin typeface="Arial" panose="020B0604020202020204" pitchFamily="34" charset="0"/>
                <a:ea typeface="宋体" panose="02010600030101010101" pitchFamily="2" charset="-122"/>
              </a:rPr>
              <a:t>Work in pairs. Read the rest of the passage carefully, try to identify how the different parts of the passage relate to each of the headings in the following table. Does the text follow the structure suggested in the first paragraph? Discuss your answers with your partner.</a:t>
            </a:r>
            <a:endParaRPr lang="en-US" altLang="zh-CN" b="1"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3"/>
          <p:cNvSpPr>
            <a:spLocks noGrp="1"/>
          </p:cNvSpPr>
          <p:nvPr>
            <p:ph idx="1"/>
          </p:nvPr>
        </p:nvSpPr>
        <p:spPr>
          <a:xfrm>
            <a:off x="1474788" y="1438275"/>
            <a:ext cx="7389812" cy="5191125"/>
          </a:xfrm>
        </p:spPr>
        <p:txBody>
          <a:bodyPr wrap="square" lIns="91440" tIns="45720" rIns="91440" bIns="45720" anchor="t"/>
          <a:p>
            <a:pPr algn="just" eaLnBrk="1" latinLnBrk="0" hangingPunct="1">
              <a:lnSpc>
                <a:spcPct val="150000"/>
              </a:lnSpc>
              <a:spcBef>
                <a:spcPct val="0"/>
              </a:spcBef>
            </a:pPr>
            <a:r>
              <a:rPr lang="en-US" altLang="zh-CN" sz="2800" b="1" dirty="0">
                <a:hlinkClick r:id="rId1" action="ppaction://hlinksldjump"/>
              </a:rPr>
              <a:t>Warming up</a:t>
            </a:r>
            <a:r>
              <a:rPr lang="en-US" altLang="zh-CN" sz="2800" b="1" dirty="0"/>
              <a:t> </a:t>
            </a:r>
            <a:endParaRPr lang="en-US" altLang="zh-CN" sz="2800" b="1" dirty="0"/>
          </a:p>
          <a:p>
            <a:pPr algn="just" eaLnBrk="1" latinLnBrk="0" hangingPunct="1">
              <a:lnSpc>
                <a:spcPct val="150000"/>
              </a:lnSpc>
              <a:spcBef>
                <a:spcPct val="0"/>
              </a:spcBef>
            </a:pPr>
            <a:r>
              <a:rPr lang="en-US" altLang="zh-CN" sz="2800" b="1" dirty="0">
                <a:hlinkClick r:id="rId2" action="ppaction://hlinksldjump"/>
              </a:rPr>
              <a:t>Initializing the project</a:t>
            </a:r>
            <a:endParaRPr lang="en-US" altLang="zh-CN" sz="2800" b="1" dirty="0"/>
          </a:p>
          <a:p>
            <a:pPr algn="just" eaLnBrk="1" latinLnBrk="0" hangingPunct="1">
              <a:lnSpc>
                <a:spcPct val="150000"/>
              </a:lnSpc>
              <a:spcBef>
                <a:spcPct val="0"/>
              </a:spcBef>
            </a:pPr>
            <a:r>
              <a:rPr lang="en-US" altLang="zh-CN" sz="2800" b="1" dirty="0">
                <a:hlinkClick r:id="rId3" action="ppaction://hlinksldjump"/>
              </a:rPr>
              <a:t>Exploring the field</a:t>
            </a:r>
            <a:r>
              <a:rPr lang="en-US" altLang="zh-CN" sz="2800" b="1" dirty="0"/>
              <a:t>  </a:t>
            </a:r>
            <a:endParaRPr lang="en-US" altLang="zh-CN" sz="2800" b="1" dirty="0"/>
          </a:p>
          <a:p>
            <a:pPr algn="just" eaLnBrk="1" latinLnBrk="0" hangingPunct="1">
              <a:lnSpc>
                <a:spcPct val="150000"/>
              </a:lnSpc>
              <a:spcBef>
                <a:spcPct val="0"/>
              </a:spcBef>
            </a:pPr>
            <a:r>
              <a:rPr lang="en-US" altLang="zh-CN" sz="2800" b="1" dirty="0">
                <a:hlinkClick r:id="rId4" action="ppaction://hlinksldjump"/>
              </a:rPr>
              <a:t>Constructing the project</a:t>
            </a:r>
            <a:r>
              <a:rPr lang="en-US" altLang="zh-CN" sz="2800" b="1" dirty="0"/>
              <a:t> </a:t>
            </a:r>
            <a:endParaRPr lang="en-US" altLang="zh-CN" sz="2800" b="1" dirty="0"/>
          </a:p>
          <a:p>
            <a:pPr algn="just" eaLnBrk="1" latinLnBrk="0" hangingPunct="1">
              <a:lnSpc>
                <a:spcPct val="150000"/>
              </a:lnSpc>
              <a:spcBef>
                <a:spcPct val="0"/>
              </a:spcBef>
            </a:pPr>
            <a:r>
              <a:rPr lang="en-US" altLang="zh-CN" sz="2800" b="1" dirty="0">
                <a:hlinkClick r:id="rId5" action="ppaction://hlinksldjump"/>
              </a:rPr>
              <a:t>Assessing learning</a:t>
            </a:r>
            <a:r>
              <a:rPr lang="en-US" altLang="zh-CN" sz="2800" b="1" dirty="0"/>
              <a:t> </a:t>
            </a:r>
            <a:endParaRPr lang="en-US" altLang="zh-CN" sz="2800" b="1" dirty="0"/>
          </a:p>
        </p:txBody>
      </p:sp>
      <p:sp>
        <p:nvSpPr>
          <p:cNvPr id="9218"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graphicFrame>
        <p:nvGraphicFramePr>
          <p:cNvPr id="3" name="表格 2"/>
          <p:cNvGraphicFramePr>
            <a:graphicFrameLocks noGrp="1"/>
          </p:cNvGraphicFramePr>
          <p:nvPr/>
        </p:nvGraphicFramePr>
        <p:xfrm>
          <a:off x="357188" y="3000375"/>
          <a:ext cx="8286750" cy="3033713"/>
        </p:xfrm>
        <a:graphic>
          <a:graphicData uri="http://schemas.openxmlformats.org/drawingml/2006/table">
            <a:tbl>
              <a:tblPr/>
              <a:tblGrid>
                <a:gridCol w="4142518"/>
                <a:gridCol w="4144289"/>
              </a:tblGrid>
              <a:tr h="5056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Section </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Paragraph(s) </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r>
              <a:tr h="5056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Introduction</a:t>
                      </a:r>
                      <a:endParaRPr kumimoji="0" lang="en-US" altLang="zh-CN" sz="1800" b="0" i="0" u="none" strike="noStrike" cap="none" normalizeH="0" baseline="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zh-CN" altLang="zh-CN" sz="1800" b="0" i="0" u="none" strike="noStrike" cap="none" normalizeH="0" baseline="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5056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Zero-waste buildings on campuses</a:t>
                      </a:r>
                      <a:endParaRPr kumimoji="0" lang="en-US" altLang="zh-CN" sz="1800" b="0" i="0" u="none" strike="noStrike" cap="none" normalizeH="0" baseline="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zh-CN" altLang="zh-CN" sz="1800" b="0" i="0" u="none" strike="noStrike" cap="none" normalizeH="0" baseline="0" dirty="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5056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Competitions among colleges</a:t>
                      </a:r>
                      <a:endParaRPr kumimoji="0" lang="en-US" altLang="zh-CN" sz="1800" b="0" i="0" u="none" strike="noStrike" cap="none" normalizeH="0" baseline="0" dirty="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zh-CN" altLang="zh-CN" sz="1800" b="0" i="0" u="none" strike="noStrike" cap="none" normalizeH="0" baseline="0" dirty="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5056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Courses, majors and scholarships</a:t>
                      </a:r>
                      <a:endParaRPr kumimoji="0" lang="en-US" altLang="zh-CN" sz="1800" b="0" i="0" u="none" strike="noStrike" cap="none" normalizeH="0" baseline="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zh-CN" altLang="zh-CN" sz="1800" b="0" i="0" u="none" strike="noStrike" cap="none" normalizeH="0" baseline="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5056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 case of sustainable farming</a:t>
                      </a:r>
                      <a:endParaRPr kumimoji="0" lang="en-US" altLang="zh-CN" sz="1800" b="0" i="0" u="none" strike="noStrike" cap="none" normalizeH="0" baseline="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pPr>
                      <a:endParaRPr kumimoji="0" lang="zh-CN" altLang="zh-CN" sz="1800" b="0" i="0" u="none" strike="noStrike" cap="none" normalizeH="0" baseline="0" dirty="0" smtClean="0">
                        <a:ln>
                          <a:noFill/>
                        </a:ln>
                        <a:solidFill>
                          <a:srgbClr val="7F7F7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bl>
          </a:graphicData>
        </a:graphic>
      </p:graphicFrame>
      <p:sp>
        <p:nvSpPr>
          <p:cNvPr id="4" name="Text Box 35"/>
          <p:cNvSpPr txBox="1">
            <a:spLocks noChangeArrowheads="1"/>
          </p:cNvSpPr>
          <p:nvPr/>
        </p:nvSpPr>
        <p:spPr bwMode="auto">
          <a:xfrm>
            <a:off x="7040563" y="6157913"/>
            <a:ext cx="576263"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Key</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 name="Text Box 36"/>
          <p:cNvSpPr txBox="1">
            <a:spLocks noChangeArrowheads="1"/>
          </p:cNvSpPr>
          <p:nvPr/>
        </p:nvSpPr>
        <p:spPr bwMode="auto">
          <a:xfrm>
            <a:off x="7726363" y="6157913"/>
            <a:ext cx="720725" cy="336550"/>
          </a:xfrm>
          <a:prstGeom prst="rect">
            <a:avLst/>
          </a:prstGeom>
          <a:gradFill>
            <a:gsLst>
              <a:gs pos="0">
                <a:srgbClr val="92D050"/>
              </a:gs>
              <a:gs pos="50000">
                <a:srgbClr val="FF6600">
                  <a:gamma/>
                  <a:shade val="46275"/>
                  <a:invGamma/>
                </a:srgbClr>
              </a:gs>
              <a:gs pos="100000">
                <a:srgbClr val="FF6600">
                  <a:alpha val="62000"/>
                </a:srgbClr>
              </a:gs>
            </a:gsLst>
            <a:lin ang="5400000" scaled="1"/>
          </a:gradFill>
          <a:ln w="9525">
            <a:noFill/>
            <a:miter lim="800000"/>
          </a:ln>
          <a:effectLst>
            <a:outerShdw blurRad="50800" dist="50800" dir="5400000" algn="ctr" rotWithShape="0">
              <a:srgbClr val="92D050"/>
            </a:outerShdw>
          </a:effectLst>
        </p:spPr>
        <p:txBody>
          <a:bodyPr>
            <a:spAutoFit/>
          </a:bodyPr>
          <a:lstStyle/>
          <a:p>
            <a:pPr marR="0" algn="ctr" defTabSz="914400" rtl="0">
              <a:spcBef>
                <a:spcPct val="50000"/>
              </a:spcBef>
              <a:buClrTx/>
              <a:buSzTx/>
              <a:buFontTx/>
              <a:buNone/>
              <a:defRPr/>
            </a:pPr>
            <a:r>
              <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Clear</a:t>
            </a:r>
            <a:endParaRPr kumimoji="0" lang="en-US" altLang="zh-CN" sz="1600" b="1" kern="1200" cap="none" spc="0" normalizeH="0" baseline="0" noProof="0" dirty="0">
              <a:solidFill>
                <a:srgbClr val="EDEDE3"/>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6" name="矩形 5"/>
          <p:cNvSpPr/>
          <p:nvPr/>
        </p:nvSpPr>
        <p:spPr>
          <a:xfrm>
            <a:off x="285750" y="571500"/>
            <a:ext cx="8550275" cy="2308225"/>
          </a:xfrm>
          <a:prstGeom prst="rect">
            <a:avLst/>
          </a:prstGeom>
          <a:noFill/>
          <a:ln w="9525">
            <a:noFill/>
          </a:ln>
        </p:spPr>
        <p:txBody>
          <a:bodyPr anchor="t">
            <a:spAutoFit/>
          </a:bodyPr>
          <a:p>
            <a:r>
              <a:rPr lang="en-US" altLang="zh-CN" b="1" i="1" dirty="0">
                <a:latin typeface="Arial" panose="020B0604020202020204" pitchFamily="34" charset="0"/>
                <a:ea typeface="宋体" panose="02010600030101010101" pitchFamily="2" charset="-122"/>
              </a:rPr>
              <a:t>The content of the passage is organized in the way of </a:t>
            </a:r>
            <a:r>
              <a:rPr lang="en-US" altLang="zh-CN" b="1" i="1" dirty="0">
                <a:solidFill>
                  <a:srgbClr val="FF0000"/>
                </a:solidFill>
                <a:latin typeface="Arial" panose="020B0604020202020204" pitchFamily="34" charset="0"/>
                <a:ea typeface="宋体" panose="02010600030101010101" pitchFamily="2" charset="-122"/>
              </a:rPr>
              <a:t>“general to specific</a:t>
            </a:r>
            <a:r>
              <a:rPr lang="en-US" altLang="zh-CN" b="1" i="1" dirty="0">
                <a:latin typeface="Arial" panose="020B0604020202020204" pitchFamily="34" charset="0"/>
                <a:ea typeface="宋体" panose="02010600030101010101" pitchFamily="2" charset="-122"/>
              </a:rPr>
              <a:t>”, i.e. the author first introduces the nationwide RecycleMania competition among colleges (Para.2), followed by the introduction of green buildings (Para. 3) and a variety of courses, research projects and scholarships (Paras. 4&amp;5) at several universities. In the last paragraph the author illustrates the popularity of environmentalism among college students by citing one specific example of Maggie Stonecash and her fellow students. The structure of the passage is as follows:</a:t>
            </a:r>
            <a:endParaRPr lang="en-US" altLang="zh-CN" b="1" i="1" dirty="0">
              <a:latin typeface="Arial" panose="020B0604020202020204" pitchFamily="34" charset="0"/>
              <a:ea typeface="宋体" panose="02010600030101010101" pitchFamily="2" charset="-122"/>
            </a:endParaRPr>
          </a:p>
        </p:txBody>
      </p:sp>
      <p:sp>
        <p:nvSpPr>
          <p:cNvPr id="7" name="矩形 6"/>
          <p:cNvSpPr/>
          <p:nvPr/>
        </p:nvSpPr>
        <p:spPr>
          <a:xfrm rot="-10800000" flipV="1">
            <a:off x="4857750" y="3571875"/>
            <a:ext cx="1028700" cy="369888"/>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Para.1</a:t>
            </a:r>
            <a:endParaRPr lang="en-US" altLang="zh-CN" dirty="0">
              <a:latin typeface="Arial" panose="020B0604020202020204" pitchFamily="34" charset="0"/>
              <a:ea typeface="宋体" panose="02010600030101010101" pitchFamily="2" charset="-122"/>
            </a:endParaRPr>
          </a:p>
        </p:txBody>
      </p:sp>
      <p:sp>
        <p:nvSpPr>
          <p:cNvPr id="8" name="矩形 7"/>
          <p:cNvSpPr/>
          <p:nvPr/>
        </p:nvSpPr>
        <p:spPr>
          <a:xfrm rot="-10800000" flipV="1">
            <a:off x="4857750" y="4132263"/>
            <a:ext cx="993775" cy="368300"/>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Para.2</a:t>
            </a:r>
            <a:endParaRPr lang="en-US" altLang="zh-CN" dirty="0">
              <a:latin typeface="Arial" panose="020B0604020202020204" pitchFamily="34" charset="0"/>
              <a:ea typeface="宋体" panose="02010600030101010101" pitchFamily="2" charset="-122"/>
            </a:endParaRPr>
          </a:p>
        </p:txBody>
      </p:sp>
      <p:sp>
        <p:nvSpPr>
          <p:cNvPr id="9" name="矩形 8"/>
          <p:cNvSpPr/>
          <p:nvPr/>
        </p:nvSpPr>
        <p:spPr>
          <a:xfrm rot="-10800000" flipV="1">
            <a:off x="4786313" y="4572000"/>
            <a:ext cx="1028700" cy="369888"/>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Para.3</a:t>
            </a:r>
            <a:endParaRPr lang="en-US" altLang="zh-CN" dirty="0">
              <a:latin typeface="Arial" panose="020B0604020202020204" pitchFamily="34" charset="0"/>
              <a:ea typeface="宋体" panose="02010600030101010101" pitchFamily="2" charset="-122"/>
            </a:endParaRPr>
          </a:p>
        </p:txBody>
      </p:sp>
      <p:sp>
        <p:nvSpPr>
          <p:cNvPr id="10" name="矩形 9"/>
          <p:cNvSpPr/>
          <p:nvPr/>
        </p:nvSpPr>
        <p:spPr>
          <a:xfrm rot="-10800000" flipV="1">
            <a:off x="4714875" y="5143500"/>
            <a:ext cx="2078038" cy="368300"/>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Para.4   Para5</a:t>
            </a:r>
            <a:endParaRPr lang="en-US" altLang="zh-CN" dirty="0">
              <a:latin typeface="Arial" panose="020B0604020202020204" pitchFamily="34" charset="0"/>
              <a:ea typeface="宋体" panose="02010600030101010101" pitchFamily="2" charset="-122"/>
            </a:endParaRPr>
          </a:p>
        </p:txBody>
      </p:sp>
      <p:sp>
        <p:nvSpPr>
          <p:cNvPr id="11" name="矩形 10"/>
          <p:cNvSpPr/>
          <p:nvPr/>
        </p:nvSpPr>
        <p:spPr>
          <a:xfrm rot="-10800000" flipV="1">
            <a:off x="4811713" y="5668963"/>
            <a:ext cx="1028700" cy="369887"/>
          </a:xfrm>
          <a:prstGeom prst="rect">
            <a:avLst/>
          </a:prstGeom>
          <a:noFill/>
          <a:ln w="9525">
            <a:noFill/>
          </a:ln>
        </p:spPr>
        <p:txBody>
          <a:bodyPr anchor="t">
            <a:spAutoFit/>
          </a:bodyPr>
          <a:p>
            <a:r>
              <a:rPr lang="en-US" altLang="zh-CN" i="1" dirty="0">
                <a:solidFill>
                  <a:srgbClr val="FF0000"/>
                </a:solidFill>
                <a:latin typeface="Arial" panose="020B0604020202020204" pitchFamily="34" charset="0"/>
                <a:ea typeface="宋体" panose="02010600030101010101" pitchFamily="2" charset="-122"/>
              </a:rPr>
              <a:t>Para.6</a:t>
            </a:r>
            <a:endParaRPr lang="en-US" altLang="zh-CN" dirty="0">
              <a:latin typeface="Arial" panose="020B0604020202020204" pitchFamily="34" charset="0"/>
              <a:ea typeface="宋体" panose="02010600030101010101" pitchFamily="2" charset="-122"/>
            </a:endParaRPr>
          </a:p>
        </p:txBody>
      </p:sp>
      <p:sp>
        <p:nvSpPr>
          <p:cNvPr id="2" name="左箭头 1">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nextCondLst>
                <p:cond evt="onClick" delay="0">
                  <p:tgtEl>
                    <p:spTgt spid="4"/>
                  </p:tgtEl>
                </p:cond>
              </p:nextCondLst>
            </p:seq>
            <p:seq concurrent="1" nextAc="seek">
              <p:cTn id="33" restart="whenNotActive" fill="hold" evtFilter="cancelBubble" nodeType="interactiveSeq">
                <p:stCondLst>
                  <p:cond evt="onClick" delay="0">
                    <p:tgtEl>
                      <p:spTgt spid="5"/>
                    </p:tgtEl>
                  </p:cond>
                </p:stCondLst>
                <p:endSync evt="end" delay="0">
                  <p:rtn val="all"/>
                </p:endSync>
                <p:childTnLst>
                  <p:par>
                    <p:cTn id="34" fill="hold">
                      <p:stCondLst>
                        <p:cond delay="0"/>
                      </p:stCondLst>
                      <p:childTnLst>
                        <p:par>
                          <p:cTn id="35" fill="hold">
                            <p:stCondLst>
                              <p:cond delay="0"/>
                            </p:stCondLst>
                            <p:childTnLst>
                              <p:par>
                                <p:cTn id="36" presetID="4" presetClass="exit" presetSubtype="16" fill="hold" grpId="1" nodeType="clickEffect">
                                  <p:stCondLst>
                                    <p:cond delay="0"/>
                                  </p:stCondLst>
                                  <p:childTnLst>
                                    <p:animEffect transition="out" filter="box(in)">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4" presetClass="exit" presetSubtype="16" fill="hold" grpId="1" nodeType="withEffect">
                                  <p:stCondLst>
                                    <p:cond delay="0"/>
                                  </p:stCondLst>
                                  <p:childTnLst>
                                    <p:animEffect transition="out" filter="box(in)">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4" presetClass="exit" presetSubtype="16" fill="hold" grpId="1" nodeType="withEffect">
                                  <p:stCondLst>
                                    <p:cond delay="0"/>
                                  </p:stCondLst>
                                  <p:childTnLst>
                                    <p:animEffect transition="out" filter="box(in)">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4" presetClass="exit" presetSubtype="16" fill="hold" grpId="1" nodeType="withEffect">
                                  <p:stCondLst>
                                    <p:cond delay="0"/>
                                  </p:stCondLst>
                                  <p:childTnLst>
                                    <p:animEffect transition="out" filter="box(in)">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4" presetClass="exit" presetSubtype="16" fill="hold" grpId="1" nodeType="withEffect">
                                  <p:stCondLst>
                                    <p:cond delay="0"/>
                                  </p:stCondLst>
                                  <p:childTnLst>
                                    <p:animEffect transition="out" filter="box(in)">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4" presetClass="exit" presetSubtype="16" fill="hold" grpId="1" nodeType="withEffect">
                                  <p:stCondLst>
                                    <p:cond delay="0"/>
                                  </p:stCondLst>
                                  <p:childTnLst>
                                    <p:animEffect transition="out" filter="box(in)">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40962" name="Rectangle 3"/>
          <p:cNvSpPr>
            <a:spLocks noGrp="1"/>
          </p:cNvSpPr>
          <p:nvPr>
            <p:ph idx="1"/>
          </p:nvPr>
        </p:nvSpPr>
        <p:spPr>
          <a:xfrm>
            <a:off x="214313" y="1031875"/>
            <a:ext cx="8275637" cy="527685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2. Detailed Reading of Passage A</a:t>
            </a:r>
            <a:endParaRPr lang="en-US" altLang="zh-CN" sz="2800" b="1" dirty="0">
              <a:solidFill>
                <a:srgbClr val="0000FF"/>
              </a:solidFill>
            </a:endParaRPr>
          </a:p>
          <a:p>
            <a:pPr algn="just" eaLnBrk="1" latinLnBrk="0" hangingPunct="1">
              <a:lnSpc>
                <a:spcPct val="150000"/>
              </a:lnSpc>
              <a:spcBef>
                <a:spcPct val="0"/>
              </a:spcBef>
              <a:buNone/>
            </a:pPr>
            <a:r>
              <a:rPr lang="en-US" altLang="zh-CN" sz="2800" b="1" dirty="0">
                <a:solidFill>
                  <a:srgbClr val="0000FF"/>
                </a:solidFill>
              </a:rPr>
              <a:t>	</a:t>
            </a:r>
            <a:r>
              <a:rPr lang="en-US" altLang="zh-CN" sz="2400" b="1" dirty="0"/>
              <a:t>Vocabulary and expressions, difficult sentences.</a:t>
            </a:r>
            <a:endParaRPr lang="en-US" altLang="zh-CN"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1986"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41987" name="Rectangle 3"/>
          <p:cNvSpPr>
            <a:spLocks noGrp="1"/>
          </p:cNvSpPr>
          <p:nvPr>
            <p:ph idx="1"/>
          </p:nvPr>
        </p:nvSpPr>
        <p:spPr>
          <a:xfrm>
            <a:off x="457200" y="1489075"/>
            <a:ext cx="8229600" cy="4378325"/>
          </a:xfrm>
        </p:spPr>
        <p:txBody>
          <a:bodyPr wrap="square" lIns="91440" tIns="45720" rIns="91440" bIns="45720" anchor="t"/>
          <a:p>
            <a:pPr algn="ctr" eaLnBrk="1" hangingPunct="1">
              <a:buNone/>
            </a:pPr>
            <a:r>
              <a:rPr lang="en-US" altLang="zh-CN" sz="4000" dirty="0">
                <a:solidFill>
                  <a:schemeClr val="bg1"/>
                </a:solidFill>
              </a:rPr>
              <a:t>Green, Greener, Greenest</a:t>
            </a:r>
            <a:endParaRPr lang="en-US" altLang="zh-CN" sz="4000" dirty="0">
              <a:solidFill>
                <a:schemeClr val="bg1"/>
              </a:solidFill>
            </a:endParaRPr>
          </a:p>
          <a:p>
            <a:pPr algn="ctr" eaLnBrk="1" hangingPunct="1">
              <a:buNone/>
            </a:pPr>
            <a:endParaRPr lang="en-US" altLang="zh-CN" dirty="0">
              <a:solidFill>
                <a:schemeClr val="bg1"/>
              </a:solidFill>
            </a:endParaRPr>
          </a:p>
          <a:p>
            <a:pPr algn="ctr" eaLnBrk="1" hangingPunct="1">
              <a:buNone/>
            </a:pPr>
            <a:r>
              <a:rPr lang="en-US" altLang="zh-CN" dirty="0">
                <a:solidFill>
                  <a:schemeClr val="bg1"/>
                </a:solidFill>
              </a:rPr>
              <a:t>By Anne Underwood and Daniel Stone</a:t>
            </a:r>
            <a:endParaRPr lang="en-US" altLang="zh-CN"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2"/>
          <p:cNvSpPr>
            <a:spLocks noGrp="1"/>
          </p:cNvSpPr>
          <p:nvPr>
            <p:ph idx="1"/>
          </p:nvPr>
        </p:nvSpPr>
        <p:spPr>
          <a:xfrm>
            <a:off x="285750" y="793750"/>
            <a:ext cx="8401050" cy="57785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 </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Environmentalism</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is taking serious root on campuses. You can see it across the nation, from the </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zero-waste stadium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the University of California, Davis, to a $ 10,000 gift of solar panels to Vassar from the class of 2007. Students have gotten into the spirit, </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waging competitions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to </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boost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recycling and </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slash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energy use in dorms. There are courses and entire majors built around environmental issues. There are even a few scholarships. The newfound attention makes senses. Higher education is </a:t>
            </a:r>
            <a:r>
              <a:rPr kumimoji="0" lang="en-US" altLang="zh-CN" sz="2400" b="1" i="0" u="none" strike="noStrike" kern="0" cap="none" spc="0" normalizeH="0" baseline="0" noProof="0" dirty="0" smtClean="0">
                <a:ln>
                  <a:noFill/>
                </a:ln>
                <a:solidFill>
                  <a:schemeClr val="bg2">
                    <a:lumMod val="60000"/>
                    <a:lumOff val="40000"/>
                  </a:schemeClr>
                </a:solidFill>
                <a:effectLst/>
                <a:uLnTx/>
                <a:uFillTx/>
                <a:latin typeface="+mn-lt"/>
                <a:ea typeface="+mn-ea"/>
                <a:cs typeface="+mn-cs"/>
              </a:rPr>
              <a:t>well positioned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to shape not only </a:t>
            </a:r>
            <a:r>
              <a:rPr kumimoji="0" lang="en-US" altLang="zh-CN" sz="2400" b="1" i="0" u="none" strike="noStrike" kern="0" cap="none" spc="0" normalizeH="0" baseline="0" noProof="0" dirty="0" smtClean="0">
                <a:ln>
                  <a:noFill/>
                </a:ln>
                <a:solidFill>
                  <a:schemeClr val="bg2">
                    <a:lumMod val="60000"/>
                    <a:lumOff val="40000"/>
                  </a:schemeClr>
                </a:solidFill>
                <a:effectLst/>
                <a:uLnTx/>
                <a:uFillTx/>
                <a:latin typeface="+mn-lt"/>
                <a:ea typeface="+mn-ea"/>
                <a:cs typeface="+mn-cs"/>
              </a:rPr>
              <a:t>eco-aware citizens</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but green engineers, architects and policymakers. Cornell president David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Skorton</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puts it best: “</a:t>
            </a:r>
            <a:r>
              <a:rPr kumimoji="0" lang="en-US" altLang="zh-CN" sz="2400" b="1" i="0" u="none" strike="noStrike" kern="0" cap="none" spc="0" normalizeH="0" baseline="0" noProof="0" dirty="0" smtClean="0">
                <a:ln>
                  <a:noFill/>
                </a:ln>
                <a:solidFill>
                  <a:schemeClr val="bg2">
                    <a:lumMod val="60000"/>
                    <a:lumOff val="40000"/>
                  </a:schemeClr>
                </a:solidFill>
                <a:effectLst/>
                <a:uLnTx/>
                <a:uFillTx/>
                <a:latin typeface="+mn-lt"/>
                <a:ea typeface="+mn-ea"/>
                <a:cs typeface="+mn-cs"/>
              </a:rPr>
              <a:t>Sustainability</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is no longer an elective.” </a:t>
            </a:r>
            <a:endParaRPr kumimoji="0" lang="zh-CN"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4301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内容占位符 2"/>
          <p:cNvSpPr>
            <a:spLocks noGrp="1"/>
          </p:cNvSpPr>
          <p:nvPr>
            <p:ph idx="1"/>
          </p:nvPr>
        </p:nvSpPr>
        <p:spPr>
          <a:xfrm>
            <a:off x="285750" y="428625"/>
            <a:ext cx="8401050" cy="5438775"/>
          </a:xfrm>
        </p:spPr>
        <p:txBody>
          <a:bodyPr wrap="square" lIns="91440" tIns="45720" rIns="91440" bIns="45720" anchor="t"/>
          <a:p>
            <a:pPr>
              <a:buNone/>
            </a:pPr>
            <a:r>
              <a:rPr lang="en-US" altLang="zh-CN" dirty="0"/>
              <a:t>2</a:t>
            </a:r>
            <a:r>
              <a:rPr lang="en-US" altLang="zh-CN" sz="2000" b="1" dirty="0"/>
              <a:t>. For evidence of how the movement has spread, consider the nationwide RecycleMania competition among colleges. The 2008 champion wasn’t a powerhouse university like Harvard or Stanford with </a:t>
            </a:r>
            <a:r>
              <a:rPr lang="en-US" altLang="zh-CN" sz="2000" b="1" dirty="0">
                <a:solidFill>
                  <a:srgbClr val="FF0000"/>
                </a:solidFill>
              </a:rPr>
              <a:t>an established reputation</a:t>
            </a:r>
            <a:r>
              <a:rPr lang="en-US" altLang="zh-CN" sz="2000" b="1" dirty="0"/>
              <a:t> for environmentalism. It was tiny Kalamazoo College in Michigan. During the 10-week contest, K’zoo students recycled 59 percent of their trash. (Harvard and Standford totaled 27 percent and 30 percent, respectively.) Members of the recycling club launched a “dorm storm”, </a:t>
            </a:r>
            <a:r>
              <a:rPr lang="en-US" altLang="zh-CN" sz="2000" b="1" dirty="0">
                <a:solidFill>
                  <a:srgbClr val="FF0000"/>
                </a:solidFill>
              </a:rPr>
              <a:t>ambushing</a:t>
            </a:r>
            <a:r>
              <a:rPr lang="en-US" altLang="zh-CN" sz="2000" b="1" dirty="0"/>
              <a:t> students in their rooms and preaching the virtues of waste reduction. They collected recyclables from public bins around campus---even carting Styrofoam and old computers to companies that could </a:t>
            </a:r>
            <a:r>
              <a:rPr lang="en-US" altLang="zh-CN" sz="2000" b="1" dirty="0">
                <a:solidFill>
                  <a:srgbClr val="FF0000"/>
                </a:solidFill>
              </a:rPr>
              <a:t>reprocess</a:t>
            </a:r>
            <a:r>
              <a:rPr lang="en-US" altLang="zh-CN" sz="2000" b="1" dirty="0"/>
              <a:t> them. They cut discarded books from binding so the paper could be recycled. Even old chairs, mugs, speaker systems ---and a piano ---</a:t>
            </a:r>
            <a:r>
              <a:rPr lang="en-US" altLang="zh-CN" sz="2000" b="1" dirty="0">
                <a:solidFill>
                  <a:srgbClr val="FF0000"/>
                </a:solidFill>
              </a:rPr>
              <a:t>found new life</a:t>
            </a:r>
            <a:r>
              <a:rPr lang="en-US" altLang="zh-CN" sz="2000" b="1" dirty="0"/>
              <a:t> at the campus exchange, a room full of secondhand stuff </a:t>
            </a:r>
            <a:r>
              <a:rPr lang="en-US" altLang="zh-CN" sz="2000" b="1" dirty="0">
                <a:solidFill>
                  <a:srgbClr val="FF0000"/>
                </a:solidFill>
              </a:rPr>
              <a:t>that’s free.</a:t>
            </a:r>
            <a:endParaRPr lang="zh-CN" altLang="zh-CN" sz="2000" b="1" dirty="0">
              <a:solidFill>
                <a:srgbClr val="FF0000"/>
              </a:solidFill>
            </a:endParaRPr>
          </a:p>
          <a:p>
            <a:pPr>
              <a:buNone/>
            </a:pPr>
            <a:endParaRPr lang="zh-CN" altLang="en-US" sz="2400" dirty="0"/>
          </a:p>
        </p:txBody>
      </p:sp>
      <p:sp>
        <p:nvSpPr>
          <p:cNvPr id="44034"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内容占位符 2"/>
          <p:cNvSpPr>
            <a:spLocks noGrp="1"/>
          </p:cNvSpPr>
          <p:nvPr>
            <p:ph idx="1"/>
          </p:nvPr>
        </p:nvSpPr>
        <p:spPr>
          <a:xfrm>
            <a:off x="214313" y="571500"/>
            <a:ext cx="8472487" cy="5295900"/>
          </a:xfrm>
        </p:spPr>
        <p:txBody>
          <a:bodyPr wrap="square" lIns="91440" tIns="45720" rIns="91440" bIns="45720" anchor="t"/>
          <a:p>
            <a:pPr>
              <a:buNone/>
            </a:pPr>
            <a:r>
              <a:rPr lang="en-US" altLang="zh-CN" dirty="0"/>
              <a:t>3</a:t>
            </a:r>
            <a:r>
              <a:rPr lang="en-US" altLang="zh-CN" sz="2000" dirty="0"/>
              <a:t>. </a:t>
            </a:r>
            <a:r>
              <a:rPr lang="en-US" altLang="zh-CN" sz="2000" b="1" dirty="0"/>
              <a:t>Green buildings are also </a:t>
            </a:r>
            <a:r>
              <a:rPr lang="en-US" altLang="zh-CN" sz="2000" b="1" dirty="0">
                <a:solidFill>
                  <a:srgbClr val="FF0000"/>
                </a:solidFill>
              </a:rPr>
              <a:t>cropping up</a:t>
            </a:r>
            <a:r>
              <a:rPr lang="en-US" altLang="zh-CN" sz="2000" b="1" dirty="0"/>
              <a:t> on campuses, from Duke with its green-roofed “Smart Home” (a dorm that also </a:t>
            </a:r>
            <a:r>
              <a:rPr lang="en-US" altLang="zh-CN" sz="2000" b="1" dirty="0">
                <a:solidFill>
                  <a:srgbClr val="FF0000"/>
                </a:solidFill>
              </a:rPr>
              <a:t>functions as </a:t>
            </a:r>
            <a:r>
              <a:rPr lang="en-US" altLang="zh-CN" sz="2000" b="1" dirty="0"/>
              <a:t>a laboratory for green living) to the new University of California, Merced, where all the buildings meet the </a:t>
            </a:r>
            <a:r>
              <a:rPr lang="en-US" altLang="zh-CN" sz="2000" b="1" dirty="0">
                <a:solidFill>
                  <a:srgbClr val="FF0000"/>
                </a:solidFill>
              </a:rPr>
              <a:t>exacting </a:t>
            </a:r>
            <a:r>
              <a:rPr lang="en-US" altLang="zh-CN" sz="2000" b="1" dirty="0"/>
              <a:t>standards of the U.S. Green Building Council. One of the most unusual projects is at Furman University in Greenville, S.C. In June 2008, the college opened a solar-powered </a:t>
            </a:r>
            <a:r>
              <a:rPr lang="en-US" altLang="zh-CN" sz="2000" b="1" dirty="0">
                <a:solidFill>
                  <a:srgbClr val="FF0000"/>
                </a:solidFill>
              </a:rPr>
              <a:t>showcase </a:t>
            </a:r>
            <a:r>
              <a:rPr lang="en-US" altLang="zh-CN" sz="2000" b="1" dirty="0"/>
              <a:t>home called Cliffs Cottage in conjunction with </a:t>
            </a:r>
            <a:r>
              <a:rPr lang="en-US" altLang="zh-CN" sz="2000" b="1" i="1" dirty="0"/>
              <a:t>Southern Living </a:t>
            </a:r>
            <a:r>
              <a:rPr lang="en-US" altLang="zh-CN" sz="2000" b="1" dirty="0"/>
              <a:t>magazine. </a:t>
            </a:r>
            <a:r>
              <a:rPr lang="en-US" altLang="zh-CN" sz="2000" b="1" dirty="0">
                <a:solidFill>
                  <a:srgbClr val="FF0000"/>
                </a:solidFill>
              </a:rPr>
              <a:t>At 3,400 square feet, </a:t>
            </a:r>
            <a:r>
              <a:rPr lang="en-US" altLang="zh-CN" sz="2000" b="1" dirty="0"/>
              <a:t>it could be an </a:t>
            </a:r>
            <a:r>
              <a:rPr lang="en-US" altLang="zh-CN" sz="2000" b="1" dirty="0">
                <a:solidFill>
                  <a:srgbClr val="FF0000"/>
                </a:solidFill>
              </a:rPr>
              <a:t>environmentalist’s trophy home</a:t>
            </a:r>
            <a:r>
              <a:rPr lang="en-US" altLang="zh-CN" sz="2000" b="1" dirty="0"/>
              <a:t>. It </a:t>
            </a:r>
            <a:r>
              <a:rPr lang="en-US" altLang="zh-CN" sz="2000" b="1" dirty="0">
                <a:solidFill>
                  <a:srgbClr val="FF0000"/>
                </a:solidFill>
              </a:rPr>
              <a:t>features </a:t>
            </a:r>
            <a:r>
              <a:rPr lang="en-US" altLang="zh-CN" sz="2000" b="1" dirty="0"/>
              <a:t>geothermal heating, organic gardens, bamboo flooring (since bamboo is quick-growing) and ENERGY STAR appliances. The house generates 6 to 10 times more energy than it uses, thanks to solar panels outside and </a:t>
            </a:r>
            <a:r>
              <a:rPr lang="en-US" altLang="zh-CN" sz="2000" b="1" dirty="0">
                <a:solidFill>
                  <a:srgbClr val="FF0000"/>
                </a:solidFill>
              </a:rPr>
              <a:t>energy-sparing technologies </a:t>
            </a:r>
            <a:r>
              <a:rPr lang="en-US" altLang="zh-CN" sz="2000" b="1" dirty="0"/>
              <a:t>within. For a year, Cliffs Cottage will be open to the public. After that, it will become Furman’s Center for Sustainability, with classes on green living.</a:t>
            </a:r>
            <a:endParaRPr lang="zh-CN" altLang="zh-CN" sz="2000" b="1" dirty="0"/>
          </a:p>
          <a:p>
            <a:pPr>
              <a:buNone/>
            </a:pPr>
            <a:endParaRPr lang="zh-CN" altLang="en-US" sz="2000" b="1" dirty="0"/>
          </a:p>
        </p:txBody>
      </p:sp>
      <p:sp>
        <p:nvSpPr>
          <p:cNvPr id="45058"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内容占位符 2"/>
          <p:cNvSpPr>
            <a:spLocks noGrp="1"/>
          </p:cNvSpPr>
          <p:nvPr>
            <p:ph idx="1"/>
          </p:nvPr>
        </p:nvSpPr>
        <p:spPr>
          <a:xfrm>
            <a:off x="428625" y="642938"/>
            <a:ext cx="8258175" cy="5786437"/>
          </a:xfrm>
        </p:spPr>
        <p:txBody>
          <a:bodyPr wrap="square" lIns="91440" tIns="45720" rIns="91440" bIns="45720" anchor="t"/>
          <a:p>
            <a:pPr>
              <a:buNone/>
            </a:pPr>
            <a:r>
              <a:rPr lang="en-US" altLang="zh-CN" dirty="0"/>
              <a:t>4. </a:t>
            </a:r>
            <a:r>
              <a:rPr lang="en-US" altLang="zh-CN" sz="2400" b="1" dirty="0"/>
              <a:t>For those seeking </a:t>
            </a:r>
            <a:r>
              <a:rPr lang="en-US" altLang="zh-CN" sz="2400" b="1" dirty="0">
                <a:solidFill>
                  <a:srgbClr val="FF0000"/>
                </a:solidFill>
              </a:rPr>
              <a:t>more-rigorous ways </a:t>
            </a:r>
            <a:r>
              <a:rPr lang="en-US" altLang="zh-CN" sz="2400" b="1" dirty="0"/>
              <a:t>to study the environment there is no lack of options. Colorado State University offers more than 100 courses in fields from engineering to </a:t>
            </a:r>
            <a:r>
              <a:rPr lang="en-US" altLang="zh-CN" sz="2400" b="1" dirty="0">
                <a:solidFill>
                  <a:srgbClr val="FF0000"/>
                </a:solidFill>
              </a:rPr>
              <a:t>atmospheric science. </a:t>
            </a:r>
            <a:r>
              <a:rPr lang="en-US" altLang="zh-CN" sz="2400" b="1" dirty="0"/>
              <a:t>“Students can work with professors who are engaged in the latest ideas on reducing climate change and producing new energy sources,” says CSU president Larry Edward Penley. </a:t>
            </a:r>
            <a:r>
              <a:rPr lang="en-US" altLang="zh-CN" sz="2400" b="1" dirty="0">
                <a:solidFill>
                  <a:srgbClr val="FF0000"/>
                </a:solidFill>
              </a:rPr>
              <a:t>Several years ago, engineering students came up with a way to retrofit two-stroke engines on snowmobiles, making for cleaner, more efficient machines. </a:t>
            </a:r>
            <a:r>
              <a:rPr lang="en-US" altLang="zh-CN" sz="2400" b="1" dirty="0"/>
              <a:t>A company  called Envirofit International is now marketing the technology in Asia to help cut pollution from auto rickshaws. Students will also be able to help with multiple research </a:t>
            </a:r>
            <a:endParaRPr lang="zh-CN" altLang="en-US" sz="2400" b="1" dirty="0"/>
          </a:p>
        </p:txBody>
      </p:sp>
      <p:sp>
        <p:nvSpPr>
          <p:cNvPr id="46082"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内容占位符 2"/>
          <p:cNvSpPr>
            <a:spLocks noGrp="1"/>
          </p:cNvSpPr>
          <p:nvPr>
            <p:ph idx="1"/>
          </p:nvPr>
        </p:nvSpPr>
        <p:spPr>
          <a:xfrm>
            <a:off x="285750" y="571500"/>
            <a:ext cx="8401050" cy="5295900"/>
          </a:xfrm>
        </p:spPr>
        <p:txBody>
          <a:bodyPr wrap="square" lIns="91440" tIns="45720" rIns="91440" bIns="45720" anchor="t"/>
          <a:p>
            <a:pPr>
              <a:buNone/>
            </a:pPr>
            <a:r>
              <a:rPr lang="en-US" altLang="zh-CN" dirty="0"/>
              <a:t>5. </a:t>
            </a:r>
            <a:r>
              <a:rPr lang="zh-CN" altLang="zh-CN" dirty="0"/>
              <a:t> </a:t>
            </a:r>
            <a:r>
              <a:rPr lang="en-US" altLang="zh-CN" sz="2400" b="1" dirty="0"/>
              <a:t>It’s not just the sciences that offer opportunities for study. Dickinson College in Carlisle, Pennsylvania, has more than 70 classes in departments like policy studies and history. “Humans have transformed the environment, and the environment has affected human events,” says environmental historian Jeremy Vetter. </a:t>
            </a:r>
            <a:r>
              <a:rPr lang="en-US" altLang="zh-CN" sz="2400" b="1" dirty="0">
                <a:solidFill>
                  <a:srgbClr val="FF0000"/>
                </a:solidFill>
              </a:rPr>
              <a:t>He points to the Dust Bowl of the 1930s, when severe dust storms devastated so much farmland that the government stepped in to help save topsoil. </a:t>
            </a:r>
            <a:r>
              <a:rPr lang="en-US" altLang="zh-CN" sz="2400" b="1" dirty="0"/>
              <a:t>Furman has even added a core-curriculum requirement for environmental studies, with classes like The Sustainable Corporation and Environmental Writing. And the college offers scholarships of up to $7,500 a year to </a:t>
            </a:r>
            <a:r>
              <a:rPr lang="en-US" altLang="zh-CN" sz="2400" b="1" dirty="0">
                <a:solidFill>
                  <a:srgbClr val="FF0000"/>
                </a:solidFill>
              </a:rPr>
              <a:t>environmentally active students.</a:t>
            </a:r>
            <a:endParaRPr lang="zh-CN" altLang="zh-CN" sz="2400" b="1" dirty="0">
              <a:solidFill>
                <a:srgbClr val="FF0000"/>
              </a:solidFill>
            </a:endParaRPr>
          </a:p>
          <a:p>
            <a:pPr>
              <a:buNone/>
            </a:pPr>
            <a:endParaRPr lang="zh-CN" altLang="en-US" sz="2400" b="1" dirty="0"/>
          </a:p>
        </p:txBody>
      </p:sp>
      <p:sp>
        <p:nvSpPr>
          <p:cNvPr id="47106"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内容占位符 2"/>
          <p:cNvSpPr>
            <a:spLocks noGrp="1"/>
          </p:cNvSpPr>
          <p:nvPr>
            <p:ph idx="1"/>
          </p:nvPr>
        </p:nvSpPr>
        <p:spPr>
          <a:xfrm>
            <a:off x="285750" y="571500"/>
            <a:ext cx="8401050" cy="5295900"/>
          </a:xfrm>
        </p:spPr>
        <p:txBody>
          <a:bodyPr wrap="square" lIns="91440" tIns="45720" rIns="91440" bIns="45720" anchor="t"/>
          <a:p>
            <a:pPr>
              <a:buNone/>
            </a:pPr>
            <a:r>
              <a:rPr lang="en-US" altLang="zh-CN" dirty="0"/>
              <a:t>6. </a:t>
            </a:r>
            <a:r>
              <a:rPr lang="en-US" altLang="zh-CN" sz="2400" b="1" dirty="0"/>
              <a:t>Ultimately, the goal for many students will be to </a:t>
            </a:r>
            <a:r>
              <a:rPr lang="en-US" altLang="zh-CN" sz="2400" b="1" dirty="0">
                <a:solidFill>
                  <a:srgbClr val="FF0000"/>
                </a:solidFill>
              </a:rPr>
              <a:t>translate their experiences into internships and jobs. </a:t>
            </a:r>
            <a:r>
              <a:rPr lang="en-US" altLang="zh-CN" sz="2400" b="1" dirty="0"/>
              <a:t>For Maggie Stonecash, a 2008 Dickinson graduate, that means spending six months helping to manage the college’s 15-acre </a:t>
            </a:r>
            <a:r>
              <a:rPr lang="en-US" altLang="zh-CN" sz="2400" b="1" dirty="0">
                <a:solidFill>
                  <a:srgbClr val="FF0000"/>
                </a:solidFill>
              </a:rPr>
              <a:t>organic farm</a:t>
            </a:r>
            <a:r>
              <a:rPr lang="en-US" altLang="zh-CN" sz="2400" b="1" dirty="0"/>
              <a:t>. She and her fellow interns </a:t>
            </a:r>
            <a:r>
              <a:rPr lang="en-US" altLang="zh-CN" sz="2400" b="1" dirty="0">
                <a:solidFill>
                  <a:srgbClr val="FF0000"/>
                </a:solidFill>
              </a:rPr>
              <a:t>take field trips to places</a:t>
            </a:r>
            <a:r>
              <a:rPr lang="en-US" altLang="zh-CN" sz="2400" b="1" dirty="0"/>
              <a:t> like the Rodale Institute, which is a leader in sustainable farming, and to nearby farms that raise grass-fed beef or use “no till” practices to spare the topsoil. They live on the farm for “full immersion” (and they live in yurts---large, round Mongolian-style tents, which are solar-powered and off the grid). “I feel passionate about organic farming as a way to help bring back a sustainable lifestyle.” Stonecash says.</a:t>
            </a:r>
            <a:endParaRPr lang="zh-CN" altLang="en-US" sz="2400" b="1" dirty="0"/>
          </a:p>
        </p:txBody>
      </p:sp>
      <p:sp>
        <p:nvSpPr>
          <p:cNvPr id="4813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357188" y="457200"/>
            <a:ext cx="8329612" cy="971550"/>
          </a:xfrm>
        </p:spPr>
        <p:txBody>
          <a:bodyPr wrap="square" lIns="91440" tIns="45720" rIns="91440" bIns="45720" anchor="ctr"/>
          <a:p>
            <a:r>
              <a:rPr lang="en-US" altLang="zh-CN" sz="3200" b="1" dirty="0">
                <a:solidFill>
                  <a:srgbClr val="FF0000"/>
                </a:solidFill>
              </a:rPr>
              <a:t>Difficult Sentences</a:t>
            </a:r>
            <a:endParaRPr lang="zh-CN" altLang="en-US" sz="3200" b="1" dirty="0">
              <a:solidFill>
                <a:srgbClr val="FF0000"/>
              </a:solidFill>
            </a:endParaRPr>
          </a:p>
        </p:txBody>
      </p:sp>
      <p:sp>
        <p:nvSpPr>
          <p:cNvPr id="49154" name="内容占位符 2"/>
          <p:cNvSpPr>
            <a:spLocks noGrp="1"/>
          </p:cNvSpPr>
          <p:nvPr>
            <p:ph idx="1"/>
          </p:nvPr>
        </p:nvSpPr>
        <p:spPr>
          <a:xfrm>
            <a:off x="285750" y="1214438"/>
            <a:ext cx="8401050" cy="2714625"/>
          </a:xfrm>
        </p:spPr>
        <p:txBody>
          <a:bodyPr wrap="square" lIns="91440" tIns="45720" rIns="91440" bIns="45720" anchor="t"/>
          <a:p>
            <a:pPr marL="514350" indent="-514350">
              <a:buAutoNum type="arabicPeriod"/>
            </a:pPr>
            <a:r>
              <a:rPr lang="en-US" altLang="zh-CN" sz="2800" b="1" dirty="0">
                <a:solidFill>
                  <a:srgbClr val="FF0000"/>
                </a:solidFill>
              </a:rPr>
              <a:t>Environmentalism</a:t>
            </a:r>
            <a:r>
              <a:rPr lang="en-US" altLang="zh-CN" sz="2800" b="1" dirty="0"/>
              <a:t> is taking serious root on campuses. You can see it across the nation, from the </a:t>
            </a:r>
            <a:r>
              <a:rPr lang="en-US" altLang="zh-CN" sz="2800" b="1" dirty="0">
                <a:solidFill>
                  <a:srgbClr val="FF0000"/>
                </a:solidFill>
              </a:rPr>
              <a:t>zero-waste stadium </a:t>
            </a:r>
            <a:r>
              <a:rPr lang="en-US" altLang="zh-CN" sz="2800" b="1" dirty="0"/>
              <a:t>at the University of California, Davis, to a $ 10,000 gift of solar panels to Vassar from the class of 2007.</a:t>
            </a:r>
            <a:r>
              <a:rPr lang="en-US" altLang="zh-CN" sz="2800" dirty="0"/>
              <a:t> </a:t>
            </a:r>
            <a:endParaRPr lang="en-US" altLang="zh-CN" sz="2800" dirty="0"/>
          </a:p>
          <a:p>
            <a:pPr marL="514350" indent="-514350">
              <a:buNone/>
            </a:pPr>
            <a:r>
              <a:rPr lang="en-US" altLang="zh-CN" sz="2800" dirty="0"/>
              <a:t>     </a:t>
            </a:r>
            <a:r>
              <a:rPr lang="en-US" altLang="zh-CN" sz="2800" b="1" dirty="0"/>
              <a:t>(Line1-3</a:t>
            </a:r>
            <a:r>
              <a:rPr lang="zh-CN" altLang="en-US" sz="2800" b="1" dirty="0"/>
              <a:t>，</a:t>
            </a:r>
            <a:r>
              <a:rPr lang="en-US" altLang="zh-CN" sz="2800" b="1" dirty="0"/>
              <a:t>Para1</a:t>
            </a:r>
            <a:r>
              <a:rPr lang="zh-CN" altLang="en-US" sz="2800" b="1" dirty="0"/>
              <a:t>）</a:t>
            </a:r>
            <a:endParaRPr lang="zh-CN" altLang="en-US" sz="2800" b="1" dirty="0"/>
          </a:p>
        </p:txBody>
      </p:sp>
      <p:sp>
        <p:nvSpPr>
          <p:cNvPr id="49155"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357188" y="4143375"/>
            <a:ext cx="8143875" cy="1570038"/>
          </a:xfrm>
          <a:prstGeom prst="rect">
            <a:avLst/>
          </a:prstGeom>
          <a:noFill/>
          <a:ln w="9525">
            <a:noFill/>
          </a:ln>
        </p:spPr>
        <p:txBody>
          <a:bodyPr anchor="t">
            <a:spAutoFit/>
          </a:bodyPr>
          <a:p>
            <a:r>
              <a:rPr lang="zh-CN" altLang="en-US" sz="2400" b="1" dirty="0">
                <a:latin typeface="Arial" panose="020B0604020202020204" pitchFamily="34" charset="0"/>
                <a:ea typeface="宋体" panose="02010600030101010101" pitchFamily="2" charset="-122"/>
              </a:rPr>
              <a:t>环保主义思想已经深深地扎根于校园。从加利福尼亚大学戴维斯分校的“零浪费”运动场到纽约州瓦瑟学院</a:t>
            </a:r>
            <a:r>
              <a:rPr lang="en-US" altLang="zh-CN" sz="2400" b="1" dirty="0">
                <a:latin typeface="Arial" panose="020B0604020202020204" pitchFamily="34" charset="0"/>
                <a:ea typeface="宋体" panose="02010600030101010101" pitchFamily="2" charset="-122"/>
              </a:rPr>
              <a:t>2007</a:t>
            </a:r>
            <a:r>
              <a:rPr lang="zh-CN" altLang="en-US" sz="2400" b="1" dirty="0">
                <a:latin typeface="Arial" panose="020B0604020202020204" pitchFamily="34" charset="0"/>
                <a:ea typeface="宋体" panose="02010600030101010101" pitchFamily="2" charset="-122"/>
              </a:rPr>
              <a:t>级学生献给学校的价值</a:t>
            </a:r>
            <a:r>
              <a:rPr lang="en-US" altLang="zh-CN" sz="2400" b="1" dirty="0">
                <a:latin typeface="Arial" panose="020B0604020202020204" pitchFamily="34" charset="0"/>
                <a:ea typeface="宋体" panose="02010600030101010101" pitchFamily="2" charset="-122"/>
              </a:rPr>
              <a:t>10 000</a:t>
            </a:r>
            <a:r>
              <a:rPr lang="zh-CN" altLang="en-US" sz="2400" b="1" dirty="0">
                <a:latin typeface="Arial" panose="020B0604020202020204" pitchFamily="34" charset="0"/>
                <a:ea typeface="宋体" panose="02010600030101010101" pitchFamily="2" charset="-122"/>
              </a:rPr>
              <a:t>美元的太阳能电池板，你可以看到环保运动已经蔓延到了全国。</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title"/>
          </p:nvPr>
        </p:nvSpPr>
        <p:spPr>
          <a:xfrm>
            <a:off x="381000" y="-1371600"/>
            <a:ext cx="8540750" cy="1143000"/>
          </a:xfrm>
        </p:spPr>
        <p:txBody>
          <a:bodyPr wrap="square" lIns="91440" tIns="45720" rIns="91440" bIns="45720" anchor="ctr"/>
          <a:p>
            <a:endParaRPr lang="zh-CN" altLang="en-US" dirty="0"/>
          </a:p>
        </p:txBody>
      </p:sp>
      <p:sp>
        <p:nvSpPr>
          <p:cNvPr id="118787" name="Rectangle 3"/>
          <p:cNvSpPr>
            <a:spLocks noGrp="1"/>
          </p:cNvSpPr>
          <p:nvPr>
            <p:ph idx="1"/>
          </p:nvPr>
        </p:nvSpPr>
        <p:spPr>
          <a:xfrm>
            <a:off x="0" y="228600"/>
            <a:ext cx="8893175" cy="6477000"/>
          </a:xfrm>
        </p:spPr>
        <p:txBody>
          <a:bodyPr wrap="square" lIns="91440" tIns="45720" rIns="91440" bIns="45720" anchor="t"/>
          <a:p>
            <a:pPr marL="609600" indent="-609600" algn="just">
              <a:lnSpc>
                <a:spcPct val="140000"/>
              </a:lnSpc>
              <a:buClr>
                <a:schemeClr val="tx2"/>
              </a:buClr>
              <a:buNone/>
            </a:pPr>
            <a:r>
              <a:rPr lang="en-US" altLang="zh-CN" sz="2400" b="1" dirty="0"/>
              <a:t>	</a:t>
            </a:r>
            <a:r>
              <a:rPr lang="en-US" altLang="zh-CN" sz="2400" b="1" dirty="0">
                <a:solidFill>
                  <a:srgbClr val="003399"/>
                </a:solidFill>
              </a:rPr>
              <a:t>1. List as many words as possible about environmental problems and tell others what you know about them.</a:t>
            </a:r>
            <a:endParaRPr lang="en-US" altLang="zh-CN" sz="2400" b="1" dirty="0">
              <a:solidFill>
                <a:srgbClr val="003399"/>
              </a:solidFill>
            </a:endParaRPr>
          </a:p>
          <a:p>
            <a:pPr marL="609600" indent="-609600" algn="just">
              <a:lnSpc>
                <a:spcPct val="140000"/>
              </a:lnSpc>
              <a:buClr>
                <a:schemeClr val="tx2"/>
              </a:buClr>
              <a:buNone/>
            </a:pPr>
            <a:r>
              <a:rPr lang="en-US" altLang="zh-CN" sz="2400" b="1" dirty="0"/>
              <a:t>	</a:t>
            </a:r>
            <a:r>
              <a:rPr lang="en-US" altLang="zh-CN" sz="2400" b="1" dirty="0">
                <a:solidFill>
                  <a:srgbClr val="111111"/>
                </a:solidFill>
              </a:rPr>
              <a:t>d______			f____		sandstorm</a:t>
            </a:r>
            <a:endParaRPr lang="en-US" altLang="zh-CN" sz="2400" b="1" dirty="0">
              <a:solidFill>
                <a:srgbClr val="111111"/>
              </a:solidFill>
            </a:endParaRPr>
          </a:p>
          <a:p>
            <a:pPr marL="609600" indent="-609600" algn="just">
              <a:lnSpc>
                <a:spcPct val="140000"/>
              </a:lnSpc>
              <a:buClr>
                <a:schemeClr val="tx2"/>
              </a:buClr>
              <a:buNone/>
            </a:pPr>
            <a:r>
              <a:rPr lang="en-US" altLang="zh-CN" sz="2400" b="1" dirty="0">
                <a:solidFill>
                  <a:srgbClr val="111111"/>
                </a:solidFill>
              </a:rPr>
              <a:t>	______ storm		_____ rain	d____________</a:t>
            </a:r>
            <a:endParaRPr lang="en-US" altLang="zh-CN" sz="2400" b="1" dirty="0">
              <a:solidFill>
                <a:srgbClr val="111111"/>
              </a:solidFill>
            </a:endParaRPr>
          </a:p>
          <a:p>
            <a:pPr marL="609600" indent="-609600" algn="just">
              <a:lnSpc>
                <a:spcPct val="140000"/>
              </a:lnSpc>
              <a:buClr>
                <a:schemeClr val="tx2"/>
              </a:buClr>
              <a:buNone/>
            </a:pPr>
            <a:r>
              <a:rPr lang="en-US" altLang="zh-CN" sz="2400" b="1" dirty="0">
                <a:solidFill>
                  <a:srgbClr val="111111"/>
                </a:solidFill>
              </a:rPr>
              <a:t>	________ weather 			t________</a:t>
            </a:r>
            <a:endParaRPr lang="en-US" altLang="zh-CN" sz="2400" b="1" dirty="0">
              <a:solidFill>
                <a:srgbClr val="111111"/>
              </a:solidFill>
            </a:endParaRPr>
          </a:p>
          <a:p>
            <a:pPr marL="609600" indent="-609600" algn="just">
              <a:lnSpc>
                <a:spcPct val="140000"/>
              </a:lnSpc>
              <a:buClr>
                <a:schemeClr val="tx2"/>
              </a:buClr>
              <a:buNone/>
            </a:pPr>
            <a:r>
              <a:rPr lang="en-US" altLang="zh-CN" sz="2400" b="1" dirty="0">
                <a:solidFill>
                  <a:srgbClr val="111111"/>
                </a:solidFill>
              </a:rPr>
              <a:t>	___________ effect			_______ warming</a:t>
            </a:r>
            <a:endParaRPr lang="en-US" altLang="zh-CN" sz="2400" b="1" dirty="0">
              <a:solidFill>
                <a:srgbClr val="111111"/>
              </a:solidFill>
            </a:endParaRPr>
          </a:p>
          <a:p>
            <a:pPr marL="609600" indent="-609600" algn="just">
              <a:lnSpc>
                <a:spcPct val="140000"/>
              </a:lnSpc>
              <a:buClr>
                <a:schemeClr val="tx2"/>
              </a:buClr>
              <a:buNone/>
            </a:pPr>
            <a:r>
              <a:rPr lang="en-US" altLang="zh-CN" sz="2400" b="1" dirty="0">
                <a:solidFill>
                  <a:srgbClr val="111111"/>
                </a:solidFill>
              </a:rPr>
              <a:t>	rising __________			melting of _______</a:t>
            </a:r>
            <a:endParaRPr lang="en-US" altLang="zh-CN" sz="2400" b="1" dirty="0">
              <a:solidFill>
                <a:srgbClr val="111111"/>
              </a:solidFill>
            </a:endParaRPr>
          </a:p>
          <a:p>
            <a:pPr marL="609600" indent="-609600" algn="just">
              <a:lnSpc>
                <a:spcPct val="140000"/>
              </a:lnSpc>
              <a:buClr>
                <a:schemeClr val="tx2"/>
              </a:buClr>
              <a:buNone/>
            </a:pPr>
            <a:r>
              <a:rPr lang="en-US" altLang="zh-CN" sz="2400" b="1" dirty="0">
                <a:solidFill>
                  <a:srgbClr val="111111"/>
                </a:solidFill>
              </a:rPr>
              <a:t>	extinction of ________		ecological _________	</a:t>
            </a:r>
            <a:endParaRPr lang="en-US" altLang="zh-CN" sz="2400" b="1" dirty="0">
              <a:solidFill>
                <a:srgbClr val="111111"/>
              </a:solidFill>
            </a:endParaRPr>
          </a:p>
        </p:txBody>
      </p:sp>
      <p:sp>
        <p:nvSpPr>
          <p:cNvPr id="118789" name="Text Box 5"/>
          <p:cNvSpPr txBox="1"/>
          <p:nvPr/>
        </p:nvSpPr>
        <p:spPr>
          <a:xfrm>
            <a:off x="827088" y="1412875"/>
            <a:ext cx="15843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rought</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0" name="Text Box 6"/>
          <p:cNvSpPr txBox="1"/>
          <p:nvPr/>
        </p:nvSpPr>
        <p:spPr>
          <a:xfrm>
            <a:off x="3779838" y="1412875"/>
            <a:ext cx="9366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lood</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1" name="Text Box 7"/>
          <p:cNvSpPr txBox="1"/>
          <p:nvPr/>
        </p:nvSpPr>
        <p:spPr>
          <a:xfrm>
            <a:off x="684213" y="1989138"/>
            <a:ext cx="11525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snow</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2" name="Text Box 8"/>
          <p:cNvSpPr txBox="1"/>
          <p:nvPr/>
        </p:nvSpPr>
        <p:spPr>
          <a:xfrm>
            <a:off x="3708400" y="1989138"/>
            <a:ext cx="863600"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acid</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3" name="Text Box 9"/>
          <p:cNvSpPr txBox="1"/>
          <p:nvPr/>
        </p:nvSpPr>
        <p:spPr>
          <a:xfrm>
            <a:off x="5724525" y="1989138"/>
            <a:ext cx="1944688"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eforestation</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4" name="Text Box 10"/>
          <p:cNvSpPr txBox="1"/>
          <p:nvPr/>
        </p:nvSpPr>
        <p:spPr>
          <a:xfrm>
            <a:off x="684213" y="3141663"/>
            <a:ext cx="1943100"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greenhouse</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5" name="Text Box 11"/>
          <p:cNvSpPr txBox="1"/>
          <p:nvPr/>
        </p:nvSpPr>
        <p:spPr>
          <a:xfrm>
            <a:off x="1619250" y="3789363"/>
            <a:ext cx="1657350"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sea level</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6" name="Text Box 12"/>
          <p:cNvSpPr txBox="1"/>
          <p:nvPr/>
        </p:nvSpPr>
        <p:spPr>
          <a:xfrm>
            <a:off x="7092950" y="3716338"/>
            <a:ext cx="1295400"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glacier</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7" name="Text Box 13"/>
          <p:cNvSpPr txBox="1"/>
          <p:nvPr/>
        </p:nvSpPr>
        <p:spPr>
          <a:xfrm>
            <a:off x="2555875" y="4292600"/>
            <a:ext cx="13684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species</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118798" name="Text Box 14"/>
          <p:cNvSpPr txBox="1"/>
          <p:nvPr/>
        </p:nvSpPr>
        <p:spPr>
          <a:xfrm>
            <a:off x="7092950" y="4365625"/>
            <a:ext cx="18002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imbalance</a:t>
            </a:r>
            <a:endParaRPr lang="zh-CN" altLang="en-US" sz="2400" b="1" dirty="0">
              <a:solidFill>
                <a:srgbClr val="660066"/>
              </a:solidFill>
              <a:latin typeface="Arial" panose="020B0604020202020204" pitchFamily="34" charset="0"/>
              <a:ea typeface="宋体" panose="02010600030101010101" pitchFamily="2" charset="-122"/>
            </a:endParaRPr>
          </a:p>
        </p:txBody>
      </p:sp>
      <p:sp>
        <p:nvSpPr>
          <p:cNvPr id="2" name="Text Box 5"/>
          <p:cNvSpPr txBox="1"/>
          <p:nvPr/>
        </p:nvSpPr>
        <p:spPr>
          <a:xfrm>
            <a:off x="5724525" y="2609850"/>
            <a:ext cx="15843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yphoon</a:t>
            </a:r>
            <a:endParaRPr lang="en-US" altLang="zh-CN" sz="2400" b="1" dirty="0">
              <a:solidFill>
                <a:srgbClr val="660066"/>
              </a:solidFill>
              <a:latin typeface="Arial" panose="020B0604020202020204" pitchFamily="34" charset="0"/>
              <a:ea typeface="宋体" panose="02010600030101010101" pitchFamily="2" charset="-122"/>
            </a:endParaRPr>
          </a:p>
        </p:txBody>
      </p:sp>
      <p:sp>
        <p:nvSpPr>
          <p:cNvPr id="3" name="Text Box 5"/>
          <p:cNvSpPr txBox="1"/>
          <p:nvPr/>
        </p:nvSpPr>
        <p:spPr>
          <a:xfrm>
            <a:off x="5508625" y="3141663"/>
            <a:ext cx="15843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sym typeface="宋体" panose="02010600030101010101" pitchFamily="2" charset="-122"/>
              </a:rPr>
              <a:t>global</a:t>
            </a:r>
            <a:endParaRPr lang="en-US" altLang="zh-CN" sz="2400" b="1" dirty="0">
              <a:solidFill>
                <a:srgbClr val="660066"/>
              </a:solidFill>
              <a:latin typeface="Arial" panose="020B0604020202020204" pitchFamily="34" charset="0"/>
              <a:ea typeface="宋体" panose="02010600030101010101" pitchFamily="2" charset="-122"/>
              <a:sym typeface="宋体" panose="02010600030101010101" pitchFamily="2" charset="-122"/>
            </a:endParaRPr>
          </a:p>
        </p:txBody>
      </p:sp>
      <p:sp>
        <p:nvSpPr>
          <p:cNvPr id="4" name="Text Box 5"/>
          <p:cNvSpPr txBox="1"/>
          <p:nvPr/>
        </p:nvSpPr>
        <p:spPr>
          <a:xfrm>
            <a:off x="684213" y="2609850"/>
            <a:ext cx="1584325" cy="457200"/>
          </a:xfrm>
          <a:prstGeom prst="rect">
            <a:avLst/>
          </a:prstGeom>
          <a:noFill/>
          <a:ln w="9525">
            <a:noFill/>
          </a:ln>
        </p:spPr>
        <p:txBody>
          <a:bodyPr anchor="t">
            <a:spAutoFit/>
          </a:bodyPr>
          <a:p>
            <a:pPr>
              <a:spcBef>
                <a:spcPct val="50000"/>
              </a:spcBef>
            </a:pPr>
            <a:r>
              <a:rPr lang="en-US" altLang="zh-CN" sz="2400" b="1" dirty="0">
                <a:solidFill>
                  <a:srgbClr val="660066"/>
                </a:solidFill>
                <a:latin typeface="Arial" panose="020B0604020202020204" pitchFamily="34" charset="0"/>
                <a:ea typeface="宋体" panose="02010600030101010101" pitchFamily="2" charset="-122"/>
              </a:rPr>
              <a:t>extreme</a:t>
            </a:r>
            <a:endParaRPr lang="en-US" altLang="zh-CN" sz="2400" b="1" dirty="0">
              <a:solidFill>
                <a:srgbClr val="660066"/>
              </a:solidFill>
              <a:latin typeface="Arial" panose="020B0604020202020204" pitchFamily="34" charset="0"/>
              <a:ea typeface="宋体" panose="02010600030101010101" pitchFamily="2" charset="-122"/>
            </a:endParaRPr>
          </a:p>
        </p:txBody>
      </p:sp>
      <p:sp>
        <p:nvSpPr>
          <p:cNvPr id="10256"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5" name="左箭头 4">
            <a:hlinkClick r:id="rId1" action="ppaction://hlinksldjump"/>
          </p:cNvPr>
          <p:cNvSpPr/>
          <p:nvPr/>
        </p:nvSpPr>
        <p:spPr>
          <a:xfrm>
            <a:off x="8575675" y="5973763"/>
            <a:ext cx="346075" cy="274638"/>
          </a:xfrm>
          <a:prstGeom prst="leftArrow">
            <a:avLst/>
          </a:prstGeom>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fade">
                                      <p:cBhvr>
                                        <p:cTn id="7" dur="2000"/>
                                        <p:tgtEl>
                                          <p:spTgt spid="1187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7">
                                            <p:txEl>
                                              <p:charRg st="0" end="65"/>
                                            </p:txEl>
                                          </p:spTgt>
                                        </p:tgtEl>
                                        <p:attrNameLst>
                                          <p:attrName>style.visibility</p:attrName>
                                        </p:attrNameLst>
                                      </p:cBhvr>
                                      <p:to>
                                        <p:strVal val="visible"/>
                                      </p:to>
                                    </p:set>
                                    <p:animEffect transition="in" filter="wipe(left)">
                                      <p:cBhvr>
                                        <p:cTn id="12" dur="500"/>
                                        <p:tgtEl>
                                          <p:spTgt spid="118787">
                                            <p:txEl>
                                              <p:charRg st="0"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7">
                                            <p:txEl>
                                              <p:charRg st="65" end="93"/>
                                            </p:txEl>
                                          </p:spTgt>
                                        </p:tgtEl>
                                        <p:attrNameLst>
                                          <p:attrName>style.visibility</p:attrName>
                                        </p:attrNameLst>
                                      </p:cBhvr>
                                      <p:to>
                                        <p:strVal val="visible"/>
                                      </p:to>
                                    </p:set>
                                    <p:animEffect transition="in" filter="wipe(left)">
                                      <p:cBhvr>
                                        <p:cTn id="17" dur="500"/>
                                        <p:tgtEl>
                                          <p:spTgt spid="118787">
                                            <p:txEl>
                                              <p:charRg st="65"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787">
                                            <p:txEl>
                                              <p:charRg st="93" end="133"/>
                                            </p:txEl>
                                          </p:spTgt>
                                        </p:tgtEl>
                                        <p:attrNameLst>
                                          <p:attrName>style.visibility</p:attrName>
                                        </p:attrNameLst>
                                      </p:cBhvr>
                                      <p:to>
                                        <p:strVal val="visible"/>
                                      </p:to>
                                    </p:set>
                                    <p:animEffect transition="in" filter="wipe(left)">
                                      <p:cBhvr>
                                        <p:cTn id="22" dur="500"/>
                                        <p:tgtEl>
                                          <p:spTgt spid="118787">
                                            <p:txEl>
                                              <p:charRg st="93" end="1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787">
                                            <p:txEl>
                                              <p:charRg st="133" end="161"/>
                                            </p:txEl>
                                          </p:spTgt>
                                        </p:tgtEl>
                                        <p:attrNameLst>
                                          <p:attrName>style.visibility</p:attrName>
                                        </p:attrNameLst>
                                      </p:cBhvr>
                                      <p:to>
                                        <p:strVal val="visible"/>
                                      </p:to>
                                    </p:set>
                                    <p:animEffect transition="in" filter="wipe(left)">
                                      <p:cBhvr>
                                        <p:cTn id="27" dur="500"/>
                                        <p:tgtEl>
                                          <p:spTgt spid="118787">
                                            <p:txEl>
                                              <p:charRg st="133"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787">
                                            <p:txEl>
                                              <p:charRg st="161" end="198"/>
                                            </p:txEl>
                                          </p:spTgt>
                                        </p:tgtEl>
                                        <p:attrNameLst>
                                          <p:attrName>style.visibility</p:attrName>
                                        </p:attrNameLst>
                                      </p:cBhvr>
                                      <p:to>
                                        <p:strVal val="visible"/>
                                      </p:to>
                                    </p:set>
                                    <p:animEffect transition="in" filter="wipe(left)">
                                      <p:cBhvr>
                                        <p:cTn id="32" dur="500"/>
                                        <p:tgtEl>
                                          <p:spTgt spid="118787">
                                            <p:txEl>
                                              <p:charRg st="161" end="19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787">
                                            <p:txEl>
                                              <p:charRg st="198" end="238"/>
                                            </p:txEl>
                                          </p:spTgt>
                                        </p:tgtEl>
                                        <p:attrNameLst>
                                          <p:attrName>style.visibility</p:attrName>
                                        </p:attrNameLst>
                                      </p:cBhvr>
                                      <p:to>
                                        <p:strVal val="visible"/>
                                      </p:to>
                                    </p:set>
                                    <p:animEffect transition="in" filter="wipe(left)">
                                      <p:cBhvr>
                                        <p:cTn id="37" dur="500"/>
                                        <p:tgtEl>
                                          <p:spTgt spid="118787">
                                            <p:txEl>
                                              <p:charRg st="198" end="23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8787">
                                            <p:txEl>
                                              <p:charRg st="238" end="284"/>
                                            </p:txEl>
                                          </p:spTgt>
                                        </p:tgtEl>
                                        <p:attrNameLst>
                                          <p:attrName>style.visibility</p:attrName>
                                        </p:attrNameLst>
                                      </p:cBhvr>
                                      <p:to>
                                        <p:strVal val="visible"/>
                                      </p:to>
                                    </p:set>
                                    <p:animEffect transition="in" filter="wipe(left)">
                                      <p:cBhvr>
                                        <p:cTn id="42" dur="500"/>
                                        <p:tgtEl>
                                          <p:spTgt spid="118787">
                                            <p:txEl>
                                              <p:charRg st="238" end="28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4" presetClass="entr" presetSubtype="0" accel="100000" fill="hold" grpId="0" nodeType="clickEffect">
                                  <p:stCondLst>
                                    <p:cond delay="0"/>
                                  </p:stCondLst>
                                  <p:childTnLst>
                                    <p:set>
                                      <p:cBhvr>
                                        <p:cTn id="46" dur="1" fill="hold">
                                          <p:stCondLst>
                                            <p:cond delay="0"/>
                                          </p:stCondLst>
                                        </p:cTn>
                                        <p:tgtEl>
                                          <p:spTgt spid="118789"/>
                                        </p:tgtEl>
                                        <p:attrNameLst>
                                          <p:attrName>style.visibility</p:attrName>
                                        </p:attrNameLst>
                                      </p:cBhvr>
                                      <p:to>
                                        <p:strVal val="visible"/>
                                      </p:to>
                                    </p:set>
                                    <p:anim calcmode="lin" valueType="num">
                                      <p:cBhvr>
                                        <p:cTn id="47" dur="500" fill="hold"/>
                                        <p:tgtEl>
                                          <p:spTgt spid="118789"/>
                                        </p:tgtEl>
                                        <p:attrNameLst>
                                          <p:attrName>ppt_w</p:attrName>
                                        </p:attrNameLst>
                                      </p:cBhvr>
                                      <p:tavLst>
                                        <p:tav tm="0">
                                          <p:val>
                                            <p:strVal val="#ppt_w*0.05"/>
                                          </p:val>
                                        </p:tav>
                                        <p:tav tm="100000">
                                          <p:val>
                                            <p:strVal val="#ppt_w"/>
                                          </p:val>
                                        </p:tav>
                                      </p:tavLst>
                                    </p:anim>
                                    <p:anim calcmode="lin" valueType="num">
                                      <p:cBhvr>
                                        <p:cTn id="48" dur="500" fill="hold"/>
                                        <p:tgtEl>
                                          <p:spTgt spid="118789"/>
                                        </p:tgtEl>
                                        <p:attrNameLst>
                                          <p:attrName>ppt_h</p:attrName>
                                        </p:attrNameLst>
                                      </p:cBhvr>
                                      <p:tavLst>
                                        <p:tav tm="0">
                                          <p:val>
                                            <p:strVal val="#ppt_h"/>
                                          </p:val>
                                        </p:tav>
                                        <p:tav tm="100000">
                                          <p:val>
                                            <p:strVal val="#ppt_h"/>
                                          </p:val>
                                        </p:tav>
                                      </p:tavLst>
                                    </p:anim>
                                    <p:anim calcmode="lin" valueType="num">
                                      <p:cBhvr>
                                        <p:cTn id="49" dur="500" fill="hold"/>
                                        <p:tgtEl>
                                          <p:spTgt spid="118789"/>
                                        </p:tgtEl>
                                        <p:attrNameLst>
                                          <p:attrName>ppt_x</p:attrName>
                                        </p:attrNameLst>
                                      </p:cBhvr>
                                      <p:tavLst>
                                        <p:tav tm="0">
                                          <p:val>
                                            <p:strVal val="#ppt_x-.2"/>
                                          </p:val>
                                        </p:tav>
                                        <p:tav tm="100000">
                                          <p:val>
                                            <p:strVal val="#ppt_x"/>
                                          </p:val>
                                        </p:tav>
                                      </p:tavLst>
                                    </p:anim>
                                    <p:anim calcmode="lin" valueType="num">
                                      <p:cBhvr>
                                        <p:cTn id="50" dur="500" fill="hold"/>
                                        <p:tgtEl>
                                          <p:spTgt spid="118789"/>
                                        </p:tgtEl>
                                        <p:attrNameLst>
                                          <p:attrName>ppt_y</p:attrName>
                                        </p:attrNameLst>
                                      </p:cBhvr>
                                      <p:tavLst>
                                        <p:tav tm="0">
                                          <p:val>
                                            <p:strVal val="#ppt_y"/>
                                          </p:val>
                                        </p:tav>
                                        <p:tav tm="100000">
                                          <p:val>
                                            <p:strVal val="#ppt_y"/>
                                          </p:val>
                                        </p:tav>
                                      </p:tavLst>
                                    </p:anim>
                                    <p:animEffect transition="in" filter="fade">
                                      <p:cBhvr>
                                        <p:cTn id="51" dur="500"/>
                                        <p:tgtEl>
                                          <p:spTgt spid="118789"/>
                                        </p:tgtEl>
                                      </p:cBhvr>
                                    </p:animEffect>
                                  </p:childTnLst>
                                </p:cTn>
                              </p:par>
                            </p:childTnLst>
                          </p:cTn>
                        </p:par>
                      </p:childTnLst>
                    </p:cTn>
                  </p:par>
                  <p:par>
                    <p:cTn id="52" fill="hold">
                      <p:stCondLst>
                        <p:cond delay="indefinite"/>
                      </p:stCondLst>
                      <p:childTnLst>
                        <p:par>
                          <p:cTn id="53" fill="hold">
                            <p:stCondLst>
                              <p:cond delay="0"/>
                            </p:stCondLst>
                            <p:childTnLst>
                              <p:par>
                                <p:cTn id="54" presetID="54" presetClass="entr" presetSubtype="0" accel="100000" fill="hold" grpId="0" nodeType="clickEffect">
                                  <p:stCondLst>
                                    <p:cond delay="0"/>
                                  </p:stCondLst>
                                  <p:childTnLst>
                                    <p:set>
                                      <p:cBhvr>
                                        <p:cTn id="55" dur="1" fill="hold">
                                          <p:stCondLst>
                                            <p:cond delay="0"/>
                                          </p:stCondLst>
                                        </p:cTn>
                                        <p:tgtEl>
                                          <p:spTgt spid="118790"/>
                                        </p:tgtEl>
                                        <p:attrNameLst>
                                          <p:attrName>style.visibility</p:attrName>
                                        </p:attrNameLst>
                                      </p:cBhvr>
                                      <p:to>
                                        <p:strVal val="visible"/>
                                      </p:to>
                                    </p:set>
                                    <p:anim calcmode="lin" valueType="num">
                                      <p:cBhvr>
                                        <p:cTn id="56" dur="500" fill="hold"/>
                                        <p:tgtEl>
                                          <p:spTgt spid="118790"/>
                                        </p:tgtEl>
                                        <p:attrNameLst>
                                          <p:attrName>ppt_w</p:attrName>
                                        </p:attrNameLst>
                                      </p:cBhvr>
                                      <p:tavLst>
                                        <p:tav tm="0">
                                          <p:val>
                                            <p:strVal val="#ppt_w*0.05"/>
                                          </p:val>
                                        </p:tav>
                                        <p:tav tm="100000">
                                          <p:val>
                                            <p:strVal val="#ppt_w"/>
                                          </p:val>
                                        </p:tav>
                                      </p:tavLst>
                                    </p:anim>
                                    <p:anim calcmode="lin" valueType="num">
                                      <p:cBhvr>
                                        <p:cTn id="57" dur="500" fill="hold"/>
                                        <p:tgtEl>
                                          <p:spTgt spid="118790"/>
                                        </p:tgtEl>
                                        <p:attrNameLst>
                                          <p:attrName>ppt_h</p:attrName>
                                        </p:attrNameLst>
                                      </p:cBhvr>
                                      <p:tavLst>
                                        <p:tav tm="0">
                                          <p:val>
                                            <p:strVal val="#ppt_h"/>
                                          </p:val>
                                        </p:tav>
                                        <p:tav tm="100000">
                                          <p:val>
                                            <p:strVal val="#ppt_h"/>
                                          </p:val>
                                        </p:tav>
                                      </p:tavLst>
                                    </p:anim>
                                    <p:anim calcmode="lin" valueType="num">
                                      <p:cBhvr>
                                        <p:cTn id="58" dur="500" fill="hold"/>
                                        <p:tgtEl>
                                          <p:spTgt spid="118790"/>
                                        </p:tgtEl>
                                        <p:attrNameLst>
                                          <p:attrName>ppt_x</p:attrName>
                                        </p:attrNameLst>
                                      </p:cBhvr>
                                      <p:tavLst>
                                        <p:tav tm="0">
                                          <p:val>
                                            <p:strVal val="#ppt_x-.2"/>
                                          </p:val>
                                        </p:tav>
                                        <p:tav tm="100000">
                                          <p:val>
                                            <p:strVal val="#ppt_x"/>
                                          </p:val>
                                        </p:tav>
                                      </p:tavLst>
                                    </p:anim>
                                    <p:anim calcmode="lin" valueType="num">
                                      <p:cBhvr>
                                        <p:cTn id="59" dur="500" fill="hold"/>
                                        <p:tgtEl>
                                          <p:spTgt spid="118790"/>
                                        </p:tgtEl>
                                        <p:attrNameLst>
                                          <p:attrName>ppt_y</p:attrName>
                                        </p:attrNameLst>
                                      </p:cBhvr>
                                      <p:tavLst>
                                        <p:tav tm="0">
                                          <p:val>
                                            <p:strVal val="#ppt_y"/>
                                          </p:val>
                                        </p:tav>
                                        <p:tav tm="100000">
                                          <p:val>
                                            <p:strVal val="#ppt_y"/>
                                          </p:val>
                                        </p:tav>
                                      </p:tavLst>
                                    </p:anim>
                                    <p:animEffect transition="in" filter="fade">
                                      <p:cBhvr>
                                        <p:cTn id="60" dur="500"/>
                                        <p:tgtEl>
                                          <p:spTgt spid="118790"/>
                                        </p:tgtEl>
                                      </p:cBhvr>
                                    </p:animEffect>
                                  </p:childTnLst>
                                </p:cTn>
                              </p:par>
                            </p:childTnLst>
                          </p:cTn>
                        </p:par>
                      </p:childTnLst>
                    </p:cTn>
                  </p:par>
                  <p:par>
                    <p:cTn id="61" fill="hold">
                      <p:stCondLst>
                        <p:cond delay="indefinite"/>
                      </p:stCondLst>
                      <p:childTnLst>
                        <p:par>
                          <p:cTn id="62" fill="hold">
                            <p:stCondLst>
                              <p:cond delay="0"/>
                            </p:stCondLst>
                            <p:childTnLst>
                              <p:par>
                                <p:cTn id="63" presetID="54" presetClass="entr" presetSubtype="0" accel="100000" fill="hold" grpId="0" nodeType="clickEffect">
                                  <p:stCondLst>
                                    <p:cond delay="0"/>
                                  </p:stCondLst>
                                  <p:childTnLst>
                                    <p:set>
                                      <p:cBhvr>
                                        <p:cTn id="64" dur="1" fill="hold">
                                          <p:stCondLst>
                                            <p:cond delay="0"/>
                                          </p:stCondLst>
                                        </p:cTn>
                                        <p:tgtEl>
                                          <p:spTgt spid="118791"/>
                                        </p:tgtEl>
                                        <p:attrNameLst>
                                          <p:attrName>style.visibility</p:attrName>
                                        </p:attrNameLst>
                                      </p:cBhvr>
                                      <p:to>
                                        <p:strVal val="visible"/>
                                      </p:to>
                                    </p:set>
                                    <p:anim calcmode="lin" valueType="num">
                                      <p:cBhvr>
                                        <p:cTn id="65" dur="500" fill="hold"/>
                                        <p:tgtEl>
                                          <p:spTgt spid="118791"/>
                                        </p:tgtEl>
                                        <p:attrNameLst>
                                          <p:attrName>ppt_w</p:attrName>
                                        </p:attrNameLst>
                                      </p:cBhvr>
                                      <p:tavLst>
                                        <p:tav tm="0">
                                          <p:val>
                                            <p:strVal val="#ppt_w*0.05"/>
                                          </p:val>
                                        </p:tav>
                                        <p:tav tm="100000">
                                          <p:val>
                                            <p:strVal val="#ppt_w"/>
                                          </p:val>
                                        </p:tav>
                                      </p:tavLst>
                                    </p:anim>
                                    <p:anim calcmode="lin" valueType="num">
                                      <p:cBhvr>
                                        <p:cTn id="66" dur="500" fill="hold"/>
                                        <p:tgtEl>
                                          <p:spTgt spid="118791"/>
                                        </p:tgtEl>
                                        <p:attrNameLst>
                                          <p:attrName>ppt_h</p:attrName>
                                        </p:attrNameLst>
                                      </p:cBhvr>
                                      <p:tavLst>
                                        <p:tav tm="0">
                                          <p:val>
                                            <p:strVal val="#ppt_h"/>
                                          </p:val>
                                        </p:tav>
                                        <p:tav tm="100000">
                                          <p:val>
                                            <p:strVal val="#ppt_h"/>
                                          </p:val>
                                        </p:tav>
                                      </p:tavLst>
                                    </p:anim>
                                    <p:anim calcmode="lin" valueType="num">
                                      <p:cBhvr>
                                        <p:cTn id="67" dur="500" fill="hold"/>
                                        <p:tgtEl>
                                          <p:spTgt spid="118791"/>
                                        </p:tgtEl>
                                        <p:attrNameLst>
                                          <p:attrName>ppt_x</p:attrName>
                                        </p:attrNameLst>
                                      </p:cBhvr>
                                      <p:tavLst>
                                        <p:tav tm="0">
                                          <p:val>
                                            <p:strVal val="#ppt_x-.2"/>
                                          </p:val>
                                        </p:tav>
                                        <p:tav tm="100000">
                                          <p:val>
                                            <p:strVal val="#ppt_x"/>
                                          </p:val>
                                        </p:tav>
                                      </p:tavLst>
                                    </p:anim>
                                    <p:anim calcmode="lin" valueType="num">
                                      <p:cBhvr>
                                        <p:cTn id="68" dur="500" fill="hold"/>
                                        <p:tgtEl>
                                          <p:spTgt spid="118791"/>
                                        </p:tgtEl>
                                        <p:attrNameLst>
                                          <p:attrName>ppt_y</p:attrName>
                                        </p:attrNameLst>
                                      </p:cBhvr>
                                      <p:tavLst>
                                        <p:tav tm="0">
                                          <p:val>
                                            <p:strVal val="#ppt_y"/>
                                          </p:val>
                                        </p:tav>
                                        <p:tav tm="100000">
                                          <p:val>
                                            <p:strVal val="#ppt_y"/>
                                          </p:val>
                                        </p:tav>
                                      </p:tavLst>
                                    </p:anim>
                                    <p:animEffect transition="in" filter="fade">
                                      <p:cBhvr>
                                        <p:cTn id="69" dur="500"/>
                                        <p:tgtEl>
                                          <p:spTgt spid="118791"/>
                                        </p:tgtEl>
                                      </p:cBhvr>
                                    </p:animEffect>
                                  </p:childTnLst>
                                </p:cTn>
                              </p:par>
                            </p:childTnLst>
                          </p:cTn>
                        </p:par>
                      </p:childTnLst>
                    </p:cTn>
                  </p:par>
                  <p:par>
                    <p:cTn id="70" fill="hold">
                      <p:stCondLst>
                        <p:cond delay="indefinite"/>
                      </p:stCondLst>
                      <p:childTnLst>
                        <p:par>
                          <p:cTn id="71" fill="hold">
                            <p:stCondLst>
                              <p:cond delay="0"/>
                            </p:stCondLst>
                            <p:childTnLst>
                              <p:par>
                                <p:cTn id="72" presetID="49" presetClass="entr" presetSubtype="0" decel="100000" fill="hold" grpId="0" nodeType="clickEffect">
                                  <p:stCondLst>
                                    <p:cond delay="0"/>
                                  </p:stCondLst>
                                  <p:childTnLst>
                                    <p:set>
                                      <p:cBhvr>
                                        <p:cTn id="73" dur="1" fill="hold">
                                          <p:stCondLst>
                                            <p:cond delay="0"/>
                                          </p:stCondLst>
                                        </p:cTn>
                                        <p:tgtEl>
                                          <p:spTgt spid="118792"/>
                                        </p:tgtEl>
                                        <p:attrNameLst>
                                          <p:attrName>style.visibility</p:attrName>
                                        </p:attrNameLst>
                                      </p:cBhvr>
                                      <p:to>
                                        <p:strVal val="visible"/>
                                      </p:to>
                                    </p:set>
                                    <p:anim calcmode="lin" valueType="num">
                                      <p:cBhvr>
                                        <p:cTn id="74" dur="500" fill="hold"/>
                                        <p:tgtEl>
                                          <p:spTgt spid="118792"/>
                                        </p:tgtEl>
                                        <p:attrNameLst>
                                          <p:attrName>ppt_w</p:attrName>
                                        </p:attrNameLst>
                                      </p:cBhvr>
                                      <p:tavLst>
                                        <p:tav tm="0">
                                          <p:val>
                                            <p:fltVal val="0.000000"/>
                                          </p:val>
                                        </p:tav>
                                        <p:tav tm="100000">
                                          <p:val>
                                            <p:strVal val="#ppt_w"/>
                                          </p:val>
                                        </p:tav>
                                      </p:tavLst>
                                    </p:anim>
                                    <p:anim calcmode="lin" valueType="num">
                                      <p:cBhvr>
                                        <p:cTn id="75" dur="500" fill="hold"/>
                                        <p:tgtEl>
                                          <p:spTgt spid="118792"/>
                                        </p:tgtEl>
                                        <p:attrNameLst>
                                          <p:attrName>ppt_h</p:attrName>
                                        </p:attrNameLst>
                                      </p:cBhvr>
                                      <p:tavLst>
                                        <p:tav tm="0">
                                          <p:val>
                                            <p:fltVal val="0.000000"/>
                                          </p:val>
                                        </p:tav>
                                        <p:tav tm="100000">
                                          <p:val>
                                            <p:strVal val="#ppt_h"/>
                                          </p:val>
                                        </p:tav>
                                      </p:tavLst>
                                    </p:anim>
                                    <p:anim calcmode="lin" valueType="num">
                                      <p:cBhvr>
                                        <p:cTn id="76" dur="500" fill="hold"/>
                                        <p:tgtEl>
                                          <p:spTgt spid="118792"/>
                                        </p:tgtEl>
                                        <p:attrNameLst>
                                          <p:attrName>style.rotation</p:attrName>
                                        </p:attrNameLst>
                                      </p:cBhvr>
                                      <p:tavLst>
                                        <p:tav tm="0">
                                          <p:val>
                                            <p:fltVal val="360.000000"/>
                                          </p:val>
                                        </p:tav>
                                        <p:tav tm="100000">
                                          <p:val>
                                            <p:fltVal val="0.000000"/>
                                          </p:val>
                                        </p:tav>
                                      </p:tavLst>
                                    </p:anim>
                                    <p:animEffect transition="in" filter="fade">
                                      <p:cBhvr>
                                        <p:cTn id="77" dur="500"/>
                                        <p:tgtEl>
                                          <p:spTgt spid="118792"/>
                                        </p:tgtEl>
                                      </p:cBhvr>
                                    </p:animEffect>
                                  </p:childTnLst>
                                </p:cTn>
                              </p:par>
                            </p:childTnLst>
                          </p:cTn>
                        </p:par>
                      </p:childTnLst>
                    </p:cTn>
                  </p:par>
                  <p:par>
                    <p:cTn id="78" fill="hold">
                      <p:stCondLst>
                        <p:cond delay="indefinite"/>
                      </p:stCondLst>
                      <p:childTnLst>
                        <p:par>
                          <p:cTn id="79" fill="hold">
                            <p:stCondLst>
                              <p:cond delay="0"/>
                            </p:stCondLst>
                            <p:childTnLst>
                              <p:par>
                                <p:cTn id="80" presetID="49" presetClass="entr" presetSubtype="0" decel="100000" fill="hold" grpId="0" nodeType="clickEffect">
                                  <p:stCondLst>
                                    <p:cond delay="0"/>
                                  </p:stCondLst>
                                  <p:childTnLst>
                                    <p:set>
                                      <p:cBhvr>
                                        <p:cTn id="81" dur="1" fill="hold">
                                          <p:stCondLst>
                                            <p:cond delay="0"/>
                                          </p:stCondLst>
                                        </p:cTn>
                                        <p:tgtEl>
                                          <p:spTgt spid="118793"/>
                                        </p:tgtEl>
                                        <p:attrNameLst>
                                          <p:attrName>style.visibility</p:attrName>
                                        </p:attrNameLst>
                                      </p:cBhvr>
                                      <p:to>
                                        <p:strVal val="visible"/>
                                      </p:to>
                                    </p:set>
                                    <p:anim calcmode="lin" valueType="num">
                                      <p:cBhvr>
                                        <p:cTn id="82" dur="500" fill="hold"/>
                                        <p:tgtEl>
                                          <p:spTgt spid="118793"/>
                                        </p:tgtEl>
                                        <p:attrNameLst>
                                          <p:attrName>ppt_w</p:attrName>
                                        </p:attrNameLst>
                                      </p:cBhvr>
                                      <p:tavLst>
                                        <p:tav tm="0">
                                          <p:val>
                                            <p:fltVal val="0.000000"/>
                                          </p:val>
                                        </p:tav>
                                        <p:tav tm="100000">
                                          <p:val>
                                            <p:strVal val="#ppt_w"/>
                                          </p:val>
                                        </p:tav>
                                      </p:tavLst>
                                    </p:anim>
                                    <p:anim calcmode="lin" valueType="num">
                                      <p:cBhvr>
                                        <p:cTn id="83" dur="500" fill="hold"/>
                                        <p:tgtEl>
                                          <p:spTgt spid="118793"/>
                                        </p:tgtEl>
                                        <p:attrNameLst>
                                          <p:attrName>ppt_h</p:attrName>
                                        </p:attrNameLst>
                                      </p:cBhvr>
                                      <p:tavLst>
                                        <p:tav tm="0">
                                          <p:val>
                                            <p:fltVal val="0.000000"/>
                                          </p:val>
                                        </p:tav>
                                        <p:tav tm="100000">
                                          <p:val>
                                            <p:strVal val="#ppt_h"/>
                                          </p:val>
                                        </p:tav>
                                      </p:tavLst>
                                    </p:anim>
                                    <p:anim calcmode="lin" valueType="num">
                                      <p:cBhvr>
                                        <p:cTn id="84" dur="500" fill="hold"/>
                                        <p:tgtEl>
                                          <p:spTgt spid="118793"/>
                                        </p:tgtEl>
                                        <p:attrNameLst>
                                          <p:attrName>style.rotation</p:attrName>
                                        </p:attrNameLst>
                                      </p:cBhvr>
                                      <p:tavLst>
                                        <p:tav tm="0">
                                          <p:val>
                                            <p:fltVal val="360.000000"/>
                                          </p:val>
                                        </p:tav>
                                        <p:tav tm="100000">
                                          <p:val>
                                            <p:fltVal val="0.000000"/>
                                          </p:val>
                                        </p:tav>
                                      </p:tavLst>
                                    </p:anim>
                                    <p:animEffect transition="in" filter="fade">
                                      <p:cBhvr>
                                        <p:cTn id="85" dur="500"/>
                                        <p:tgtEl>
                                          <p:spTgt spid="118793"/>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4"/>
                                        </p:tgtEl>
                                        <p:attrNameLst>
                                          <p:attrName>style.visibility</p:attrName>
                                        </p:attrNameLst>
                                      </p:cBhvr>
                                      <p:to>
                                        <p:strVal val="visible"/>
                                      </p:to>
                                    </p:set>
                                    <p:anim calcmode="lin" valueType="num">
                                      <p:cBhvr additive="base">
                                        <p:cTn id="90" dur="500" fill="hold"/>
                                        <p:tgtEl>
                                          <p:spTgt spid="4"/>
                                        </p:tgtEl>
                                        <p:attrNameLst>
                                          <p:attrName>ppt_x</p:attrName>
                                        </p:attrNameLst>
                                      </p:cBhvr>
                                      <p:tavLst>
                                        <p:tav tm="0">
                                          <p:val>
                                            <p:strVal val="#ppt_x"/>
                                          </p:val>
                                        </p:tav>
                                        <p:tav tm="100000">
                                          <p:val>
                                            <p:strVal val="#ppt_x"/>
                                          </p:val>
                                        </p:tav>
                                      </p:tavLst>
                                    </p:anim>
                                    <p:anim calcmode="lin" valueType="num">
                                      <p:cBhvr additive="base">
                                        <p:cTn id="9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 calcmode="lin" valueType="num">
                                      <p:cBhvr additive="base">
                                        <p:cTn id="96" dur="500" fill="hold"/>
                                        <p:tgtEl>
                                          <p:spTgt spid="2"/>
                                        </p:tgtEl>
                                        <p:attrNameLst>
                                          <p:attrName>ppt_x</p:attrName>
                                        </p:attrNameLst>
                                      </p:cBhvr>
                                      <p:tavLst>
                                        <p:tav tm="0">
                                          <p:val>
                                            <p:strVal val="#ppt_x"/>
                                          </p:val>
                                        </p:tav>
                                        <p:tav tm="100000">
                                          <p:val>
                                            <p:strVal val="#ppt_x"/>
                                          </p:val>
                                        </p:tav>
                                      </p:tavLst>
                                    </p:anim>
                                    <p:anim calcmode="lin" valueType="num">
                                      <p:cBhvr additive="base">
                                        <p:cTn id="9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118794"/>
                                        </p:tgtEl>
                                        <p:attrNameLst>
                                          <p:attrName>style.visibility</p:attrName>
                                        </p:attrNameLst>
                                      </p:cBhvr>
                                      <p:to>
                                        <p:strVal val="visible"/>
                                      </p:to>
                                    </p:set>
                                    <p:anim calcmode="lin" valueType="num">
                                      <p:cBhvr additive="base">
                                        <p:cTn id="102" dur="500" fill="hold"/>
                                        <p:tgtEl>
                                          <p:spTgt spid="118794"/>
                                        </p:tgtEl>
                                        <p:attrNameLst>
                                          <p:attrName>ppt_x</p:attrName>
                                        </p:attrNameLst>
                                      </p:cBhvr>
                                      <p:tavLst>
                                        <p:tav tm="0">
                                          <p:val>
                                            <p:strVal val="#ppt_x"/>
                                          </p:val>
                                        </p:tav>
                                        <p:tav tm="100000">
                                          <p:val>
                                            <p:strVal val="#ppt_x"/>
                                          </p:val>
                                        </p:tav>
                                      </p:tavLst>
                                    </p:anim>
                                    <p:anim calcmode="lin" valueType="num">
                                      <p:cBhvr additive="base">
                                        <p:cTn id="103" dur="500" fill="hold"/>
                                        <p:tgtEl>
                                          <p:spTgt spid="118794"/>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3"/>
                                        </p:tgtEl>
                                        <p:attrNameLst>
                                          <p:attrName>style.visibility</p:attrName>
                                        </p:attrNameLst>
                                      </p:cBhvr>
                                      <p:to>
                                        <p:strVal val="visible"/>
                                      </p:to>
                                    </p:set>
                                    <p:anim calcmode="lin" valueType="num">
                                      <p:cBhvr additive="base">
                                        <p:cTn id="108" dur="500" fill="hold"/>
                                        <p:tgtEl>
                                          <p:spTgt spid="3"/>
                                        </p:tgtEl>
                                        <p:attrNameLst>
                                          <p:attrName>ppt_x</p:attrName>
                                        </p:attrNameLst>
                                      </p:cBhvr>
                                      <p:tavLst>
                                        <p:tav tm="0">
                                          <p:val>
                                            <p:strVal val="#ppt_x"/>
                                          </p:val>
                                        </p:tav>
                                        <p:tav tm="100000">
                                          <p:val>
                                            <p:strVal val="#ppt_x"/>
                                          </p:val>
                                        </p:tav>
                                      </p:tavLst>
                                    </p:anim>
                                    <p:anim calcmode="lin" valueType="num">
                                      <p:cBhvr additive="base">
                                        <p:cTn id="10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118795"/>
                                        </p:tgtEl>
                                        <p:attrNameLst>
                                          <p:attrName>style.visibility</p:attrName>
                                        </p:attrNameLst>
                                      </p:cBhvr>
                                      <p:to>
                                        <p:strVal val="visible"/>
                                      </p:to>
                                    </p:set>
                                    <p:anim calcmode="lin" valueType="num">
                                      <p:cBhvr additive="base">
                                        <p:cTn id="114" dur="500" fill="hold"/>
                                        <p:tgtEl>
                                          <p:spTgt spid="118795"/>
                                        </p:tgtEl>
                                        <p:attrNameLst>
                                          <p:attrName>ppt_x</p:attrName>
                                        </p:attrNameLst>
                                      </p:cBhvr>
                                      <p:tavLst>
                                        <p:tav tm="0">
                                          <p:val>
                                            <p:strVal val="#ppt_x"/>
                                          </p:val>
                                        </p:tav>
                                        <p:tav tm="100000">
                                          <p:val>
                                            <p:strVal val="#ppt_x"/>
                                          </p:val>
                                        </p:tav>
                                      </p:tavLst>
                                    </p:anim>
                                    <p:anim calcmode="lin" valueType="num">
                                      <p:cBhvr additive="base">
                                        <p:cTn id="115" dur="500" fill="hold"/>
                                        <p:tgtEl>
                                          <p:spTgt spid="118795"/>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118796"/>
                                        </p:tgtEl>
                                        <p:attrNameLst>
                                          <p:attrName>style.visibility</p:attrName>
                                        </p:attrNameLst>
                                      </p:cBhvr>
                                      <p:to>
                                        <p:strVal val="visible"/>
                                      </p:to>
                                    </p:set>
                                    <p:anim calcmode="lin" valueType="num">
                                      <p:cBhvr additive="base">
                                        <p:cTn id="120" dur="500" fill="hold"/>
                                        <p:tgtEl>
                                          <p:spTgt spid="118796"/>
                                        </p:tgtEl>
                                        <p:attrNameLst>
                                          <p:attrName>ppt_x</p:attrName>
                                        </p:attrNameLst>
                                      </p:cBhvr>
                                      <p:tavLst>
                                        <p:tav tm="0">
                                          <p:val>
                                            <p:strVal val="#ppt_x"/>
                                          </p:val>
                                        </p:tav>
                                        <p:tav tm="100000">
                                          <p:val>
                                            <p:strVal val="#ppt_x"/>
                                          </p:val>
                                        </p:tav>
                                      </p:tavLst>
                                    </p:anim>
                                    <p:anim calcmode="lin" valueType="num">
                                      <p:cBhvr additive="base">
                                        <p:cTn id="121" dur="500" fill="hold"/>
                                        <p:tgtEl>
                                          <p:spTgt spid="118796"/>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118797"/>
                                        </p:tgtEl>
                                        <p:attrNameLst>
                                          <p:attrName>style.visibility</p:attrName>
                                        </p:attrNameLst>
                                      </p:cBhvr>
                                      <p:to>
                                        <p:strVal val="visible"/>
                                      </p:to>
                                    </p:set>
                                    <p:anim calcmode="lin" valueType="num">
                                      <p:cBhvr additive="base">
                                        <p:cTn id="126" dur="500" fill="hold"/>
                                        <p:tgtEl>
                                          <p:spTgt spid="118797"/>
                                        </p:tgtEl>
                                        <p:attrNameLst>
                                          <p:attrName>ppt_x</p:attrName>
                                        </p:attrNameLst>
                                      </p:cBhvr>
                                      <p:tavLst>
                                        <p:tav tm="0">
                                          <p:val>
                                            <p:strVal val="#ppt_x"/>
                                          </p:val>
                                        </p:tav>
                                        <p:tav tm="100000">
                                          <p:val>
                                            <p:strVal val="#ppt_x"/>
                                          </p:val>
                                        </p:tav>
                                      </p:tavLst>
                                    </p:anim>
                                    <p:anim calcmode="lin" valueType="num">
                                      <p:cBhvr additive="base">
                                        <p:cTn id="127" dur="500" fill="hold"/>
                                        <p:tgtEl>
                                          <p:spTgt spid="118797"/>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118798"/>
                                        </p:tgtEl>
                                        <p:attrNameLst>
                                          <p:attrName>style.visibility</p:attrName>
                                        </p:attrNameLst>
                                      </p:cBhvr>
                                      <p:to>
                                        <p:strVal val="visible"/>
                                      </p:to>
                                    </p:set>
                                    <p:anim calcmode="lin" valueType="num">
                                      <p:cBhvr additive="base">
                                        <p:cTn id="132" dur="500" fill="hold"/>
                                        <p:tgtEl>
                                          <p:spTgt spid="118798"/>
                                        </p:tgtEl>
                                        <p:attrNameLst>
                                          <p:attrName>ppt_x</p:attrName>
                                        </p:attrNameLst>
                                      </p:cBhvr>
                                      <p:tavLst>
                                        <p:tav tm="0">
                                          <p:val>
                                            <p:strVal val="#ppt_x"/>
                                          </p:val>
                                        </p:tav>
                                        <p:tav tm="100000">
                                          <p:val>
                                            <p:strVal val="#ppt_x"/>
                                          </p:val>
                                        </p:tav>
                                      </p:tavLst>
                                    </p:anim>
                                    <p:anim calcmode="lin" valueType="num">
                                      <p:cBhvr additive="base">
                                        <p:cTn id="133" dur="500" fill="hold"/>
                                        <p:tgtEl>
                                          <p:spTgt spid="118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uiExpand="1" build="p"/>
      <p:bldP spid="118789" grpId="0"/>
      <p:bldP spid="118790" grpId="0"/>
      <p:bldP spid="118791" grpId="0"/>
      <p:bldP spid="118792" grpId="0"/>
      <p:bldP spid="118793" grpId="0"/>
      <p:bldP spid="4" grpId="0"/>
      <p:bldP spid="2" grpId="0"/>
      <p:bldP spid="118794" grpId="0"/>
      <p:bldP spid="3" grpId="0"/>
      <p:bldP spid="118795" grpId="0"/>
      <p:bldP spid="118796" grpId="0"/>
      <p:bldP spid="118797" grpId="0"/>
      <p:bldP spid="1187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2875" y="642938"/>
            <a:ext cx="8543925" cy="27860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2.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Higher education is </a:t>
            </a:r>
            <a:r>
              <a:rPr kumimoji="0" lang="en-US" altLang="zh-CN" sz="2800" b="1" i="0" u="none" strike="noStrike" kern="0" cap="none" spc="0" normalizeH="0" baseline="0" noProof="0" dirty="0" smtClean="0">
                <a:ln>
                  <a:noFill/>
                </a:ln>
                <a:solidFill>
                  <a:schemeClr val="bg2">
                    <a:lumMod val="60000"/>
                    <a:lumOff val="40000"/>
                  </a:schemeClr>
                </a:solidFill>
                <a:effectLst/>
                <a:uLnTx/>
                <a:uFillTx/>
                <a:latin typeface="+mn-lt"/>
                <a:ea typeface="+mn-ea"/>
                <a:cs typeface="+mn-cs"/>
              </a:rPr>
              <a:t>well positioned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to shape not only </a:t>
            </a:r>
            <a:r>
              <a:rPr kumimoji="0" lang="en-US" altLang="zh-CN" sz="2800" b="1" i="0" u="none" strike="noStrike" kern="0" cap="none" spc="0" normalizeH="0" baseline="0" noProof="0" dirty="0" smtClean="0">
                <a:ln>
                  <a:noFill/>
                </a:ln>
                <a:solidFill>
                  <a:schemeClr val="bg2">
                    <a:lumMod val="60000"/>
                    <a:lumOff val="40000"/>
                  </a:schemeClr>
                </a:solidFill>
                <a:effectLst/>
                <a:uLnTx/>
                <a:uFillTx/>
                <a:latin typeface="+mn-lt"/>
                <a:ea typeface="+mn-ea"/>
                <a:cs typeface="+mn-cs"/>
              </a:rPr>
              <a:t>eco-aware citizens</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but green engineers, architects and policymakers. Cornell president David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Skorton</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puts it best: “Sustainability is no longer an elective.”</a:t>
            </a:r>
            <a:endParaRPr kumimoji="0"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(Line6-8, Para1)</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50178"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285750" y="3714750"/>
            <a:ext cx="8572500" cy="1477963"/>
          </a:xfrm>
          <a:prstGeom prst="rect">
            <a:avLst/>
          </a:prstGeom>
          <a:noFill/>
          <a:ln w="9525">
            <a:noFill/>
          </a:ln>
        </p:spPr>
        <p:txBody>
          <a:bodyPr anchor="t">
            <a:spAutoFit/>
          </a:bodyPr>
          <a:p>
            <a:r>
              <a:rPr lang="zh-CN" altLang="en-US" sz="2400" b="1" dirty="0">
                <a:latin typeface="Arial" panose="020B0604020202020204" pitchFamily="34" charset="0"/>
                <a:ea typeface="宋体" panose="02010600030101010101" pitchFamily="2" charset="-122"/>
              </a:rPr>
              <a:t>高等教育明确定位，不仅要为社会培养有环保意识的公民，还要培养环保工程师、环保建筑师和环保政策的制定者。康奈尔大学的校长戴维</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斯科顿说得好：“可持续发展势在必行。”</a:t>
            </a:r>
            <a:endParaRPr lang="zh-CN" altLang="en-US" sz="2400" b="1"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5750" y="642938"/>
            <a:ext cx="8401050" cy="35004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 In June 2008, the college opened a solar-powered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showcase home</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called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Cliffs Cottage </a:t>
            </a:r>
            <a:r>
              <a:rPr kumimoji="0" lang="en-US" altLang="zh-CN" sz="2800" b="1" i="0" u="none" strike="noStrike" kern="0" cap="none" spc="0" normalizeH="0" baseline="0" noProof="0" dirty="0" smtClean="0">
                <a:ln>
                  <a:noFill/>
                </a:ln>
                <a:solidFill>
                  <a:schemeClr val="bg2">
                    <a:lumMod val="60000"/>
                    <a:lumOff val="40000"/>
                  </a:schemeClr>
                </a:solidFill>
                <a:effectLst/>
                <a:uLnTx/>
                <a:uFillTx/>
                <a:latin typeface="+mn-lt"/>
                <a:ea typeface="+mn-ea"/>
                <a:cs typeface="+mn-cs"/>
              </a:rPr>
              <a:t>in conjunction with </a:t>
            </a:r>
            <a:r>
              <a:rPr kumimoji="0" lang="en-US" altLang="zh-CN" sz="2800" b="1" i="1" u="none" strike="noStrike" kern="0" cap="none" spc="0" normalizeH="0" baseline="0" noProof="0" dirty="0" smtClean="0">
                <a:ln>
                  <a:noFill/>
                </a:ln>
                <a:solidFill>
                  <a:schemeClr val="tx1"/>
                </a:solidFill>
                <a:effectLst/>
                <a:uLnTx/>
                <a:uFillTx/>
                <a:latin typeface="+mn-lt"/>
                <a:ea typeface="+mn-ea"/>
                <a:cs typeface="+mn-cs"/>
              </a:rPr>
              <a:t>Southern Living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magazine. At 3,400 square feet, it could be an environmentalist’s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trophy home</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It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features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geothermal heating, organic gardens, bamboo flooring (since bamboo is quick-growing) and ENERGY STAR appliances. (Line5-8,Para3)</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51202"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285750" y="4286250"/>
            <a:ext cx="8501063" cy="1938338"/>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2008</a:t>
            </a:r>
            <a:r>
              <a:rPr lang="zh-CN" altLang="en-US" sz="2400" b="1" dirty="0">
                <a:latin typeface="Arial" panose="020B0604020202020204" pitchFamily="34" charset="0"/>
                <a:ea typeface="宋体" panose="02010600030101010101" pitchFamily="2" charset="-122"/>
              </a:rPr>
              <a:t>年</a:t>
            </a:r>
            <a:r>
              <a:rPr lang="en-US" altLang="zh-CN" sz="2400" b="1" dirty="0">
                <a:latin typeface="Arial" panose="020B0604020202020204" pitchFamily="34" charset="0"/>
                <a:ea typeface="宋体" panose="02010600030101010101" pitchFamily="2" charset="-122"/>
              </a:rPr>
              <a:t>6</a:t>
            </a:r>
            <a:r>
              <a:rPr lang="zh-CN" altLang="en-US" sz="2400" b="1" dirty="0">
                <a:latin typeface="Arial" panose="020B0604020202020204" pitchFamily="34" charset="0"/>
                <a:ea typeface="宋体" panose="02010600030101010101" pitchFamily="2" charset="-122"/>
              </a:rPr>
              <a:t>月，福尔曼大学与</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南方生活</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杂志协力创建了名为“绝壁村舍”的太阳能展示区。它占地</a:t>
            </a:r>
            <a:r>
              <a:rPr lang="en-US" altLang="zh-CN" sz="2400" b="1" dirty="0">
                <a:latin typeface="Arial" panose="020B0604020202020204" pitchFamily="34" charset="0"/>
                <a:ea typeface="宋体" panose="02010600030101010101" pitchFamily="2" charset="-122"/>
              </a:rPr>
              <a:t>3 400</a:t>
            </a:r>
            <a:r>
              <a:rPr lang="zh-CN" altLang="en-US" sz="2400" b="1" dirty="0">
                <a:latin typeface="Arial" panose="020B0604020202020204" pitchFamily="34" charset="0"/>
                <a:ea typeface="宋体" panose="02010600030101010101" pitchFamily="2" charset="-122"/>
              </a:rPr>
              <a:t>平方英尺（</a:t>
            </a:r>
            <a:r>
              <a:rPr lang="en-US" altLang="zh-CN" sz="2400" b="1" dirty="0">
                <a:latin typeface="Arial" panose="020B0604020202020204" pitchFamily="34" charset="0"/>
                <a:ea typeface="宋体" panose="02010600030101010101" pitchFamily="2" charset="-122"/>
              </a:rPr>
              <a:t>315.9</a:t>
            </a:r>
            <a:r>
              <a:rPr lang="zh-CN" altLang="en-US" sz="2400" b="1" dirty="0">
                <a:latin typeface="Arial" panose="020B0604020202020204" pitchFamily="34" charset="0"/>
                <a:ea typeface="宋体" panose="02010600030101010101" pitchFamily="2" charset="-122"/>
              </a:rPr>
              <a:t>平方米），在将来也许会成为环保主义者的梦想住宅。其特点是</a:t>
            </a:r>
            <a:r>
              <a:rPr lang="zh-CN" altLang="en-US" sz="2400" b="1" dirty="0">
                <a:solidFill>
                  <a:srgbClr val="FF0000"/>
                </a:solidFill>
                <a:latin typeface="Arial" panose="020B0604020202020204" pitchFamily="34" charset="0"/>
                <a:ea typeface="宋体" panose="02010600030101010101" pitchFamily="2" charset="-122"/>
              </a:rPr>
              <a:t>拥有</a:t>
            </a:r>
            <a:r>
              <a:rPr lang="zh-CN" altLang="en-US" sz="2400" b="1" dirty="0">
                <a:latin typeface="Arial" panose="020B0604020202020204" pitchFamily="34" charset="0"/>
                <a:ea typeface="宋体" panose="02010600030101010101" pitchFamily="2" charset="-122"/>
              </a:rPr>
              <a:t>地热、有机花园、竹子地板（因为竹子长得快）和符合美国能源之星环保标准的设备。</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内容占位符 2"/>
          <p:cNvSpPr>
            <a:spLocks noGrp="1"/>
          </p:cNvSpPr>
          <p:nvPr>
            <p:ph idx="1"/>
          </p:nvPr>
        </p:nvSpPr>
        <p:spPr>
          <a:xfrm>
            <a:off x="357188" y="571500"/>
            <a:ext cx="8329612" cy="3143250"/>
          </a:xfrm>
        </p:spPr>
        <p:txBody>
          <a:bodyPr wrap="square" lIns="91440" tIns="45720" rIns="91440" bIns="45720" anchor="t"/>
          <a:p>
            <a:pPr>
              <a:buNone/>
            </a:pPr>
            <a:r>
              <a:rPr lang="en-US" altLang="zh-CN" sz="2800" b="1" dirty="0"/>
              <a:t>4. Several years ago, engineering students came up with a way to </a:t>
            </a:r>
            <a:r>
              <a:rPr lang="en-US" altLang="zh-CN" sz="2800" b="1" dirty="0">
                <a:solidFill>
                  <a:srgbClr val="FF0000"/>
                </a:solidFill>
              </a:rPr>
              <a:t>retrofit two-stroke engines </a:t>
            </a:r>
            <a:r>
              <a:rPr lang="en-US" altLang="zh-CN" sz="2800" b="1" dirty="0"/>
              <a:t>on </a:t>
            </a:r>
            <a:r>
              <a:rPr lang="en-US" altLang="zh-CN" sz="2800" b="1" dirty="0">
                <a:solidFill>
                  <a:srgbClr val="FF0000"/>
                </a:solidFill>
              </a:rPr>
              <a:t>snowmobiles</a:t>
            </a:r>
            <a:r>
              <a:rPr lang="en-US" altLang="zh-CN" sz="2800" b="1" dirty="0"/>
              <a:t>, making for cleaner, more efficient machines. </a:t>
            </a:r>
            <a:r>
              <a:rPr lang="en-US" altLang="zh-CN" sz="2800" b="1" dirty="0">
                <a:solidFill>
                  <a:srgbClr val="FF0000"/>
                </a:solidFill>
              </a:rPr>
              <a:t>. </a:t>
            </a:r>
            <a:r>
              <a:rPr lang="en-US" altLang="zh-CN" sz="2800" b="1" dirty="0"/>
              <a:t>A company  called Envirofit International is now marketing the technology in Asia to help cut pollution from auto rickshaws. (Line5-7, Para4) </a:t>
            </a:r>
            <a:endParaRPr lang="zh-CN" altLang="en-US" sz="2800" b="1" dirty="0"/>
          </a:p>
        </p:txBody>
      </p:sp>
      <p:sp>
        <p:nvSpPr>
          <p:cNvPr id="52226"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285750" y="4143375"/>
            <a:ext cx="8358188" cy="1570038"/>
          </a:xfrm>
          <a:prstGeom prst="rect">
            <a:avLst/>
          </a:prstGeom>
          <a:noFill/>
          <a:ln w="9525">
            <a:noFill/>
          </a:ln>
        </p:spPr>
        <p:txBody>
          <a:bodyPr anchor="t">
            <a:spAutoFit/>
          </a:bodyPr>
          <a:p>
            <a:r>
              <a:rPr lang="zh-CN" altLang="en-US" sz="2400" b="1" dirty="0">
                <a:latin typeface="Arial" panose="020B0604020202020204" pitchFamily="34" charset="0"/>
                <a:ea typeface="宋体" panose="02010600030101010101" pitchFamily="2" charset="-122"/>
              </a:rPr>
              <a:t>几年前，工程学专业的学生们就提出了</a:t>
            </a:r>
            <a:r>
              <a:rPr lang="zh-CN" altLang="en-US" sz="2400" b="1" dirty="0">
                <a:solidFill>
                  <a:srgbClr val="FF0000"/>
                </a:solidFill>
                <a:latin typeface="Arial" panose="020B0604020202020204" pitchFamily="34" charset="0"/>
                <a:ea typeface="宋体" panose="02010600030101010101" pitchFamily="2" charset="-122"/>
              </a:rPr>
              <a:t>改造</a:t>
            </a:r>
            <a:r>
              <a:rPr lang="zh-CN" altLang="en-US" sz="2400" b="1" dirty="0">
                <a:latin typeface="Arial" panose="020B0604020202020204" pitchFamily="34" charset="0"/>
                <a:ea typeface="宋体" panose="02010600030101010101" pitchFamily="2" charset="-122"/>
              </a:rPr>
              <a:t>雪上汽车中</a:t>
            </a:r>
            <a:r>
              <a:rPr lang="zh-CN" altLang="en-US" sz="2400" b="1" dirty="0">
                <a:solidFill>
                  <a:srgbClr val="FF0000"/>
                </a:solidFill>
                <a:latin typeface="Arial" panose="020B0604020202020204" pitchFamily="34" charset="0"/>
                <a:ea typeface="宋体" panose="02010600030101010101" pitchFamily="2" charset="-122"/>
              </a:rPr>
              <a:t>二冲程发动机</a:t>
            </a:r>
            <a:r>
              <a:rPr lang="zh-CN" altLang="en-US" sz="2400" b="1" dirty="0">
                <a:latin typeface="Arial" panose="020B0604020202020204" pitchFamily="34" charset="0"/>
                <a:ea typeface="宋体" panose="02010600030101010101" pitchFamily="2" charset="-122"/>
              </a:rPr>
              <a:t>的方法，此方法可以使汽车更环保，更节能。一家名为</a:t>
            </a:r>
            <a:r>
              <a:rPr lang="en-US" altLang="zh-CN" sz="2400" b="1" dirty="0">
                <a:latin typeface="Arial" panose="020B0604020202020204" pitchFamily="34" charset="0"/>
                <a:ea typeface="宋体" panose="02010600030101010101" pitchFamily="2" charset="-122"/>
              </a:rPr>
              <a:t>Envirofit</a:t>
            </a:r>
            <a:r>
              <a:rPr lang="zh-CN" altLang="en-US" sz="2400" b="1" dirty="0">
                <a:latin typeface="Arial" panose="020B0604020202020204" pitchFamily="34" charset="0"/>
                <a:ea typeface="宋体" panose="02010600030101010101" pitchFamily="2" charset="-122"/>
              </a:rPr>
              <a:t>国际集团的公司正在亚洲地区销售这种技术，以帮助减少机动人力车带来的污染。</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100"/>
                                            </p:txEl>
                                          </p:spTgt>
                                        </p:tgtEl>
                                        <p:attrNameLst>
                                          <p:attrName>style.visibility</p:attrName>
                                        </p:attrNameLst>
                                      </p:cBhvr>
                                      <p:to>
                                        <p:strVal val="visible"/>
                                      </p:to>
                                    </p:set>
                                    <p:anim calcmode="lin" valueType="num">
                                      <p:cBhvr>
                                        <p:cTn id="7" dur="500" fill="hold"/>
                                        <p:tgtEl>
                                          <p:spTgt spid="5">
                                            <p:txEl>
                                              <p:charRg st="0" end="100"/>
                                            </p:txEl>
                                          </p:spTgt>
                                        </p:tgtEl>
                                        <p:attrNameLst>
                                          <p:attrName>ppt_x</p:attrName>
                                        </p:attrNameLst>
                                      </p:cBhvr>
                                      <p:tavLst>
                                        <p:tav tm="0">
                                          <p:val>
                                            <p:strVal val="#ppt_x"/>
                                          </p:val>
                                        </p:tav>
                                        <p:tav tm="100000">
                                          <p:val>
                                            <p:strVal val="#ppt_x"/>
                                          </p:val>
                                        </p:tav>
                                      </p:tavLst>
                                    </p:anim>
                                    <p:anim calcmode="lin" valueType="num">
                                      <p:cBhvr>
                                        <p:cTn id="8" dur="500" fill="hold"/>
                                        <p:tgtEl>
                                          <p:spTgt spid="5">
                                            <p:txEl>
                                              <p:charRg st="0"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内容占位符 2"/>
          <p:cNvSpPr>
            <a:spLocks noGrp="1"/>
          </p:cNvSpPr>
          <p:nvPr>
            <p:ph idx="1"/>
          </p:nvPr>
        </p:nvSpPr>
        <p:spPr>
          <a:xfrm>
            <a:off x="428625" y="1000125"/>
            <a:ext cx="8258175" cy="2071688"/>
          </a:xfrm>
        </p:spPr>
        <p:txBody>
          <a:bodyPr wrap="square" lIns="91440" tIns="45720" rIns="91440" bIns="45720" anchor="t"/>
          <a:p>
            <a:pPr>
              <a:buNone/>
            </a:pPr>
            <a:r>
              <a:rPr lang="en-US" altLang="zh-CN" sz="2800" b="1" dirty="0"/>
              <a:t>5. He </a:t>
            </a:r>
            <a:r>
              <a:rPr lang="en-US" altLang="zh-CN" sz="2800" b="1" dirty="0">
                <a:solidFill>
                  <a:srgbClr val="FF0000"/>
                </a:solidFill>
              </a:rPr>
              <a:t>points to </a:t>
            </a:r>
            <a:r>
              <a:rPr lang="en-US" altLang="zh-CN" sz="2800" b="1" dirty="0"/>
              <a:t>the </a:t>
            </a:r>
            <a:r>
              <a:rPr lang="en-US" altLang="zh-CN" sz="2800" b="1" dirty="0">
                <a:solidFill>
                  <a:srgbClr val="FF0000"/>
                </a:solidFill>
              </a:rPr>
              <a:t>Dust Bowl </a:t>
            </a:r>
            <a:r>
              <a:rPr lang="en-US" altLang="zh-CN" sz="2800" b="1" dirty="0"/>
              <a:t>of the 1930s, when severe dust storms devastated so much farmland that the government stepped in to help save topsoil. (Line4-5,Para5)</a:t>
            </a:r>
            <a:endParaRPr lang="zh-CN" altLang="en-US" sz="2800" dirty="0"/>
          </a:p>
        </p:txBody>
      </p:sp>
      <p:sp>
        <p:nvSpPr>
          <p:cNvPr id="5325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571500" y="3500438"/>
            <a:ext cx="8072438" cy="830262"/>
          </a:xfrm>
          <a:prstGeom prst="rect">
            <a:avLst/>
          </a:prstGeom>
          <a:noFill/>
          <a:ln w="9525">
            <a:noFill/>
          </a:ln>
        </p:spPr>
        <p:txBody>
          <a:bodyPr anchor="t">
            <a:spAutoFit/>
          </a:bodyPr>
          <a:p>
            <a:r>
              <a:rPr lang="zh-CN" altLang="en-US" sz="2400" b="1" dirty="0">
                <a:latin typeface="Arial" panose="020B0604020202020204" pitchFamily="34" charset="0"/>
                <a:ea typeface="宋体" panose="02010600030101010101" pitchFamily="2" charset="-122"/>
              </a:rPr>
              <a:t>他提到了</a:t>
            </a:r>
            <a:r>
              <a:rPr lang="en-US" altLang="zh-CN" sz="2400" b="1" dirty="0">
                <a:latin typeface="Arial" panose="020B0604020202020204" pitchFamily="34" charset="0"/>
                <a:ea typeface="宋体" panose="02010600030101010101" pitchFamily="2" charset="-122"/>
              </a:rPr>
              <a:t>20</a:t>
            </a:r>
            <a:r>
              <a:rPr lang="zh-CN" altLang="en-US" sz="2400" b="1" dirty="0">
                <a:latin typeface="Arial" panose="020B0604020202020204" pitchFamily="34" charset="0"/>
                <a:ea typeface="宋体" panose="02010600030101010101" pitchFamily="2" charset="-122"/>
              </a:rPr>
              <a:t>世纪</a:t>
            </a:r>
            <a:r>
              <a:rPr lang="en-US" altLang="zh-CN" sz="2400" b="1" dirty="0">
                <a:latin typeface="Arial" panose="020B0604020202020204" pitchFamily="34" charset="0"/>
                <a:ea typeface="宋体" panose="02010600030101010101" pitchFamily="2" charset="-122"/>
              </a:rPr>
              <a:t>30</a:t>
            </a:r>
            <a:r>
              <a:rPr lang="zh-CN" altLang="en-US" sz="2400" b="1" dirty="0">
                <a:latin typeface="Arial" panose="020B0604020202020204" pitchFamily="34" charset="0"/>
                <a:ea typeface="宋体" panose="02010600030101010101" pitchFamily="2" charset="-122"/>
              </a:rPr>
              <a:t>年代的</a:t>
            </a:r>
            <a:r>
              <a:rPr lang="zh-CN" altLang="en-US" sz="2400" b="1" dirty="0">
                <a:solidFill>
                  <a:srgbClr val="FF0000"/>
                </a:solidFill>
                <a:latin typeface="Arial" panose="020B0604020202020204" pitchFamily="34" charset="0"/>
                <a:ea typeface="宋体" panose="02010600030101010101" pitchFamily="2" charset="-122"/>
              </a:rPr>
              <a:t>沙尘暴时期</a:t>
            </a:r>
            <a:r>
              <a:rPr lang="zh-CN" altLang="en-US" sz="2400" b="1" dirty="0">
                <a:latin typeface="Arial" panose="020B0604020202020204" pitchFamily="34" charset="0"/>
                <a:ea typeface="宋体" panose="02010600030101010101" pitchFamily="2" charset="-122"/>
              </a:rPr>
              <a:t>，当恶劣的沙尘暴毁坏了大量的农田后，政府不得不介入表层土的保护问题。</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内容占位符 2"/>
          <p:cNvSpPr>
            <a:spLocks noGrp="1"/>
          </p:cNvSpPr>
          <p:nvPr>
            <p:ph idx="1"/>
          </p:nvPr>
        </p:nvSpPr>
        <p:spPr>
          <a:xfrm>
            <a:off x="457200" y="571500"/>
            <a:ext cx="8229600" cy="2571750"/>
          </a:xfrm>
        </p:spPr>
        <p:txBody>
          <a:bodyPr wrap="square" lIns="91440" tIns="45720" rIns="91440" bIns="45720" anchor="t"/>
          <a:p>
            <a:pPr>
              <a:buNone/>
            </a:pPr>
            <a:r>
              <a:rPr lang="en-US" altLang="zh-CN" sz="2800" b="1" dirty="0"/>
              <a:t>6. She and her fellow interns </a:t>
            </a:r>
            <a:r>
              <a:rPr lang="en-US" altLang="zh-CN" sz="2800" b="1" dirty="0">
                <a:solidFill>
                  <a:srgbClr val="FF0000"/>
                </a:solidFill>
              </a:rPr>
              <a:t>take field trips to places</a:t>
            </a:r>
            <a:r>
              <a:rPr lang="en-US" altLang="zh-CN" sz="2800" b="1" dirty="0"/>
              <a:t> like the Rodale Institute, which is a leader in sustainable farming, and to nearby farms that raise grass-fed beef or use </a:t>
            </a:r>
            <a:r>
              <a:rPr lang="en-US" altLang="zh-CN" sz="2800" b="1" dirty="0">
                <a:solidFill>
                  <a:srgbClr val="FF0000"/>
                </a:solidFill>
              </a:rPr>
              <a:t>“no till” practices</a:t>
            </a:r>
            <a:r>
              <a:rPr lang="en-US" altLang="zh-CN" sz="2800" b="1" dirty="0"/>
              <a:t> to spare the topsoil. </a:t>
            </a:r>
            <a:endParaRPr lang="zh-CN" altLang="en-US" sz="2800" b="1" dirty="0"/>
          </a:p>
        </p:txBody>
      </p:sp>
      <p:sp>
        <p:nvSpPr>
          <p:cNvPr id="54274"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428625" y="3643313"/>
            <a:ext cx="8286750" cy="1554162"/>
          </a:xfrm>
          <a:prstGeom prst="rect">
            <a:avLst/>
          </a:prstGeom>
          <a:noFill/>
          <a:ln w="9525">
            <a:noFill/>
          </a:ln>
        </p:spPr>
        <p:txBody>
          <a:bodyPr anchor="t">
            <a:spAutoFit/>
          </a:bodyPr>
          <a:p>
            <a:r>
              <a:rPr lang="zh-CN" altLang="en-US" sz="2400" b="1" dirty="0">
                <a:latin typeface="Arial" panose="020B0604020202020204" pitchFamily="34" charset="0"/>
                <a:ea typeface="宋体" panose="02010600030101010101" pitchFamily="2" charset="-122"/>
              </a:rPr>
              <a:t>她和同事们会</a:t>
            </a:r>
            <a:r>
              <a:rPr lang="zh-CN" altLang="en-US" sz="2400" b="1" dirty="0">
                <a:solidFill>
                  <a:srgbClr val="FF0000"/>
                </a:solidFill>
                <a:latin typeface="Arial" panose="020B0604020202020204" pitchFamily="34" charset="0"/>
                <a:ea typeface="宋体" panose="02010600030101010101" pitchFamily="2" charset="-122"/>
              </a:rPr>
              <a:t>开展实地考察旅行</a:t>
            </a:r>
            <a:r>
              <a:rPr lang="zh-CN" altLang="en-US" sz="2400" b="1" dirty="0">
                <a:latin typeface="Arial" panose="020B0604020202020204" pitchFamily="34" charset="0"/>
                <a:ea typeface="宋体" panose="02010600030101010101" pitchFamily="2" charset="-122"/>
              </a:rPr>
              <a:t>，到像罗德研究所那样的地方去参观，罗德研究所是可持续发展农场的典范。她们还去了附近的农场。那些农场饲养了完全食草的牛，并</a:t>
            </a:r>
            <a:r>
              <a:rPr lang="zh-CN" altLang="en-US" sz="2400" b="1" dirty="0">
                <a:solidFill>
                  <a:srgbClr val="FF0000"/>
                </a:solidFill>
                <a:latin typeface="Arial" panose="020B0604020202020204" pitchFamily="34" charset="0"/>
                <a:ea typeface="宋体" panose="02010600030101010101" pitchFamily="2" charset="-122"/>
              </a:rPr>
              <a:t>运用免耕技术</a:t>
            </a:r>
            <a:r>
              <a:rPr lang="zh-CN" altLang="en-US" sz="2400" b="1" dirty="0">
                <a:latin typeface="Arial" panose="020B0604020202020204" pitchFamily="34" charset="0"/>
                <a:ea typeface="宋体" panose="02010600030101010101" pitchFamily="2" charset="-122"/>
              </a:rPr>
              <a:t>来保护表层土壤。</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84"/>
                                            </p:txEl>
                                          </p:spTgt>
                                        </p:tgtEl>
                                        <p:attrNameLst>
                                          <p:attrName>style.visibility</p:attrName>
                                        </p:attrNameLst>
                                      </p:cBhvr>
                                      <p:to>
                                        <p:strVal val="visible"/>
                                      </p:to>
                                    </p:set>
                                    <p:anim calcmode="lin" valueType="num">
                                      <p:cBhvr>
                                        <p:cTn id="7" dur="500" fill="hold"/>
                                        <p:tgtEl>
                                          <p:spTgt spid="5">
                                            <p:txEl>
                                              <p:charRg st="0" end="84"/>
                                            </p:txEl>
                                          </p:spTgt>
                                        </p:tgtEl>
                                        <p:attrNameLst>
                                          <p:attrName>ppt_x</p:attrName>
                                        </p:attrNameLst>
                                      </p:cBhvr>
                                      <p:tavLst>
                                        <p:tav tm="0">
                                          <p:val>
                                            <p:strVal val="#ppt_x"/>
                                          </p:val>
                                        </p:tav>
                                        <p:tav tm="100000">
                                          <p:val>
                                            <p:strVal val="#ppt_x"/>
                                          </p:val>
                                        </p:tav>
                                      </p:tavLst>
                                    </p:anim>
                                    <p:anim calcmode="lin" valueType="num">
                                      <p:cBhvr>
                                        <p:cTn id="8" dur="500" fill="hold"/>
                                        <p:tgtEl>
                                          <p:spTgt spid="5">
                                            <p:txEl>
                                              <p:charRg st="0"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xfrm>
            <a:off x="285750" y="457200"/>
            <a:ext cx="8401050" cy="828675"/>
          </a:xfrm>
        </p:spPr>
        <p:txBody>
          <a:bodyPr wrap="square" lIns="91440" tIns="45720" rIns="91440" bIns="45720" anchor="ctr"/>
          <a:p>
            <a:r>
              <a:rPr lang="en-US" altLang="zh-CN" sz="3200" b="1" dirty="0">
                <a:solidFill>
                  <a:srgbClr val="FF0000"/>
                </a:solidFill>
              </a:rPr>
              <a:t>New words and Phrases</a:t>
            </a:r>
            <a:endParaRPr lang="zh-CN" altLang="en-US" sz="3200" b="1" dirty="0">
              <a:solidFill>
                <a:srgbClr val="FF0000"/>
              </a:solidFill>
            </a:endParaRPr>
          </a:p>
        </p:txBody>
      </p:sp>
      <p:sp>
        <p:nvSpPr>
          <p:cNvPr id="3" name="内容占位符 2"/>
          <p:cNvSpPr>
            <a:spLocks noGrp="1"/>
          </p:cNvSpPr>
          <p:nvPr>
            <p:ph idx="1"/>
          </p:nvPr>
        </p:nvSpPr>
        <p:spPr>
          <a:xfrm>
            <a:off x="214313" y="1714500"/>
            <a:ext cx="8472488" cy="4357688"/>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AutoNum type="arabicPeriod"/>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environmentalism:    </a:t>
            </a:r>
            <a:r>
              <a:rPr kumimoji="0" lang="zh-CN" sz="2800" b="0" i="0" u="none" strike="noStrike" kern="0" cap="none" spc="0" normalizeH="0" baseline="0" noProof="0" dirty="0" smtClean="0">
                <a:ln>
                  <a:noFill/>
                </a:ln>
                <a:solidFill>
                  <a:schemeClr val="tx1"/>
                </a:solidFill>
                <a:effectLst/>
                <a:uLnTx/>
                <a:uFillTx/>
                <a:latin typeface="+mn-lt"/>
                <a:ea typeface="+mn-ea"/>
                <a:cs typeface="+mn-cs"/>
              </a:rPr>
              <a:t>环保主义思想</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0" u="none" strike="noStrike" kern="0" cap="none" spc="0" normalizeH="0" baseline="0" noProof="0" dirty="0" smtClean="0">
                <a:ln>
                  <a:noFill/>
                </a:ln>
                <a:solidFill>
                  <a:srgbClr val="FF0000"/>
                </a:solidFill>
                <a:effectLst/>
                <a:uLnTx/>
                <a:uFillTx/>
                <a:latin typeface="+mn-lt"/>
                <a:ea typeface="+mn-ea"/>
                <a:cs typeface="+mn-cs"/>
              </a:rPr>
              <a:t>the environment</a:t>
            </a:r>
            <a:r>
              <a:rPr kumimoji="0" lang="en-US" sz="2800" b="1" i="0" u="none" strike="noStrike" kern="0" cap="none" spc="0" normalizeH="0" baseline="0" noProof="0" dirty="0" smtClean="0">
                <a:ln>
                  <a:noFill/>
                </a:ln>
                <a:solidFill>
                  <a:schemeClr val="tx1"/>
                </a:solidFill>
                <a:effectLst/>
                <a:uLnTx/>
                <a:uFillTx/>
                <a:latin typeface="+mn-lt"/>
                <a:ea typeface="+mn-ea"/>
                <a:cs typeface="+mn-cs"/>
              </a:rPr>
              <a:t>: the air, water, and land on Earth, which can be harmed by man's activities :</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1" u="none" strike="noStrike" kern="0" cap="none" spc="0" normalizeH="0" baseline="0" noProof="0" dirty="0" smtClean="0">
                <a:ln>
                  <a:noFill/>
                </a:ln>
                <a:solidFill>
                  <a:schemeClr val="tx1"/>
                </a:solidFill>
                <a:effectLst/>
                <a:uLnTx/>
                <a:uFillTx/>
                <a:latin typeface="+mn-lt"/>
                <a:ea typeface="+mn-ea"/>
                <a:cs typeface="+mn-cs"/>
              </a:rPr>
              <a:t>Eg. Some of these chemicals are very damaging to the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environment.</a:t>
            </a:r>
            <a:endParaRPr kumimoji="0" lang="en-US" sz="2800" b="1" i="1"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1" u="none" strike="noStrike" kern="0" cap="none" spc="0" normalizeH="0" baseline="0" noProof="0" dirty="0" smtClean="0">
                <a:ln>
                  <a:noFill/>
                </a:ln>
                <a:solidFill>
                  <a:schemeClr val="tx1"/>
                </a:solidFill>
                <a:effectLst/>
                <a:uLnTx/>
                <a:uFillTx/>
                <a:latin typeface="+mn-lt"/>
                <a:ea typeface="+mn-ea"/>
                <a:cs typeface="+mn-cs"/>
              </a:rPr>
              <a:t>legislation to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protect the environment</a:t>
            </a:r>
            <a:endParaRPr kumimoji="0" lang="en-US" sz="2800" b="1" i="1"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1" u="none" strike="noStrike" kern="0" cap="none" spc="0" normalizeH="0" baseline="0" noProof="0" dirty="0" smtClean="0">
                <a:ln>
                  <a:noFill/>
                </a:ln>
                <a:solidFill>
                  <a:srgbClr val="FF0000"/>
                </a:solidFill>
                <a:effectLst/>
                <a:uLnTx/>
                <a:uFillTx/>
                <a:latin typeface="+mn-lt"/>
                <a:ea typeface="+mn-ea"/>
                <a:cs typeface="+mn-cs"/>
              </a:rPr>
              <a:t>the effects </a:t>
            </a:r>
            <a:r>
              <a:rPr kumimoji="0" lang="en-US" sz="2800" b="1" i="1" u="none" strike="noStrike" kern="0" cap="none" spc="0" normalizeH="0" baseline="0" noProof="0" dirty="0" smtClean="0">
                <a:ln>
                  <a:noFill/>
                </a:ln>
                <a:solidFill>
                  <a:schemeClr val="tx1"/>
                </a:solidFill>
                <a:effectLst/>
                <a:uLnTx/>
                <a:uFillTx/>
                <a:latin typeface="+mn-lt"/>
                <a:ea typeface="+mn-ea"/>
                <a:cs typeface="+mn-cs"/>
              </a:rPr>
              <a:t>of acid rain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on the environment</a:t>
            </a:r>
            <a:endParaRPr kumimoji="0" lang="en-US" sz="2800" b="1" i="1"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1" u="none" strike="noStrike" kern="0" cap="none" spc="0" normalizeH="0" baseline="0" noProof="0" dirty="0" smtClean="0">
                <a:ln>
                  <a:noFill/>
                </a:ln>
                <a:solidFill>
                  <a:schemeClr val="tx1"/>
                </a:solidFill>
                <a:effectLst/>
                <a:uLnTx/>
                <a:uFillTx/>
                <a:latin typeface="+mn-lt"/>
                <a:ea typeface="+mn-ea"/>
                <a:cs typeface="+mn-cs"/>
              </a:rPr>
              <a:t>the government minister for the environment</a:t>
            </a:r>
            <a:endParaRPr kumimoji="0" lang="en-US" sz="2800" b="1" i="1"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55299"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5300" name="TextBox 4"/>
          <p:cNvSpPr txBox="1"/>
          <p:nvPr/>
        </p:nvSpPr>
        <p:spPr>
          <a:xfrm>
            <a:off x="214313" y="1143000"/>
            <a:ext cx="7215187" cy="523875"/>
          </a:xfrm>
          <a:prstGeom prst="rect">
            <a:avLst/>
          </a:prstGeom>
          <a:noFill/>
          <a:ln w="9525">
            <a:noFill/>
          </a:ln>
        </p:spPr>
        <p:txBody>
          <a:bodyPr anchor="t">
            <a:spAutoFit/>
          </a:bodyPr>
          <a:p>
            <a:r>
              <a:rPr lang="en-US" altLang="zh-CN" sz="2800" b="1" dirty="0">
                <a:latin typeface="Arial" panose="020B0604020202020204" pitchFamily="34" charset="0"/>
                <a:ea typeface="宋体" panose="02010600030101010101" pitchFamily="2" charset="-122"/>
              </a:rPr>
              <a:t>Para1:</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内容占位符 2"/>
          <p:cNvSpPr>
            <a:spLocks noGrp="1"/>
          </p:cNvSpPr>
          <p:nvPr>
            <p:ph idx="1"/>
          </p:nvPr>
        </p:nvSpPr>
        <p:spPr>
          <a:xfrm>
            <a:off x="285750" y="571500"/>
            <a:ext cx="8401050" cy="5295900"/>
          </a:xfrm>
        </p:spPr>
        <p:txBody>
          <a:bodyPr wrap="square" lIns="91440" tIns="45720" rIns="91440" bIns="45720" anchor="t"/>
          <a:p>
            <a:r>
              <a:rPr lang="en-US" altLang="zh-CN" sz="2400" b="1" dirty="0">
                <a:solidFill>
                  <a:srgbClr val="FF0000"/>
                </a:solidFill>
              </a:rPr>
              <a:t>working/learning environment</a:t>
            </a:r>
            <a:endParaRPr lang="en-US" altLang="zh-CN" sz="2400" b="1" dirty="0">
              <a:solidFill>
                <a:srgbClr val="FF0000"/>
              </a:solidFill>
            </a:endParaRPr>
          </a:p>
          <a:p>
            <a:r>
              <a:rPr lang="en-US" altLang="zh-CN" sz="2400" b="1" dirty="0"/>
              <a:t>Eg. a pleasant working environment</a:t>
            </a:r>
            <a:endParaRPr lang="en-US" altLang="zh-CN" sz="2400" b="1" dirty="0"/>
          </a:p>
          <a:p>
            <a:r>
              <a:rPr lang="en-US" altLang="zh-CN" sz="2400" b="1" dirty="0">
                <a:solidFill>
                  <a:srgbClr val="FF0000"/>
                </a:solidFill>
              </a:rPr>
              <a:t>political/economic environment</a:t>
            </a:r>
            <a:endParaRPr lang="en-US" altLang="zh-CN" sz="2400" b="1" dirty="0">
              <a:solidFill>
                <a:srgbClr val="FF0000"/>
              </a:solidFill>
            </a:endParaRPr>
          </a:p>
          <a:p>
            <a:r>
              <a:rPr lang="en-US" altLang="zh-CN" sz="2400" b="1" dirty="0"/>
              <a:t>Eg. a stable economic environment</a:t>
            </a:r>
            <a:endParaRPr lang="en-US" altLang="zh-CN" sz="2400" b="1" dirty="0"/>
          </a:p>
          <a:p>
            <a:r>
              <a:rPr lang="en-US" altLang="zh-CN" sz="2400" b="1" dirty="0">
                <a:solidFill>
                  <a:srgbClr val="FF0000"/>
                </a:solidFill>
              </a:rPr>
              <a:t>good for the environment: </a:t>
            </a:r>
            <a:br>
              <a:rPr lang="en-US" altLang="zh-CN" sz="2400" dirty="0"/>
            </a:br>
            <a:endParaRPr lang="en-US" altLang="zh-CN" sz="2400" dirty="0"/>
          </a:p>
          <a:p>
            <a:endParaRPr lang="en-US" altLang="zh-CN" sz="2400" b="1" dirty="0"/>
          </a:p>
          <a:p>
            <a:r>
              <a:rPr lang="en-US" altLang="zh-CN" sz="2400" b="1" dirty="0">
                <a:solidFill>
                  <a:srgbClr val="FF0000"/>
                </a:solidFill>
              </a:rPr>
              <a:t>people who want to protect the environment: </a:t>
            </a:r>
            <a:endParaRPr lang="en-US" altLang="zh-CN" sz="2400" b="1" dirty="0">
              <a:solidFill>
                <a:srgbClr val="FF0000"/>
              </a:solidFill>
            </a:endParaRPr>
          </a:p>
          <a:p>
            <a:br>
              <a:rPr lang="en-US" altLang="zh-CN" sz="2400" dirty="0"/>
            </a:br>
            <a:r>
              <a:rPr lang="en-US" altLang="zh-CN" sz="2400" b="1" dirty="0">
                <a:solidFill>
                  <a:srgbClr val="FF0000"/>
                </a:solidFill>
              </a:rPr>
              <a:t>things that cause harm to the environment :</a:t>
            </a:r>
            <a:endParaRPr lang="zh-CN" altLang="en-US" sz="2800" dirty="0"/>
          </a:p>
        </p:txBody>
      </p:sp>
      <p:sp>
        <p:nvSpPr>
          <p:cNvPr id="56322"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395288" y="2708275"/>
            <a:ext cx="8215312" cy="8302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environmentally friendly , eco-friendly,   sustainable, </a:t>
            </a:r>
            <a:endParaRPr lang="en-US" altLang="zh-CN" sz="24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recyclable, biodegradable, renewable, organic</a:t>
            </a:r>
            <a:endParaRPr lang="zh-CN" altLang="en-US" sz="2400" dirty="0">
              <a:latin typeface="Arial" panose="020B0604020202020204" pitchFamily="34" charset="0"/>
              <a:ea typeface="宋体" panose="02010600030101010101" pitchFamily="2" charset="-122"/>
            </a:endParaRPr>
          </a:p>
        </p:txBody>
      </p:sp>
      <p:sp>
        <p:nvSpPr>
          <p:cNvPr id="7" name="TextBox 6"/>
          <p:cNvSpPr txBox="1"/>
          <p:nvPr/>
        </p:nvSpPr>
        <p:spPr>
          <a:xfrm>
            <a:off x="857250" y="3857625"/>
            <a:ext cx="4572000" cy="4619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greens, eco-warriors</a:t>
            </a:r>
            <a:endParaRPr lang="zh-CN" altLang="en-US" sz="2400" dirty="0">
              <a:latin typeface="Arial" panose="020B0604020202020204" pitchFamily="34" charset="0"/>
              <a:ea typeface="宋体" panose="02010600030101010101" pitchFamily="2" charset="-122"/>
            </a:endParaRPr>
          </a:p>
        </p:txBody>
      </p:sp>
      <p:sp>
        <p:nvSpPr>
          <p:cNvPr id="8" name="TextBox 7"/>
          <p:cNvSpPr txBox="1"/>
          <p:nvPr/>
        </p:nvSpPr>
        <p:spPr>
          <a:xfrm>
            <a:off x="357188" y="4714875"/>
            <a:ext cx="8501062" cy="8302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pollution, greenhouse gases, global warming, acid rain, deforestation </a:t>
            </a:r>
            <a:endParaRPr lang="en-US" altLang="zh-CN"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内容占位符 2"/>
          <p:cNvSpPr>
            <a:spLocks noGrp="1"/>
          </p:cNvSpPr>
          <p:nvPr>
            <p:ph idx="1"/>
          </p:nvPr>
        </p:nvSpPr>
        <p:spPr>
          <a:xfrm>
            <a:off x="285750" y="500063"/>
            <a:ext cx="8643938" cy="3357562"/>
          </a:xfrm>
        </p:spPr>
        <p:txBody>
          <a:bodyPr wrap="square" lIns="91440" tIns="45720" rIns="91440" bIns="45720" anchor="t"/>
          <a:p>
            <a:pPr marL="457200" indent="-457200">
              <a:buNone/>
            </a:pPr>
            <a:r>
              <a:rPr lang="en-US" altLang="zh-CN" sz="2400" b="1" dirty="0">
                <a:solidFill>
                  <a:srgbClr val="FF0000"/>
                </a:solidFill>
              </a:rPr>
              <a:t>2.  </a:t>
            </a:r>
            <a:r>
              <a:rPr lang="en-US" altLang="zh-CN" sz="2800" b="1" dirty="0">
                <a:solidFill>
                  <a:srgbClr val="FF0000"/>
                </a:solidFill>
              </a:rPr>
              <a:t>waste</a:t>
            </a:r>
            <a:r>
              <a:rPr lang="en-US" altLang="zh-CN" sz="2400" b="1" dirty="0">
                <a:solidFill>
                  <a:srgbClr val="FF0000"/>
                </a:solidFill>
              </a:rPr>
              <a:t>: </a:t>
            </a:r>
            <a:endParaRPr lang="en-US" altLang="zh-CN" sz="2400" b="1" dirty="0">
              <a:solidFill>
                <a:srgbClr val="FF0000"/>
              </a:solidFill>
            </a:endParaRPr>
          </a:p>
          <a:p>
            <a:pPr marL="457200" indent="-457200">
              <a:buNone/>
            </a:pPr>
            <a:r>
              <a:rPr lang="zh-CN" altLang="en-US" sz="2400" b="1" dirty="0"/>
              <a:t>核废料  </a:t>
            </a:r>
            <a:r>
              <a:rPr lang="en-US" altLang="zh-CN" sz="2400" b="1" dirty="0"/>
              <a:t>——</a:t>
            </a:r>
            <a:r>
              <a:rPr lang="zh-CN" altLang="en-US" sz="2400" b="1" dirty="0"/>
              <a:t>                       </a:t>
            </a:r>
            <a:endParaRPr lang="en-US" altLang="zh-CN" sz="2400" b="1" dirty="0"/>
          </a:p>
          <a:p>
            <a:pPr marL="457200" indent="-457200">
              <a:buNone/>
            </a:pPr>
            <a:r>
              <a:rPr lang="zh-CN" altLang="en-US" sz="2400" b="1" dirty="0"/>
              <a:t>放射性废料</a:t>
            </a:r>
            <a:r>
              <a:rPr lang="en-US" altLang="zh-CN" sz="2400" b="1" dirty="0"/>
              <a:t>——</a:t>
            </a:r>
            <a:endParaRPr lang="en-US" altLang="zh-CN" sz="2400" b="1" dirty="0"/>
          </a:p>
          <a:p>
            <a:pPr marL="457200" indent="-457200">
              <a:buNone/>
            </a:pPr>
            <a:r>
              <a:rPr lang="zh-CN" altLang="en-US" sz="2400" b="1" dirty="0"/>
              <a:t>有毒废料</a:t>
            </a:r>
            <a:r>
              <a:rPr lang="en-US" altLang="zh-CN" sz="2400" b="1" dirty="0"/>
              <a:t>——</a:t>
            </a:r>
            <a:endParaRPr lang="en-US" altLang="zh-CN" sz="2400" b="1" dirty="0"/>
          </a:p>
          <a:p>
            <a:pPr marL="457200" indent="-457200">
              <a:buNone/>
            </a:pPr>
            <a:r>
              <a:rPr lang="zh-CN" altLang="en-US" sz="2400" b="1" dirty="0"/>
              <a:t>废品</a:t>
            </a:r>
            <a:r>
              <a:rPr lang="en-US" altLang="zh-CN" sz="2400" b="1" dirty="0"/>
              <a:t>——</a:t>
            </a:r>
            <a:endParaRPr lang="en-US" altLang="zh-CN" sz="2400" b="1" dirty="0"/>
          </a:p>
          <a:p>
            <a:pPr marL="457200" indent="-457200">
              <a:buNone/>
            </a:pPr>
            <a:r>
              <a:rPr lang="zh-CN" altLang="en-US" sz="2400" b="1" dirty="0"/>
              <a:t>废纸</a:t>
            </a:r>
            <a:r>
              <a:rPr lang="en-US" altLang="zh-CN" sz="2400" b="1" dirty="0"/>
              <a:t>——</a:t>
            </a:r>
            <a:endParaRPr lang="en-US" altLang="zh-CN" sz="2400" b="1" dirty="0"/>
          </a:p>
          <a:p>
            <a:pPr marL="457200" indent="-457200">
              <a:buNone/>
            </a:pPr>
            <a:r>
              <a:rPr lang="zh-CN" altLang="en-US" sz="2400" b="1" dirty="0"/>
              <a:t>废物处理</a:t>
            </a:r>
            <a:r>
              <a:rPr lang="en-US" altLang="zh-CN" sz="2400" b="1" dirty="0"/>
              <a:t>——</a:t>
            </a:r>
            <a:endParaRPr lang="zh-CN" altLang="en-US" sz="2400" b="1" dirty="0"/>
          </a:p>
        </p:txBody>
      </p:sp>
      <p:sp>
        <p:nvSpPr>
          <p:cNvPr id="57346"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TextBox 4"/>
          <p:cNvSpPr txBox="1"/>
          <p:nvPr/>
        </p:nvSpPr>
        <p:spPr>
          <a:xfrm>
            <a:off x="2357438" y="1071563"/>
            <a:ext cx="3857625" cy="46196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nuclear waste</a:t>
            </a:r>
            <a:endParaRPr lang="zh-CN" altLang="en-US" sz="2400" b="1" dirty="0">
              <a:latin typeface="Arial" panose="020B0604020202020204" pitchFamily="34" charset="0"/>
              <a:ea typeface="宋体" panose="02010600030101010101" pitchFamily="2" charset="-122"/>
            </a:endParaRPr>
          </a:p>
        </p:txBody>
      </p:sp>
      <p:sp>
        <p:nvSpPr>
          <p:cNvPr id="57348" name="TextBox 5"/>
          <p:cNvSpPr txBox="1"/>
          <p:nvPr/>
        </p:nvSpPr>
        <p:spPr>
          <a:xfrm>
            <a:off x="10144125" y="1928813"/>
            <a:ext cx="1785938" cy="369887"/>
          </a:xfrm>
          <a:prstGeom prst="rect">
            <a:avLst/>
          </a:prstGeom>
          <a:noFill/>
          <a:ln w="9525">
            <a:noFill/>
          </a:ln>
        </p:spPr>
        <p:txBody>
          <a:bodyPr anchor="t">
            <a:spAutoFit/>
          </a:bodyPr>
          <a:p>
            <a:endParaRPr lang="zh-CN" altLang="en-US" dirty="0">
              <a:latin typeface="Arial" panose="020B0604020202020204" pitchFamily="34" charset="0"/>
              <a:ea typeface="宋体" panose="02010600030101010101" pitchFamily="2" charset="-122"/>
            </a:endParaRPr>
          </a:p>
        </p:txBody>
      </p:sp>
      <p:sp>
        <p:nvSpPr>
          <p:cNvPr id="7" name="TextBox 6"/>
          <p:cNvSpPr txBox="1"/>
          <p:nvPr/>
        </p:nvSpPr>
        <p:spPr>
          <a:xfrm>
            <a:off x="2643188" y="1500188"/>
            <a:ext cx="4071937" cy="46196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radioactive waste</a:t>
            </a:r>
            <a:endParaRPr lang="zh-CN" altLang="en-US" sz="2400" dirty="0">
              <a:latin typeface="Arial" panose="020B0604020202020204" pitchFamily="34" charset="0"/>
              <a:ea typeface="宋体" panose="02010600030101010101" pitchFamily="2" charset="-122"/>
            </a:endParaRPr>
          </a:p>
        </p:txBody>
      </p:sp>
      <p:sp>
        <p:nvSpPr>
          <p:cNvPr id="8" name="TextBox 7"/>
          <p:cNvSpPr txBox="1"/>
          <p:nvPr/>
        </p:nvSpPr>
        <p:spPr>
          <a:xfrm>
            <a:off x="2428875" y="1928813"/>
            <a:ext cx="2357438" cy="46196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toxic waste</a:t>
            </a:r>
            <a:endParaRPr lang="zh-CN" altLang="en-US" sz="2400" b="1" dirty="0">
              <a:latin typeface="Arial" panose="020B0604020202020204" pitchFamily="34" charset="0"/>
              <a:ea typeface="宋体" panose="02010600030101010101" pitchFamily="2" charset="-122"/>
            </a:endParaRPr>
          </a:p>
        </p:txBody>
      </p:sp>
      <p:sp>
        <p:nvSpPr>
          <p:cNvPr id="9" name="TextBox 8"/>
          <p:cNvSpPr txBox="1"/>
          <p:nvPr/>
        </p:nvSpPr>
        <p:spPr>
          <a:xfrm>
            <a:off x="1785938" y="2357438"/>
            <a:ext cx="3429000" cy="46196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waste product</a:t>
            </a:r>
            <a:endParaRPr lang="zh-CN" altLang="en-US" sz="2400" b="1" dirty="0">
              <a:latin typeface="Arial" panose="020B0604020202020204" pitchFamily="34" charset="0"/>
              <a:ea typeface="宋体" panose="02010600030101010101" pitchFamily="2" charset="-122"/>
            </a:endParaRPr>
          </a:p>
        </p:txBody>
      </p:sp>
      <p:sp>
        <p:nvSpPr>
          <p:cNvPr id="10" name="TextBox 9"/>
          <p:cNvSpPr txBox="1"/>
          <p:nvPr/>
        </p:nvSpPr>
        <p:spPr>
          <a:xfrm>
            <a:off x="1857375" y="2786063"/>
            <a:ext cx="3000375" cy="46196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waste paper</a:t>
            </a:r>
            <a:endParaRPr lang="zh-CN" altLang="en-US" sz="2400" b="1" dirty="0">
              <a:latin typeface="Arial" panose="020B0604020202020204" pitchFamily="34" charset="0"/>
              <a:ea typeface="宋体" panose="02010600030101010101" pitchFamily="2" charset="-122"/>
            </a:endParaRPr>
          </a:p>
        </p:txBody>
      </p:sp>
      <p:sp>
        <p:nvSpPr>
          <p:cNvPr id="11" name="TextBox 10"/>
          <p:cNvSpPr txBox="1"/>
          <p:nvPr/>
        </p:nvSpPr>
        <p:spPr>
          <a:xfrm>
            <a:off x="2286000" y="3214688"/>
            <a:ext cx="3857625" cy="46196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waste disposal</a:t>
            </a:r>
            <a:endParaRPr lang="zh-CN" altLang="en-US" sz="2400" b="1" dirty="0">
              <a:latin typeface="Arial" panose="020B0604020202020204" pitchFamily="34" charset="0"/>
              <a:ea typeface="宋体" panose="02010600030101010101" pitchFamily="2" charset="-122"/>
            </a:endParaRPr>
          </a:p>
        </p:txBody>
      </p:sp>
      <p:sp>
        <p:nvSpPr>
          <p:cNvPr id="57354" name="TextBox 11"/>
          <p:cNvSpPr txBox="1"/>
          <p:nvPr/>
        </p:nvSpPr>
        <p:spPr>
          <a:xfrm>
            <a:off x="214313" y="3857625"/>
            <a:ext cx="7929562" cy="1200150"/>
          </a:xfrm>
          <a:prstGeom prst="rect">
            <a:avLst/>
          </a:prstGeom>
          <a:noFill/>
          <a:ln w="9525">
            <a:noFill/>
          </a:ln>
        </p:spPr>
        <p:txBody>
          <a:bodyPr anchor="t">
            <a:spAutoFit/>
          </a:bodyPr>
          <a:p>
            <a:r>
              <a:rPr lang="zh-CN" altLang="en-US" sz="2400" b="1" dirty="0">
                <a:latin typeface="Arial" panose="020B0604020202020204" pitchFamily="34" charset="0"/>
                <a:ea typeface="宋体" panose="02010600030101010101" pitchFamily="2" charset="-122"/>
              </a:rPr>
              <a:t>工业废料 </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化学废料 </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家庭废料 </a:t>
            </a:r>
            <a:r>
              <a:rPr lang="en-US"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57355" name="TextBox 12"/>
          <p:cNvSpPr txBox="1"/>
          <p:nvPr/>
        </p:nvSpPr>
        <p:spPr>
          <a:xfrm>
            <a:off x="285750" y="5286375"/>
            <a:ext cx="7500938" cy="4619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be a waste of---</a:t>
            </a:r>
            <a:endParaRPr lang="zh-CN" altLang="en-US" sz="2400" b="1" dirty="0">
              <a:latin typeface="Arial" panose="020B0604020202020204" pitchFamily="34" charset="0"/>
              <a:ea typeface="宋体" panose="02010600030101010101" pitchFamily="2" charset="-122"/>
            </a:endParaRPr>
          </a:p>
        </p:txBody>
      </p:sp>
      <p:sp>
        <p:nvSpPr>
          <p:cNvPr id="14" name="TextBox 13"/>
          <p:cNvSpPr txBox="1"/>
          <p:nvPr/>
        </p:nvSpPr>
        <p:spPr>
          <a:xfrm>
            <a:off x="2214563" y="3714750"/>
            <a:ext cx="3071812" cy="4619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industrial waste</a:t>
            </a:r>
            <a:endParaRPr lang="zh-CN" altLang="en-US" sz="2400" b="1" dirty="0">
              <a:latin typeface="Arial" panose="020B0604020202020204" pitchFamily="34" charset="0"/>
              <a:ea typeface="宋体" panose="02010600030101010101" pitchFamily="2" charset="-122"/>
            </a:endParaRPr>
          </a:p>
        </p:txBody>
      </p:sp>
      <p:sp>
        <p:nvSpPr>
          <p:cNvPr id="15" name="TextBox 14"/>
          <p:cNvSpPr txBox="1"/>
          <p:nvPr/>
        </p:nvSpPr>
        <p:spPr>
          <a:xfrm>
            <a:off x="2286000" y="4143375"/>
            <a:ext cx="2428875" cy="4619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chemical waste</a:t>
            </a:r>
            <a:endParaRPr lang="zh-CN" altLang="en-US" sz="2400" b="1" dirty="0">
              <a:latin typeface="Arial" panose="020B0604020202020204" pitchFamily="34" charset="0"/>
              <a:ea typeface="宋体" panose="02010600030101010101" pitchFamily="2" charset="-122"/>
            </a:endParaRPr>
          </a:p>
        </p:txBody>
      </p:sp>
      <p:sp>
        <p:nvSpPr>
          <p:cNvPr id="16" name="TextBox 15"/>
          <p:cNvSpPr txBox="1"/>
          <p:nvPr/>
        </p:nvSpPr>
        <p:spPr>
          <a:xfrm>
            <a:off x="2286000" y="4500563"/>
            <a:ext cx="2786063" cy="461962"/>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household waste</a:t>
            </a:r>
            <a:endParaRPr lang="zh-CN" altLang="en-US" sz="2400" b="1" dirty="0">
              <a:latin typeface="Arial" panose="020B0604020202020204" pitchFamily="34" charset="0"/>
              <a:ea typeface="宋体" panose="02010600030101010101" pitchFamily="2" charset="-122"/>
            </a:endParaRPr>
          </a:p>
        </p:txBody>
      </p:sp>
      <p:sp>
        <p:nvSpPr>
          <p:cNvPr id="18" name="TextBox 17"/>
          <p:cNvSpPr txBox="1"/>
          <p:nvPr/>
        </p:nvSpPr>
        <p:spPr>
          <a:xfrm>
            <a:off x="2571750" y="5286375"/>
            <a:ext cx="4786313" cy="4619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(money/time/ effort/space)</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4" grpId="0"/>
      <p:bldP spid="15" grpId="0"/>
      <p:bldP spid="16"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内容占位符 2"/>
          <p:cNvSpPr>
            <a:spLocks noGrp="1"/>
          </p:cNvSpPr>
          <p:nvPr>
            <p:ph idx="1"/>
          </p:nvPr>
        </p:nvSpPr>
        <p:spPr>
          <a:xfrm>
            <a:off x="214313" y="571500"/>
            <a:ext cx="8643937" cy="5295900"/>
          </a:xfrm>
        </p:spPr>
        <p:txBody>
          <a:bodyPr wrap="square" lIns="91440" tIns="45720" rIns="91440" bIns="45720" anchor="t"/>
          <a:p>
            <a:r>
              <a:rPr lang="en-US" altLang="zh-CN" sz="2800" b="1" dirty="0">
                <a:solidFill>
                  <a:srgbClr val="FF0000"/>
                </a:solidFill>
              </a:rPr>
              <a:t>3. wage: </a:t>
            </a:r>
            <a:r>
              <a:rPr lang="en-US" altLang="zh-CN" sz="2800" b="1" dirty="0"/>
              <a:t>to be involved in a war against someone, or a fight against something</a:t>
            </a:r>
            <a:r>
              <a:rPr lang="zh-CN" altLang="en-US" sz="2400" b="1" dirty="0"/>
              <a:t>实行，进行</a:t>
            </a:r>
            <a:endParaRPr lang="en-US" altLang="x-none" sz="2400" b="1" dirty="0"/>
          </a:p>
          <a:p>
            <a:r>
              <a:rPr lang="en-US" altLang="zh-CN" sz="2800" b="1" u="sng" dirty="0">
                <a:solidFill>
                  <a:srgbClr val="FF0000"/>
                </a:solidFill>
              </a:rPr>
              <a:t>Eg. wage war (on somebody/something)</a:t>
            </a:r>
            <a:endParaRPr lang="en-US" altLang="zh-CN" sz="2800" b="1" u="sng" dirty="0">
              <a:solidFill>
                <a:srgbClr val="FF0000"/>
              </a:solidFill>
            </a:endParaRPr>
          </a:p>
          <a:p>
            <a:r>
              <a:rPr lang="en-US" altLang="zh-CN" sz="2800" b="1" i="1" dirty="0"/>
              <a:t>The police are </a:t>
            </a:r>
            <a:r>
              <a:rPr lang="en-US" altLang="zh-CN" sz="2800" b="1" i="1" dirty="0">
                <a:solidFill>
                  <a:srgbClr val="FF0000"/>
                </a:solidFill>
              </a:rPr>
              <a:t>waging war on </a:t>
            </a:r>
            <a:r>
              <a:rPr lang="en-US" altLang="zh-CN" sz="2800" b="1" i="1" dirty="0"/>
              <a:t>drug pushers (</a:t>
            </a:r>
            <a:r>
              <a:rPr lang="zh-CN" altLang="en-US" sz="2800" b="1" i="1" dirty="0"/>
              <a:t>毒贩</a:t>
            </a:r>
            <a:r>
              <a:rPr lang="en-US" altLang="zh-CN" sz="2800" b="1" i="1" dirty="0"/>
              <a:t>)in the city.</a:t>
            </a:r>
            <a:endParaRPr lang="en-US" altLang="zh-CN" sz="2800" b="1" i="1" dirty="0"/>
          </a:p>
          <a:p>
            <a:r>
              <a:rPr lang="en-US" altLang="zh-CN" sz="2800" b="1" dirty="0">
                <a:solidFill>
                  <a:srgbClr val="FF0000"/>
                </a:solidFill>
              </a:rPr>
              <a:t>wage a campaign/struggle/battle etc</a:t>
            </a:r>
            <a:endParaRPr lang="en-US" altLang="zh-CN" sz="2800" b="1" dirty="0">
              <a:solidFill>
                <a:srgbClr val="FF0000"/>
              </a:solidFill>
            </a:endParaRPr>
          </a:p>
          <a:p>
            <a:r>
              <a:rPr lang="en-US" altLang="zh-CN" sz="2800" b="1" i="1" dirty="0"/>
              <a:t>Eg. The council has </a:t>
            </a:r>
            <a:r>
              <a:rPr lang="en-US" altLang="zh-CN" sz="2800" b="1" i="1" dirty="0">
                <a:solidFill>
                  <a:srgbClr val="FF0000"/>
                </a:solidFill>
              </a:rPr>
              <a:t>waged a vigorous campaign </a:t>
            </a:r>
            <a:r>
              <a:rPr lang="en-US" altLang="zh-CN" sz="2800" b="1" i="1" dirty="0"/>
              <a:t>against the proposal.</a:t>
            </a:r>
            <a:endParaRPr lang="en-US" altLang="zh-CN" sz="2800" b="1" i="1" dirty="0"/>
          </a:p>
          <a:p>
            <a:pPr>
              <a:buNone/>
            </a:pPr>
            <a:endParaRPr lang="en-US" altLang="zh-CN" b="1" dirty="0"/>
          </a:p>
          <a:p>
            <a:pPr>
              <a:buNone/>
            </a:pPr>
            <a:endParaRPr lang="zh-CN" altLang="en-US" dirty="0"/>
          </a:p>
        </p:txBody>
      </p:sp>
      <p:sp>
        <p:nvSpPr>
          <p:cNvPr id="5837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4">
                                            <p:txEl>
                                              <p:charRg st="0" end="84"/>
                                            </p:txEl>
                                          </p:spTgt>
                                        </p:tgtEl>
                                        <p:attrNameLst>
                                          <p:attrName>style.visibility</p:attrName>
                                        </p:attrNameLst>
                                      </p:cBhvr>
                                      <p:to>
                                        <p:strVal val="visible"/>
                                      </p:to>
                                    </p:set>
                                    <p:animEffect transition="in" filter="blinds(horizontal)">
                                      <p:cBhvr>
                                        <p:cTn id="7" dur="500"/>
                                        <p:tgtEl>
                                          <p:spTgt spid="74754">
                                            <p:txEl>
                                              <p:charRg st="0" end="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4">
                                            <p:txEl>
                                              <p:charRg st="84" end="121"/>
                                            </p:txEl>
                                          </p:spTgt>
                                        </p:tgtEl>
                                        <p:attrNameLst>
                                          <p:attrName>style.visibility</p:attrName>
                                        </p:attrNameLst>
                                      </p:cBhvr>
                                      <p:to>
                                        <p:strVal val="visible"/>
                                      </p:to>
                                    </p:set>
                                    <p:animEffect transition="in" filter="blinds(horizontal)">
                                      <p:cBhvr>
                                        <p:cTn id="12" dur="500"/>
                                        <p:tgtEl>
                                          <p:spTgt spid="74754">
                                            <p:txEl>
                                              <p:charRg st="84" end="1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4">
                                            <p:txEl>
                                              <p:charRg st="121" end="180"/>
                                            </p:txEl>
                                          </p:spTgt>
                                        </p:tgtEl>
                                        <p:attrNameLst>
                                          <p:attrName>style.visibility</p:attrName>
                                        </p:attrNameLst>
                                      </p:cBhvr>
                                      <p:to>
                                        <p:strVal val="visible"/>
                                      </p:to>
                                    </p:set>
                                    <p:animEffect transition="in" filter="blinds(horizontal)">
                                      <p:cBhvr>
                                        <p:cTn id="17" dur="500"/>
                                        <p:tgtEl>
                                          <p:spTgt spid="74754">
                                            <p:txEl>
                                              <p:charRg st="121" end="1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754">
                                            <p:txEl>
                                              <p:charRg st="180" end="216"/>
                                            </p:txEl>
                                          </p:spTgt>
                                        </p:tgtEl>
                                        <p:attrNameLst>
                                          <p:attrName>style.visibility</p:attrName>
                                        </p:attrNameLst>
                                      </p:cBhvr>
                                      <p:to>
                                        <p:strVal val="visible"/>
                                      </p:to>
                                    </p:set>
                                    <p:animEffect transition="in" filter="blinds(horizontal)">
                                      <p:cBhvr>
                                        <p:cTn id="22" dur="500"/>
                                        <p:tgtEl>
                                          <p:spTgt spid="74754">
                                            <p:txEl>
                                              <p:charRg st="180" end="2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754">
                                            <p:txEl>
                                              <p:charRg st="216" end="284"/>
                                            </p:txEl>
                                          </p:spTgt>
                                        </p:tgtEl>
                                        <p:attrNameLst>
                                          <p:attrName>style.visibility</p:attrName>
                                        </p:attrNameLst>
                                      </p:cBhvr>
                                      <p:to>
                                        <p:strVal val="visible"/>
                                      </p:to>
                                    </p:set>
                                    <p:animEffect transition="in" filter="blinds(horizontal)">
                                      <p:cBhvr>
                                        <p:cTn id="27" dur="500"/>
                                        <p:tgtEl>
                                          <p:spTgt spid="74754">
                                            <p:txEl>
                                              <p:charRg st="216" end="2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4313" y="500063"/>
            <a:ext cx="8715375" cy="63579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4. boost:</a:t>
            </a:r>
            <a:r>
              <a:rPr kumimoji="0" lang="en-US" sz="2800" b="1" i="0" u="none" strike="noStrike" kern="0" cap="none" spc="0" normalizeH="0" baseline="0" noProof="0" dirty="0" smtClean="0">
                <a:ln>
                  <a:noFill/>
                </a:ln>
                <a:solidFill>
                  <a:srgbClr val="FF0000"/>
                </a:solidFill>
                <a:effectLst/>
                <a:uLnTx/>
                <a:uFillTx/>
                <a:latin typeface="+mn-lt"/>
                <a:ea typeface="+mn-ea"/>
                <a:cs typeface="+mn-cs"/>
              </a:rPr>
              <a:t> </a:t>
            </a:r>
            <a:r>
              <a:rPr kumimoji="0" lang="en-US" sz="2800" b="1" i="0" u="none" strike="noStrike" kern="0" cap="none" spc="0" normalizeH="0" baseline="0" noProof="0" dirty="0" smtClean="0">
                <a:ln>
                  <a:noFill/>
                </a:ln>
                <a:solidFill>
                  <a:schemeClr val="tx1"/>
                </a:solidFill>
                <a:effectLst/>
                <a:uLnTx/>
                <a:uFillTx/>
                <a:latin typeface="+mn-lt"/>
                <a:ea typeface="+mn-ea"/>
                <a:cs typeface="+mn-cs"/>
              </a:rPr>
              <a:t>1. to increase or improve something and make it more successful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促进，提高</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1" u="none" strike="noStrike" kern="0" cap="none" spc="0" normalizeH="0" baseline="0" noProof="0" dirty="0" err="1" smtClean="0">
                <a:ln>
                  <a:noFill/>
                </a:ln>
                <a:solidFill>
                  <a:schemeClr val="tx1"/>
                </a:solidFill>
                <a:effectLst/>
                <a:uLnTx/>
                <a:uFillTx/>
                <a:latin typeface="+mn-lt"/>
                <a:ea typeface="+mn-ea"/>
                <a:cs typeface="+mn-cs"/>
              </a:rPr>
              <a:t>Eg.The</a:t>
            </a:r>
            <a:r>
              <a:rPr kumimoji="0" lang="en-US" sz="2800" b="1" i="1" u="none" strike="noStrike" kern="0" cap="none" spc="0" normalizeH="0" baseline="0" noProof="0" dirty="0" smtClean="0">
                <a:ln>
                  <a:noFill/>
                </a:ln>
                <a:solidFill>
                  <a:schemeClr val="tx1"/>
                </a:solidFill>
                <a:effectLst/>
                <a:uLnTx/>
                <a:uFillTx/>
                <a:latin typeface="+mn-lt"/>
                <a:ea typeface="+mn-ea"/>
                <a:cs typeface="+mn-cs"/>
              </a:rPr>
              <a:t> new resort area has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boosted </a:t>
            </a:r>
            <a:r>
              <a:rPr kumimoji="0" lang="en-US" sz="2800" b="1" i="1" u="none" strike="noStrike" kern="0" cap="none" spc="0" normalizeH="0" baseline="0" noProof="0" dirty="0" smtClean="0">
                <a:ln>
                  <a:noFill/>
                </a:ln>
                <a:solidFill>
                  <a:schemeClr val="tx1"/>
                </a:solidFill>
                <a:effectLst/>
                <a:uLnTx/>
                <a:uFillTx/>
                <a:latin typeface="+mn-lt"/>
                <a:ea typeface="+mn-ea"/>
                <a:cs typeface="+mn-cs"/>
              </a:rPr>
              <a:t>tourism.</a:t>
            </a:r>
            <a:endParaRPr kumimoji="0" lang="en-US" sz="2800" b="1"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0" u="none" strike="noStrike" kern="0" cap="none" spc="0" normalizeH="0" baseline="0" noProof="0" dirty="0" smtClean="0">
                <a:ln>
                  <a:noFill/>
                </a:ln>
                <a:solidFill>
                  <a:srgbClr val="FF0000"/>
                </a:solidFill>
                <a:effectLst/>
                <a:uLnTx/>
                <a:uFillTx/>
                <a:latin typeface="+mn-lt"/>
                <a:ea typeface="+mn-ea"/>
                <a:cs typeface="+mn-cs"/>
              </a:rPr>
              <a:t>boost somebody’s confidence/morale/ego</a:t>
            </a:r>
            <a:endParaRPr kumimoji="0" lang="en-US" sz="2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增强</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提高信心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士气</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自尊心</a:t>
            </a:r>
            <a:endParaRPr kumimoji="0" lang="en-US" sz="2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1" u="none" strike="noStrike" kern="0" cap="none" spc="0" normalizeH="0" baseline="0" noProof="0" dirty="0" smtClean="0">
                <a:ln>
                  <a:noFill/>
                </a:ln>
                <a:solidFill>
                  <a:schemeClr val="tx1"/>
                </a:solidFill>
                <a:effectLst/>
                <a:uLnTx/>
                <a:uFillTx/>
                <a:latin typeface="+mn-lt"/>
                <a:ea typeface="+mn-ea"/>
                <a:cs typeface="+mn-cs"/>
              </a:rPr>
              <a:t>The win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boosted the team's confidence.</a:t>
            </a:r>
            <a:endParaRPr kumimoji="0" lang="en-US" sz="2800" b="1" i="1"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2.</a:t>
            </a:r>
            <a:r>
              <a:rPr kumimoji="0" lang="en-US" sz="2800" b="1" i="1" u="none" strike="noStrike" kern="0" cap="none" spc="0" normalizeH="0" baseline="0" noProof="0" dirty="0" smtClean="0">
                <a:ln>
                  <a:noFill/>
                </a:ln>
                <a:solidFill>
                  <a:schemeClr val="tx1"/>
                </a:solidFill>
                <a:effectLst/>
                <a:uLnTx/>
                <a:uFillTx/>
                <a:latin typeface="+mn-lt"/>
                <a:ea typeface="+mn-ea"/>
                <a:cs typeface="+mn-cs"/>
              </a:rPr>
              <a:t> also</a:t>
            </a:r>
            <a:r>
              <a:rPr kumimoji="0" lang="en-US" sz="2800" b="1" i="0" u="none" strike="noStrike" kern="0" cap="none" spc="0" normalizeH="0" baseline="0" noProof="0" dirty="0" smtClean="0">
                <a:ln>
                  <a:noFill/>
                </a:ln>
                <a:solidFill>
                  <a:schemeClr val="tx1"/>
                </a:solidFill>
                <a:effectLst/>
                <a:uLnTx/>
                <a:uFillTx/>
                <a:latin typeface="+mn-lt"/>
                <a:ea typeface="+mn-ea"/>
                <a:cs typeface="+mn-cs"/>
              </a:rPr>
              <a:t> boost up to help someone reach a higher place by lifting or pushing them:</a:t>
            </a: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帮助，</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提升</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1" u="none" strike="noStrike" kern="0" cap="none" spc="0" normalizeH="0" baseline="0" noProof="0" dirty="0" err="1" smtClean="0">
                <a:ln>
                  <a:noFill/>
                </a:ln>
                <a:solidFill>
                  <a:schemeClr val="tx1"/>
                </a:solidFill>
                <a:effectLst/>
                <a:uLnTx/>
                <a:uFillTx/>
                <a:latin typeface="+mn-lt"/>
                <a:ea typeface="+mn-ea"/>
                <a:cs typeface="+mn-cs"/>
              </a:rPr>
              <a:t>eg</a:t>
            </a:r>
            <a:r>
              <a:rPr kumimoji="0" lang="en-US" sz="2800" b="1" i="1" u="none" strike="noStrike" kern="0" cap="none" spc="0" normalizeH="0" baseline="0" noProof="0" dirty="0" smtClean="0">
                <a:ln>
                  <a:noFill/>
                </a:ln>
                <a:solidFill>
                  <a:schemeClr val="tx1"/>
                </a:solidFill>
                <a:effectLst/>
                <a:uLnTx/>
                <a:uFillTx/>
                <a:latin typeface="+mn-lt"/>
                <a:ea typeface="+mn-ea"/>
                <a:cs typeface="+mn-cs"/>
              </a:rPr>
              <a:t>. He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boosted her up</a:t>
            </a:r>
            <a:r>
              <a:rPr kumimoji="0" lang="en-US" sz="2800" b="1" i="1"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他帮助她树立起了信心</a:t>
            </a:r>
            <a:r>
              <a:rPr kumimoji="0" lang="zh-CN" altLang="en-US" sz="2800" b="1" i="1" u="none" strike="noStrike" kern="0" cap="none" spc="0" normalizeH="0" baseline="0" noProof="0" dirty="0" smtClean="0">
                <a:ln>
                  <a:noFill/>
                </a:ln>
                <a:solidFill>
                  <a:schemeClr val="tx1"/>
                </a:solidFill>
                <a:effectLst/>
                <a:uLnTx/>
                <a:uFillTx/>
                <a:latin typeface="+mn-lt"/>
                <a:ea typeface="+mn-ea"/>
                <a:cs typeface="+mn-cs"/>
              </a:rPr>
              <a:t>。</a:t>
            </a:r>
            <a:endParaRPr kumimoji="0" lang="en-US" sz="2800" b="1"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3. if a</a:t>
            </a:r>
            <a:r>
              <a:rPr kumimoji="0" lang="en-US" sz="2800" b="1" i="0" u="none" strike="noStrike" kern="0" cap="small" spc="0" normalizeH="0" baseline="0" noProof="0" dirty="0" smtClean="0">
                <a:ln>
                  <a:noFill/>
                </a:ln>
                <a:solidFill>
                  <a:schemeClr val="tx1"/>
                </a:solidFill>
                <a:effectLst/>
                <a:uLnTx/>
                <a:uFillTx/>
                <a:latin typeface="+mn-lt"/>
                <a:ea typeface="+mn-ea"/>
                <a:cs typeface="+mn-cs"/>
              </a:rPr>
              <a:t> rocket</a:t>
            </a:r>
            <a:r>
              <a:rPr kumimoji="0" lang="en-US" sz="2800" b="1" i="0" u="none" strike="noStrike" kern="0" cap="none" spc="0" normalizeH="0" baseline="0" noProof="0" dirty="0" smtClean="0">
                <a:ln>
                  <a:noFill/>
                </a:ln>
                <a:solidFill>
                  <a:schemeClr val="tx1"/>
                </a:solidFill>
                <a:effectLst/>
                <a:uLnTx/>
                <a:uFillTx/>
                <a:latin typeface="+mn-lt"/>
                <a:ea typeface="+mn-ea"/>
                <a:cs typeface="+mn-cs"/>
              </a:rPr>
              <a:t> or motor boosts a</a:t>
            </a:r>
            <a:r>
              <a:rPr kumimoji="0" lang="en-US" sz="2800" b="1" i="0" u="none" strike="noStrike" kern="0" cap="small" spc="0" normalizeH="0" baseline="0" noProof="0" dirty="0" smtClean="0">
                <a:ln>
                  <a:noFill/>
                </a:ln>
                <a:solidFill>
                  <a:schemeClr val="tx1"/>
                </a:solidFill>
                <a:effectLst/>
                <a:uLnTx/>
                <a:uFillTx/>
                <a:latin typeface="+mn-lt"/>
                <a:ea typeface="+mn-ea"/>
                <a:cs typeface="+mn-cs"/>
              </a:rPr>
              <a:t> spacecraft</a:t>
            </a:r>
            <a:r>
              <a:rPr kumimoji="0" lang="en-US" sz="2800" b="1" i="0" u="none" strike="noStrike" kern="0" cap="none" spc="0" normalizeH="0" baseline="0" noProof="0" dirty="0" smtClean="0">
                <a:ln>
                  <a:noFill/>
                </a:ln>
                <a:solidFill>
                  <a:schemeClr val="tx1"/>
                </a:solidFill>
                <a:effectLst/>
                <a:uLnTx/>
                <a:uFillTx/>
                <a:latin typeface="+mn-lt"/>
                <a:ea typeface="+mn-ea"/>
                <a:cs typeface="+mn-cs"/>
              </a:rPr>
              <a:t>, it makes it go up into space or go in a particular direction  </a:t>
            </a: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推动</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59394"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81"/>
                                            </p:txEl>
                                          </p:spTgt>
                                        </p:tgtEl>
                                        <p:attrNameLst>
                                          <p:attrName>style.visibility</p:attrName>
                                        </p:attrNameLst>
                                      </p:cBhvr>
                                      <p:to>
                                        <p:strVal val="visible"/>
                                      </p:to>
                                    </p:set>
                                    <p:animEffect transition="in" filter="blinds(horizontal)">
                                      <p:cBhvr>
                                        <p:cTn id="7" dur="500"/>
                                        <p:tgtEl>
                                          <p:spTgt spid="3">
                                            <p:txEl>
                                              <p:charRg st="0"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81" end="125"/>
                                            </p:txEl>
                                          </p:spTgt>
                                        </p:tgtEl>
                                        <p:attrNameLst>
                                          <p:attrName>style.visibility</p:attrName>
                                        </p:attrNameLst>
                                      </p:cBhvr>
                                      <p:to>
                                        <p:strVal val="visible"/>
                                      </p:to>
                                    </p:set>
                                    <p:animEffect transition="in" filter="blinds(horizontal)">
                                      <p:cBhvr>
                                        <p:cTn id="12" dur="500"/>
                                        <p:tgtEl>
                                          <p:spTgt spid="3">
                                            <p:txEl>
                                              <p:charRg st="81" end="1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125" end="164"/>
                                            </p:txEl>
                                          </p:spTgt>
                                        </p:tgtEl>
                                        <p:attrNameLst>
                                          <p:attrName>style.visibility</p:attrName>
                                        </p:attrNameLst>
                                      </p:cBhvr>
                                      <p:to>
                                        <p:strVal val="visible"/>
                                      </p:to>
                                    </p:set>
                                    <p:animEffect transition="in" filter="blinds(horizontal)">
                                      <p:cBhvr>
                                        <p:cTn id="17" dur="500"/>
                                        <p:tgtEl>
                                          <p:spTgt spid="3">
                                            <p:txEl>
                                              <p:charRg st="125" end="1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64" end="180"/>
                                            </p:txEl>
                                          </p:spTgt>
                                        </p:tgtEl>
                                        <p:attrNameLst>
                                          <p:attrName>style.visibility</p:attrName>
                                        </p:attrNameLst>
                                      </p:cBhvr>
                                      <p:to>
                                        <p:strVal val="visible"/>
                                      </p:to>
                                    </p:set>
                                    <p:animEffect transition="in" filter="blinds(horizontal)">
                                      <p:cBhvr>
                                        <p:cTn id="22" dur="500"/>
                                        <p:tgtEl>
                                          <p:spTgt spid="3">
                                            <p:txEl>
                                              <p:charRg st="164" end="1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80" end="219"/>
                                            </p:txEl>
                                          </p:spTgt>
                                        </p:tgtEl>
                                        <p:attrNameLst>
                                          <p:attrName>style.visibility</p:attrName>
                                        </p:attrNameLst>
                                      </p:cBhvr>
                                      <p:to>
                                        <p:strVal val="visible"/>
                                      </p:to>
                                    </p:set>
                                    <p:animEffect transition="in" filter="blinds(horizontal)">
                                      <p:cBhvr>
                                        <p:cTn id="27" dur="500"/>
                                        <p:tgtEl>
                                          <p:spTgt spid="3">
                                            <p:txEl>
                                              <p:charRg st="180" end="2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charRg st="219" end="306"/>
                                            </p:txEl>
                                          </p:spTgt>
                                        </p:tgtEl>
                                        <p:attrNameLst>
                                          <p:attrName>style.visibility</p:attrName>
                                        </p:attrNameLst>
                                      </p:cBhvr>
                                      <p:to>
                                        <p:strVal val="visible"/>
                                      </p:to>
                                    </p:set>
                                    <p:animEffect transition="in" filter="blinds(horizontal)">
                                      <p:cBhvr>
                                        <p:cTn id="32" dur="500"/>
                                        <p:tgtEl>
                                          <p:spTgt spid="3">
                                            <p:txEl>
                                              <p:charRg st="219" end="30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charRg st="306" end="341"/>
                                            </p:txEl>
                                          </p:spTgt>
                                        </p:tgtEl>
                                        <p:attrNameLst>
                                          <p:attrName>style.visibility</p:attrName>
                                        </p:attrNameLst>
                                      </p:cBhvr>
                                      <p:to>
                                        <p:strVal val="visible"/>
                                      </p:to>
                                    </p:set>
                                    <p:animEffect transition="in" filter="blinds(horizontal)">
                                      <p:cBhvr>
                                        <p:cTn id="37" dur="500"/>
                                        <p:tgtEl>
                                          <p:spTgt spid="3">
                                            <p:txEl>
                                              <p:charRg st="306" end="34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charRg st="341" end="451"/>
                                            </p:txEl>
                                          </p:spTgt>
                                        </p:tgtEl>
                                        <p:attrNameLst>
                                          <p:attrName>style.visibility</p:attrName>
                                        </p:attrNameLst>
                                      </p:cBhvr>
                                      <p:to>
                                        <p:strVal val="visible"/>
                                      </p:to>
                                    </p:set>
                                    <p:animEffect transition="in" filter="blinds(horizontal)">
                                      <p:cBhvr>
                                        <p:cTn id="42" dur="500"/>
                                        <p:tgtEl>
                                          <p:spTgt spid="3">
                                            <p:txEl>
                                              <p:charRg st="341" end="4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5" name="Text Box 9"/>
          <p:cNvSpPr txBox="1">
            <a:spLocks noChangeArrowheads="1"/>
          </p:cNvSpPr>
          <p:nvPr/>
        </p:nvSpPr>
        <p:spPr bwMode="auto">
          <a:xfrm>
            <a:off x="446088" y="5816600"/>
            <a:ext cx="6337300" cy="830263"/>
          </a:xfrm>
          <a:prstGeom prst="rect">
            <a:avLst/>
          </a:prstGeom>
          <a:noFill/>
          <a:ln w="9525">
            <a:noFill/>
            <a:miter lim="800000"/>
          </a:ln>
          <a:effectLst/>
        </p:spPr>
        <p:txBody>
          <a:bodyPr>
            <a:spAutoFit/>
          </a:bodyPr>
          <a:lstStyle/>
          <a:p>
            <a:pPr marR="0" defTabSz="914400" rtl="0">
              <a:buClrTx/>
              <a:buSzTx/>
              <a:buFontTx/>
              <a:buNone/>
              <a:defRPr/>
            </a:pPr>
            <a:r>
              <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rPr>
              <a:t>Tips: breathing difficulty, traffic jams, </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a:p>
            <a:pPr marR="0" defTabSz="914400" rtl="0">
              <a:buClrTx/>
              <a:buSzTx/>
              <a:buFontTx/>
              <a:buNone/>
              <a:defRPr/>
            </a:pPr>
            <a:r>
              <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rPr>
              <a:t>communication failure, horrible view ...</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p:txBody>
      </p:sp>
      <p:sp>
        <p:nvSpPr>
          <p:cNvPr id="86029" name="Rectangle 13">
            <a:hlinkClick r:id="rId1" action="ppaction://hlinksldjump"/>
          </p:cNvPr>
          <p:cNvSpPr>
            <a:spLocks noChangeArrowheads="1"/>
          </p:cNvSpPr>
          <p:nvPr/>
        </p:nvSpPr>
        <p:spPr bwMode="auto">
          <a:xfrm>
            <a:off x="7092950" y="5884863"/>
            <a:ext cx="1828800" cy="381000"/>
          </a:xfrm>
          <a:prstGeom prst="rect">
            <a:avLst/>
          </a:prstGeom>
          <a:gradFill rotWithShape="0">
            <a:gsLst>
              <a:gs pos="0">
                <a:srgbClr val="0066FF">
                  <a:gamma/>
                  <a:shade val="43137"/>
                  <a:invGamma/>
                </a:srgbClr>
              </a:gs>
              <a:gs pos="50000">
                <a:srgbClr val="0066FF"/>
              </a:gs>
              <a:gs pos="100000">
                <a:srgbClr val="0066FF">
                  <a:gamma/>
                  <a:shade val="43137"/>
                  <a:invGamma/>
                </a:srgbClr>
              </a:gs>
            </a:gsLst>
            <a:lin ang="5400000" scaled="1"/>
          </a:gradFill>
          <a:ln w="9525">
            <a:noFill/>
            <a:miter lim="800000"/>
          </a:ln>
          <a:effectLst>
            <a:prstShdw prst="shdw17" dist="17961" dir="2700000">
              <a:srgbClr val="0066FF">
                <a:gamma/>
                <a:shade val="60000"/>
                <a:invGamma/>
              </a:srgbClr>
            </a:prst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Reference</a:t>
            </a:r>
            <a:endPar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2889" name="Text Box 9"/>
          <p:cNvSpPr txBox="1">
            <a:spLocks noChangeArrowheads="1"/>
          </p:cNvSpPr>
          <p:nvPr/>
        </p:nvSpPr>
        <p:spPr bwMode="auto">
          <a:xfrm>
            <a:off x="446088" y="431800"/>
            <a:ext cx="8240713" cy="1846263"/>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marL="609600" marR="0" lvl="0" indent="-609600" algn="just" defTabSz="914400" rtl="0" eaLnBrk="1" fontAlgn="base" latinLnBrk="0" hangingPunct="1">
              <a:lnSpc>
                <a:spcPct val="120000"/>
              </a:lnSpc>
              <a:spcBef>
                <a:spcPct val="0"/>
              </a:spcBef>
              <a:spcAft>
                <a:spcPct val="0"/>
              </a:spcAft>
              <a:buClr>
                <a:schemeClr val="tx2"/>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3399"/>
                </a:solidFill>
                <a:effectLst/>
                <a:uLnTx/>
                <a:uFillTx/>
                <a:latin typeface="+mn-lt"/>
                <a:ea typeface="+mn-ea"/>
                <a:cs typeface="+mn-cs"/>
              </a:rPr>
              <a:t>2. Picture description: Look at the following pictures and describe the causes and effects of these natural disasters to your partner with the help of tips.</a:t>
            </a:r>
            <a:endParaRPr kumimoji="0" lang="en-US" altLang="zh-CN" sz="2400" b="1" i="0" u="none" strike="noStrike" kern="1200" cap="none" spc="0" normalizeH="0" baseline="0" noProof="0" dirty="0">
              <a:ln>
                <a:noFill/>
              </a:ln>
              <a:solidFill>
                <a:srgbClr val="003399"/>
              </a:solidFill>
              <a:effectLst/>
              <a:uLnTx/>
              <a:uFillTx/>
              <a:latin typeface="+mn-lt"/>
              <a:ea typeface="+mn-ea"/>
              <a:cs typeface="+mn-cs"/>
            </a:endParaRPr>
          </a:p>
        </p:txBody>
      </p:sp>
      <p:pic>
        <p:nvPicPr>
          <p:cNvPr id="12292" name="图片 1" descr="1"/>
          <p:cNvPicPr>
            <a:picLocks noChangeAspect="1"/>
          </p:cNvPicPr>
          <p:nvPr/>
        </p:nvPicPr>
        <p:blipFill>
          <a:blip r:embed="rId2"/>
          <a:stretch>
            <a:fillRect/>
          </a:stretch>
        </p:blipFill>
        <p:spPr>
          <a:xfrm>
            <a:off x="2292350" y="1952625"/>
            <a:ext cx="5102225" cy="3381375"/>
          </a:xfrm>
          <a:prstGeom prst="rect">
            <a:avLst/>
          </a:prstGeom>
          <a:noFill/>
          <a:ln w="9525">
            <a:noFill/>
          </a:ln>
        </p:spPr>
      </p:pic>
      <p:sp>
        <p:nvSpPr>
          <p:cNvPr id="12293" name="Rectangle 16"/>
          <p:cNvSpPr txBox="1">
            <a:spLocks noGrp="1"/>
          </p:cNvSpPr>
          <p:nvPr/>
        </p:nvSpPr>
        <p:spPr>
          <a:xfrm>
            <a:off x="36513" y="6391275"/>
            <a:ext cx="2438400" cy="441325"/>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5"/>
                                        </p:tgtEl>
                                        <p:attrNameLst>
                                          <p:attrName>style.visibility</p:attrName>
                                        </p:attrNameLst>
                                      </p:cBhvr>
                                      <p:to>
                                        <p:strVal val="visible"/>
                                      </p:to>
                                    </p:set>
                                    <p:animEffect transition="in" filter="blinds(horizontal)">
                                      <p:cBhvr>
                                        <p:cTn id="7" dur="500"/>
                                        <p:tgtEl>
                                          <p:spTgt spid="860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9"/>
                                        </p:tgtEl>
                                        <p:attrNameLst>
                                          <p:attrName>style.visibility</p:attrName>
                                        </p:attrNameLst>
                                      </p:cBhvr>
                                      <p:to>
                                        <p:strVal val="visible"/>
                                      </p:to>
                                    </p:set>
                                    <p:animEffect transition="in" filter="blinds(horizontal)">
                                      <p:cBhvr>
                                        <p:cTn id="12" dur="500"/>
                                        <p:tgtEl>
                                          <p:spTgt spid="8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bldLvl="0" animBg="1"/>
      <p:bldP spid="8602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5750" y="500063"/>
            <a:ext cx="8401050" cy="53673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5. slash: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 </a:t>
            </a:r>
            <a:r>
              <a:rPr kumimoji="0" lang="en-US" sz="2800" b="1" i="0" u="none" strike="noStrike" kern="0" cap="none" spc="0" normalizeH="0" baseline="0" noProof="0" dirty="0" smtClean="0">
                <a:ln>
                  <a:noFill/>
                </a:ln>
                <a:solidFill>
                  <a:schemeClr val="tx1"/>
                </a:solidFill>
                <a:effectLst/>
                <a:uLnTx/>
                <a:uFillTx/>
                <a:latin typeface="+mn-lt"/>
                <a:ea typeface="+mn-ea"/>
                <a:cs typeface="+mn-cs"/>
              </a:rPr>
              <a:t>to cut or try to cut something violently with a knife, sword etc: </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挥砍； 鞭打</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sz="2800" b="1" i="1" u="none" strike="noStrike" kern="0" cap="none" spc="0" normalizeH="0" baseline="0" noProof="0" dirty="0" smtClean="0">
                <a:ln>
                  <a:noFill/>
                </a:ln>
                <a:solidFill>
                  <a:schemeClr val="tx1"/>
                </a:solidFill>
                <a:effectLst/>
                <a:uLnTx/>
                <a:uFillTx/>
                <a:latin typeface="+mn-lt"/>
                <a:ea typeface="+mn-ea"/>
                <a:cs typeface="+mn-cs"/>
              </a:rPr>
              <a:t>  </a:t>
            </a:r>
            <a:r>
              <a:rPr kumimoji="0" lang="en-US" sz="2800" b="1" i="1" u="none" strike="noStrike" kern="0" cap="none" spc="0" normalizeH="0" baseline="0" noProof="0" dirty="0" err="1" smtClean="0">
                <a:ln>
                  <a:noFill/>
                </a:ln>
                <a:solidFill>
                  <a:schemeClr val="tx1"/>
                </a:solidFill>
                <a:effectLst/>
                <a:uLnTx/>
                <a:uFillTx/>
                <a:latin typeface="+mn-lt"/>
                <a:ea typeface="+mn-ea"/>
                <a:cs typeface="+mn-cs"/>
              </a:rPr>
              <a:t>eg</a:t>
            </a:r>
            <a:r>
              <a:rPr kumimoji="0" lang="en-US" sz="2800" b="1" i="1" u="none" strike="noStrike" kern="0" cap="none" spc="0" normalizeH="0" baseline="0" noProof="0" dirty="0" smtClean="0">
                <a:ln>
                  <a:noFill/>
                </a:ln>
                <a:solidFill>
                  <a:schemeClr val="tx1"/>
                </a:solidFill>
                <a:effectLst/>
                <a:uLnTx/>
                <a:uFillTx/>
                <a:latin typeface="+mn-lt"/>
                <a:ea typeface="+mn-ea"/>
                <a:cs typeface="+mn-cs"/>
              </a:rPr>
              <a:t>. Someone had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slashed</a:t>
            </a:r>
            <a:r>
              <a:rPr kumimoji="0" lang="en-US" sz="2800" b="1" i="1" u="none" strike="noStrike" kern="0" cap="none" spc="0" normalizeH="0" baseline="0" noProof="0" dirty="0" smtClean="0">
                <a:ln>
                  <a:noFill/>
                </a:ln>
                <a:solidFill>
                  <a:schemeClr val="tx1"/>
                </a:solidFill>
                <a:effectLst/>
                <a:uLnTx/>
                <a:uFillTx/>
                <a:latin typeface="+mn-lt"/>
                <a:ea typeface="+mn-ea"/>
                <a:cs typeface="+mn-cs"/>
              </a:rPr>
              <a:t> the tires.</a:t>
            </a:r>
            <a:endParaRPr kumimoji="0" lang="en-US" sz="2800" b="1"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sz="2800" b="1" i="1" u="none" strike="noStrike" kern="0" cap="none" spc="0" normalizeH="0" baseline="0" noProof="0" dirty="0" smtClean="0">
                <a:ln>
                  <a:noFill/>
                </a:ln>
                <a:solidFill>
                  <a:schemeClr val="tx1"/>
                </a:solidFill>
                <a:effectLst/>
                <a:uLnTx/>
                <a:uFillTx/>
                <a:latin typeface="+mn-lt"/>
                <a:ea typeface="+mn-ea"/>
                <a:cs typeface="+mn-cs"/>
              </a:rPr>
              <a:t>2)</a:t>
            </a:r>
            <a:r>
              <a:rPr kumimoji="0" lang="en-US" sz="2800" b="1" i="0" u="none" strike="noStrike" kern="0" cap="none" spc="0" normalizeH="0" baseline="0" noProof="0" dirty="0" smtClean="0">
                <a:ln>
                  <a:noFill/>
                </a:ln>
                <a:solidFill>
                  <a:schemeClr val="tx1"/>
                </a:solidFill>
                <a:effectLst/>
                <a:uLnTx/>
                <a:uFillTx/>
                <a:latin typeface="+mn-lt"/>
                <a:ea typeface="+mn-ea"/>
                <a:cs typeface="+mn-cs"/>
              </a:rPr>
              <a:t> to greatly reduce an amount, price etc - used especially in newspapers and advertising [= cut]: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大幅削减</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sz="2800" b="1" i="1" u="none" strike="noStrike" kern="0" cap="none" spc="0" normalizeH="0" baseline="0" noProof="0" dirty="0" err="1" smtClean="0">
                <a:ln>
                  <a:noFill/>
                </a:ln>
                <a:solidFill>
                  <a:schemeClr val="tx1"/>
                </a:solidFill>
                <a:effectLst/>
                <a:uLnTx/>
                <a:uFillTx/>
                <a:latin typeface="+mn-lt"/>
                <a:ea typeface="+mn-ea"/>
                <a:cs typeface="+mn-cs"/>
              </a:rPr>
              <a:t>Eg.The</a:t>
            </a:r>
            <a:r>
              <a:rPr kumimoji="0" lang="en-US" sz="2800" b="1" i="1" u="none" strike="noStrike" kern="0" cap="none" spc="0" normalizeH="0" baseline="0" noProof="0" dirty="0" smtClean="0">
                <a:ln>
                  <a:noFill/>
                </a:ln>
                <a:solidFill>
                  <a:schemeClr val="tx1"/>
                </a:solidFill>
                <a:effectLst/>
                <a:uLnTx/>
                <a:uFillTx/>
                <a:latin typeface="+mn-lt"/>
                <a:ea typeface="+mn-ea"/>
                <a:cs typeface="+mn-cs"/>
              </a:rPr>
              <a:t> workforce has been </a:t>
            </a:r>
            <a:r>
              <a:rPr kumimoji="0" lang="en-US" sz="2800" b="1" i="1" u="none" strike="noStrike" kern="0" cap="none" spc="0" normalizeH="0" baseline="0" noProof="0" dirty="0" smtClean="0">
                <a:ln>
                  <a:noFill/>
                </a:ln>
                <a:solidFill>
                  <a:srgbClr val="FF0000"/>
                </a:solidFill>
                <a:effectLst/>
                <a:uLnTx/>
                <a:uFillTx/>
                <a:latin typeface="+mn-lt"/>
                <a:ea typeface="+mn-ea"/>
                <a:cs typeface="+mn-cs"/>
              </a:rPr>
              <a:t>slashed</a:t>
            </a:r>
            <a:r>
              <a:rPr kumimoji="0" lang="en-US" sz="2800" b="1" i="1" u="none" strike="noStrike" kern="0" cap="none" spc="0" normalizeH="0" baseline="0" noProof="0" dirty="0" smtClean="0">
                <a:ln>
                  <a:noFill/>
                </a:ln>
                <a:solidFill>
                  <a:schemeClr val="tx1"/>
                </a:solidFill>
                <a:effectLst/>
                <a:uLnTx/>
                <a:uFillTx/>
                <a:latin typeface="+mn-lt"/>
                <a:ea typeface="+mn-ea"/>
                <a:cs typeface="+mn-cs"/>
              </a:rPr>
              <a:t> by 50%.</a:t>
            </a:r>
            <a:endParaRPr kumimoji="0" lang="en-US" sz="2800" b="1"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1" i="0" u="none" strike="noStrike" kern="0" cap="none" spc="0" normalizeH="0" baseline="0" noProof="0" dirty="0" smtClean="0">
                <a:ln>
                  <a:noFill/>
                </a:ln>
                <a:solidFill>
                  <a:srgbClr val="FF0000"/>
                </a:solidFill>
                <a:effectLst/>
                <a:uLnTx/>
                <a:uFillTx/>
                <a:latin typeface="+mn-lt"/>
                <a:ea typeface="+mn-ea"/>
                <a:cs typeface="+mn-cs"/>
              </a:rPr>
              <a:t>slash your wrists:  </a:t>
            </a:r>
            <a:r>
              <a:rPr kumimoji="0" lang="en-US" sz="2800" b="1" i="0" u="none" strike="noStrike" kern="0" cap="none" spc="0" normalizeH="0" baseline="0" noProof="0" dirty="0" smtClean="0">
                <a:ln>
                  <a:noFill/>
                </a:ln>
                <a:solidFill>
                  <a:schemeClr val="tx1"/>
                </a:solidFill>
                <a:effectLst/>
                <a:uLnTx/>
                <a:uFillTx/>
                <a:latin typeface="+mn-lt"/>
                <a:ea typeface="+mn-ea"/>
                <a:cs typeface="+mn-cs"/>
              </a:rPr>
              <a:t>to cut the</a:t>
            </a:r>
            <a:r>
              <a:rPr kumimoji="0" lang="en-US" sz="2800" b="1" i="0" u="none" strike="noStrike" kern="0" cap="small" spc="0" normalizeH="0" baseline="0" noProof="0" dirty="0" smtClean="0">
                <a:ln>
                  <a:noFill/>
                </a:ln>
                <a:solidFill>
                  <a:schemeClr val="tx1"/>
                </a:solidFill>
                <a:effectLst/>
                <a:uLnTx/>
                <a:uFillTx/>
                <a:latin typeface="+mn-lt"/>
                <a:ea typeface="+mn-ea"/>
                <a:cs typeface="+mn-cs"/>
              </a:rPr>
              <a:t> veins</a:t>
            </a:r>
            <a:r>
              <a:rPr kumimoji="0" lang="en-US" sz="2800" b="1" i="0" u="none" strike="noStrike" kern="0" cap="none" spc="0" normalizeH="0" baseline="0" noProof="0" dirty="0" smtClean="0">
                <a:ln>
                  <a:noFill/>
                </a:ln>
                <a:solidFill>
                  <a:schemeClr val="tx1"/>
                </a:solidFill>
                <a:effectLst/>
                <a:uLnTx/>
                <a:uFillTx/>
                <a:latin typeface="+mn-lt"/>
                <a:ea typeface="+mn-ea"/>
                <a:cs typeface="+mn-cs"/>
              </a:rPr>
              <a:t> in your wrists with the intention of killing yourself (Guess the meaning?)</a:t>
            </a:r>
            <a:endParaRPr kumimoji="0" lang="en-US" sz="2800" b="1"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en-US" sz="2800" b="1" i="1" u="none" strike="noStrike" kern="0" cap="none" spc="0" normalizeH="0" baseline="0" noProof="0" dirty="0" smtClean="0">
              <a:ln>
                <a:noFill/>
              </a:ln>
              <a:solidFill>
                <a:schemeClr val="tx1"/>
              </a:solidFill>
              <a:effectLst/>
              <a:uLnTx/>
              <a:uFillTx/>
              <a:latin typeface="+mn-lt"/>
              <a:ea typeface="+mn-ea"/>
              <a:cs typeface="+mn-cs"/>
            </a:endParaRPr>
          </a:p>
        </p:txBody>
      </p:sp>
      <p:sp>
        <p:nvSpPr>
          <p:cNvPr id="60418"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86"/>
                                            </p:txEl>
                                          </p:spTgt>
                                        </p:tgtEl>
                                        <p:attrNameLst>
                                          <p:attrName>style.visibility</p:attrName>
                                        </p:attrNameLst>
                                      </p:cBhvr>
                                      <p:to>
                                        <p:strVal val="visible"/>
                                      </p:to>
                                    </p:set>
                                    <p:animEffect transition="in" filter="blinds(horizontal)">
                                      <p:cBhvr>
                                        <p:cTn id="7" dur="500"/>
                                        <p:tgtEl>
                                          <p:spTgt spid="3">
                                            <p:txEl>
                                              <p:charRg st="0" end="8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86" end="123"/>
                                            </p:txEl>
                                          </p:spTgt>
                                        </p:tgtEl>
                                        <p:attrNameLst>
                                          <p:attrName>style.visibility</p:attrName>
                                        </p:attrNameLst>
                                      </p:cBhvr>
                                      <p:to>
                                        <p:strVal val="visible"/>
                                      </p:to>
                                    </p:set>
                                    <p:animEffect transition="in" filter="blinds(horizontal)">
                                      <p:cBhvr>
                                        <p:cTn id="12" dur="500"/>
                                        <p:tgtEl>
                                          <p:spTgt spid="3">
                                            <p:txEl>
                                              <p:charRg st="86"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123" end="227"/>
                                            </p:txEl>
                                          </p:spTgt>
                                        </p:tgtEl>
                                        <p:attrNameLst>
                                          <p:attrName>style.visibility</p:attrName>
                                        </p:attrNameLst>
                                      </p:cBhvr>
                                      <p:to>
                                        <p:strVal val="visible"/>
                                      </p:to>
                                    </p:set>
                                    <p:animEffect transition="in" filter="blinds(horizontal)">
                                      <p:cBhvr>
                                        <p:cTn id="17" dur="500"/>
                                        <p:tgtEl>
                                          <p:spTgt spid="3">
                                            <p:txEl>
                                              <p:charRg st="123" end="2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227" end="269"/>
                                            </p:txEl>
                                          </p:spTgt>
                                        </p:tgtEl>
                                        <p:attrNameLst>
                                          <p:attrName>style.visibility</p:attrName>
                                        </p:attrNameLst>
                                      </p:cBhvr>
                                      <p:to>
                                        <p:strVal val="visible"/>
                                      </p:to>
                                    </p:set>
                                    <p:animEffect transition="in" filter="blinds(horizontal)">
                                      <p:cBhvr>
                                        <p:cTn id="22" dur="500"/>
                                        <p:tgtEl>
                                          <p:spTgt spid="3">
                                            <p:txEl>
                                              <p:charRg st="227" end="2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269" end="381"/>
                                            </p:txEl>
                                          </p:spTgt>
                                        </p:tgtEl>
                                        <p:attrNameLst>
                                          <p:attrName>style.visibility</p:attrName>
                                        </p:attrNameLst>
                                      </p:cBhvr>
                                      <p:to>
                                        <p:strVal val="visible"/>
                                      </p:to>
                                    </p:set>
                                    <p:animEffect transition="in" filter="blinds(horizontal)">
                                      <p:cBhvr>
                                        <p:cTn id="27" dur="500"/>
                                        <p:tgtEl>
                                          <p:spTgt spid="3">
                                            <p:txEl>
                                              <p:charRg st="269" end="3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214313" y="457200"/>
            <a:ext cx="8472487" cy="900113"/>
          </a:xfrm>
        </p:spPr>
        <p:txBody>
          <a:bodyPr wrap="square" lIns="91440" tIns="45720" rIns="91440" bIns="45720" anchor="ctr"/>
          <a:p>
            <a:r>
              <a:rPr lang="en-US" altLang="zh-CN" sz="2800" b="1" dirty="0"/>
              <a:t>Para2</a:t>
            </a:r>
            <a:endParaRPr lang="zh-CN" altLang="en-US" sz="2800" b="1" dirty="0"/>
          </a:p>
        </p:txBody>
      </p:sp>
      <p:sp>
        <p:nvSpPr>
          <p:cNvPr id="77827" name="内容占位符 2"/>
          <p:cNvSpPr>
            <a:spLocks noGrp="1"/>
          </p:cNvSpPr>
          <p:nvPr>
            <p:ph idx="1"/>
          </p:nvPr>
        </p:nvSpPr>
        <p:spPr>
          <a:xfrm>
            <a:off x="214313" y="1143000"/>
            <a:ext cx="8929687" cy="4724400"/>
          </a:xfrm>
        </p:spPr>
        <p:txBody>
          <a:bodyPr wrap="square" lIns="91440" tIns="45720" rIns="91440" bIns="45720" anchor="t"/>
          <a:p>
            <a:r>
              <a:rPr lang="en-US" altLang="zh-CN" sz="2400" b="1" dirty="0">
                <a:solidFill>
                  <a:srgbClr val="FF0000"/>
                </a:solidFill>
              </a:rPr>
              <a:t>1.powerhouse:  </a:t>
            </a:r>
            <a:r>
              <a:rPr lang="en-US" altLang="zh-CN" sz="2400" b="1" dirty="0"/>
              <a:t>n. 1) organization or place where there is a lot of activity or where a lot of things are produced </a:t>
            </a:r>
            <a:br>
              <a:rPr lang="zh-CN" altLang="en-US" sz="2400" b="1" dirty="0"/>
            </a:br>
            <a:r>
              <a:rPr lang="zh-CN" altLang="en-US" sz="2400" b="1" dirty="0"/>
              <a:t>强大的集团</a:t>
            </a:r>
            <a:r>
              <a:rPr lang="en-US" altLang="zh-CN" sz="2400" b="1" dirty="0"/>
              <a:t>[</a:t>
            </a:r>
            <a:r>
              <a:rPr lang="zh-CN" altLang="en-US" sz="2400" b="1" dirty="0"/>
              <a:t>组织</a:t>
            </a:r>
            <a:r>
              <a:rPr lang="en-US" altLang="zh-CN" sz="2400" b="1" dirty="0"/>
              <a:t>]</a:t>
            </a:r>
            <a:endParaRPr lang="en-US" altLang="zh-CN" sz="2400" b="1" dirty="0"/>
          </a:p>
          <a:p>
            <a:r>
              <a:rPr lang="en-US" altLang="zh-CN" sz="2400" b="1" i="1" dirty="0"/>
              <a:t>Europe's industrial </a:t>
            </a:r>
            <a:r>
              <a:rPr lang="en-US" altLang="zh-CN" sz="2400" b="1" i="1" dirty="0">
                <a:solidFill>
                  <a:srgbClr val="FF0000"/>
                </a:solidFill>
              </a:rPr>
              <a:t>powerhouse</a:t>
            </a:r>
            <a:endParaRPr lang="en-US" altLang="zh-CN" sz="2400" b="1" i="1" dirty="0">
              <a:solidFill>
                <a:srgbClr val="FF0000"/>
              </a:solidFill>
            </a:endParaRPr>
          </a:p>
          <a:p>
            <a:r>
              <a:rPr lang="en-US" altLang="zh-CN" sz="2400" b="1" dirty="0">
                <a:solidFill>
                  <a:srgbClr val="FF0000"/>
                </a:solidFill>
              </a:rPr>
              <a:t>2)  someone who is very strong or has a lot of energy :</a:t>
            </a:r>
            <a:endParaRPr lang="en-US" altLang="zh-CN" sz="2400" b="1" dirty="0">
              <a:solidFill>
                <a:srgbClr val="FF0000"/>
              </a:solidFill>
            </a:endParaRPr>
          </a:p>
          <a:p>
            <a:r>
              <a:rPr lang="zh-CN" altLang="en-US" sz="2400" b="1" dirty="0"/>
              <a:t>精力充沛的人，身强力壮的人</a:t>
            </a:r>
            <a:endParaRPr lang="en-US" altLang="x-none" sz="2400" b="1" dirty="0"/>
          </a:p>
          <a:p>
            <a:pPr>
              <a:buNone/>
            </a:pPr>
            <a:r>
              <a:rPr lang="en-US" altLang="zh-CN" sz="2400" b="1" dirty="0">
                <a:solidFill>
                  <a:srgbClr val="FF0000"/>
                </a:solidFill>
              </a:rPr>
              <a:t>2. respectively   </a:t>
            </a:r>
            <a:r>
              <a:rPr lang="zh-CN" altLang="en-US" sz="2400" b="1" dirty="0">
                <a:solidFill>
                  <a:srgbClr val="FF0000"/>
                </a:solidFill>
              </a:rPr>
              <a:t>分别地</a:t>
            </a:r>
            <a:r>
              <a:rPr lang="en-US" altLang="zh-CN" sz="2400" b="1" dirty="0">
                <a:solidFill>
                  <a:srgbClr val="FF0000"/>
                </a:solidFill>
              </a:rPr>
              <a:t>;</a:t>
            </a:r>
            <a:r>
              <a:rPr lang="zh-CN" altLang="en-US" sz="2400" b="1" dirty="0">
                <a:solidFill>
                  <a:srgbClr val="FF0000"/>
                </a:solidFill>
              </a:rPr>
              <a:t>各自地</a:t>
            </a:r>
            <a:endParaRPr lang="en-US" altLang="zh-CN" sz="2400" b="1" dirty="0">
              <a:solidFill>
                <a:srgbClr val="FF0000"/>
              </a:solidFill>
            </a:endParaRPr>
          </a:p>
          <a:p>
            <a:r>
              <a:rPr lang="en-US" altLang="zh-CN" sz="2400" b="1" dirty="0"/>
              <a:t>Their sons, Ben and Jonathan, were three and six respectively.</a:t>
            </a:r>
            <a:r>
              <a:rPr lang="zh-CN" altLang="en-US" sz="2400" b="1" dirty="0"/>
              <a:t>他们的儿子，本和乔纳森，分别是</a:t>
            </a:r>
            <a:r>
              <a:rPr lang="en-US" altLang="zh-CN" sz="2400" b="1" dirty="0"/>
              <a:t>3</a:t>
            </a:r>
            <a:r>
              <a:rPr lang="zh-CN" altLang="en-US" sz="2400" b="1" dirty="0"/>
              <a:t>岁和</a:t>
            </a:r>
            <a:r>
              <a:rPr lang="en-US" altLang="zh-CN" sz="2400" b="1" dirty="0"/>
              <a:t>6</a:t>
            </a:r>
            <a:r>
              <a:rPr lang="zh-CN" altLang="en-US" sz="2400" b="1" dirty="0"/>
              <a:t>岁。</a:t>
            </a:r>
            <a:endParaRPr lang="en-US" altLang="zh-CN" sz="2400" b="1" dirty="0"/>
          </a:p>
          <a:p>
            <a:pPr>
              <a:buNone/>
            </a:pPr>
            <a:r>
              <a:rPr lang="en-US" altLang="zh-CN" sz="2400" b="1" dirty="0">
                <a:solidFill>
                  <a:srgbClr val="FF0000"/>
                </a:solidFill>
              </a:rPr>
              <a:t>3.  ambush: </a:t>
            </a:r>
            <a:r>
              <a:rPr lang="en-US" altLang="zh-CN" sz="2400" b="1" dirty="0"/>
              <a:t>If a group of people ambush their enemies, they attack them after hiding and waiting for them.</a:t>
            </a:r>
            <a:r>
              <a:rPr lang="zh-CN" altLang="en-US" sz="2400" b="1" dirty="0"/>
              <a:t>打埋伏</a:t>
            </a:r>
            <a:r>
              <a:rPr lang="en-US" altLang="zh-CN" sz="2400" b="1" dirty="0"/>
              <a:t>,</a:t>
            </a:r>
            <a:r>
              <a:rPr lang="zh-CN" altLang="en-US" sz="2400" dirty="0"/>
              <a:t>伏击 </a:t>
            </a:r>
            <a:endParaRPr lang="zh-CN" altLang="en-US" sz="2400" b="1" dirty="0"/>
          </a:p>
          <a:p>
            <a:pPr>
              <a:buNone/>
            </a:pPr>
            <a:endParaRPr lang="en-US" altLang="zh-CN" sz="2400" b="1" dirty="0"/>
          </a:p>
          <a:p>
            <a:pPr>
              <a:buNone/>
            </a:pPr>
            <a:endParaRPr lang="en-US" altLang="zh-CN" sz="2400" b="1" dirty="0"/>
          </a:p>
          <a:p>
            <a:pPr>
              <a:buNone/>
            </a:pPr>
            <a:endParaRPr lang="zh-CN" altLang="en-US" sz="2400" b="1" dirty="0"/>
          </a:p>
        </p:txBody>
      </p:sp>
      <p:sp>
        <p:nvSpPr>
          <p:cNvPr id="61443"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xEl>
                                              <p:charRg st="0" end="125"/>
                                            </p:txEl>
                                          </p:spTgt>
                                        </p:tgtEl>
                                        <p:attrNameLst>
                                          <p:attrName>style.visibility</p:attrName>
                                        </p:attrNameLst>
                                      </p:cBhvr>
                                      <p:to>
                                        <p:strVal val="visible"/>
                                      </p:to>
                                    </p:set>
                                    <p:animEffect transition="in" filter="blinds(horizontal)">
                                      <p:cBhvr>
                                        <p:cTn id="7" dur="500"/>
                                        <p:tgtEl>
                                          <p:spTgt spid="77827">
                                            <p:txEl>
                                              <p:charRg st="0" end="1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7">
                                            <p:txEl>
                                              <p:charRg st="125" end="156"/>
                                            </p:txEl>
                                          </p:spTgt>
                                        </p:tgtEl>
                                        <p:attrNameLst>
                                          <p:attrName>style.visibility</p:attrName>
                                        </p:attrNameLst>
                                      </p:cBhvr>
                                      <p:to>
                                        <p:strVal val="visible"/>
                                      </p:to>
                                    </p:set>
                                    <p:animEffect transition="in" filter="blinds(horizontal)">
                                      <p:cBhvr>
                                        <p:cTn id="12" dur="500"/>
                                        <p:tgtEl>
                                          <p:spTgt spid="77827">
                                            <p:txEl>
                                              <p:charRg st="125" end="1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7">
                                            <p:txEl>
                                              <p:charRg st="156" end="212"/>
                                            </p:txEl>
                                          </p:spTgt>
                                        </p:tgtEl>
                                        <p:attrNameLst>
                                          <p:attrName>style.visibility</p:attrName>
                                        </p:attrNameLst>
                                      </p:cBhvr>
                                      <p:to>
                                        <p:strVal val="visible"/>
                                      </p:to>
                                    </p:set>
                                    <p:animEffect transition="in" filter="blinds(horizontal)">
                                      <p:cBhvr>
                                        <p:cTn id="17" dur="500"/>
                                        <p:tgtEl>
                                          <p:spTgt spid="77827">
                                            <p:txEl>
                                              <p:charRg st="156" end="2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7">
                                            <p:txEl>
                                              <p:charRg st="212" end="226"/>
                                            </p:txEl>
                                          </p:spTgt>
                                        </p:tgtEl>
                                        <p:attrNameLst>
                                          <p:attrName>style.visibility</p:attrName>
                                        </p:attrNameLst>
                                      </p:cBhvr>
                                      <p:to>
                                        <p:strVal val="visible"/>
                                      </p:to>
                                    </p:set>
                                    <p:animEffect transition="in" filter="blinds(horizontal)">
                                      <p:cBhvr>
                                        <p:cTn id="22" dur="500"/>
                                        <p:tgtEl>
                                          <p:spTgt spid="77827">
                                            <p:txEl>
                                              <p:charRg st="212" end="2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7">
                                            <p:txEl>
                                              <p:charRg st="226" end="252"/>
                                            </p:txEl>
                                          </p:spTgt>
                                        </p:tgtEl>
                                        <p:attrNameLst>
                                          <p:attrName>style.visibility</p:attrName>
                                        </p:attrNameLst>
                                      </p:cBhvr>
                                      <p:to>
                                        <p:strVal val="visible"/>
                                      </p:to>
                                    </p:set>
                                    <p:animEffect transition="in" filter="blinds(horizontal)">
                                      <p:cBhvr>
                                        <p:cTn id="27" dur="500"/>
                                        <p:tgtEl>
                                          <p:spTgt spid="77827">
                                            <p:txEl>
                                              <p:charRg st="226" end="2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827">
                                            <p:txEl>
                                              <p:charRg st="252" end="336"/>
                                            </p:txEl>
                                          </p:spTgt>
                                        </p:tgtEl>
                                        <p:attrNameLst>
                                          <p:attrName>style.visibility</p:attrName>
                                        </p:attrNameLst>
                                      </p:cBhvr>
                                      <p:to>
                                        <p:strVal val="visible"/>
                                      </p:to>
                                    </p:set>
                                    <p:animEffect transition="in" filter="blinds(horizontal)">
                                      <p:cBhvr>
                                        <p:cTn id="32" dur="500"/>
                                        <p:tgtEl>
                                          <p:spTgt spid="77827">
                                            <p:txEl>
                                              <p:charRg st="252" end="3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827">
                                            <p:txEl>
                                              <p:charRg st="336" end="450"/>
                                            </p:txEl>
                                          </p:spTgt>
                                        </p:tgtEl>
                                        <p:attrNameLst>
                                          <p:attrName>style.visibility</p:attrName>
                                        </p:attrNameLst>
                                      </p:cBhvr>
                                      <p:to>
                                        <p:strVal val="visible"/>
                                      </p:to>
                                    </p:set>
                                    <p:animEffect transition="in" filter="blinds(horizontal)">
                                      <p:cBhvr>
                                        <p:cTn id="37" dur="500"/>
                                        <p:tgtEl>
                                          <p:spTgt spid="77827">
                                            <p:txEl>
                                              <p:charRg st="336" end="4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内容占位符 2"/>
          <p:cNvSpPr>
            <a:spLocks noGrp="1"/>
          </p:cNvSpPr>
          <p:nvPr>
            <p:ph idx="1"/>
          </p:nvPr>
        </p:nvSpPr>
        <p:spPr>
          <a:xfrm>
            <a:off x="214313" y="500063"/>
            <a:ext cx="8929687" cy="5367337"/>
          </a:xfrm>
        </p:spPr>
        <p:txBody>
          <a:bodyPr wrap="square" lIns="91440" tIns="45720" rIns="91440" bIns="45720" anchor="t"/>
          <a:p>
            <a:pPr>
              <a:buNone/>
            </a:pPr>
            <a:r>
              <a:rPr lang="en-US" altLang="zh-CN" sz="2800" b="1" dirty="0">
                <a:solidFill>
                  <a:srgbClr val="FF0000"/>
                </a:solidFill>
              </a:rPr>
              <a:t>4. preach:</a:t>
            </a:r>
            <a:r>
              <a:rPr lang="zh-CN" altLang="en-US" sz="2800" b="1" dirty="0">
                <a:solidFill>
                  <a:srgbClr val="FF0000"/>
                </a:solidFill>
              </a:rPr>
              <a:t> </a:t>
            </a:r>
            <a:r>
              <a:rPr lang="en-US" altLang="zh-CN" sz="2800" b="1" dirty="0">
                <a:solidFill>
                  <a:srgbClr val="FF0000"/>
                </a:solidFill>
              </a:rPr>
              <a:t>1) </a:t>
            </a:r>
            <a:r>
              <a:rPr lang="en-US" altLang="zh-CN" sz="2400" b="1" dirty="0"/>
              <a:t>When people preach a belief or a course of action, they try to persuade other people to accept the belief or to take the course of action.</a:t>
            </a:r>
            <a:r>
              <a:rPr lang="zh-CN" altLang="en-US" sz="2400" b="1" dirty="0">
                <a:solidFill>
                  <a:srgbClr val="FF0000"/>
                </a:solidFill>
              </a:rPr>
              <a:t>宣传；鼓吹</a:t>
            </a:r>
            <a:endParaRPr lang="en-US" altLang="zh-CN" sz="2400" b="1" dirty="0">
              <a:solidFill>
                <a:srgbClr val="FF0000"/>
              </a:solidFill>
            </a:endParaRPr>
          </a:p>
          <a:p>
            <a:r>
              <a:rPr lang="zh-CN" altLang="en-US" sz="2000" b="1" dirty="0"/>
              <a:t>现在健康专家都在宣扬，即使是少量的运动也远比根本不运动好得多。</a:t>
            </a:r>
            <a:endParaRPr lang="en-US" altLang="zh-CN" sz="2400" b="1" dirty="0"/>
          </a:p>
          <a:p>
            <a:endParaRPr lang="en-US" altLang="zh-CN" sz="2400" b="1" dirty="0"/>
          </a:p>
          <a:p>
            <a:endParaRPr lang="en-US" altLang="zh-CN" sz="2400" b="1" dirty="0"/>
          </a:p>
          <a:p>
            <a:pPr>
              <a:buNone/>
            </a:pPr>
            <a:r>
              <a:rPr lang="en-US" altLang="zh-CN" sz="2400" dirty="0"/>
              <a:t>2</a:t>
            </a:r>
            <a:r>
              <a:rPr lang="en-US" altLang="zh-CN" sz="2400" b="1" dirty="0"/>
              <a:t>) If you say that someone</a:t>
            </a:r>
            <a:r>
              <a:rPr lang="en-US" altLang="zh-CN" sz="2400" b="1" dirty="0">
                <a:solidFill>
                  <a:srgbClr val="FF0000"/>
                </a:solidFill>
              </a:rPr>
              <a:t> practices what they preach</a:t>
            </a:r>
            <a:r>
              <a:rPr lang="en-US" altLang="zh-CN" sz="2400" b="1" dirty="0"/>
              <a:t>, you mean that they behave in the way that they encourage other people to behave in. </a:t>
            </a:r>
            <a:r>
              <a:rPr lang="zh-CN" altLang="en-US" sz="2400" b="1" dirty="0">
                <a:solidFill>
                  <a:srgbClr val="FF0000"/>
                </a:solidFill>
              </a:rPr>
              <a:t>以身作则；身体力行</a:t>
            </a:r>
            <a:endParaRPr lang="en-US" altLang="zh-CN" sz="2400" b="1" dirty="0">
              <a:solidFill>
                <a:srgbClr val="FF0000"/>
              </a:solidFill>
            </a:endParaRPr>
          </a:p>
          <a:p>
            <a:r>
              <a:rPr lang="en-US" altLang="zh-CN" sz="2400" b="1" dirty="0"/>
              <a:t>He ought to </a:t>
            </a:r>
            <a:r>
              <a:rPr lang="en-US" altLang="zh-CN" sz="2400" b="1" dirty="0">
                <a:solidFill>
                  <a:srgbClr val="FF0000"/>
                </a:solidFill>
              </a:rPr>
              <a:t>practice what he preaches</a:t>
            </a:r>
            <a:r>
              <a:rPr lang="en-US" altLang="zh-CN" sz="2400" b="1" dirty="0"/>
              <a:t>. </a:t>
            </a:r>
            <a:r>
              <a:rPr lang="zh-CN" altLang="en-US" sz="2400" b="1" dirty="0"/>
              <a:t>他应该以身作则。</a:t>
            </a:r>
            <a:endParaRPr lang="zh-CN" altLang="en-US" sz="2400" b="1" dirty="0"/>
          </a:p>
          <a:p>
            <a:pPr>
              <a:buNone/>
            </a:pPr>
            <a:r>
              <a:rPr lang="en-US" altLang="zh-CN" sz="2400" b="1" dirty="0"/>
              <a:t>3)  </a:t>
            </a:r>
            <a:r>
              <a:rPr lang="zh-CN" altLang="en-US" sz="2400" b="1" dirty="0">
                <a:solidFill>
                  <a:srgbClr val="FF0000"/>
                </a:solidFill>
              </a:rPr>
              <a:t>布道，讲道</a:t>
            </a:r>
            <a:endParaRPr lang="en-US" altLang="zh-CN" sz="2400" b="1" dirty="0">
              <a:solidFill>
                <a:srgbClr val="FF0000"/>
              </a:solidFill>
            </a:endParaRPr>
          </a:p>
          <a:p>
            <a:pPr>
              <a:buNone/>
            </a:pPr>
            <a:r>
              <a:rPr lang="en-US" altLang="zh-CN" sz="2400" b="1" dirty="0">
                <a:solidFill>
                  <a:srgbClr val="FF0000"/>
                </a:solidFill>
              </a:rPr>
              <a:t>5. reprocess: </a:t>
            </a:r>
            <a:r>
              <a:rPr lang="zh-CN" altLang="en-US" sz="2400" b="1" dirty="0"/>
              <a:t>再生，再加工</a:t>
            </a:r>
            <a:r>
              <a:rPr lang="en-US" altLang="zh-CN" sz="2400" b="1" dirty="0"/>
              <a:t>,</a:t>
            </a:r>
            <a:r>
              <a:rPr lang="zh-CN" altLang="en-US" sz="2400" b="1" dirty="0"/>
              <a:t>再利用</a:t>
            </a:r>
            <a:endParaRPr lang="en-US" altLang="zh-CN" sz="2400" b="1" dirty="0"/>
          </a:p>
          <a:p>
            <a:pPr>
              <a:buNone/>
            </a:pPr>
            <a:r>
              <a:rPr lang="en-US" altLang="zh-CN" sz="2400" b="1" dirty="0"/>
              <a:t>We can </a:t>
            </a:r>
            <a:r>
              <a:rPr lang="en-US" altLang="zh-CN" sz="2400" b="1" dirty="0">
                <a:solidFill>
                  <a:srgbClr val="FF0000"/>
                </a:solidFill>
              </a:rPr>
              <a:t>reprocess </a:t>
            </a:r>
            <a:r>
              <a:rPr lang="en-US" altLang="zh-CN" sz="2400" b="1" dirty="0"/>
              <a:t>the cardboard boxes. </a:t>
            </a:r>
            <a:br>
              <a:rPr lang="en-US" altLang="zh-CN" sz="2400" b="1" dirty="0"/>
            </a:br>
            <a:endParaRPr lang="zh-CN" altLang="en-US" sz="2400" b="1" dirty="0"/>
          </a:p>
        </p:txBody>
      </p:sp>
      <p:sp>
        <p:nvSpPr>
          <p:cNvPr id="62466"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6" name="TextBox 5"/>
          <p:cNvSpPr txBox="1"/>
          <p:nvPr/>
        </p:nvSpPr>
        <p:spPr>
          <a:xfrm>
            <a:off x="357188" y="2143125"/>
            <a:ext cx="8572500" cy="8302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Health experts </a:t>
            </a:r>
            <a:r>
              <a:rPr lang="en-US" altLang="zh-CN" sz="2400" b="1" dirty="0">
                <a:solidFill>
                  <a:srgbClr val="FF0000"/>
                </a:solidFill>
                <a:latin typeface="Arial" panose="020B0604020202020204" pitchFamily="34" charset="0"/>
                <a:ea typeface="宋体" panose="02010600030101010101" pitchFamily="2" charset="-122"/>
              </a:rPr>
              <a:t>are now preaching </a:t>
            </a:r>
            <a:r>
              <a:rPr lang="en-US" altLang="zh-CN" sz="2400" b="1" dirty="0">
                <a:latin typeface="Arial" panose="020B0604020202020204" pitchFamily="34" charset="0"/>
                <a:ea typeface="宋体" panose="02010600030101010101" pitchFamily="2" charset="-122"/>
              </a:rPr>
              <a:t>that even a little exercise is far better than none at all. </a:t>
            </a:r>
            <a:endParaRPr lang="en-US" altLang="zh-CN"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0">
                                            <p:txEl>
                                              <p:charRg st="158" end="190"/>
                                            </p:txEl>
                                          </p:spTgt>
                                        </p:tgtEl>
                                        <p:attrNameLst>
                                          <p:attrName>style.visibility</p:attrName>
                                        </p:attrNameLst>
                                      </p:cBhvr>
                                      <p:to>
                                        <p:strVal val="visible"/>
                                      </p:to>
                                    </p:set>
                                    <p:animEffect transition="in" filter="blinds(horizontal)">
                                      <p:cBhvr>
                                        <p:cTn id="7" dur="500"/>
                                        <p:tgtEl>
                                          <p:spTgt spid="78850">
                                            <p:txEl>
                                              <p:charRg st="158" end="19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850">
                                            <p:txEl>
                                              <p:charRg st="192" end="341"/>
                                            </p:txEl>
                                          </p:spTgt>
                                        </p:tgtEl>
                                        <p:attrNameLst>
                                          <p:attrName>style.visibility</p:attrName>
                                        </p:attrNameLst>
                                      </p:cBhvr>
                                      <p:to>
                                        <p:strVal val="visible"/>
                                      </p:to>
                                    </p:set>
                                    <p:animEffect transition="in" filter="blinds(horizontal)">
                                      <p:cBhvr>
                                        <p:cTn id="17" dur="500"/>
                                        <p:tgtEl>
                                          <p:spTgt spid="78850">
                                            <p:txEl>
                                              <p:charRg st="192" end="3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850">
                                            <p:txEl>
                                              <p:charRg st="341" end="389"/>
                                            </p:txEl>
                                          </p:spTgt>
                                        </p:tgtEl>
                                        <p:attrNameLst>
                                          <p:attrName>style.visibility</p:attrName>
                                        </p:attrNameLst>
                                      </p:cBhvr>
                                      <p:to>
                                        <p:strVal val="visible"/>
                                      </p:to>
                                    </p:set>
                                    <p:animEffect transition="in" filter="blinds(horizontal)">
                                      <p:cBhvr>
                                        <p:cTn id="22" dur="500"/>
                                        <p:tgtEl>
                                          <p:spTgt spid="78850">
                                            <p:txEl>
                                              <p:charRg st="341" end="3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850">
                                            <p:txEl>
                                              <p:charRg st="389" end="399"/>
                                            </p:txEl>
                                          </p:spTgt>
                                        </p:tgtEl>
                                        <p:attrNameLst>
                                          <p:attrName>style.visibility</p:attrName>
                                        </p:attrNameLst>
                                      </p:cBhvr>
                                      <p:to>
                                        <p:strVal val="visible"/>
                                      </p:to>
                                    </p:set>
                                    <p:animEffect transition="in" filter="blinds(horizontal)">
                                      <p:cBhvr>
                                        <p:cTn id="27" dur="500"/>
                                        <p:tgtEl>
                                          <p:spTgt spid="78850">
                                            <p:txEl>
                                              <p:charRg st="389" end="39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850">
                                            <p:txEl>
                                              <p:charRg st="399" end="424"/>
                                            </p:txEl>
                                          </p:spTgt>
                                        </p:tgtEl>
                                        <p:attrNameLst>
                                          <p:attrName>style.visibility</p:attrName>
                                        </p:attrNameLst>
                                      </p:cBhvr>
                                      <p:to>
                                        <p:strVal val="visible"/>
                                      </p:to>
                                    </p:set>
                                    <p:animEffect transition="in" filter="blinds(horizontal)">
                                      <p:cBhvr>
                                        <p:cTn id="32" dur="500"/>
                                        <p:tgtEl>
                                          <p:spTgt spid="78850">
                                            <p:txEl>
                                              <p:charRg st="399" end="42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8850">
                                            <p:txEl>
                                              <p:charRg st="424" end="464"/>
                                            </p:txEl>
                                          </p:spTgt>
                                        </p:tgtEl>
                                        <p:attrNameLst>
                                          <p:attrName>style.visibility</p:attrName>
                                        </p:attrNameLst>
                                      </p:cBhvr>
                                      <p:to>
                                        <p:strVal val="visible"/>
                                      </p:to>
                                    </p:set>
                                    <p:animEffect transition="in" filter="blinds(horizontal)">
                                      <p:cBhvr>
                                        <p:cTn id="35" dur="500"/>
                                        <p:tgtEl>
                                          <p:spTgt spid="78850">
                                            <p:txEl>
                                              <p:charRg st="424" end="4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2"/>
          <p:cNvSpPr>
            <a:spLocks noGrp="1"/>
          </p:cNvSpPr>
          <p:nvPr>
            <p:ph idx="1"/>
          </p:nvPr>
        </p:nvSpPr>
        <p:spPr>
          <a:xfrm>
            <a:off x="357188" y="571500"/>
            <a:ext cx="8329612" cy="5295900"/>
          </a:xfrm>
        </p:spPr>
        <p:txBody>
          <a:bodyPr wrap="square" lIns="91440" tIns="45720" rIns="91440" bIns="45720" anchor="t"/>
          <a:p>
            <a:pPr>
              <a:buNone/>
            </a:pPr>
            <a:r>
              <a:rPr lang="en-US" altLang="zh-CN" b="1" dirty="0"/>
              <a:t>Para3</a:t>
            </a:r>
            <a:endParaRPr lang="en-US" altLang="zh-CN" b="1" dirty="0"/>
          </a:p>
          <a:p>
            <a:r>
              <a:rPr lang="en-US" altLang="zh-CN" sz="2800" b="1" dirty="0">
                <a:solidFill>
                  <a:srgbClr val="FF0000"/>
                </a:solidFill>
              </a:rPr>
              <a:t>1. crop up</a:t>
            </a:r>
            <a:r>
              <a:rPr lang="en-US" altLang="zh-CN" sz="2800" b="1" dirty="0"/>
              <a:t>: 1) if a problem </a:t>
            </a:r>
            <a:r>
              <a:rPr lang="en-US" altLang="zh-CN" sz="2800" b="1" dirty="0">
                <a:solidFill>
                  <a:srgbClr val="FF0000"/>
                </a:solidFill>
              </a:rPr>
              <a:t>crops up</a:t>
            </a:r>
            <a:r>
              <a:rPr lang="en-US" altLang="zh-CN" sz="2800" b="1" dirty="0"/>
              <a:t>, it happens or appears suddenly and in an unexpected way [= arise] </a:t>
            </a:r>
            <a:r>
              <a:rPr lang="zh-CN" altLang="en-US" sz="2800" b="1" dirty="0"/>
              <a:t>突然出现</a:t>
            </a:r>
            <a:endParaRPr lang="en-US" altLang="x-none" sz="2800" b="1" dirty="0"/>
          </a:p>
          <a:p>
            <a:r>
              <a:rPr lang="en-US" altLang="zh-CN" sz="2800" b="1" dirty="0"/>
              <a:t>2) if something such as a name or a subject </a:t>
            </a:r>
            <a:r>
              <a:rPr lang="en-US" altLang="zh-CN" sz="2800" b="1" dirty="0">
                <a:solidFill>
                  <a:srgbClr val="FF0000"/>
                </a:solidFill>
              </a:rPr>
              <a:t>crops up, </a:t>
            </a:r>
            <a:r>
              <a:rPr lang="en-US" altLang="zh-CN" sz="2800" b="1" dirty="0"/>
              <a:t>it appears in something you read or hear [= come up]:</a:t>
            </a:r>
            <a:endParaRPr lang="en-US" altLang="zh-CN" sz="2800" b="1" dirty="0"/>
          </a:p>
          <a:p>
            <a:r>
              <a:rPr lang="en-US" altLang="zh-CN" sz="2800" b="1" i="1" dirty="0"/>
              <a:t>Your name kept </a:t>
            </a:r>
            <a:r>
              <a:rPr lang="en-US" altLang="zh-CN" sz="2800" b="1" i="1" dirty="0">
                <a:solidFill>
                  <a:srgbClr val="FF0000"/>
                </a:solidFill>
              </a:rPr>
              <a:t>cropping up </a:t>
            </a:r>
            <a:r>
              <a:rPr lang="en-US" altLang="zh-CN" sz="2800" b="1" i="1" dirty="0"/>
              <a:t>in conversation.</a:t>
            </a:r>
            <a:endParaRPr lang="en-US" altLang="zh-CN" sz="2800" b="1" i="1" dirty="0"/>
          </a:p>
          <a:p>
            <a:endParaRPr lang="en-US" altLang="zh-CN" sz="2800" b="1" dirty="0">
              <a:solidFill>
                <a:srgbClr val="FF0000"/>
              </a:solidFill>
            </a:endParaRPr>
          </a:p>
        </p:txBody>
      </p:sp>
      <p:sp>
        <p:nvSpPr>
          <p:cNvPr id="6349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0">
                                            <p:txEl>
                                              <p:charRg st="0" end="6"/>
                                            </p:txEl>
                                          </p:spTgt>
                                        </p:tgtEl>
                                        <p:attrNameLst>
                                          <p:attrName>style.visibility</p:attrName>
                                        </p:attrNameLst>
                                      </p:cBhvr>
                                      <p:to>
                                        <p:strVal val="visible"/>
                                      </p:to>
                                    </p:set>
                                    <p:animEffect transition="in" filter="blinds(horizontal)">
                                      <p:cBhvr>
                                        <p:cTn id="7" dur="500"/>
                                        <p:tgtEl>
                                          <p:spTgt spid="6861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0">
                                            <p:txEl>
                                              <p:charRg st="6" end="115"/>
                                            </p:txEl>
                                          </p:spTgt>
                                        </p:tgtEl>
                                        <p:attrNameLst>
                                          <p:attrName>style.visibility</p:attrName>
                                        </p:attrNameLst>
                                      </p:cBhvr>
                                      <p:to>
                                        <p:strVal val="visible"/>
                                      </p:to>
                                    </p:set>
                                    <p:animEffect transition="in" filter="blinds(horizontal)">
                                      <p:cBhvr>
                                        <p:cTn id="12" dur="500"/>
                                        <p:tgtEl>
                                          <p:spTgt spid="68610">
                                            <p:txEl>
                                              <p:charRg st="6" end="1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0">
                                            <p:txEl>
                                              <p:charRg st="115" end="223"/>
                                            </p:txEl>
                                          </p:spTgt>
                                        </p:tgtEl>
                                        <p:attrNameLst>
                                          <p:attrName>style.visibility</p:attrName>
                                        </p:attrNameLst>
                                      </p:cBhvr>
                                      <p:to>
                                        <p:strVal val="visible"/>
                                      </p:to>
                                    </p:set>
                                    <p:animEffect transition="in" filter="blinds(horizontal)">
                                      <p:cBhvr>
                                        <p:cTn id="17" dur="500"/>
                                        <p:tgtEl>
                                          <p:spTgt spid="68610">
                                            <p:txEl>
                                              <p:charRg st="115" end="2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10">
                                            <p:txEl>
                                              <p:charRg st="223" end="267"/>
                                            </p:txEl>
                                          </p:spTgt>
                                        </p:tgtEl>
                                        <p:attrNameLst>
                                          <p:attrName>style.visibility</p:attrName>
                                        </p:attrNameLst>
                                      </p:cBhvr>
                                      <p:to>
                                        <p:strVal val="visible"/>
                                      </p:to>
                                    </p:set>
                                    <p:animEffect transition="in" filter="blinds(horizontal)">
                                      <p:cBhvr>
                                        <p:cTn id="22" dur="500"/>
                                        <p:tgtEl>
                                          <p:spTgt spid="68610">
                                            <p:txEl>
                                              <p:charRg st="223"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内容占位符 2"/>
          <p:cNvSpPr>
            <a:spLocks noGrp="1"/>
          </p:cNvSpPr>
          <p:nvPr>
            <p:ph idx="1"/>
          </p:nvPr>
        </p:nvSpPr>
        <p:spPr>
          <a:xfrm>
            <a:off x="357188" y="857250"/>
            <a:ext cx="8501062" cy="5010150"/>
          </a:xfrm>
        </p:spPr>
        <p:txBody>
          <a:bodyPr wrap="square" lIns="91440" tIns="45720" rIns="91440" bIns="45720" anchor="t"/>
          <a:p>
            <a:r>
              <a:rPr lang="en-US" altLang="zh-CN" sz="2800" b="1" i="1" dirty="0">
                <a:solidFill>
                  <a:srgbClr val="FF0000"/>
                </a:solidFill>
              </a:rPr>
              <a:t>2. </a:t>
            </a:r>
            <a:r>
              <a:rPr lang="en-US" altLang="zh-CN" sz="2800" b="1" dirty="0">
                <a:solidFill>
                  <a:srgbClr val="FF0000"/>
                </a:solidFill>
              </a:rPr>
              <a:t>exacting: </a:t>
            </a:r>
            <a:r>
              <a:rPr lang="en-US" altLang="zh-CN" sz="2800" b="1" dirty="0"/>
              <a:t>demanding a lot of effort, careful work, or skill [= demanding]: </a:t>
            </a:r>
            <a:r>
              <a:rPr lang="zh-CN" altLang="en-US" sz="2800" b="1" dirty="0"/>
              <a:t>严厉的，严格的</a:t>
            </a:r>
            <a:endParaRPr lang="en-US" altLang="x-none" sz="2800" b="1" dirty="0"/>
          </a:p>
          <a:p>
            <a:r>
              <a:rPr lang="en-US" altLang="zh-CN" sz="2800" b="1" i="1" dirty="0"/>
              <a:t>She was an </a:t>
            </a:r>
            <a:r>
              <a:rPr lang="en-US" altLang="zh-CN" sz="2800" b="1" i="1" dirty="0">
                <a:solidFill>
                  <a:srgbClr val="FF0000"/>
                </a:solidFill>
              </a:rPr>
              <a:t>exacting</a:t>
            </a:r>
            <a:r>
              <a:rPr lang="en-US" altLang="zh-CN" sz="2800" b="1" i="1" dirty="0"/>
              <a:t> woman to work for.</a:t>
            </a:r>
            <a:endParaRPr lang="en-US" altLang="zh-CN" sz="2800" b="1" i="1" dirty="0"/>
          </a:p>
          <a:p>
            <a:r>
              <a:rPr lang="en-US" altLang="zh-CN" sz="2800" b="1" dirty="0">
                <a:solidFill>
                  <a:srgbClr val="FF0000"/>
                </a:solidFill>
              </a:rPr>
              <a:t>exacting</a:t>
            </a:r>
            <a:r>
              <a:rPr lang="en-US" altLang="zh-CN" sz="2800" b="1" dirty="0"/>
              <a:t> standards/demands/requirements etc</a:t>
            </a:r>
            <a:endParaRPr lang="en-US" altLang="zh-CN" sz="2800" b="1" dirty="0"/>
          </a:p>
          <a:p>
            <a:r>
              <a:rPr lang="en-US" altLang="zh-CN" sz="2800" b="1" i="1" dirty="0"/>
              <a:t>He could never </a:t>
            </a:r>
            <a:r>
              <a:rPr lang="en-US" altLang="zh-CN" sz="2800" b="1" i="1" dirty="0">
                <a:solidFill>
                  <a:srgbClr val="FF0000"/>
                </a:solidFill>
              </a:rPr>
              <a:t>live up to </a:t>
            </a:r>
            <a:r>
              <a:rPr lang="en-US" altLang="zh-CN" sz="2800" b="1" i="1" dirty="0"/>
              <a:t>his father‘s </a:t>
            </a:r>
            <a:r>
              <a:rPr lang="en-US" altLang="zh-CN" sz="2800" b="1" i="1" dirty="0">
                <a:solidFill>
                  <a:srgbClr val="FF0000"/>
                </a:solidFill>
              </a:rPr>
              <a:t>exacting </a:t>
            </a:r>
            <a:r>
              <a:rPr lang="en-US" altLang="zh-CN" sz="2800" b="1" i="1" dirty="0"/>
              <a:t>standards. </a:t>
            </a:r>
            <a:r>
              <a:rPr lang="zh-CN" altLang="en-US" sz="2800" dirty="0"/>
              <a:t>他从未达到他父亲的严格标准。</a:t>
            </a:r>
            <a:endParaRPr lang="en-US" altLang="x-none" sz="2800" b="1" i="1" dirty="0"/>
          </a:p>
          <a:p>
            <a:endParaRPr lang="zh-CN" altLang="en-US" sz="2800" dirty="0"/>
          </a:p>
        </p:txBody>
      </p:sp>
      <p:sp>
        <p:nvSpPr>
          <p:cNvPr id="64514"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4">
                                            <p:txEl>
                                              <p:charRg st="0" end="86"/>
                                            </p:txEl>
                                          </p:spTgt>
                                        </p:tgtEl>
                                        <p:attrNameLst>
                                          <p:attrName>style.visibility</p:attrName>
                                        </p:attrNameLst>
                                      </p:cBhvr>
                                      <p:to>
                                        <p:strVal val="visible"/>
                                      </p:to>
                                    </p:set>
                                    <p:animEffect transition="in" filter="blinds(horizontal)">
                                      <p:cBhvr>
                                        <p:cTn id="7" dur="500"/>
                                        <p:tgtEl>
                                          <p:spTgt spid="69634">
                                            <p:txEl>
                                              <p:charRg st="0" end="8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4">
                                            <p:txEl>
                                              <p:charRg st="86" end="125"/>
                                            </p:txEl>
                                          </p:spTgt>
                                        </p:tgtEl>
                                        <p:attrNameLst>
                                          <p:attrName>style.visibility</p:attrName>
                                        </p:attrNameLst>
                                      </p:cBhvr>
                                      <p:to>
                                        <p:strVal val="visible"/>
                                      </p:to>
                                    </p:set>
                                    <p:animEffect transition="in" filter="blinds(horizontal)">
                                      <p:cBhvr>
                                        <p:cTn id="12" dur="500"/>
                                        <p:tgtEl>
                                          <p:spTgt spid="69634">
                                            <p:txEl>
                                              <p:charRg st="86" end="1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4">
                                            <p:txEl>
                                              <p:charRg st="125" end="169"/>
                                            </p:txEl>
                                          </p:spTgt>
                                        </p:tgtEl>
                                        <p:attrNameLst>
                                          <p:attrName>style.visibility</p:attrName>
                                        </p:attrNameLst>
                                      </p:cBhvr>
                                      <p:to>
                                        <p:strVal val="visible"/>
                                      </p:to>
                                    </p:set>
                                    <p:animEffect transition="in" filter="blinds(horizontal)">
                                      <p:cBhvr>
                                        <p:cTn id="17" dur="500"/>
                                        <p:tgtEl>
                                          <p:spTgt spid="69634">
                                            <p:txEl>
                                              <p:charRg st="125" end="1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634">
                                            <p:txEl>
                                              <p:charRg st="169" end="243"/>
                                            </p:txEl>
                                          </p:spTgt>
                                        </p:tgtEl>
                                        <p:attrNameLst>
                                          <p:attrName>style.visibility</p:attrName>
                                        </p:attrNameLst>
                                      </p:cBhvr>
                                      <p:to>
                                        <p:strVal val="visible"/>
                                      </p:to>
                                    </p:set>
                                    <p:animEffect transition="in" filter="blinds(horizontal)">
                                      <p:cBhvr>
                                        <p:cTn id="22" dur="500"/>
                                        <p:tgtEl>
                                          <p:spTgt spid="69634">
                                            <p:txEl>
                                              <p:charRg st="169"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内容占位符 2"/>
          <p:cNvSpPr>
            <a:spLocks noGrp="1"/>
          </p:cNvSpPr>
          <p:nvPr>
            <p:ph idx="1"/>
          </p:nvPr>
        </p:nvSpPr>
        <p:spPr>
          <a:xfrm>
            <a:off x="214313" y="428625"/>
            <a:ext cx="8750300" cy="5438775"/>
          </a:xfrm>
        </p:spPr>
        <p:txBody>
          <a:bodyPr wrap="square" lIns="91440" tIns="45720" rIns="91440" bIns="45720" anchor="t"/>
          <a:p>
            <a:pPr>
              <a:buNone/>
            </a:pPr>
            <a:r>
              <a:rPr lang="en-US" altLang="zh-CN" sz="2800" b="1" dirty="0"/>
              <a:t>Para4</a:t>
            </a:r>
            <a:endParaRPr lang="en-US" altLang="zh-CN" sz="2800" b="1" dirty="0"/>
          </a:p>
          <a:p>
            <a:r>
              <a:rPr lang="en-US" altLang="zh-CN" sz="2800" b="1" dirty="0">
                <a:solidFill>
                  <a:srgbClr val="FF0000"/>
                </a:solidFill>
              </a:rPr>
              <a:t>1. retrofit:</a:t>
            </a:r>
            <a:r>
              <a:rPr lang="en-US" altLang="zh-CN" sz="2800" b="1" i="1" dirty="0"/>
              <a:t> </a:t>
            </a:r>
            <a:r>
              <a:rPr lang="en-US" altLang="zh-CN" sz="2400" b="1" i="1" dirty="0"/>
              <a:t>(past tense and past participle) </a:t>
            </a:r>
            <a:r>
              <a:rPr lang="en-US" altLang="zh-CN" sz="2400" b="1" dirty="0">
                <a:solidFill>
                  <a:srgbClr val="0000FF"/>
                </a:solidFill>
              </a:rPr>
              <a:t>retrofitted</a:t>
            </a:r>
            <a:r>
              <a:rPr lang="en-US" altLang="zh-CN" sz="2400" b="1" i="1" dirty="0"/>
              <a:t>, (present participle ) </a:t>
            </a:r>
            <a:r>
              <a:rPr lang="en-US" altLang="zh-CN" sz="2400" b="1" dirty="0">
                <a:solidFill>
                  <a:srgbClr val="0000FF"/>
                </a:solidFill>
              </a:rPr>
              <a:t>retrofitting</a:t>
            </a:r>
            <a:r>
              <a:rPr lang="en-US" altLang="zh-CN" sz="2400" b="1" dirty="0"/>
              <a:t> [transitive]:to improve a machine, piece of equipment, building etc by putting new and better parts in it after it has been used for some time:</a:t>
            </a:r>
            <a:r>
              <a:rPr lang="zh-CN" altLang="en-US" sz="2400" dirty="0"/>
              <a:t>对（机器）更新部件</a:t>
            </a:r>
            <a:r>
              <a:rPr lang="en-US" altLang="zh-CN" sz="2400" dirty="0"/>
              <a:t>;</a:t>
            </a:r>
            <a:r>
              <a:rPr lang="zh-CN" altLang="en-US" sz="2400" dirty="0"/>
              <a:t>对（建筑物）进行翻新</a:t>
            </a:r>
            <a:endParaRPr lang="en-US" altLang="x-none" sz="2400" b="1" dirty="0"/>
          </a:p>
          <a:p>
            <a:r>
              <a:rPr lang="zh-CN" altLang="en-US" sz="2400" b="1" dirty="0"/>
              <a:t>受损的房子已经修好，公路重铺了，大楼也翻新了。</a:t>
            </a:r>
            <a:endParaRPr lang="en-US" altLang="zh-CN" sz="2400" b="1" dirty="0">
              <a:solidFill>
                <a:srgbClr val="FF0000"/>
              </a:solidFill>
            </a:endParaRPr>
          </a:p>
          <a:p>
            <a:r>
              <a:rPr lang="en-US" altLang="zh-CN" sz="2400" b="1" dirty="0"/>
              <a:t>Damaged houses have been repaired, roads repaved and buildings</a:t>
            </a:r>
            <a:r>
              <a:rPr lang="en-US" altLang="zh-CN" sz="2400" b="1" dirty="0">
                <a:solidFill>
                  <a:srgbClr val="FF0000"/>
                </a:solidFill>
              </a:rPr>
              <a:t> retrofitted.</a:t>
            </a:r>
            <a:r>
              <a:rPr lang="en-US" altLang="zh-CN" sz="2800" b="1" dirty="0"/>
              <a:t>   </a:t>
            </a:r>
            <a:endParaRPr lang="en-US" altLang="zh-CN" sz="2800" b="1" dirty="0"/>
          </a:p>
          <a:p>
            <a:pPr>
              <a:buNone/>
            </a:pPr>
            <a:r>
              <a:rPr lang="en-US" altLang="zh-CN" sz="2800" b="1" dirty="0"/>
              <a:t> 2.</a:t>
            </a:r>
            <a:r>
              <a:rPr lang="en-US" altLang="zh-CN" sz="2800" b="1" dirty="0">
                <a:solidFill>
                  <a:srgbClr val="FF0000"/>
                </a:solidFill>
              </a:rPr>
              <a:t> two-stroke</a:t>
            </a:r>
            <a:r>
              <a:rPr lang="en-US" altLang="zh-CN" sz="2800" b="1" dirty="0"/>
              <a:t>: </a:t>
            </a:r>
            <a:r>
              <a:rPr lang="zh-CN" altLang="en-US" sz="2800" b="1" dirty="0"/>
              <a:t>两冲程的（发动机）</a:t>
            </a:r>
            <a:endParaRPr lang="en-US" altLang="zh-CN" sz="2800" b="1" dirty="0"/>
          </a:p>
          <a:p>
            <a:pPr>
              <a:buNone/>
            </a:pPr>
            <a:endParaRPr lang="en-US" altLang="zh-CN" sz="2400" b="1" dirty="0"/>
          </a:p>
          <a:p>
            <a:pPr>
              <a:buNone/>
            </a:pPr>
            <a:endParaRPr lang="en-US" altLang="zh-CN" sz="2800" b="1" dirty="0"/>
          </a:p>
          <a:p>
            <a:pPr>
              <a:buNone/>
            </a:pPr>
            <a:endParaRPr lang="en-US" altLang="zh-CN" sz="2800" b="1" dirty="0"/>
          </a:p>
          <a:p>
            <a:pPr>
              <a:buNone/>
            </a:pPr>
            <a:endParaRPr lang="en-US" altLang="zh-CN" sz="2800" b="1" dirty="0"/>
          </a:p>
          <a:p>
            <a:pPr>
              <a:buNone/>
            </a:pPr>
            <a:endParaRPr lang="en-US" altLang="zh-CN" sz="2800" b="1" dirty="0"/>
          </a:p>
          <a:p>
            <a:pPr>
              <a:buNone/>
            </a:pPr>
            <a:endParaRPr lang="zh-CN" altLang="en-US" sz="2800" b="1" dirty="0"/>
          </a:p>
        </p:txBody>
      </p:sp>
      <p:sp>
        <p:nvSpPr>
          <p:cNvPr id="65538"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2">
                                            <p:txEl>
                                              <p:charRg st="0" end="6"/>
                                            </p:txEl>
                                          </p:spTgt>
                                        </p:tgtEl>
                                        <p:attrNameLst>
                                          <p:attrName>style.visibility</p:attrName>
                                        </p:attrNameLst>
                                      </p:cBhvr>
                                      <p:to>
                                        <p:strVal val="visible"/>
                                      </p:to>
                                    </p:set>
                                    <p:animEffect transition="in" filter="blinds(horizontal)">
                                      <p:cBhvr>
                                        <p:cTn id="7" dur="500"/>
                                        <p:tgtEl>
                                          <p:spTgt spid="81922">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2">
                                            <p:txEl>
                                              <p:charRg st="6" end="264"/>
                                            </p:txEl>
                                          </p:spTgt>
                                        </p:tgtEl>
                                        <p:attrNameLst>
                                          <p:attrName>style.visibility</p:attrName>
                                        </p:attrNameLst>
                                      </p:cBhvr>
                                      <p:to>
                                        <p:strVal val="visible"/>
                                      </p:to>
                                    </p:set>
                                    <p:animEffect transition="in" filter="blinds(horizontal)">
                                      <p:cBhvr>
                                        <p:cTn id="12" dur="500"/>
                                        <p:tgtEl>
                                          <p:spTgt spid="81922">
                                            <p:txEl>
                                              <p:charRg st="6" end="2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2">
                                            <p:txEl>
                                              <p:charRg st="264" end="288"/>
                                            </p:txEl>
                                          </p:spTgt>
                                        </p:tgtEl>
                                        <p:attrNameLst>
                                          <p:attrName>style.visibility</p:attrName>
                                        </p:attrNameLst>
                                      </p:cBhvr>
                                      <p:to>
                                        <p:strVal val="visible"/>
                                      </p:to>
                                    </p:set>
                                    <p:animEffect transition="in" filter="blinds(horizontal)">
                                      <p:cBhvr>
                                        <p:cTn id="17" dur="500"/>
                                        <p:tgtEl>
                                          <p:spTgt spid="81922">
                                            <p:txEl>
                                              <p:charRg st="264" end="2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22">
                                            <p:txEl>
                                              <p:charRg st="288" end="367"/>
                                            </p:txEl>
                                          </p:spTgt>
                                        </p:tgtEl>
                                        <p:attrNameLst>
                                          <p:attrName>style.visibility</p:attrName>
                                        </p:attrNameLst>
                                      </p:cBhvr>
                                      <p:to>
                                        <p:strVal val="visible"/>
                                      </p:to>
                                    </p:set>
                                    <p:animEffect transition="in" filter="blinds(horizontal)">
                                      <p:cBhvr>
                                        <p:cTn id="22" dur="500"/>
                                        <p:tgtEl>
                                          <p:spTgt spid="81922">
                                            <p:txEl>
                                              <p:charRg st="288" end="3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22">
                                            <p:txEl>
                                              <p:charRg st="367" end="393"/>
                                            </p:txEl>
                                          </p:spTgt>
                                        </p:tgtEl>
                                        <p:attrNameLst>
                                          <p:attrName>style.visibility</p:attrName>
                                        </p:attrNameLst>
                                      </p:cBhvr>
                                      <p:to>
                                        <p:strVal val="visible"/>
                                      </p:to>
                                    </p:set>
                                    <p:animEffect transition="in" filter="blinds(horizontal)">
                                      <p:cBhvr>
                                        <p:cTn id="27" dur="500"/>
                                        <p:tgtEl>
                                          <p:spTgt spid="81922">
                                            <p:txEl>
                                              <p:charRg st="367" end="3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457200"/>
            <a:ext cx="8229600" cy="1009650"/>
          </a:xfrm>
        </p:spPr>
        <p:txBody>
          <a:bodyPr/>
          <a:p>
            <a:pPr algn="ctr"/>
            <a:r>
              <a:rPr lang="en-US" altLang="zh-CN" sz="3200"/>
              <a:t>Useful Expressions </a:t>
            </a:r>
            <a:endParaRPr lang="en-US" altLang="zh-CN" sz="3200"/>
          </a:p>
        </p:txBody>
      </p:sp>
      <p:sp>
        <p:nvSpPr>
          <p:cNvPr id="3" name="内容占位符 2"/>
          <p:cNvSpPr>
            <a:spLocks noGrp="1"/>
          </p:cNvSpPr>
          <p:nvPr>
            <p:ph idx="1"/>
          </p:nvPr>
        </p:nvSpPr>
        <p:spPr>
          <a:xfrm>
            <a:off x="456565" y="1328420"/>
            <a:ext cx="8230235" cy="4719955"/>
          </a:xfrm>
        </p:spPr>
        <p:txBody>
          <a:bodyPr/>
          <a:p>
            <a:r>
              <a:rPr lang="en-US" altLang="zh-CN" sz="2400"/>
              <a:t>1. </a:t>
            </a:r>
            <a:r>
              <a:rPr lang="zh-CN" altLang="en-US" sz="2400"/>
              <a:t>生根；扎根                  </a:t>
            </a:r>
            <a:r>
              <a:rPr lang="en-US" altLang="zh-CN" sz="2400"/>
              <a:t>take root </a:t>
            </a:r>
            <a:endParaRPr lang="en-US" altLang="zh-CN" sz="2400"/>
          </a:p>
          <a:p>
            <a:r>
              <a:rPr lang="en-US" altLang="zh-CN" sz="2400"/>
              <a:t>2. </a:t>
            </a:r>
            <a:r>
              <a:rPr lang="zh-CN" altLang="en-US" sz="2400"/>
              <a:t>太阳能电池板               </a:t>
            </a:r>
            <a:r>
              <a:rPr lang="en-US" altLang="zh-CN" sz="2400"/>
              <a:t>solar panels</a:t>
            </a:r>
            <a:endParaRPr lang="en-US" altLang="zh-CN" sz="2400"/>
          </a:p>
          <a:p>
            <a:r>
              <a:rPr lang="en-US" altLang="zh-CN" sz="2400"/>
              <a:t>3. </a:t>
            </a:r>
            <a:r>
              <a:rPr lang="zh-CN" altLang="en-US" sz="2400"/>
              <a:t>领略</a:t>
            </a:r>
            <a:r>
              <a:rPr lang="en-US" altLang="zh-CN" sz="2400"/>
              <a:t>---</a:t>
            </a:r>
            <a:r>
              <a:rPr lang="zh-CN" altLang="en-US" sz="2400"/>
              <a:t>的精神               </a:t>
            </a:r>
            <a:r>
              <a:rPr lang="en-US" altLang="zh-CN" sz="2400"/>
              <a:t>get into the spirit</a:t>
            </a:r>
            <a:endParaRPr lang="en-US" altLang="zh-CN" sz="2400"/>
          </a:p>
          <a:p>
            <a:r>
              <a:rPr lang="en-US" altLang="zh-CN" sz="2400"/>
              <a:t>4. </a:t>
            </a:r>
            <a:r>
              <a:rPr lang="zh-CN" altLang="en-US" sz="2400"/>
              <a:t>开展竞赛活动               </a:t>
            </a:r>
            <a:r>
              <a:rPr lang="en-US" altLang="zh-CN" sz="2400"/>
              <a:t>wage competitions</a:t>
            </a:r>
            <a:endParaRPr lang="en-US" altLang="zh-CN" sz="2400"/>
          </a:p>
          <a:p>
            <a:r>
              <a:rPr lang="en-US" altLang="zh-CN" sz="2400"/>
              <a:t>5. </a:t>
            </a:r>
            <a:r>
              <a:rPr lang="zh-CN" altLang="en-US" sz="2400"/>
              <a:t>环境问题                       </a:t>
            </a:r>
            <a:r>
              <a:rPr lang="en-US" altLang="zh-CN" sz="2400"/>
              <a:t>environmental issues</a:t>
            </a:r>
            <a:endParaRPr lang="en-US" altLang="zh-CN" sz="2400"/>
          </a:p>
          <a:p>
            <a:r>
              <a:rPr lang="en-US" altLang="zh-CN" sz="2400"/>
              <a:t>6. </a:t>
            </a:r>
            <a:r>
              <a:rPr lang="zh-CN" altLang="en-US" sz="2400"/>
              <a:t>有意义                           </a:t>
            </a:r>
            <a:r>
              <a:rPr lang="en-US" altLang="zh-CN" sz="2400"/>
              <a:t>make sense</a:t>
            </a:r>
            <a:endParaRPr lang="en-US" altLang="zh-CN" sz="2400"/>
          </a:p>
          <a:p>
            <a:r>
              <a:rPr lang="en-US" altLang="zh-CN" sz="2400"/>
              <a:t>7. </a:t>
            </a:r>
            <a:r>
              <a:rPr lang="zh-CN" altLang="en-US" sz="2400"/>
              <a:t>被定位为                       </a:t>
            </a:r>
            <a:r>
              <a:rPr lang="en-US" altLang="zh-CN" sz="2400"/>
              <a:t>be positioned to </a:t>
            </a:r>
            <a:endParaRPr lang="en-US" altLang="zh-CN" sz="2400"/>
          </a:p>
          <a:p>
            <a:r>
              <a:rPr lang="en-US" altLang="zh-CN" sz="2400"/>
              <a:t>8. </a:t>
            </a:r>
            <a:r>
              <a:rPr lang="zh-CN" altLang="en-US" sz="2400"/>
              <a:t>有环保意识的公民         </a:t>
            </a:r>
            <a:r>
              <a:rPr lang="en-US" altLang="zh-CN" sz="2400"/>
              <a:t>eco-aware citizens</a:t>
            </a:r>
            <a:endParaRPr lang="en-US" altLang="zh-CN" sz="2400"/>
          </a:p>
          <a:p>
            <a:r>
              <a:rPr lang="en-US" altLang="zh-CN" sz="2400"/>
              <a:t>9. </a:t>
            </a:r>
            <a:r>
              <a:rPr lang="zh-CN" altLang="en-US" sz="2400"/>
              <a:t>环保工程师                   </a:t>
            </a:r>
            <a:r>
              <a:rPr lang="en-US" altLang="zh-CN" sz="2400"/>
              <a:t>green engineers</a:t>
            </a:r>
            <a:endParaRPr lang="en-US" altLang="zh-CN" sz="2400"/>
          </a:p>
          <a:p>
            <a:r>
              <a:rPr lang="en-US" altLang="zh-CN" sz="2400"/>
              <a:t>10. </a:t>
            </a:r>
            <a:r>
              <a:rPr lang="zh-CN" altLang="en-US" sz="2400"/>
              <a:t>可持续发展势在必行   </a:t>
            </a:r>
            <a:r>
              <a:rPr lang="en-US" altLang="zh-CN" sz="2400"/>
              <a:t>sustainability is no longer an                         elective </a:t>
            </a:r>
            <a:endParaRPr lang="en-US" altLang="zh-CN"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457200"/>
            <a:ext cx="8229600" cy="662940"/>
          </a:xfrm>
        </p:spPr>
        <p:txBody>
          <a:bodyPr/>
          <a:p>
            <a:pPr algn="ctr"/>
            <a:r>
              <a:rPr lang="en-US" altLang="zh-CN">
                <a:sym typeface="+mn-ea"/>
              </a:rPr>
              <a:t>Useful Expressions </a:t>
            </a:r>
            <a:br>
              <a:rPr lang="en-US" altLang="zh-CN"/>
            </a:br>
            <a:endParaRPr lang="zh-CN" altLang="en-US"/>
          </a:p>
        </p:txBody>
      </p:sp>
      <p:sp>
        <p:nvSpPr>
          <p:cNvPr id="3" name="内容占位符 2"/>
          <p:cNvSpPr>
            <a:spLocks noGrp="1"/>
          </p:cNvSpPr>
          <p:nvPr>
            <p:ph idx="1"/>
          </p:nvPr>
        </p:nvSpPr>
        <p:spPr>
          <a:xfrm>
            <a:off x="457835" y="842010"/>
            <a:ext cx="8228965" cy="5025390"/>
          </a:xfrm>
        </p:spPr>
        <p:txBody>
          <a:bodyPr/>
          <a:p>
            <a:pPr algn="l"/>
            <a:r>
              <a:rPr lang="zh-CN" altLang="en-US" sz="2400"/>
              <a:t>11. 著名学府                     a powerhouse university</a:t>
            </a:r>
            <a:endParaRPr lang="zh-CN" altLang="en-US" sz="2400"/>
          </a:p>
          <a:p>
            <a:pPr algn="l"/>
            <a:r>
              <a:rPr lang="zh-CN" altLang="en-US" sz="2400"/>
              <a:t>12. 宣传减少浪费的美德    preach the virtues of waste       reduction </a:t>
            </a:r>
            <a:endParaRPr lang="zh-CN" altLang="en-US" sz="2400"/>
          </a:p>
          <a:p>
            <a:pPr algn="l"/>
            <a:r>
              <a:rPr lang="en-US" altLang="zh-CN" sz="2400"/>
              <a:t>13. </a:t>
            </a:r>
            <a:r>
              <a:rPr lang="zh-CN" altLang="en-US" sz="2400"/>
              <a:t>突然出现                        </a:t>
            </a:r>
            <a:r>
              <a:rPr lang="en-US" altLang="zh-CN" sz="2400"/>
              <a:t>crop up</a:t>
            </a:r>
            <a:endParaRPr lang="en-US" altLang="zh-CN" sz="2400"/>
          </a:p>
          <a:p>
            <a:pPr algn="l"/>
            <a:r>
              <a:rPr lang="en-US" altLang="zh-CN" sz="2400"/>
              <a:t>14. </a:t>
            </a:r>
            <a:r>
              <a:rPr lang="zh-CN" altLang="en-US" sz="2400"/>
              <a:t>绿色生活                        </a:t>
            </a:r>
            <a:r>
              <a:rPr lang="en-US" altLang="zh-CN" sz="2400"/>
              <a:t>green living</a:t>
            </a:r>
            <a:endParaRPr lang="en-US" altLang="zh-CN" sz="2400"/>
          </a:p>
          <a:p>
            <a:pPr algn="l"/>
            <a:r>
              <a:rPr lang="en-US" altLang="zh-CN" sz="2400"/>
              <a:t>15. </a:t>
            </a:r>
            <a:r>
              <a:rPr lang="zh-CN" altLang="en-US" sz="2400"/>
              <a:t>太阳能展示区          </a:t>
            </a:r>
            <a:r>
              <a:rPr lang="en-US" altLang="zh-CN" sz="2400"/>
              <a:t>a solar-powered showcase home</a:t>
            </a:r>
            <a:endParaRPr lang="en-US" altLang="zh-CN" sz="2400"/>
          </a:p>
          <a:p>
            <a:pPr algn="l"/>
            <a:r>
              <a:rPr lang="en-US" altLang="zh-CN" sz="2400"/>
              <a:t>16. </a:t>
            </a:r>
            <a:r>
              <a:rPr lang="zh-CN" altLang="en-US" sz="2400"/>
              <a:t>连同，与</a:t>
            </a:r>
            <a:r>
              <a:rPr lang="en-US" altLang="zh-CN" sz="2400"/>
              <a:t>---</a:t>
            </a:r>
            <a:r>
              <a:rPr lang="zh-CN" altLang="en-US" sz="2400"/>
              <a:t>协力             </a:t>
            </a:r>
            <a:r>
              <a:rPr lang="en-US" altLang="zh-CN" sz="2400"/>
              <a:t>in conjunction with</a:t>
            </a:r>
            <a:endParaRPr lang="en-US" altLang="zh-CN" sz="2400"/>
          </a:p>
          <a:p>
            <a:pPr algn="l"/>
            <a:r>
              <a:rPr lang="en-US" altLang="zh-CN" sz="2400"/>
              <a:t>17. </a:t>
            </a:r>
            <a:r>
              <a:rPr lang="zh-CN" altLang="en-US" sz="2400"/>
              <a:t>地热                               </a:t>
            </a:r>
            <a:r>
              <a:rPr lang="en-US" altLang="zh-CN" sz="2400"/>
              <a:t>geothermal heating</a:t>
            </a:r>
            <a:endParaRPr lang="en-US" altLang="zh-CN" sz="2400"/>
          </a:p>
          <a:p>
            <a:pPr algn="l"/>
            <a:r>
              <a:rPr lang="en-US" altLang="zh-CN" sz="2400"/>
              <a:t>18. </a:t>
            </a:r>
            <a:r>
              <a:rPr lang="zh-CN" altLang="en-US" sz="2400"/>
              <a:t>能源节约技术               </a:t>
            </a:r>
            <a:r>
              <a:rPr lang="en-US" altLang="zh-CN" sz="2400"/>
              <a:t>energy-sparing technologies</a:t>
            </a:r>
            <a:endParaRPr lang="en-US" altLang="zh-CN" sz="2400"/>
          </a:p>
          <a:p>
            <a:pPr algn="l"/>
            <a:r>
              <a:rPr lang="en-US" altLang="zh-CN" sz="2400"/>
              <a:t>19. </a:t>
            </a:r>
            <a:r>
              <a:rPr lang="zh-CN" altLang="en-US" sz="2400"/>
              <a:t>不乏</a:t>
            </a:r>
            <a:r>
              <a:rPr lang="en-US" altLang="zh-CN" sz="2400"/>
              <a:t>---                          there is no lack of </a:t>
            </a:r>
            <a:endParaRPr lang="en-US" altLang="zh-CN" sz="2400"/>
          </a:p>
          <a:p>
            <a:pPr algn="l"/>
            <a:r>
              <a:rPr lang="en-US" altLang="zh-CN" sz="2400"/>
              <a:t>20. </a:t>
            </a:r>
            <a:r>
              <a:rPr lang="zh-CN" altLang="en-US" sz="2400"/>
              <a:t>从事，参加                   </a:t>
            </a:r>
            <a:r>
              <a:rPr lang="en-US" altLang="zh-CN" sz="2400"/>
              <a:t>be engaged in</a:t>
            </a:r>
            <a:endParaRPr lang="en-US" altLang="zh-CN" sz="2400"/>
          </a:p>
          <a:p>
            <a:pPr algn="l"/>
            <a:r>
              <a:rPr lang="en-US" altLang="zh-CN" sz="2400"/>
              <a:t>21. </a:t>
            </a:r>
            <a:r>
              <a:rPr lang="zh-CN" altLang="en-US" sz="2400"/>
              <a:t>提出；想出                   </a:t>
            </a:r>
            <a:r>
              <a:rPr lang="en-US" altLang="zh-CN" sz="2400"/>
              <a:t>come up with </a:t>
            </a:r>
            <a:endParaRPr lang="en-US" altLang="zh-CN"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endParaRPr lang="en-US" altLang="zh-CN"/>
          </a:p>
        </p:txBody>
      </p:sp>
      <p:sp>
        <p:nvSpPr>
          <p:cNvPr id="3" name="内容占位符 2"/>
          <p:cNvSpPr>
            <a:spLocks noGrp="1"/>
          </p:cNvSpPr>
          <p:nvPr>
            <p:ph idx="1"/>
          </p:nvPr>
        </p:nvSpPr>
        <p:spPr>
          <a:xfrm>
            <a:off x="457200" y="1120140"/>
            <a:ext cx="8229600" cy="4747260"/>
          </a:xfrm>
        </p:spPr>
        <p:txBody>
          <a:bodyPr/>
          <a:p>
            <a:pPr algn="l"/>
            <a:r>
              <a:rPr lang="zh-CN" altLang="en-US" sz="2400"/>
              <a:t>22. 促成；造就                       </a:t>
            </a:r>
            <a:r>
              <a:rPr lang="en-US" altLang="zh-CN" sz="2400"/>
              <a:t>make for</a:t>
            </a:r>
            <a:endParaRPr lang="en-US" altLang="zh-CN" sz="2400"/>
          </a:p>
          <a:p>
            <a:pPr algn="l"/>
            <a:r>
              <a:rPr lang="en-US" altLang="zh-CN" sz="2400"/>
              <a:t>23. </a:t>
            </a:r>
            <a:r>
              <a:rPr lang="zh-CN" altLang="en-US" sz="2400"/>
              <a:t>介入；插手干预                </a:t>
            </a:r>
            <a:r>
              <a:rPr lang="en-US" altLang="zh-CN" sz="2400"/>
              <a:t>step in</a:t>
            </a:r>
            <a:endParaRPr lang="en-US" altLang="zh-CN" sz="2400"/>
          </a:p>
          <a:p>
            <a:pPr algn="l"/>
            <a:r>
              <a:rPr lang="en-US" altLang="zh-CN" sz="2400"/>
              <a:t>24. </a:t>
            </a:r>
            <a:r>
              <a:rPr lang="zh-CN" altLang="en-US" sz="2400"/>
              <a:t>热衷于环保工作的学生     </a:t>
            </a:r>
            <a:r>
              <a:rPr lang="en-US" altLang="zh-CN" sz="2400"/>
              <a:t>environmentally active                     students </a:t>
            </a:r>
            <a:endParaRPr lang="en-US" altLang="zh-CN" sz="2400"/>
          </a:p>
          <a:p>
            <a:pPr algn="l"/>
            <a:r>
              <a:rPr lang="en-US" altLang="zh-CN" sz="2400"/>
              <a:t>25. </a:t>
            </a:r>
            <a:r>
              <a:rPr lang="zh-CN" altLang="en-US" sz="2400"/>
              <a:t>把</a:t>
            </a:r>
            <a:r>
              <a:rPr lang="en-US" altLang="zh-CN" sz="2400"/>
              <a:t>---</a:t>
            </a:r>
            <a:r>
              <a:rPr lang="zh-CN" altLang="en-US" sz="2400"/>
              <a:t>应用到</a:t>
            </a:r>
            <a:r>
              <a:rPr lang="en-US" altLang="zh-CN" sz="2400"/>
              <a:t>---                    translate ---into</a:t>
            </a:r>
            <a:endParaRPr lang="en-US" altLang="zh-CN" sz="2400"/>
          </a:p>
          <a:p>
            <a:pPr algn="l"/>
            <a:r>
              <a:rPr lang="en-US" altLang="zh-CN" sz="2400"/>
              <a:t>26. </a:t>
            </a:r>
            <a:r>
              <a:rPr lang="zh-CN" altLang="en-US" sz="2400"/>
              <a:t>开展实地考察旅行             </a:t>
            </a:r>
            <a:r>
              <a:rPr lang="en-US" altLang="zh-CN" sz="2400"/>
              <a:t>take field trips</a:t>
            </a:r>
            <a:endParaRPr lang="en-US" altLang="zh-CN" sz="2400"/>
          </a:p>
          <a:p>
            <a:pPr algn="l"/>
            <a:r>
              <a:rPr lang="en-US" altLang="zh-CN" sz="2400"/>
              <a:t>27. </a:t>
            </a:r>
            <a:r>
              <a:rPr lang="zh-CN" altLang="en-US" sz="2400"/>
              <a:t>可持续耕种                        </a:t>
            </a:r>
            <a:r>
              <a:rPr lang="en-US" altLang="zh-CN" sz="2400"/>
              <a:t>sustainable farming</a:t>
            </a:r>
            <a:endParaRPr lang="en-US" altLang="zh-CN" sz="2400"/>
          </a:p>
          <a:p>
            <a:pPr algn="l"/>
            <a:r>
              <a:rPr lang="en-US" altLang="zh-CN" sz="2400"/>
              <a:t>28. </a:t>
            </a:r>
            <a:r>
              <a:rPr lang="zh-CN" altLang="en-US" sz="2400"/>
              <a:t>饲养完全食草的牛             </a:t>
            </a:r>
            <a:r>
              <a:rPr lang="en-US" altLang="zh-CN" sz="2400"/>
              <a:t>raise grass-fed beef</a:t>
            </a:r>
            <a:endParaRPr lang="en-US" altLang="zh-CN" sz="2400"/>
          </a:p>
          <a:p>
            <a:pPr algn="l"/>
            <a:r>
              <a:rPr lang="en-US" altLang="zh-CN" sz="2400"/>
              <a:t>29. </a:t>
            </a:r>
            <a:r>
              <a:rPr lang="zh-CN" altLang="en-US" sz="2400"/>
              <a:t>没有电网                            </a:t>
            </a:r>
            <a:r>
              <a:rPr lang="en-US" altLang="zh-CN" sz="2400"/>
              <a:t>off the grid</a:t>
            </a:r>
            <a:endParaRPr lang="en-US" altLang="zh-CN" sz="2400"/>
          </a:p>
          <a:p>
            <a:pPr algn="l"/>
            <a:r>
              <a:rPr lang="en-US" altLang="zh-CN" sz="2400"/>
              <a:t>30  </a:t>
            </a:r>
            <a:r>
              <a:rPr lang="zh-CN" altLang="en-US" sz="2400"/>
              <a:t>对</a:t>
            </a:r>
            <a:r>
              <a:rPr lang="en-US" altLang="zh-CN" sz="2400"/>
              <a:t>---</a:t>
            </a:r>
            <a:r>
              <a:rPr lang="zh-CN" altLang="en-US" sz="2400"/>
              <a:t>充满激情                    </a:t>
            </a:r>
            <a:r>
              <a:rPr lang="en-US" altLang="zh-CN" sz="2400"/>
              <a:t>feel passionate about </a:t>
            </a:r>
            <a:endParaRPr lang="en-US" altLang="zh-CN" sz="2400"/>
          </a:p>
        </p:txBody>
      </p:sp>
      <p:sp>
        <p:nvSpPr>
          <p:cNvPr id="4" name="标题 1"/>
          <p:cNvSpPr>
            <a:spLocks noGrp="1"/>
          </p:cNvSpPr>
          <p:nvPr/>
        </p:nvSpPr>
        <p:spPr>
          <a:xfrm>
            <a:off x="457200" y="457200"/>
            <a:ext cx="8229600" cy="662940"/>
          </a:xfrm>
          <a:prstGeom prst="rect">
            <a:avLst/>
          </a:prstGeom>
          <a:noFill/>
          <a:ln w="9525">
            <a:noFill/>
          </a:ln>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en-US" altLang="zh-CN">
                <a:sym typeface="+mn-ea"/>
              </a:rPr>
              <a:t>Useful Expressions </a:t>
            </a:r>
            <a:br>
              <a:rPr lang="en-US" altLang="zh-CN"/>
            </a:b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66562" name="Rectangle 3"/>
          <p:cNvSpPr>
            <a:spLocks noGrp="1"/>
          </p:cNvSpPr>
          <p:nvPr>
            <p:ph idx="1"/>
          </p:nvPr>
        </p:nvSpPr>
        <p:spPr>
          <a:xfrm>
            <a:off x="214313" y="569913"/>
            <a:ext cx="8275637" cy="5738812"/>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3. Developing critical thinking ability</a:t>
            </a:r>
            <a:endParaRPr lang="en-US" altLang="zh-CN" sz="2800" b="1" dirty="0">
              <a:solidFill>
                <a:srgbClr val="0000FF"/>
              </a:solidFill>
            </a:endParaRPr>
          </a:p>
          <a:p>
            <a:pPr algn="just" eaLnBrk="1" latinLnBrk="0" hangingPunct="1">
              <a:lnSpc>
                <a:spcPct val="150000"/>
              </a:lnSpc>
              <a:spcBef>
                <a:spcPct val="0"/>
              </a:spcBef>
              <a:buNone/>
            </a:pPr>
            <a:r>
              <a:rPr lang="en-US" altLang="zh-CN" sz="2800" b="1" dirty="0">
                <a:solidFill>
                  <a:srgbClr val="0000FF"/>
                </a:solidFill>
              </a:rPr>
              <a:t>	</a:t>
            </a:r>
            <a:r>
              <a:rPr lang="en-US" altLang="zh-CN" sz="2400" b="1" dirty="0"/>
              <a:t>Group work:</a:t>
            </a:r>
            <a:endParaRPr lang="en-US" altLang="zh-CN" sz="2400" b="1" dirty="0"/>
          </a:p>
          <a:p>
            <a:pPr algn="just" eaLnBrk="1" latinLnBrk="0" hangingPunct="1">
              <a:lnSpc>
                <a:spcPct val="150000"/>
              </a:lnSpc>
              <a:spcBef>
                <a:spcPct val="0"/>
              </a:spcBef>
              <a:buNone/>
            </a:pPr>
            <a:r>
              <a:rPr lang="en-US" altLang="zh-CN" sz="2400" b="1" dirty="0"/>
              <a:t>	1)Read Passage A critically and discuss the following questions with your group members.</a:t>
            </a:r>
            <a:endParaRPr lang="en-US" altLang="zh-C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5" name="Text Box 9"/>
          <p:cNvSpPr txBox="1">
            <a:spLocks noChangeArrowheads="1"/>
          </p:cNvSpPr>
          <p:nvPr/>
        </p:nvSpPr>
        <p:spPr bwMode="auto">
          <a:xfrm>
            <a:off x="900113" y="4508500"/>
            <a:ext cx="7920038" cy="1939925"/>
          </a:xfrm>
          <a:prstGeom prst="rect">
            <a:avLst/>
          </a:prstGeom>
          <a:noFill/>
          <a:ln w="9525">
            <a:noFill/>
            <a:miter lim="800000"/>
          </a:ln>
          <a:effectLst/>
        </p:spPr>
        <p:txBody>
          <a:bodyPr>
            <a:spAutoFit/>
          </a:bodyPr>
          <a:lstStyle/>
          <a:p>
            <a:pPr marR="0" defTabSz="914400" rtl="0">
              <a:buClrTx/>
              <a:buSzTx/>
              <a:buFont typeface="Arial" panose="020B0604020202020204" pitchFamily="34" charset="0"/>
              <a:buNone/>
              <a:defRPr/>
            </a:pPr>
            <a:r>
              <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Reference:</a:t>
            </a:r>
            <a:endPar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algn="just" defTabSz="914400" rtl="0">
              <a:buClrTx/>
              <a:buSzTx/>
              <a:buFont typeface="Arial" panose="020B0604020202020204" pitchFamily="34" charset="0"/>
              <a:buNone/>
              <a:defRPr/>
            </a:pPr>
            <a:r>
              <a:rPr kumimoji="0" lang="en-US" altLang="zh-CN" sz="2400" b="1" kern="1200" cap="none" spc="0" normalizeH="0" baseline="0" noProof="0" smtClean="0">
                <a:latin typeface="Arial" panose="020B0604020202020204" pitchFamily="34" charset="0"/>
                <a:ea typeface="宋体" panose="02010600030101010101" pitchFamily="2" charset="-122"/>
                <a:cs typeface="Times New Roman" panose="02020603050405020304" pitchFamily="18" charset="0"/>
              </a:rPr>
              <a:t>The sandstorm is a horrible phenomenon. The clouds of dust are so heavy that you can hardly breathe. It is so dark that it may cause traffic accidents.</a:t>
            </a:r>
            <a:r>
              <a:rPr kumimoji="0" lang="en-US" altLang="zh-CN" sz="2400" b="1" kern="1200" cap="none" spc="0" normalizeH="0" baseline="0" noProof="0" smtClean="0">
                <a:latin typeface="Arial" panose="020B0604020202020204" pitchFamily="34" charset="0"/>
                <a:ea typeface="宋体" panose="02010600030101010101" pitchFamily="2" charset="-122"/>
                <a:cs typeface="+mn-cs"/>
              </a:rPr>
              <a:t> </a:t>
            </a:r>
            <a:endParaRPr kumimoji="0" lang="en-US" altLang="zh-CN" sz="2400" b="1" kern="1200" cap="none" spc="0" normalizeH="0" baseline="0" noProof="0" smtClean="0">
              <a:latin typeface="Arial" panose="020B0604020202020204" pitchFamily="34" charset="0"/>
              <a:ea typeface="宋体" panose="02010600030101010101" pitchFamily="2" charset="-122"/>
              <a:cs typeface="+mn-cs"/>
            </a:endParaRPr>
          </a:p>
        </p:txBody>
      </p:sp>
      <p:pic>
        <p:nvPicPr>
          <p:cNvPr id="13314" name="图片 1" descr="1"/>
          <p:cNvPicPr>
            <a:picLocks noChangeAspect="1"/>
          </p:cNvPicPr>
          <p:nvPr/>
        </p:nvPicPr>
        <p:blipFill>
          <a:blip r:embed="rId1"/>
          <a:stretch>
            <a:fillRect/>
          </a:stretch>
        </p:blipFill>
        <p:spPr>
          <a:xfrm>
            <a:off x="1895475" y="777875"/>
            <a:ext cx="5164138" cy="3422650"/>
          </a:xfrm>
          <a:prstGeom prst="rect">
            <a:avLst/>
          </a:prstGeom>
          <a:noFill/>
          <a:ln w="9525">
            <a:noFill/>
          </a:ln>
        </p:spPr>
      </p:pic>
      <p:sp>
        <p:nvSpPr>
          <p:cNvPr id="13315"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5"/>
                                        </p:tgtEl>
                                        <p:attrNameLst>
                                          <p:attrName>style.visibility</p:attrName>
                                        </p:attrNameLst>
                                      </p:cBhvr>
                                      <p:to>
                                        <p:strVal val="visible"/>
                                      </p:to>
                                    </p:set>
                                    <p:animEffect transition="in" filter="blinds(horizontal)">
                                      <p:cBhvr>
                                        <p:cTn id="7"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67586" name="Rectangle 3"/>
          <p:cNvSpPr>
            <a:spLocks noGrp="1"/>
          </p:cNvSpPr>
          <p:nvPr>
            <p:ph idx="1"/>
          </p:nvPr>
        </p:nvSpPr>
        <p:spPr>
          <a:xfrm>
            <a:off x="214313" y="569913"/>
            <a:ext cx="8275637" cy="5738812"/>
          </a:xfrm>
        </p:spPr>
        <p:txBody>
          <a:bodyPr wrap="square" lIns="91440" tIns="45720" rIns="91440" bIns="45720" anchor="t"/>
          <a:p>
            <a:pPr algn="just" eaLnBrk="1" latinLnBrk="0" hangingPunct="1">
              <a:lnSpc>
                <a:spcPct val="120000"/>
              </a:lnSpc>
              <a:spcBef>
                <a:spcPct val="0"/>
              </a:spcBef>
              <a:buNone/>
            </a:pPr>
            <a:r>
              <a:rPr lang="en-US" altLang="zh-CN" sz="2400" b="1" dirty="0"/>
              <a:t>a. In what way do you think the courses on environmental issues help raise students’eco-awareness?</a:t>
            </a:r>
            <a:endParaRPr lang="en-US" altLang="zh-CN" sz="2400" b="1" dirty="0"/>
          </a:p>
          <a:p>
            <a:pPr algn="just" eaLnBrk="1" latinLnBrk="0" hangingPunct="1">
              <a:lnSpc>
                <a:spcPct val="120000"/>
              </a:lnSpc>
              <a:spcBef>
                <a:spcPct val="0"/>
              </a:spcBef>
              <a:buNone/>
            </a:pPr>
            <a:r>
              <a:rPr lang="en-US" altLang="zh-CN" sz="2400" b="1" dirty="0"/>
              <a:t>b. Do you think green buildings mean green living? Why or why not?</a:t>
            </a:r>
            <a:endParaRPr lang="en-US" altLang="zh-CN" sz="2400" b="1" dirty="0"/>
          </a:p>
          <a:p>
            <a:pPr algn="just" eaLnBrk="1" latinLnBrk="0" hangingPunct="1">
              <a:lnSpc>
                <a:spcPct val="120000"/>
              </a:lnSpc>
              <a:spcBef>
                <a:spcPct val="0"/>
              </a:spcBef>
              <a:buNone/>
            </a:pPr>
            <a:r>
              <a:rPr lang="en-US" altLang="zh-CN" sz="2400" b="1" dirty="0"/>
              <a:t>c. “Humans have transformed the environment, and the environment has affected human events.”What is your comment on this quotation?</a:t>
            </a:r>
            <a:endParaRPr lang="en-US" altLang="zh-CN" sz="2400" b="1" dirty="0"/>
          </a:p>
          <a:p>
            <a:pPr algn="just" eaLnBrk="1" latinLnBrk="0" hangingPunct="1">
              <a:lnSpc>
                <a:spcPct val="120000"/>
              </a:lnSpc>
              <a:spcBef>
                <a:spcPct val="0"/>
              </a:spcBef>
              <a:buNone/>
            </a:pPr>
            <a:r>
              <a:rPr lang="en-US" altLang="zh-CN" sz="2400" b="1" dirty="0"/>
              <a:t>d. Could you suggest some courses on environmental studies for your university?</a:t>
            </a:r>
            <a:endParaRPr lang="en-US" altLang="zh-CN" sz="2400" b="1" dirty="0"/>
          </a:p>
          <a:p>
            <a:pPr algn="just" eaLnBrk="1" latinLnBrk="0" hangingPunct="1">
              <a:lnSpc>
                <a:spcPct val="120000"/>
              </a:lnSpc>
              <a:spcBef>
                <a:spcPct val="0"/>
              </a:spcBef>
              <a:buNone/>
            </a:pPr>
            <a:r>
              <a:rPr lang="en-US" altLang="zh-CN" sz="2400" b="1" dirty="0"/>
              <a:t>e. What do you think should be the ultimate goal of environmentalism on university campuses?</a:t>
            </a:r>
            <a:endParaRPr lang="en-US" altLang="zh-CN" sz="2400" b="1"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68610" name="Rectangle 3"/>
          <p:cNvSpPr>
            <a:spLocks noGrp="1"/>
          </p:cNvSpPr>
          <p:nvPr>
            <p:ph idx="1"/>
          </p:nvPr>
        </p:nvSpPr>
        <p:spPr>
          <a:xfrm>
            <a:off x="214313" y="569913"/>
            <a:ext cx="8275637" cy="5738812"/>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a:t>
            </a:r>
            <a:r>
              <a:rPr lang="en-US" altLang="zh-CN" sz="2400" b="1" dirty="0"/>
              <a:t>2) Watch the video clip </a:t>
            </a:r>
            <a:r>
              <a:rPr lang="en-US" altLang="zh-CN" sz="2400" b="1" i="1" dirty="0"/>
              <a:t>My Green School Dream</a:t>
            </a:r>
            <a:r>
              <a:rPr lang="en-US" altLang="zh-CN" sz="2400" b="1" dirty="0"/>
              <a:t> before class, think about the following questions and report your comments on the idea of building green schools to your group members in the class.</a:t>
            </a:r>
            <a:endParaRPr lang="en-US" altLang="zh-CN" sz="2400" b="1" dirty="0"/>
          </a:p>
          <a:p>
            <a:pPr algn="just" eaLnBrk="1" latinLnBrk="0" hangingPunct="1">
              <a:lnSpc>
                <a:spcPct val="120000"/>
              </a:lnSpc>
              <a:spcBef>
                <a:spcPct val="0"/>
              </a:spcBef>
              <a:buNone/>
            </a:pPr>
            <a:endParaRPr lang="en-US" altLang="zh-CN" sz="2400" b="1" dirty="0"/>
          </a:p>
          <a:p>
            <a:pPr algn="just" eaLnBrk="1" latinLnBrk="0" hangingPunct="1">
              <a:lnSpc>
                <a:spcPct val="120000"/>
              </a:lnSpc>
              <a:spcBef>
                <a:spcPct val="0"/>
              </a:spcBef>
              <a:buNone/>
            </a:pPr>
            <a:r>
              <a:rPr lang="en-US" altLang="zh-CN" sz="2400" b="1" dirty="0"/>
              <a:t>	a. Why does the speaker say the school is extremely green?</a:t>
            </a:r>
            <a:endParaRPr lang="en-US" altLang="zh-CN" sz="2400" b="1" dirty="0"/>
          </a:p>
          <a:p>
            <a:pPr algn="just" eaLnBrk="1" latinLnBrk="0" hangingPunct="1">
              <a:lnSpc>
                <a:spcPct val="120000"/>
              </a:lnSpc>
              <a:spcBef>
                <a:spcPct val="0"/>
              </a:spcBef>
              <a:buNone/>
            </a:pPr>
            <a:r>
              <a:rPr lang="en-US" altLang="zh-CN" sz="2400" b="1" dirty="0"/>
              <a:t>	b. What are the rules that people should follow if they want to build similar green community?</a:t>
            </a:r>
            <a:endParaRPr lang="en-US" altLang="zh-CN" sz="2400" b="1" dirty="0"/>
          </a:p>
          <a:p>
            <a:pPr algn="just" eaLnBrk="1" latinLnBrk="0" hangingPunct="1">
              <a:lnSpc>
                <a:spcPct val="120000"/>
              </a:lnSpc>
              <a:spcBef>
                <a:spcPct val="0"/>
              </a:spcBef>
              <a:buNone/>
            </a:pPr>
            <a:r>
              <a:rPr lang="en-US" altLang="zh-CN" sz="2400" b="1" dirty="0"/>
              <a:t>	c. Do you think it practical to build such a green school in China? Why or why not?</a:t>
            </a:r>
            <a:endParaRPr lang="en-US" altLang="zh-CN" sz="2400" b="1"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69634" name="Rectangle 3"/>
          <p:cNvSpPr>
            <a:spLocks noGrp="1"/>
          </p:cNvSpPr>
          <p:nvPr>
            <p:ph idx="1"/>
          </p:nvPr>
        </p:nvSpPr>
        <p:spPr>
          <a:xfrm>
            <a:off x="214313" y="569913"/>
            <a:ext cx="8275637" cy="5738812"/>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4. Global Reading of Passage B</a:t>
            </a:r>
            <a:endParaRPr lang="en-US" altLang="zh-CN" sz="2800" b="1" dirty="0">
              <a:solidFill>
                <a:srgbClr val="0000FF"/>
              </a:solidFill>
            </a:endParaRPr>
          </a:p>
          <a:p>
            <a:pPr algn="just" eaLnBrk="1" latinLnBrk="0" hangingPunct="1">
              <a:lnSpc>
                <a:spcPct val="150000"/>
              </a:lnSpc>
              <a:spcBef>
                <a:spcPct val="0"/>
              </a:spcBef>
              <a:buNone/>
            </a:pPr>
            <a:r>
              <a:rPr lang="en-US" altLang="zh-CN" sz="2800" b="1" dirty="0">
                <a:solidFill>
                  <a:srgbClr val="0000FF"/>
                </a:solidFill>
              </a:rPr>
              <a:t>	</a:t>
            </a:r>
            <a:r>
              <a:rPr lang="en-US" altLang="zh-CN" sz="2400" b="1" dirty="0"/>
              <a:t>1) Skim the text for the first time and answer the questions on Page 3 on Coursebook.</a:t>
            </a:r>
            <a:endParaRPr lang="en-US" altLang="zh-CN" sz="2400" b="1" dirty="0"/>
          </a:p>
          <a:p>
            <a:pPr algn="just" eaLnBrk="1" latinLnBrk="0" hangingPunct="1">
              <a:lnSpc>
                <a:spcPct val="150000"/>
              </a:lnSpc>
              <a:spcBef>
                <a:spcPct val="0"/>
              </a:spcBef>
              <a:buNone/>
            </a:pPr>
            <a:endParaRPr lang="en-US" altLang="zh-CN" sz="2400" b="1" dirty="0"/>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0658" name="Rectangle 3"/>
          <p:cNvSpPr>
            <a:spLocks noGrp="1"/>
          </p:cNvSpPr>
          <p:nvPr>
            <p:ph idx="1"/>
          </p:nvPr>
        </p:nvSpPr>
        <p:spPr>
          <a:xfrm>
            <a:off x="528638" y="569913"/>
            <a:ext cx="8170862" cy="5738812"/>
          </a:xfrm>
        </p:spPr>
        <p:txBody>
          <a:bodyPr wrap="square" lIns="91440" tIns="45720" rIns="91440" bIns="45720" anchor="t"/>
          <a:p>
            <a:pPr algn="just" eaLnBrk="1" latinLnBrk="0" hangingPunct="1">
              <a:lnSpc>
                <a:spcPct val="120000"/>
              </a:lnSpc>
              <a:spcBef>
                <a:spcPct val="0"/>
              </a:spcBef>
              <a:buNone/>
            </a:pPr>
            <a:r>
              <a:rPr lang="en-US" altLang="zh-CN" sz="2400" b="1" dirty="0"/>
              <a:t>2) Read the text for the second time and fill in the blanks.</a:t>
            </a:r>
            <a:endParaRPr lang="en-US" altLang="zh-CN" sz="2400" b="1" dirty="0"/>
          </a:p>
          <a:p>
            <a:pPr algn="just" eaLnBrk="1" latinLnBrk="0" hangingPunct="1">
              <a:lnSpc>
                <a:spcPct val="150000"/>
              </a:lnSpc>
              <a:spcBef>
                <a:spcPct val="0"/>
              </a:spcBef>
              <a:buNone/>
            </a:pPr>
            <a:r>
              <a:rPr lang="en-US" altLang="zh-CN" sz="2400" b="1" dirty="0"/>
              <a:t>Purpose: ______________________________________</a:t>
            </a:r>
            <a:endParaRPr lang="en-US" altLang="zh-CN" sz="2400" b="1" dirty="0"/>
          </a:p>
          <a:p>
            <a:pPr algn="just" eaLnBrk="1" latinLnBrk="0" hangingPunct="1">
              <a:lnSpc>
                <a:spcPct val="150000"/>
              </a:lnSpc>
              <a:spcBef>
                <a:spcPct val="0"/>
              </a:spcBef>
              <a:buNone/>
            </a:pPr>
            <a:r>
              <a:rPr lang="en-US" altLang="zh-CN" sz="2400" b="1" dirty="0"/>
              <a:t>Thesis: ________________________________________</a:t>
            </a:r>
            <a:endParaRPr lang="en-US" altLang="zh-CN" sz="2400" b="1" dirty="0"/>
          </a:p>
          <a:p>
            <a:pPr algn="just" eaLnBrk="1" latinLnBrk="0" hangingPunct="1">
              <a:lnSpc>
                <a:spcPct val="150000"/>
              </a:lnSpc>
              <a:spcBef>
                <a:spcPct val="0"/>
              </a:spcBef>
              <a:buNone/>
            </a:pPr>
            <a:r>
              <a:rPr lang="en-US" altLang="zh-CN" sz="2400" b="1" dirty="0"/>
              <a:t>		  _________________________________</a:t>
            </a:r>
            <a:endParaRPr lang="en-US" altLang="zh-CN" sz="2400" b="1" dirty="0"/>
          </a:p>
          <a:p>
            <a:pPr algn="just" eaLnBrk="1" latinLnBrk="0" hangingPunct="1">
              <a:lnSpc>
                <a:spcPct val="150000"/>
              </a:lnSpc>
              <a:spcBef>
                <a:spcPct val="0"/>
              </a:spcBef>
              <a:buNone/>
            </a:pPr>
            <a:r>
              <a:rPr lang="en-US" altLang="zh-CN" sz="2400" b="1" dirty="0"/>
              <a:t>Supporting details: </a:t>
            </a:r>
            <a:endParaRPr lang="en-US" altLang="zh-CN" sz="2400" b="1" dirty="0"/>
          </a:p>
          <a:p>
            <a:pPr algn="just" eaLnBrk="1" latinLnBrk="0" hangingPunct="1">
              <a:lnSpc>
                <a:spcPct val="150000"/>
              </a:lnSpc>
              <a:spcBef>
                <a:spcPct val="0"/>
              </a:spcBef>
              <a:buNone/>
            </a:pPr>
            <a:r>
              <a:rPr lang="en-US" altLang="zh-CN" sz="2400" b="1" dirty="0"/>
              <a:t>a. ___________________________________________</a:t>
            </a:r>
            <a:endParaRPr lang="en-US" altLang="zh-CN" sz="2400" b="1" dirty="0"/>
          </a:p>
          <a:p>
            <a:pPr algn="just" eaLnBrk="1" latinLnBrk="0" hangingPunct="1">
              <a:lnSpc>
                <a:spcPct val="150000"/>
              </a:lnSpc>
              <a:spcBef>
                <a:spcPct val="0"/>
              </a:spcBef>
              <a:buNone/>
            </a:pPr>
            <a:r>
              <a:rPr lang="en-US" altLang="zh-CN" sz="2400" b="1" dirty="0"/>
              <a:t>b. ____________________________________________</a:t>
            </a:r>
            <a:endParaRPr lang="en-US" altLang="zh-CN" sz="2400" b="1" dirty="0"/>
          </a:p>
          <a:p>
            <a:pPr algn="just" eaLnBrk="1" latinLnBrk="0" hangingPunct="1">
              <a:lnSpc>
                <a:spcPct val="150000"/>
              </a:lnSpc>
              <a:spcBef>
                <a:spcPct val="0"/>
              </a:spcBef>
              <a:buNone/>
            </a:pPr>
            <a:r>
              <a:rPr lang="en-US" altLang="zh-CN" sz="2400" b="1" dirty="0"/>
              <a:t>c. ___________________________________________</a:t>
            </a:r>
            <a:endParaRPr lang="en-US" altLang="zh-CN" sz="2400" b="1" dirty="0"/>
          </a:p>
          <a:p>
            <a:pPr algn="just" eaLnBrk="1" latinLnBrk="0" hangingPunct="1">
              <a:lnSpc>
                <a:spcPct val="150000"/>
              </a:lnSpc>
              <a:spcBef>
                <a:spcPct val="0"/>
              </a:spcBef>
              <a:buNone/>
            </a:pPr>
            <a:r>
              <a:rPr lang="en-US" altLang="zh-CN" sz="2400" b="1" dirty="0"/>
              <a:t>d. ___________________________________________</a:t>
            </a:r>
            <a:endParaRPr lang="en-US" altLang="zh-CN" sz="2400" b="1" dirty="0"/>
          </a:p>
        </p:txBody>
      </p:sp>
      <p:sp>
        <p:nvSpPr>
          <p:cNvPr id="2" name="文本框 1"/>
          <p:cNvSpPr txBox="1"/>
          <p:nvPr/>
        </p:nvSpPr>
        <p:spPr>
          <a:xfrm>
            <a:off x="2003425" y="1490663"/>
            <a:ext cx="6854825" cy="457200"/>
          </a:xfrm>
          <a:prstGeom prst="rect">
            <a:avLst/>
          </a:prstGeom>
          <a:noFill/>
          <a:ln w="9525">
            <a:noFill/>
          </a:ln>
        </p:spPr>
        <p:txBody>
          <a:bodyPr wrap="square" anchor="t">
            <a:spAutoFit/>
          </a:bodyPr>
          <a:p>
            <a:r>
              <a:rPr lang="en-US" altLang="zh-CN" sz="2400" dirty="0">
                <a:solidFill>
                  <a:srgbClr val="660066"/>
                </a:solidFill>
                <a:latin typeface="Arial" panose="020B0604020202020204" pitchFamily="34" charset="0"/>
                <a:ea typeface="宋体" panose="02010600030101010101" pitchFamily="2" charset="-122"/>
              </a:rPr>
              <a:t>To raise people’s awareness of protecting nature</a:t>
            </a:r>
            <a:endParaRPr lang="en-US" altLang="zh-CN" sz="2400" dirty="0">
              <a:solidFill>
                <a:srgbClr val="660066"/>
              </a:solidFill>
              <a:latin typeface="Arial" panose="020B0604020202020204" pitchFamily="34" charset="0"/>
              <a:ea typeface="宋体" panose="02010600030101010101" pitchFamily="2" charset="-122"/>
            </a:endParaRPr>
          </a:p>
        </p:txBody>
      </p:sp>
      <p:sp>
        <p:nvSpPr>
          <p:cNvPr id="3" name="文本框 2"/>
          <p:cNvSpPr txBox="1"/>
          <p:nvPr/>
        </p:nvSpPr>
        <p:spPr>
          <a:xfrm>
            <a:off x="1739900" y="1947863"/>
            <a:ext cx="6854825" cy="1189037"/>
          </a:xfrm>
          <a:prstGeom prst="rect">
            <a:avLst/>
          </a:prstGeom>
          <a:noFill/>
          <a:ln w="9525">
            <a:noFill/>
          </a:ln>
        </p:spPr>
        <p:txBody>
          <a:bodyPr wrap="square" anchor="t">
            <a:spAutoFit/>
          </a:bodyPr>
          <a:p>
            <a:pPr>
              <a:lnSpc>
                <a:spcPct val="150000"/>
              </a:lnSpc>
            </a:pPr>
            <a:r>
              <a:rPr lang="en-US" altLang="zh-CN" sz="2400" dirty="0">
                <a:solidFill>
                  <a:srgbClr val="660066"/>
                </a:solidFill>
                <a:latin typeface="Arial" panose="020B0604020202020204" pitchFamily="34" charset="0"/>
                <a:ea typeface="宋体" panose="02010600030101010101" pitchFamily="2" charset="-122"/>
              </a:rPr>
              <a:t>Rapid climate change may accelerate hunger, poverty and even social unrest.</a:t>
            </a:r>
            <a:endParaRPr lang="en-US" altLang="zh-CN" sz="2400" dirty="0">
              <a:solidFill>
                <a:srgbClr val="660066"/>
              </a:solidFill>
              <a:latin typeface="Arial" panose="020B0604020202020204" pitchFamily="34" charset="0"/>
              <a:ea typeface="宋体" panose="02010600030101010101" pitchFamily="2" charset="-122"/>
            </a:endParaRPr>
          </a:p>
        </p:txBody>
      </p:sp>
      <p:sp>
        <p:nvSpPr>
          <p:cNvPr id="4" name="文本框 3"/>
          <p:cNvSpPr txBox="1"/>
          <p:nvPr/>
        </p:nvSpPr>
        <p:spPr>
          <a:xfrm>
            <a:off x="817563" y="3638550"/>
            <a:ext cx="8701087" cy="2286000"/>
          </a:xfrm>
          <a:prstGeom prst="rect">
            <a:avLst/>
          </a:prstGeom>
          <a:noFill/>
          <a:ln w="9525">
            <a:noFill/>
          </a:ln>
        </p:spPr>
        <p:txBody>
          <a:bodyPr wrap="square" anchor="t">
            <a:spAutoFit/>
          </a:bodyPr>
          <a:p>
            <a:pPr>
              <a:lnSpc>
                <a:spcPct val="150000"/>
              </a:lnSpc>
            </a:pPr>
            <a:r>
              <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rPr>
              <a:t>Rapid climate change will threaten economic development.</a:t>
            </a:r>
            <a:endPar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endParaRPr>
          </a:p>
          <a:p>
            <a:pPr>
              <a:lnSpc>
                <a:spcPct val="150000"/>
              </a:lnSpc>
            </a:pPr>
            <a:r>
              <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rPr>
              <a:t>Climate change will worsen food security.</a:t>
            </a:r>
            <a:endPar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endParaRPr>
          </a:p>
          <a:p>
            <a:pPr>
              <a:lnSpc>
                <a:spcPct val="150000"/>
              </a:lnSpc>
            </a:pPr>
            <a:r>
              <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rPr>
              <a:t>Environmental stresses are likely to heighten social tensions.</a:t>
            </a:r>
            <a:endPar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endParaRPr>
          </a:p>
          <a:p>
            <a:pPr>
              <a:lnSpc>
                <a:spcPct val="150000"/>
              </a:lnSpc>
            </a:pPr>
            <a:r>
              <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rPr>
              <a:t>A case in point: the world’s tropical rainforests.</a:t>
            </a:r>
            <a:endParaRPr lang="en-US" altLang="zh-CN" sz="2400" dirty="0">
              <a:solidFill>
                <a:srgbClr val="660066"/>
              </a:solidFill>
              <a:latin typeface="Arial" panose="020B0604020202020204" pitchFamily="34" charset="0"/>
              <a:ea typeface="宋体" panose="02010600030101010101" pitchFamily="2" charset="-122"/>
              <a:sym typeface="宋体" panose="02010600030101010101" pitchFamily="2" charset="-122"/>
            </a:endParaRPr>
          </a:p>
        </p:txBody>
      </p:sp>
      <p:sp>
        <p:nvSpPr>
          <p:cNvPr id="5" name="左箭头 4">
            <a:hlinkClick r:id="rId1" action="ppaction://hlinksldjump"/>
          </p:cNvPr>
          <p:cNvSpPr/>
          <p:nvPr/>
        </p:nvSpPr>
        <p:spPr>
          <a:xfrm>
            <a:off x="8575675" y="5973763"/>
            <a:ext cx="346075" cy="274638"/>
          </a:xfrm>
          <a:prstGeom prst="leftArrow">
            <a:avLst/>
          </a:prstGeom>
          <a:solidFill>
            <a:srgbClr val="FFFFFF"/>
          </a:solidFill>
          <a:ln w="25400" cap="flat" cmpd="sng" algn="ctr">
            <a:solidFill>
              <a:srgbClr val="000000"/>
            </a:solidFill>
            <a:prstDash val="solid"/>
          </a:ln>
          <a:effectLst/>
        </p:spPr>
        <p:style>
          <a:lnRef idx="2">
            <a:schemeClr val="accent4"/>
          </a:lnRef>
          <a:fillRef idx="1">
            <a:schemeClr val="lt1"/>
          </a:fillRef>
          <a:effectRef idx="0">
            <a:schemeClr val="accent4"/>
          </a:effectRef>
          <a:fontRef idx="minor">
            <a:schemeClr val="dk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1682" name="Rectangle 3"/>
          <p:cNvSpPr>
            <a:spLocks noGrp="1"/>
          </p:cNvSpPr>
          <p:nvPr>
            <p:ph idx="1"/>
          </p:nvPr>
        </p:nvSpPr>
        <p:spPr>
          <a:xfrm>
            <a:off x="214313" y="1031875"/>
            <a:ext cx="8275637" cy="5276850"/>
          </a:xfrm>
        </p:spPr>
        <p:txBody>
          <a:bodyPr wrap="square" lIns="91440" tIns="45720" rIns="91440" bIns="45720" anchor="t"/>
          <a:p>
            <a:pPr algn="just" eaLnBrk="1" latinLnBrk="0" hangingPunct="1">
              <a:lnSpc>
                <a:spcPct val="120000"/>
              </a:lnSpc>
              <a:spcBef>
                <a:spcPct val="0"/>
              </a:spcBef>
              <a:buNone/>
            </a:pPr>
            <a:r>
              <a:rPr lang="en-US" altLang="zh-CN" sz="2800" b="1" dirty="0">
                <a:solidFill>
                  <a:srgbClr val="0000FF"/>
                </a:solidFill>
              </a:rPr>
              <a:t>   5. </a:t>
            </a:r>
            <a:r>
              <a:rPr lang="en-US" altLang="zh-CN" sz="2800" b="1" dirty="0">
                <a:solidFill>
                  <a:srgbClr val="0000FF"/>
                </a:solidFill>
                <a:sym typeface="宋体" panose="02010600030101010101" pitchFamily="2" charset="-122"/>
              </a:rPr>
              <a:t>Detailed </a:t>
            </a:r>
            <a:r>
              <a:rPr lang="en-US" altLang="zh-CN" sz="2800" b="1" dirty="0">
                <a:solidFill>
                  <a:srgbClr val="0000FF"/>
                </a:solidFill>
              </a:rPr>
              <a:t>Reading of Passage B</a:t>
            </a:r>
            <a:endParaRPr lang="en-US" altLang="zh-CN" sz="2800" b="1" dirty="0">
              <a:solidFill>
                <a:srgbClr val="0000FF"/>
              </a:solidFill>
            </a:endParaRPr>
          </a:p>
          <a:p>
            <a:pPr algn="just" eaLnBrk="1" latinLnBrk="0" hangingPunct="1">
              <a:lnSpc>
                <a:spcPct val="150000"/>
              </a:lnSpc>
              <a:spcBef>
                <a:spcPct val="0"/>
              </a:spcBef>
              <a:buNone/>
            </a:pPr>
            <a:r>
              <a:rPr lang="en-US" altLang="zh-CN" sz="2800" b="1" dirty="0">
                <a:solidFill>
                  <a:srgbClr val="0000FF"/>
                </a:solidFill>
              </a:rPr>
              <a:t>	</a:t>
            </a:r>
            <a:r>
              <a:rPr lang="en-US" altLang="zh-CN" sz="2400" b="1" dirty="0"/>
              <a:t>Vocabulary and expressions, difficult sentences.</a:t>
            </a:r>
            <a:endParaRPr lang="en-US" altLang="zh-CN" sz="24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2706" name="Rectangle 2"/>
          <p:cNvSpPr>
            <a:spLocks noGrp="1"/>
          </p:cNvSpPr>
          <p:nvPr>
            <p:ph type="title"/>
          </p:nvPr>
        </p:nvSpPr>
        <p:spPr>
          <a:xfrm>
            <a:off x="457200" y="457200"/>
            <a:ext cx="8229600" cy="836613"/>
          </a:xfrm>
        </p:spPr>
        <p:txBody>
          <a:bodyPr wrap="square" lIns="91440" tIns="45720" rIns="91440" bIns="45720" anchor="ctr"/>
          <a:p>
            <a:pPr eaLnBrk="1" hangingPunct="1"/>
            <a:r>
              <a:rPr lang="en-US" altLang="zh-CN" dirty="0">
                <a:solidFill>
                  <a:srgbClr val="FF0000"/>
                </a:solidFill>
              </a:rPr>
              <a:t>Green Alert</a:t>
            </a:r>
            <a:endParaRPr lang="en-US" altLang="zh-CN" dirty="0">
              <a:solidFill>
                <a:srgbClr val="FF0000"/>
              </a:solidFill>
            </a:endParaRPr>
          </a:p>
        </p:txBody>
      </p:sp>
      <p:sp>
        <p:nvSpPr>
          <p:cNvPr id="72707" name="Rectangle 3"/>
          <p:cNvSpPr>
            <a:spLocks noGrp="1"/>
          </p:cNvSpPr>
          <p:nvPr>
            <p:ph idx="1"/>
          </p:nvPr>
        </p:nvSpPr>
        <p:spPr>
          <a:xfrm>
            <a:off x="457200" y="1414463"/>
            <a:ext cx="7643813" cy="4452937"/>
          </a:xfrm>
        </p:spPr>
        <p:txBody>
          <a:bodyPr wrap="square" lIns="91440" tIns="45720" rIns="91440" bIns="45720" anchor="t"/>
          <a:p>
            <a:pPr eaLnBrk="1" hangingPunct="1">
              <a:lnSpc>
                <a:spcPct val="80000"/>
              </a:lnSpc>
            </a:pPr>
            <a:r>
              <a:rPr lang="zh-CN" altLang="zh-CN" sz="2800" dirty="0"/>
              <a:t>    </a:t>
            </a:r>
            <a:r>
              <a:rPr lang="zh-CN" altLang="zh-CN" sz="2800" b="1" dirty="0"/>
              <a:t>As the world </a:t>
            </a:r>
            <a:r>
              <a:rPr lang="zh-CN" altLang="zh-CN" sz="2800" b="1" dirty="0">
                <a:solidFill>
                  <a:srgbClr val="CC3399"/>
                </a:solidFill>
              </a:rPr>
              <a:t>edged</a:t>
            </a:r>
            <a:r>
              <a:rPr lang="zh-CN" altLang="zh-CN" sz="2800" b="1" dirty="0"/>
              <a:t> into financial crisis, there were repeated warnings that we were headed for disaster. In the end, disaster </a:t>
            </a:r>
            <a:r>
              <a:rPr lang="zh-CN" altLang="zh-CN" sz="2800" b="1" dirty="0">
                <a:solidFill>
                  <a:srgbClr val="CC3399"/>
                </a:solidFill>
              </a:rPr>
              <a:t>struck</a:t>
            </a:r>
            <a:r>
              <a:rPr lang="zh-CN" altLang="zh-CN" sz="2800" b="1" dirty="0"/>
              <a:t>. In many ways, the challenge of climate change has a similar </a:t>
            </a:r>
            <a:r>
              <a:rPr lang="zh-CN" altLang="zh-CN" sz="2800" b="1" dirty="0">
                <a:solidFill>
                  <a:srgbClr val="CC3399"/>
                </a:solidFill>
              </a:rPr>
              <a:t>feel</a:t>
            </a:r>
            <a:r>
              <a:rPr lang="zh-CN" altLang="zh-CN" sz="2800" b="1" dirty="0"/>
              <a:t>, and the </a:t>
            </a:r>
            <a:r>
              <a:rPr lang="zh-CN" altLang="zh-CN" sz="2800" b="1" u="sng" dirty="0"/>
              <a:t>alarm bells are ringing</a:t>
            </a:r>
            <a:r>
              <a:rPr lang="zh-CN" altLang="zh-CN" sz="2800" b="1" dirty="0"/>
              <a:t> just as loudly. But while it was possible to </a:t>
            </a:r>
            <a:r>
              <a:rPr lang="zh-CN" altLang="zh-CN" sz="2800" b="1" dirty="0">
                <a:solidFill>
                  <a:srgbClr val="CC3399"/>
                </a:solidFill>
              </a:rPr>
              <a:t>bail out</a:t>
            </a:r>
            <a:r>
              <a:rPr lang="zh-CN" altLang="zh-CN" sz="2800" b="1" dirty="0"/>
              <a:t> the banks and to </a:t>
            </a:r>
            <a:r>
              <a:rPr lang="zh-CN" altLang="zh-CN" sz="2800" b="1" dirty="0">
                <a:solidFill>
                  <a:srgbClr val="CC3399"/>
                </a:solidFill>
              </a:rPr>
              <a:t>stimulate</a:t>
            </a:r>
            <a:r>
              <a:rPr lang="zh-CN" altLang="zh-CN" sz="2800" b="1" dirty="0"/>
              <a:t> economic recovery with trillions of dollars of public finance, it will not be possible to bail out the climate—unless we act now. </a:t>
            </a:r>
            <a:endParaRPr lang="en-US" altLang="zh-CN" sz="28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4754" name="Rectangle 3"/>
          <p:cNvSpPr>
            <a:spLocks noGrp="1"/>
          </p:cNvSpPr>
          <p:nvPr>
            <p:ph idx="1"/>
          </p:nvPr>
        </p:nvSpPr>
        <p:spPr>
          <a:xfrm>
            <a:off x="323850" y="692150"/>
            <a:ext cx="8362950" cy="5257800"/>
          </a:xfrm>
        </p:spPr>
        <p:txBody>
          <a:bodyPr wrap="square" lIns="91440" tIns="45720" rIns="91440" bIns="45720" anchor="t"/>
          <a:p>
            <a:pPr eaLnBrk="1" hangingPunct="1">
              <a:lnSpc>
                <a:spcPct val="80000"/>
              </a:lnSpc>
              <a:buNone/>
            </a:pPr>
            <a:r>
              <a:rPr lang="zh-CN" altLang="zh-CN" sz="1200" dirty="0"/>
              <a:t>		</a:t>
            </a:r>
            <a:r>
              <a:rPr lang="zh-CN" altLang="zh-CN" sz="2800" b="1" dirty="0"/>
              <a:t>Yet even when the basic science of climate change has been accepted by almost all scientists, many others still seem to think that it is unfounded, and that the world has more important questions to </a:t>
            </a:r>
            <a:r>
              <a:rPr lang="zh-CN" altLang="zh-CN" sz="2800" b="1" dirty="0">
                <a:solidFill>
                  <a:srgbClr val="CC3399"/>
                </a:solidFill>
              </a:rPr>
              <a:t>address</a:t>
            </a:r>
            <a:r>
              <a:rPr lang="zh-CN" altLang="zh-CN" sz="2800" b="1" dirty="0"/>
              <a:t>. </a:t>
            </a:r>
            <a:r>
              <a:rPr lang="zh-CN" altLang="zh-CN" sz="2800" b="1" u="sng" dirty="0"/>
              <a:t>Reducin</a:t>
            </a:r>
            <a:r>
              <a:rPr lang="zh-CN" altLang="zh-CN" sz="2800" b="1" dirty="0"/>
              <a:t>g poverty, </a:t>
            </a:r>
            <a:r>
              <a:rPr lang="zh-CN" altLang="zh-CN" sz="2800" b="1" u="sng" dirty="0"/>
              <a:t>increasing</a:t>
            </a:r>
            <a:r>
              <a:rPr lang="zh-CN" altLang="zh-CN" sz="2800" b="1" dirty="0"/>
              <a:t> food production, </a:t>
            </a:r>
            <a:r>
              <a:rPr lang="zh-CN" altLang="zh-CN" sz="2800" b="1" u="sng" dirty="0"/>
              <a:t>combating</a:t>
            </a:r>
            <a:r>
              <a:rPr lang="zh-CN" altLang="zh-CN" sz="2800" b="1" dirty="0"/>
              <a:t> terrorism, and </a:t>
            </a:r>
            <a:r>
              <a:rPr lang="zh-CN" altLang="zh-CN" sz="2800" b="1" u="sng" dirty="0"/>
              <a:t>sustaining</a:t>
            </a:r>
            <a:r>
              <a:rPr lang="zh-CN" altLang="zh-CN" sz="2800" b="1" dirty="0"/>
              <a:t> economic recovery are seen as more deserving of our attention. But this is a false choice, for climate change is not an </a:t>
            </a:r>
            <a:r>
              <a:rPr lang="zh-CN" altLang="zh-CN" sz="2800" b="1" u="sng" dirty="0">
                <a:solidFill>
                  <a:srgbClr val="FF0000"/>
                </a:solidFill>
              </a:rPr>
              <a:t>alternative</a:t>
            </a:r>
            <a:r>
              <a:rPr lang="zh-CN" altLang="zh-CN" sz="2800" b="1" dirty="0">
                <a:solidFill>
                  <a:srgbClr val="CC3399"/>
                </a:solidFill>
              </a:rPr>
              <a:t> priority</a:t>
            </a:r>
            <a:r>
              <a:rPr lang="zh-CN" altLang="zh-CN" sz="2800" b="1" dirty="0"/>
              <a:t> to all of these; it is in fact a "risk multiplier," a factor that will </a:t>
            </a:r>
            <a:r>
              <a:rPr lang="zh-CN" altLang="zh-CN" sz="2800" b="1" dirty="0">
                <a:solidFill>
                  <a:srgbClr val="CC6600"/>
                </a:solidFill>
              </a:rPr>
              <a:t>undermine</a:t>
            </a:r>
            <a:r>
              <a:rPr lang="zh-CN" altLang="zh-CN" sz="2800" b="1" dirty="0"/>
              <a:t> our ability to achieve any of these things.</a:t>
            </a:r>
            <a:endParaRPr lang="zh-CN" altLang="zh-CN" sz="2800" b="1" dirty="0"/>
          </a:p>
          <a:p>
            <a:pPr eaLnBrk="1" hangingPunct="1">
              <a:lnSpc>
                <a:spcPct val="80000"/>
              </a:lnSpc>
            </a:pPr>
            <a:endParaRPr lang="zh-CN" altLang="zh-CN" sz="2800" dirty="0"/>
          </a:p>
          <a:p>
            <a:pPr eaLnBrk="1" hangingPunct="1">
              <a:lnSpc>
                <a:spcPct val="80000"/>
              </a:lnSpc>
              <a:buNone/>
            </a:pPr>
            <a:r>
              <a:rPr lang="zh-CN" altLang="zh-CN" sz="2800" dirty="0"/>
              <a:t>		</a:t>
            </a:r>
            <a:endParaRPr lang="zh-CN" altLang="zh-CN" sz="2800" dirty="0"/>
          </a:p>
          <a:p>
            <a:pPr eaLnBrk="1" hangingPunct="1">
              <a:lnSpc>
                <a:spcPct val="80000"/>
              </a:lnSpc>
              <a:buNone/>
            </a:pPr>
            <a:endParaRPr lang="zh-CN" altLang="zh-CN" sz="2800" dirty="0"/>
          </a:p>
          <a:p>
            <a:pPr eaLnBrk="1" hangingPunct="1">
              <a:lnSpc>
                <a:spcPct val="80000"/>
              </a:lnSpc>
              <a:buNone/>
            </a:pPr>
            <a:endParaRPr lang="en-US" altLang="zh-CN"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6802" name="Rectangle 2"/>
          <p:cNvSpPr>
            <a:spLocks noGrp="1"/>
          </p:cNvSpPr>
          <p:nvPr>
            <p:ph idx="1"/>
          </p:nvPr>
        </p:nvSpPr>
        <p:spPr>
          <a:xfrm>
            <a:off x="468313" y="692150"/>
            <a:ext cx="8218487" cy="5545138"/>
          </a:xfrm>
        </p:spPr>
        <p:txBody>
          <a:bodyPr wrap="square" lIns="91440" tIns="45720" rIns="91440" bIns="45720" anchor="t"/>
          <a:p>
            <a:pPr eaLnBrk="1" hangingPunct="1"/>
            <a:r>
              <a:rPr lang="zh-CN" altLang="zh-CN" sz="2800" dirty="0"/>
              <a:t>	</a:t>
            </a:r>
            <a:r>
              <a:rPr lang="zh-CN" altLang="zh-CN" sz="2800" b="1" dirty="0"/>
              <a:t>For example, ending poverty so that every person has the opportunity to lead a good life is already a </a:t>
            </a:r>
            <a:r>
              <a:rPr lang="zh-CN" altLang="zh-CN" sz="2800" b="1" u="sng" dirty="0"/>
              <a:t>hugely challenging</a:t>
            </a:r>
            <a:r>
              <a:rPr lang="zh-CN" altLang="zh-CN" sz="2800" b="1" dirty="0"/>
              <a:t> ambition, and rapid climate change will make it more so. Several studies have set out how climatic change will </a:t>
            </a:r>
            <a:r>
              <a:rPr lang="zh-CN" altLang="zh-CN" sz="2800" b="1" dirty="0">
                <a:solidFill>
                  <a:srgbClr val="CC6600"/>
                </a:solidFill>
              </a:rPr>
              <a:t>threaten</a:t>
            </a:r>
            <a:r>
              <a:rPr lang="zh-CN" altLang="zh-CN" sz="2800" b="1" dirty="0"/>
              <a:t> economic development, especially in the most vulnerable and poorest countries. This will, in turn, </a:t>
            </a:r>
            <a:r>
              <a:rPr lang="zh-CN" altLang="zh-CN" sz="2800" b="1" dirty="0">
                <a:solidFill>
                  <a:srgbClr val="CC6600"/>
                </a:solidFill>
              </a:rPr>
              <a:t>damage</a:t>
            </a:r>
            <a:r>
              <a:rPr lang="zh-CN" altLang="zh-CN" sz="2800" b="1" dirty="0"/>
              <a:t> programs to reduce poverty.</a:t>
            </a:r>
            <a:endParaRPr lang="zh-CN" altLang="zh-CN" sz="2800" b="1" dirty="0"/>
          </a:p>
          <a:p>
            <a:pPr eaLnBrk="1" hangingPunct="1">
              <a:buNone/>
            </a:pPr>
            <a:r>
              <a:rPr lang="zh-CN" altLang="zh-CN" sz="3600" b="1" dirty="0"/>
              <a:t>           </a:t>
            </a:r>
            <a:endParaRPr lang="zh-CN" altLang="zh-CN" sz="3600" b="1" dirty="0"/>
          </a:p>
          <a:p>
            <a:pPr eaLnBrk="1" hangingPunct="1">
              <a:buNone/>
            </a:pPr>
            <a:r>
              <a:rPr lang="zh-CN" altLang="zh-CN" sz="5400" dirty="0"/>
              <a:t>		</a:t>
            </a:r>
            <a:endParaRPr lang="zh-CN" altLang="zh-CN" sz="5400" dirty="0"/>
          </a:p>
          <a:p>
            <a:pPr eaLnBrk="1" hangingPunct="1">
              <a:buNone/>
            </a:pPr>
            <a:endParaRPr lang="zh-CN" altLang="zh-CN" sz="5400" dirty="0"/>
          </a:p>
          <a:p>
            <a:pPr eaLnBrk="1" hangingPunct="1">
              <a:buNone/>
            </a:pPr>
            <a:endParaRPr lang="en-US" altLang="zh-CN" sz="5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7826" name="Rectangle 2"/>
          <p:cNvSpPr>
            <a:spLocks noGrp="1"/>
          </p:cNvSpPr>
          <p:nvPr>
            <p:ph idx="1"/>
          </p:nvPr>
        </p:nvSpPr>
        <p:spPr>
          <a:xfrm>
            <a:off x="323850" y="692150"/>
            <a:ext cx="8362950" cy="5257800"/>
          </a:xfrm>
        </p:spPr>
        <p:txBody>
          <a:bodyPr wrap="square" lIns="91440" tIns="45720" rIns="91440" bIns="45720" anchor="t"/>
          <a:p>
            <a:pPr eaLnBrk="1" hangingPunct="1">
              <a:buNone/>
            </a:pPr>
            <a:r>
              <a:rPr lang="zh-CN" altLang="zh-CN" dirty="0"/>
              <a:t>		</a:t>
            </a:r>
            <a:r>
              <a:rPr lang="zh-CN" altLang="zh-CN" sz="2800" b="1" dirty="0"/>
              <a:t>Food security is already at risk because of soil </a:t>
            </a:r>
            <a:r>
              <a:rPr lang="zh-CN" altLang="zh-CN" sz="2800" b="1" dirty="0">
                <a:solidFill>
                  <a:srgbClr val="CC3399"/>
                </a:solidFill>
              </a:rPr>
              <a:t>erosion</a:t>
            </a:r>
            <a:r>
              <a:rPr lang="zh-CN" altLang="zh-CN" sz="2800" b="1" dirty="0"/>
              <a:t> and the volatility of oil and gas prices that sustain industrial farming, while demand is rising because of population growth and changing diets. Climate change will exacerbate this squeeze. According to a United Nations Environment Program projection, agricultural </a:t>
            </a:r>
            <a:r>
              <a:rPr lang="zh-CN" altLang="zh-CN" sz="2800" b="1" dirty="0">
                <a:solidFill>
                  <a:srgbClr val="CC3399"/>
                </a:solidFill>
              </a:rPr>
              <a:t>productivity</a:t>
            </a:r>
            <a:r>
              <a:rPr lang="zh-CN" altLang="zh-CN" sz="2800" b="1" dirty="0"/>
              <a:t> could drop by up to 50 percent in many developing countries by 2080—not least because of changed patterns of rainfall.</a:t>
            </a:r>
            <a:endParaRPr lang="zh-CN" altLang="zh-CN" sz="2800" b="1" dirty="0"/>
          </a:p>
          <a:p>
            <a:pPr eaLnBrk="1" hangingPunct="1">
              <a:buNone/>
            </a:pPr>
            <a:endParaRPr lang="zh-CN" altLang="zh-CN" sz="6000" b="1" dirty="0"/>
          </a:p>
          <a:p>
            <a:pPr eaLnBrk="1" hangingPunct="1">
              <a:buNone/>
            </a:pPr>
            <a:r>
              <a:rPr lang="zh-CN" altLang="zh-CN" sz="6000" b="1" dirty="0"/>
              <a:t>		</a:t>
            </a:r>
            <a:endParaRPr lang="zh-CN" altLang="zh-CN" sz="6000" b="1" dirty="0"/>
          </a:p>
          <a:p>
            <a:pPr eaLnBrk="1" hangingPunct="1">
              <a:buNone/>
            </a:pPr>
            <a:endParaRPr lang="zh-CN" altLang="zh-CN" sz="6000" dirty="0"/>
          </a:p>
          <a:p>
            <a:pPr eaLnBrk="1" hangingPunct="1">
              <a:buNone/>
            </a:pPr>
            <a:endParaRPr lang="en-US" altLang="zh-CN" sz="6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8850" name="Rectangle 2"/>
          <p:cNvSpPr>
            <a:spLocks noGrp="1"/>
          </p:cNvSpPr>
          <p:nvPr>
            <p:ph idx="1"/>
          </p:nvPr>
        </p:nvSpPr>
        <p:spPr>
          <a:xfrm>
            <a:off x="323850" y="692150"/>
            <a:ext cx="8362950" cy="5257800"/>
          </a:xfrm>
        </p:spPr>
        <p:txBody>
          <a:bodyPr wrap="square" lIns="91440" tIns="45720" rIns="91440" bIns="45720" anchor="t"/>
          <a:p>
            <a:pPr eaLnBrk="1" hangingPunct="1"/>
            <a:r>
              <a:rPr lang="zh-CN" altLang="zh-CN" sz="2800" dirty="0"/>
              <a:t>	</a:t>
            </a:r>
            <a:r>
              <a:rPr lang="zh-CN" altLang="zh-CN" sz="2400" b="1" dirty="0"/>
              <a:t>These environmental stresses are likely to </a:t>
            </a:r>
            <a:r>
              <a:rPr lang="zh-CN" altLang="zh-CN" sz="2400" b="1" u="sng" dirty="0"/>
              <a:t>heighten social tensions</a:t>
            </a:r>
            <a:r>
              <a:rPr lang="zh-CN" altLang="zh-CN" sz="2400" b="1" dirty="0"/>
              <a:t>. If in the future it becomes clear that the world‘s big polluters knew but did little or nothing about these problems, a whole new generation of resentment might be born.		</a:t>
            </a:r>
            <a:endParaRPr lang="zh-CN" altLang="zh-CN" sz="2400" b="1" dirty="0"/>
          </a:p>
          <a:p>
            <a:pPr eaLnBrk="1" hangingPunct="1">
              <a:buNone/>
            </a:pPr>
            <a:r>
              <a:rPr lang="zh-CN" altLang="zh-CN" sz="2400" b="1" dirty="0"/>
              <a:t>		With this in mind, it seems to me that we need to </a:t>
            </a:r>
            <a:r>
              <a:rPr lang="zh-CN" altLang="zh-CN" sz="2400" b="1" u="sng" dirty="0"/>
              <a:t>adopt a new approach</a:t>
            </a:r>
            <a:r>
              <a:rPr lang="zh-CN" altLang="zh-CN" sz="2400" b="1" dirty="0"/>
              <a:t>. Surely the starting point must be to see the world as it really is, and perhaps to accept that the economy is a wholly owned subsidiary of Nature and not the other way around. Nature is, after all, the capital that underpins capitalism. The world's tropical rainforests provide a powerful case in point.</a:t>
            </a:r>
            <a:r>
              <a:rPr lang="zh-CN" altLang="zh-CN" b="1" dirty="0"/>
              <a:t> 	</a:t>
            </a:r>
            <a:endParaRPr lang="zh-CN" altLang="zh-CN" sz="6000" b="1" dirty="0"/>
          </a:p>
          <a:p>
            <a:pPr eaLnBrk="1" hangingPunct="1"/>
            <a:endParaRPr lang="zh-CN" altLang="zh-CN" sz="6000" dirty="0"/>
          </a:p>
          <a:p>
            <a:pPr eaLnBrk="1" hangingPunct="1">
              <a:buNone/>
            </a:pPr>
            <a:r>
              <a:rPr lang="zh-CN" altLang="zh-CN" sz="6000" dirty="0"/>
              <a:t>		</a:t>
            </a:r>
            <a:endParaRPr lang="zh-CN" altLang="zh-CN" sz="6000" dirty="0"/>
          </a:p>
          <a:p>
            <a:pPr eaLnBrk="1" hangingPunct="1">
              <a:buNone/>
            </a:pPr>
            <a:endParaRPr lang="zh-CN" altLang="zh-CN" sz="6000" dirty="0"/>
          </a:p>
          <a:p>
            <a:pPr eaLnBrk="1" hangingPunct="1">
              <a:buNone/>
            </a:pPr>
            <a:endParaRPr lang="en-US" altLang="zh-CN"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6" name="Text Box 4"/>
          <p:cNvSpPr txBox="1">
            <a:spLocks noChangeArrowheads="1"/>
          </p:cNvSpPr>
          <p:nvPr/>
        </p:nvSpPr>
        <p:spPr bwMode="auto">
          <a:xfrm>
            <a:off x="971550" y="4868863"/>
            <a:ext cx="6229350" cy="831850"/>
          </a:xfrm>
          <a:prstGeom prst="rect">
            <a:avLst/>
          </a:prstGeom>
          <a:noFill/>
          <a:ln w="9525">
            <a:noFill/>
            <a:miter lim="800000"/>
          </a:ln>
          <a:effectLst/>
        </p:spPr>
        <p:txBody>
          <a:bodyPr>
            <a:spAutoFit/>
          </a:bodyPr>
          <a:lstStyle/>
          <a:p>
            <a:pPr marR="0" defTabSz="914400" rtl="0">
              <a:buClrTx/>
              <a:buSzTx/>
              <a:buFontTx/>
              <a:buNone/>
              <a:defRPr/>
            </a:pPr>
            <a:r>
              <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rPr>
              <a:t>Tips:</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a:p>
            <a:pPr marR="0" algn="just" defTabSz="914400" rtl="0">
              <a:buClrTx/>
              <a:buSzTx/>
              <a:buFontTx/>
              <a:buNone/>
              <a:defRPr/>
            </a:pPr>
            <a:r>
              <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rPr>
              <a:t>crops losses, food / water shortages ...</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p:txBody>
      </p:sp>
      <p:sp>
        <p:nvSpPr>
          <p:cNvPr id="120841" name="Rectangle 9">
            <a:hlinkClick r:id="rId1" action="ppaction://hlinksldjump"/>
          </p:cNvPr>
          <p:cNvSpPr>
            <a:spLocks noChangeArrowheads="1"/>
          </p:cNvSpPr>
          <p:nvPr/>
        </p:nvSpPr>
        <p:spPr bwMode="auto">
          <a:xfrm>
            <a:off x="7092950" y="5157788"/>
            <a:ext cx="1828800" cy="381000"/>
          </a:xfrm>
          <a:prstGeom prst="rect">
            <a:avLst/>
          </a:prstGeom>
          <a:gradFill rotWithShape="0">
            <a:gsLst>
              <a:gs pos="0">
                <a:srgbClr val="0066FF">
                  <a:gamma/>
                  <a:shade val="43137"/>
                  <a:invGamma/>
                </a:srgbClr>
              </a:gs>
              <a:gs pos="50000">
                <a:srgbClr val="0066FF"/>
              </a:gs>
              <a:gs pos="100000">
                <a:srgbClr val="0066FF">
                  <a:gamma/>
                  <a:shade val="43137"/>
                  <a:invGamma/>
                </a:srgbClr>
              </a:gs>
            </a:gsLst>
            <a:lin ang="5400000" scaled="1"/>
          </a:gradFill>
          <a:ln w="9525">
            <a:noFill/>
            <a:miter lim="800000"/>
          </a:ln>
          <a:effectLst>
            <a:prstShdw prst="shdw17" dist="17961" dir="2700000">
              <a:srgbClr val="0066FF">
                <a:gamma/>
                <a:shade val="60000"/>
                <a:invGamma/>
              </a:srgbClr>
            </a:prst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Reference</a:t>
            </a:r>
            <a:endPar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pic>
        <p:nvPicPr>
          <p:cNvPr id="14339" name="图片 1" descr="2"/>
          <p:cNvPicPr>
            <a:picLocks noChangeAspect="1"/>
          </p:cNvPicPr>
          <p:nvPr/>
        </p:nvPicPr>
        <p:blipFill>
          <a:blip r:embed="rId2"/>
          <a:stretch>
            <a:fillRect/>
          </a:stretch>
        </p:blipFill>
        <p:spPr>
          <a:xfrm>
            <a:off x="1887538" y="830263"/>
            <a:ext cx="5045075" cy="3365500"/>
          </a:xfrm>
          <a:prstGeom prst="rect">
            <a:avLst/>
          </a:prstGeom>
          <a:noFill/>
          <a:ln w="9525">
            <a:noFill/>
          </a:ln>
        </p:spPr>
      </p:pic>
      <p:sp>
        <p:nvSpPr>
          <p:cNvPr id="14340"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41"/>
                                        </p:tgtEl>
                                        <p:attrNameLst>
                                          <p:attrName>style.visibility</p:attrName>
                                        </p:attrNameLst>
                                      </p:cBhvr>
                                      <p:to>
                                        <p:strVal val="visible"/>
                                      </p:to>
                                    </p:set>
                                    <p:animEffect transition="in" filter="blinds(horizontal)">
                                      <p:cBhvr>
                                        <p:cTn id="12" dur="500"/>
                                        <p:tgtEl>
                                          <p:spTgt spid="120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P spid="12084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9874" name="Rectangle 2"/>
          <p:cNvSpPr>
            <a:spLocks noGrp="1"/>
          </p:cNvSpPr>
          <p:nvPr>
            <p:ph idx="1"/>
          </p:nvPr>
        </p:nvSpPr>
        <p:spPr>
          <a:xfrm>
            <a:off x="323850" y="692150"/>
            <a:ext cx="8362950" cy="5257800"/>
          </a:xfrm>
        </p:spPr>
        <p:txBody>
          <a:bodyPr wrap="square" lIns="91440" tIns="45720" rIns="91440" bIns="45720" anchor="t"/>
          <a:p>
            <a:pPr eaLnBrk="1" hangingPunct="1">
              <a:buNone/>
            </a:pPr>
            <a:r>
              <a:rPr lang="zh-CN" altLang="zh-CN" dirty="0"/>
              <a:t>		</a:t>
            </a:r>
            <a:r>
              <a:rPr lang="zh-CN" altLang="zh-CN" sz="2400" b="1" dirty="0"/>
              <a:t>These incredible ecosystems harbor more than half the earth's terrestrial biodiversity, on which, whether we like it or not, human survival depends. They generate rainfall; they are home to many of the world's indigenous peoples; and they help meet the needs of hundreds of millions of other people. They also hold vast quantities of carbon. But they are being cleared and burned at a rate of about 6 million hectares per year. In addition to </a:t>
            </a:r>
            <a:r>
              <a:rPr lang="zh-CN" altLang="zh-CN" sz="2400" b="1" dirty="0">
                <a:solidFill>
                  <a:srgbClr val="CC3399"/>
                </a:solidFill>
              </a:rPr>
              <a:t>hastening</a:t>
            </a:r>
            <a:r>
              <a:rPr lang="zh-CN" altLang="zh-CN" sz="2400" b="1" dirty="0"/>
              <a:t> a mass extinction of species—many of which could hold the answer to the treatment of human diseases as well as the key to new technologies based on mimicking Nature's genius—this is causing massive greenhouse-gas emissions, accounting for about a fifth of the total.</a:t>
            </a:r>
            <a:endParaRPr lang="zh-CN" altLang="zh-CN" sz="2400" b="1" dirty="0"/>
          </a:p>
          <a:p>
            <a:pPr eaLnBrk="1" hangingPunct="1">
              <a:buNone/>
            </a:pPr>
            <a:r>
              <a:rPr lang="zh-CN" altLang="zh-CN" sz="6000" b="1" dirty="0"/>
              <a:t>		</a:t>
            </a:r>
            <a:endParaRPr lang="zh-CN" altLang="zh-CN" sz="6000" b="1" dirty="0"/>
          </a:p>
          <a:p>
            <a:pPr eaLnBrk="1" hangingPunct="1">
              <a:buNone/>
            </a:pPr>
            <a:endParaRPr lang="zh-CN" altLang="zh-CN" sz="6000" dirty="0"/>
          </a:p>
          <a:p>
            <a:pPr eaLnBrk="1" hangingPunct="1">
              <a:buNone/>
            </a:pPr>
            <a:endParaRPr lang="en-US" altLang="zh-CN" sz="6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72707" name="Rectangle 2"/>
          <p:cNvSpPr>
            <a:spLocks noGrp="1" noChangeArrowheads="1"/>
          </p:cNvSpPr>
          <p:nvPr>
            <p:ph idx="1"/>
          </p:nvPr>
        </p:nvSpPr>
        <p:spPr>
          <a:xfrm>
            <a:off x="285750" y="428625"/>
            <a:ext cx="8858250" cy="61436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zh-CN" sz="32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This is precisely why my Rainforests Project has </a:t>
            </a:r>
            <a:r>
              <a:rPr kumimoji="0" lang="zh-CN" altLang="zh-CN" sz="2400" b="1" i="0" u="sng" strike="noStrike" kern="0" cap="none" spc="0" normalizeH="0" baseline="0" noProof="0" dirty="0" smtClean="0">
                <a:ln>
                  <a:noFill/>
                </a:ln>
                <a:solidFill>
                  <a:srgbClr val="CC3399"/>
                </a:solidFill>
                <a:effectLst/>
                <a:uLnTx/>
                <a:uFillTx/>
                <a:latin typeface="+mn-lt"/>
                <a:ea typeface="+mn-ea"/>
                <a:cs typeface="+mn-cs"/>
              </a:rPr>
              <a:t>expended</a:t>
            </a:r>
            <a:r>
              <a:rPr kumimoji="0" lang="zh-CN" altLang="zh-CN" sz="2400" b="1" i="0" u="sng" strike="noStrike" kern="0" cap="none" spc="0" normalizeH="0" baseline="0" noProof="0" dirty="0" smtClean="0">
                <a:ln>
                  <a:noFill/>
                </a:ln>
                <a:solidFill>
                  <a:schemeClr val="tx1"/>
                </a:solidFill>
                <a:effectLst/>
                <a:uLnTx/>
                <a:uFillTx/>
                <a:latin typeface="+mn-lt"/>
                <a:ea typeface="+mn-ea"/>
                <a:cs typeface="+mn-cs"/>
              </a:rPr>
              <a:t> so much effort</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 during these last two years to help </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hlinkClick r:id="" action="ppaction://noaction"/>
              </a:rPr>
              <a:t>facilitate</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 a consensus on increasing international cooperation to cut deforestation. Back in April, I was able to host a meeting of world leaders at St. James's Palace in London, in the margins of the G20 summit, where it was agreed to establish a new informal working group to look at how rates of deforestation could be slowed as rapidly as possible. The group came back with recommendations just a few weeks ago, and </a:t>
            </a: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hlinkClick r:id="" action="ppaction://noaction"/>
              </a:rPr>
              <a:t>it is </a:t>
            </a:r>
            <a:r>
              <a:rPr kumimoji="0" lang="zh-CN" altLang="zh-CN" sz="2400" b="1" i="0" u="none" strike="noStrike" kern="0" cap="none" spc="0" normalizeH="0" baseline="0" noProof="0" dirty="0" smtClean="0">
                <a:ln>
                  <a:noFill/>
                </a:ln>
                <a:solidFill>
                  <a:schemeClr val="accent1">
                    <a:lumMod val="50000"/>
                  </a:schemeClr>
                </a:solidFill>
                <a:effectLst/>
                <a:uLnTx/>
                <a:uFillTx/>
                <a:latin typeface="+mn-lt"/>
                <a:ea typeface="+mn-ea"/>
                <a:cs typeface="+mn-cs"/>
                <a:hlinkClick r:id="" action="ppaction://noaction"/>
              </a:rPr>
              <a:t>enormously heartening to see the degree of partnership that has developed between countries, environmental groups, and companies that are determined to work together toward implementing the proposals for dealing with the underlying economic root causes of deforestation</a:t>
            </a:r>
            <a:r>
              <a:rPr kumimoji="0" lang="zh-CN" altLang="zh-CN" sz="2400" b="1" i="0" u="none" strike="noStrike" kern="0" cap="none" spc="0" normalizeH="0" baseline="0" noProof="0" dirty="0" smtClean="0">
                <a:ln>
                  <a:noFill/>
                </a:ln>
                <a:solidFill>
                  <a:schemeClr val="accent1">
                    <a:lumMod val="50000"/>
                  </a:schemeClr>
                </a:solidFill>
                <a:effectLst/>
                <a:uLnTx/>
                <a:uFillTx/>
                <a:latin typeface="+mn-lt"/>
                <a:ea typeface="+mn-ea"/>
                <a:cs typeface="+mn-cs"/>
              </a:rPr>
              <a:t>.	</a:t>
            </a:r>
            <a:endParaRPr kumimoji="0" lang="zh-CN" altLang="zh-CN" sz="2400" b="1" i="0" u="none" strike="noStrike" kern="0" cap="none" spc="0" normalizeH="0" baseline="0" noProof="0" dirty="0" smtClean="0">
              <a:ln>
                <a:noFill/>
              </a:ln>
              <a:solidFill>
                <a:schemeClr val="accent1">
                  <a:lumMod val="5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zh-CN" sz="6000" b="0"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zh-CN" sz="6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zh-CN" sz="6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6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1922" name="Rectangle 2"/>
          <p:cNvSpPr>
            <a:spLocks noGrp="1"/>
          </p:cNvSpPr>
          <p:nvPr>
            <p:ph idx="1"/>
          </p:nvPr>
        </p:nvSpPr>
        <p:spPr>
          <a:xfrm>
            <a:off x="0" y="357188"/>
            <a:ext cx="9144000" cy="6357937"/>
          </a:xfrm>
        </p:spPr>
        <p:txBody>
          <a:bodyPr wrap="square" lIns="91440" tIns="45720" rIns="91440" bIns="45720" anchor="t"/>
          <a:p>
            <a:pPr eaLnBrk="1" hangingPunct="1">
              <a:buNone/>
            </a:pPr>
            <a:r>
              <a:rPr lang="zh-CN" altLang="zh-CN" dirty="0"/>
              <a:t>	</a:t>
            </a:r>
            <a:r>
              <a:rPr lang="en-US" altLang="zh-CN" b="1" dirty="0"/>
              <a:t>  </a:t>
            </a:r>
            <a:r>
              <a:rPr lang="zh-CN" altLang="zh-CN" sz="2400" b="1" dirty="0"/>
              <a:t>Through providing countries with </a:t>
            </a:r>
            <a:r>
              <a:rPr lang="zh-CN" altLang="zh-CN" sz="2400" b="1" u="sng" dirty="0"/>
              <a:t>financial rewards</a:t>
            </a:r>
            <a:r>
              <a:rPr lang="zh-CN" altLang="zh-CN" sz="2400" b="1" dirty="0"/>
              <a:t> for their positive performance in cutting deforestation (or for not starting it in the first place), we would make it possible for rainforest nations to </a:t>
            </a:r>
            <a:r>
              <a:rPr lang="zh-CN" altLang="zh-CN" sz="2400" b="1" u="sng" dirty="0"/>
              <a:t>implement strategies</a:t>
            </a:r>
            <a:r>
              <a:rPr lang="zh-CN" altLang="zh-CN" sz="2400" b="1" dirty="0"/>
              <a:t> for </a:t>
            </a:r>
            <a:r>
              <a:rPr lang="zh-CN" altLang="zh-CN" sz="2400" b="1" u="sng" dirty="0"/>
              <a:t>sustainable development</a:t>
            </a:r>
            <a:r>
              <a:rPr lang="zh-CN" altLang="zh-CN" sz="2400" b="1" dirty="0"/>
              <a:t> more quickly and without having to rely so heavily on the kind of </a:t>
            </a:r>
            <a:r>
              <a:rPr lang="zh-CN" altLang="zh-CN" sz="2400" b="1" u="sng" dirty="0"/>
              <a:t>economic activities</a:t>
            </a:r>
            <a:r>
              <a:rPr lang="zh-CN" altLang="zh-CN" sz="2400" b="1" dirty="0"/>
              <a:t> that cause deforestation. By using—in addition to public-sector finance—</a:t>
            </a:r>
            <a:r>
              <a:rPr lang="zh-CN" altLang="zh-CN" sz="2400" b="1" dirty="0">
                <a:solidFill>
                  <a:srgbClr val="CC3399"/>
                </a:solidFill>
              </a:rPr>
              <a:t>innovative</a:t>
            </a:r>
            <a:r>
              <a:rPr lang="zh-CN" altLang="zh-CN" sz="2400" b="1" dirty="0"/>
              <a:t>, long-term </a:t>
            </a:r>
            <a:r>
              <a:rPr lang="zh-CN" altLang="zh-CN" sz="2400" b="1" u="sng" dirty="0"/>
              <a:t>investment instruments</a:t>
            </a:r>
            <a:r>
              <a:rPr lang="zh-CN" altLang="zh-CN" sz="2400" b="1" dirty="0"/>
              <a:t>, perhaps facilitated by the multilateral development banks, we could restore vast areas of already degraded land to increase food output. At the same time, money would be available for new health and education programs, as well as genuinely integrated rural-development models. In return, the world would sustain the vital ecosystem services upon which we all rely for our economic, physical, and spiritual survival.</a:t>
            </a:r>
            <a:r>
              <a:rPr lang="zh-CN" altLang="zh-CN" b="1" dirty="0"/>
              <a:t> </a:t>
            </a:r>
            <a:endParaRPr lang="zh-CN" altLang="zh-CN" sz="6000" b="1" dirty="0"/>
          </a:p>
          <a:p>
            <a:pPr eaLnBrk="1" hangingPunct="1"/>
            <a:endParaRPr lang="zh-CN" altLang="zh-CN" sz="6000" dirty="0"/>
          </a:p>
          <a:p>
            <a:pPr eaLnBrk="1" hangingPunct="1">
              <a:buNone/>
            </a:pPr>
            <a:r>
              <a:rPr lang="zh-CN" altLang="zh-CN" sz="6000" dirty="0"/>
              <a:t>		</a:t>
            </a:r>
            <a:endParaRPr lang="zh-CN" altLang="zh-CN" sz="6000" dirty="0"/>
          </a:p>
          <a:p>
            <a:pPr eaLnBrk="1" hangingPunct="1">
              <a:buNone/>
            </a:pPr>
            <a:endParaRPr lang="zh-CN" altLang="zh-CN" sz="6000" dirty="0"/>
          </a:p>
          <a:p>
            <a:pPr eaLnBrk="1" hangingPunct="1">
              <a:buNone/>
            </a:pPr>
            <a:endParaRPr lang="en-US" altLang="zh-CN" sz="6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2946" name="Rectangle 2"/>
          <p:cNvSpPr>
            <a:spLocks noGrp="1"/>
          </p:cNvSpPr>
          <p:nvPr>
            <p:ph type="title"/>
          </p:nvPr>
        </p:nvSpPr>
        <p:spPr>
          <a:xfrm>
            <a:off x="357188" y="285750"/>
            <a:ext cx="8329612" cy="857250"/>
          </a:xfrm>
        </p:spPr>
        <p:txBody>
          <a:bodyPr wrap="square" lIns="91440" tIns="45720" rIns="91440" bIns="45720" anchor="ctr"/>
          <a:p>
            <a:pPr eaLnBrk="1" hangingPunct="1"/>
            <a:r>
              <a:rPr lang="en-US" altLang="zh-CN" sz="4000" b="1" dirty="0">
                <a:solidFill>
                  <a:srgbClr val="FF0000"/>
                </a:solidFill>
              </a:rPr>
              <a:t>Difficult sentences</a:t>
            </a:r>
            <a:endParaRPr lang="en-US" altLang="zh-CN" sz="4000" b="1" dirty="0">
              <a:solidFill>
                <a:srgbClr val="FF0000"/>
              </a:solidFill>
            </a:endParaRPr>
          </a:p>
        </p:txBody>
      </p:sp>
      <p:sp>
        <p:nvSpPr>
          <p:cNvPr id="82947" name="Rectangle 3"/>
          <p:cNvSpPr>
            <a:spLocks noGrp="1"/>
          </p:cNvSpPr>
          <p:nvPr>
            <p:ph idx="1"/>
          </p:nvPr>
        </p:nvSpPr>
        <p:spPr>
          <a:xfrm>
            <a:off x="142875" y="1071563"/>
            <a:ext cx="8858250" cy="3857625"/>
          </a:xfrm>
        </p:spPr>
        <p:txBody>
          <a:bodyPr wrap="square" lIns="91440" tIns="45720" rIns="91440" bIns="45720" anchor="t"/>
          <a:p>
            <a:pPr marL="609600" indent="-609600" eaLnBrk="1" hangingPunct="1">
              <a:buNone/>
            </a:pPr>
            <a:r>
              <a:rPr lang="en-US" altLang="zh-CN" sz="2800" b="1" dirty="0"/>
              <a:t>1. </a:t>
            </a:r>
            <a:r>
              <a:rPr lang="zh-CN" altLang="zh-CN" sz="2800" b="1" dirty="0"/>
              <a:t>Reducing poverty, increasing food production, combating terrorism, and sustaining economic recovery are seen as more </a:t>
            </a:r>
            <a:r>
              <a:rPr lang="zh-CN" altLang="zh-CN" sz="2800" b="1" dirty="0">
                <a:solidFill>
                  <a:srgbClr val="FF0000"/>
                </a:solidFill>
              </a:rPr>
              <a:t>deserving of </a:t>
            </a:r>
            <a:r>
              <a:rPr lang="zh-CN" altLang="zh-CN" sz="2800" b="1" dirty="0"/>
              <a:t>our attention. But this is a false choice, for climate change is not </a:t>
            </a:r>
            <a:r>
              <a:rPr lang="zh-CN" altLang="zh-CN" sz="2800" b="1" dirty="0">
                <a:solidFill>
                  <a:srgbClr val="FF0000"/>
                </a:solidFill>
              </a:rPr>
              <a:t>an alternative priority to </a:t>
            </a:r>
            <a:r>
              <a:rPr lang="zh-CN" altLang="zh-CN" sz="2800" b="1" dirty="0"/>
              <a:t>all of these; it is in fact a </a:t>
            </a:r>
            <a:r>
              <a:rPr lang="zh-CN" altLang="zh-CN" sz="2800" b="1" dirty="0">
                <a:solidFill>
                  <a:srgbClr val="FF0000"/>
                </a:solidFill>
              </a:rPr>
              <a:t>“risk multiplier,” </a:t>
            </a:r>
            <a:r>
              <a:rPr lang="zh-CN" altLang="zh-CN" sz="2800" b="1" dirty="0"/>
              <a:t>a factor that will undermine our ability to achieve any of these things</a:t>
            </a:r>
            <a:r>
              <a:rPr lang="en-US" altLang="zh-CN" sz="2800" b="1" dirty="0"/>
              <a:t>. </a:t>
            </a:r>
            <a:r>
              <a:rPr lang="zh-CN" altLang="en-US" sz="2800" b="1" dirty="0"/>
              <a:t>（</a:t>
            </a:r>
            <a:r>
              <a:rPr lang="en-US" altLang="zh-CN" sz="2800" b="1" dirty="0"/>
              <a:t>Line3, Para 2</a:t>
            </a:r>
            <a:r>
              <a:rPr lang="zh-CN" altLang="en-US" sz="2800" b="1" dirty="0"/>
              <a:t>）</a:t>
            </a:r>
            <a:endParaRPr lang="en-US" altLang="zh-CN" sz="2800" b="1" dirty="0"/>
          </a:p>
          <a:p>
            <a:pPr marL="609600" indent="-609600" eaLnBrk="1" hangingPunct="1">
              <a:buNone/>
            </a:pPr>
            <a:endParaRPr lang="en-US" altLang="zh-CN" sz="2800" dirty="0"/>
          </a:p>
        </p:txBody>
      </p:sp>
      <p:sp>
        <p:nvSpPr>
          <p:cNvPr id="6" name="TextBox 5"/>
          <p:cNvSpPr txBox="1"/>
          <p:nvPr/>
        </p:nvSpPr>
        <p:spPr>
          <a:xfrm>
            <a:off x="428625" y="4572000"/>
            <a:ext cx="7929563" cy="1570038"/>
          </a:xfrm>
          <a:prstGeom prst="rect">
            <a:avLst/>
          </a:prstGeom>
          <a:noFill/>
          <a:ln w="9525">
            <a:noFill/>
          </a:ln>
        </p:spPr>
        <p:txBody>
          <a:bodyPr anchor="t">
            <a:spAutoFit/>
          </a:bodyPr>
          <a:p>
            <a:r>
              <a:rPr lang="zh-CN" altLang="en-US" sz="2400" b="1" dirty="0">
                <a:latin typeface="华文仿宋" panose="02010600040101010101" pitchFamily="2" charset="-122"/>
                <a:ea typeface="华文仿宋" panose="02010600040101010101" pitchFamily="2" charset="-122"/>
              </a:rPr>
              <a:t>减少贫困，增加粮食产量，打击恐怖主义和复苏经济这些问题似乎更值得我们关注，但这却是个错误的选择，因为在气候变化的问题上，我们无从选择，它实际上是个“危机加速器”，一个能阻止我们能解决任何问题的关键因素。</a:t>
            </a:r>
            <a:endParaRPr lang="zh-CN" altLang="en-US" sz="24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3970" name="Rectangle 3"/>
          <p:cNvSpPr>
            <a:spLocks noGrp="1"/>
          </p:cNvSpPr>
          <p:nvPr>
            <p:ph idx="1"/>
          </p:nvPr>
        </p:nvSpPr>
        <p:spPr>
          <a:xfrm>
            <a:off x="214313" y="785813"/>
            <a:ext cx="8786812" cy="3357562"/>
          </a:xfrm>
        </p:spPr>
        <p:txBody>
          <a:bodyPr wrap="square" lIns="91440" tIns="45720" rIns="91440" bIns="45720" anchor="t"/>
          <a:p>
            <a:pPr marL="609600" indent="-609600" eaLnBrk="1" hangingPunct="1">
              <a:buNone/>
            </a:pPr>
            <a:r>
              <a:rPr lang="en-US" altLang="zh-CN" sz="2800" b="1" dirty="0"/>
              <a:t>2</a:t>
            </a:r>
            <a:r>
              <a:rPr lang="en-US" altLang="zh-CN" sz="2800" b="1" dirty="0">
                <a:solidFill>
                  <a:srgbClr val="FF0000"/>
                </a:solidFill>
              </a:rPr>
              <a:t>. </a:t>
            </a:r>
            <a:r>
              <a:rPr lang="zh-CN" altLang="zh-CN" sz="2800" b="1" dirty="0">
                <a:solidFill>
                  <a:srgbClr val="FF0000"/>
                </a:solidFill>
              </a:rPr>
              <a:t>Food security </a:t>
            </a:r>
            <a:r>
              <a:rPr lang="zh-CN" altLang="zh-CN" sz="2800" b="1" dirty="0"/>
              <a:t>is already </a:t>
            </a:r>
            <a:r>
              <a:rPr lang="zh-CN" altLang="zh-CN" sz="2800" b="1" dirty="0">
                <a:solidFill>
                  <a:srgbClr val="FF0000"/>
                </a:solidFill>
              </a:rPr>
              <a:t>at risk </a:t>
            </a:r>
            <a:r>
              <a:rPr lang="zh-CN" altLang="zh-CN" sz="2800" b="1" dirty="0"/>
              <a:t>because of soil erosion and the </a:t>
            </a:r>
            <a:r>
              <a:rPr lang="zh-CN" altLang="zh-CN" sz="2800" b="1" dirty="0">
                <a:solidFill>
                  <a:srgbClr val="FF0000"/>
                </a:solidFill>
              </a:rPr>
              <a:t>volatility of </a:t>
            </a:r>
            <a:r>
              <a:rPr lang="zh-CN" altLang="zh-CN" sz="2800" b="1" dirty="0"/>
              <a:t>oil and gas prices </a:t>
            </a:r>
            <a:r>
              <a:rPr lang="zh-CN" altLang="zh-CN" sz="2800" b="1" dirty="0">
                <a:solidFill>
                  <a:srgbClr val="FF0000"/>
                </a:solidFill>
              </a:rPr>
              <a:t>that </a:t>
            </a:r>
            <a:r>
              <a:rPr lang="zh-CN" altLang="zh-CN" sz="2800" b="1" dirty="0"/>
              <a:t>sustain industrial farming, while demand is rising because of population growth and changing diets. Climate change will </a:t>
            </a:r>
            <a:r>
              <a:rPr lang="zh-CN" altLang="zh-CN" sz="2800" b="1" dirty="0">
                <a:solidFill>
                  <a:srgbClr val="FF0000"/>
                </a:solidFill>
              </a:rPr>
              <a:t>exacerbate this squeeze.</a:t>
            </a:r>
            <a:r>
              <a:rPr lang="en-US" altLang="zh-CN" sz="2800" b="1" dirty="0"/>
              <a:t> (Line1,Para4)</a:t>
            </a:r>
            <a:endParaRPr lang="en-US" altLang="zh-CN" sz="2800" b="1" dirty="0"/>
          </a:p>
          <a:p>
            <a:pPr marL="609600" indent="-609600" eaLnBrk="1" hangingPunct="1">
              <a:buNone/>
            </a:pPr>
            <a:endParaRPr lang="en-US" altLang="zh-CN" sz="2800" dirty="0"/>
          </a:p>
        </p:txBody>
      </p:sp>
      <p:sp>
        <p:nvSpPr>
          <p:cNvPr id="7" name="TextBox 6"/>
          <p:cNvSpPr txBox="1"/>
          <p:nvPr/>
        </p:nvSpPr>
        <p:spPr>
          <a:xfrm>
            <a:off x="500063" y="4071938"/>
            <a:ext cx="8001000" cy="1570037"/>
          </a:xfrm>
          <a:prstGeom prst="rect">
            <a:avLst/>
          </a:prstGeom>
          <a:noFill/>
          <a:ln w="9525">
            <a:noFill/>
          </a:ln>
        </p:spPr>
        <p:txBody>
          <a:bodyPr anchor="t">
            <a:spAutoFit/>
          </a:bodyPr>
          <a:p>
            <a:r>
              <a:rPr lang="zh-CN" altLang="en-US" sz="2400" b="1" dirty="0">
                <a:latin typeface="华文仿宋" panose="02010600040101010101" pitchFamily="2" charset="-122"/>
                <a:ea typeface="华文仿宋" panose="02010600040101010101" pitchFamily="2" charset="-122"/>
              </a:rPr>
              <a:t>因为土壤侵蚀和油气价格的波动，粮食安全问题面临很多风险，因为油，气的价格支撑着整个工业化农业，而人口的增长和饮食结构的变化，导致人们对粮食的需求却日益增长。气候变化将恶化这一趋势。</a:t>
            </a:r>
            <a:endParaRPr lang="zh-CN" altLang="en-US" sz="24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4994" name="Rectangle 3"/>
          <p:cNvSpPr>
            <a:spLocks noGrp="1"/>
          </p:cNvSpPr>
          <p:nvPr>
            <p:ph idx="1"/>
          </p:nvPr>
        </p:nvSpPr>
        <p:spPr>
          <a:xfrm>
            <a:off x="285750" y="1071563"/>
            <a:ext cx="8401050" cy="3857625"/>
          </a:xfrm>
        </p:spPr>
        <p:txBody>
          <a:bodyPr wrap="square" lIns="91440" tIns="45720" rIns="91440" bIns="45720" anchor="t"/>
          <a:p>
            <a:pPr marL="609600" indent="-609600" eaLnBrk="1" hangingPunct="1">
              <a:buNone/>
            </a:pPr>
            <a:r>
              <a:rPr lang="en-US" altLang="zh-CN" sz="2800" b="1" dirty="0"/>
              <a:t>3.   These incredible ecosystems </a:t>
            </a:r>
            <a:r>
              <a:rPr lang="en-US" altLang="zh-CN" sz="2800" b="1" dirty="0">
                <a:solidFill>
                  <a:srgbClr val="FF0000"/>
                </a:solidFill>
              </a:rPr>
              <a:t>harbor</a:t>
            </a:r>
            <a:r>
              <a:rPr lang="en-US" altLang="zh-CN" sz="2800" b="1" dirty="0"/>
              <a:t> more than half the Earth’s terrestrial biodiversity, </a:t>
            </a:r>
            <a:r>
              <a:rPr lang="en-US" altLang="zh-CN" sz="2800" b="1" dirty="0">
                <a:solidFill>
                  <a:srgbClr val="FF0000"/>
                </a:solidFill>
              </a:rPr>
              <a:t>on which</a:t>
            </a:r>
            <a:r>
              <a:rPr lang="en-US" altLang="zh-CN" sz="2800" b="1" dirty="0"/>
              <a:t>, whether we like it or not, human survival </a:t>
            </a:r>
            <a:r>
              <a:rPr lang="en-US" altLang="zh-CN" sz="2800" b="1" dirty="0">
                <a:solidFill>
                  <a:srgbClr val="FF0000"/>
                </a:solidFill>
              </a:rPr>
              <a:t>depends</a:t>
            </a:r>
            <a:r>
              <a:rPr lang="en-US" altLang="zh-CN" sz="2800" b="1" dirty="0"/>
              <a:t>. </a:t>
            </a:r>
            <a:r>
              <a:rPr lang="zh-CN" altLang="en-US" sz="2800" b="1" dirty="0"/>
              <a:t>（</a:t>
            </a:r>
            <a:r>
              <a:rPr lang="en-US" altLang="zh-CN" sz="2800" b="1" dirty="0"/>
              <a:t>Line1,Para.7</a:t>
            </a:r>
            <a:r>
              <a:rPr lang="zh-CN" altLang="en-US" sz="2800" b="1" dirty="0"/>
              <a:t>）</a:t>
            </a:r>
            <a:endParaRPr lang="en-US" altLang="zh-CN" sz="2800" b="1" dirty="0"/>
          </a:p>
          <a:p>
            <a:pPr marL="609600" indent="-609600" eaLnBrk="1" hangingPunct="1">
              <a:buNone/>
            </a:pPr>
            <a:r>
              <a:rPr lang="en-US" altLang="zh-CN" sz="2800" b="1" dirty="0"/>
              <a:t>      </a:t>
            </a:r>
            <a:r>
              <a:rPr lang="en-US" altLang="zh-CN" sz="2800" b="1" i="1" dirty="0"/>
              <a:t>Paraphrase</a:t>
            </a:r>
            <a:r>
              <a:rPr lang="en-US" altLang="zh-CN" sz="2800" b="1" dirty="0"/>
              <a:t>: These unbelievable ecosystems shelter more than 50% biological diversities on the earth, which are essential for human beings to survive, whether we like it or not.</a:t>
            </a:r>
            <a:endParaRPr lang="en-US" altLang="zh-CN" sz="2800" b="1" dirty="0"/>
          </a:p>
          <a:p>
            <a:pPr marL="609600" indent="-609600" eaLnBrk="1" hangingPunct="1">
              <a:buNone/>
            </a:pPr>
            <a:endParaRPr lang="en-US" altLang="zh-CN" sz="2800" dirty="0"/>
          </a:p>
          <a:p>
            <a:pPr marL="609600" indent="-609600" eaLnBrk="1" hangingPunct="1">
              <a:buNone/>
            </a:pPr>
            <a:endParaRPr lang="en-US" altLang="zh-CN" sz="2800" dirty="0"/>
          </a:p>
        </p:txBody>
      </p:sp>
      <p:sp>
        <p:nvSpPr>
          <p:cNvPr id="6" name="TextBox 5"/>
          <p:cNvSpPr txBox="1"/>
          <p:nvPr/>
        </p:nvSpPr>
        <p:spPr>
          <a:xfrm>
            <a:off x="428625" y="4786313"/>
            <a:ext cx="8215313" cy="1384300"/>
          </a:xfrm>
          <a:prstGeom prst="rect">
            <a:avLst/>
          </a:prstGeom>
          <a:noFill/>
          <a:ln w="9525">
            <a:noFill/>
          </a:ln>
        </p:spPr>
        <p:txBody>
          <a:bodyPr anchor="t">
            <a:spAutoFit/>
          </a:bodyPr>
          <a:p>
            <a:r>
              <a:rPr lang="zh-CN" altLang="en-US" sz="2800" b="1" dirty="0">
                <a:latin typeface="华文仿宋" panose="02010600040101010101" pitchFamily="2" charset="-122"/>
                <a:ea typeface="华文仿宋" panose="02010600040101010101" pitchFamily="2" charset="-122"/>
              </a:rPr>
              <a:t>热带雨林神奇的生态系统维系着地球上超过半数的陆地生物。不管我们喜欢与否，他们都是人类赖以生存的基础。</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6018" name="Rectangle 3"/>
          <p:cNvSpPr>
            <a:spLocks noGrp="1"/>
          </p:cNvSpPr>
          <p:nvPr>
            <p:ph idx="1"/>
          </p:nvPr>
        </p:nvSpPr>
        <p:spPr>
          <a:xfrm>
            <a:off x="0" y="714375"/>
            <a:ext cx="9001125" cy="3429000"/>
          </a:xfrm>
        </p:spPr>
        <p:txBody>
          <a:bodyPr wrap="square" lIns="91440" tIns="45720" rIns="91440" bIns="45720" anchor="t"/>
          <a:p>
            <a:pPr marL="609600" indent="-609600" eaLnBrk="1" hangingPunct="1">
              <a:buNone/>
            </a:pPr>
            <a:r>
              <a:rPr lang="en-US" altLang="zh-CN" sz="2800" b="1" dirty="0"/>
              <a:t>4. </a:t>
            </a:r>
            <a:r>
              <a:rPr lang="zh-CN" altLang="zh-CN" sz="2800" b="1" dirty="0"/>
              <a:t>In addition to hastening </a:t>
            </a:r>
            <a:r>
              <a:rPr lang="zh-CN" altLang="zh-CN" sz="2800" b="1" dirty="0">
                <a:solidFill>
                  <a:srgbClr val="FF0000"/>
                </a:solidFill>
              </a:rPr>
              <a:t>a mass extinction of species</a:t>
            </a:r>
            <a:r>
              <a:rPr lang="zh-CN" altLang="zh-CN" sz="2800" b="1" dirty="0"/>
              <a:t>—many of </a:t>
            </a:r>
            <a:r>
              <a:rPr lang="zh-CN" altLang="zh-CN" sz="2800" b="1" dirty="0">
                <a:solidFill>
                  <a:srgbClr val="FF0000"/>
                </a:solidFill>
              </a:rPr>
              <a:t>which</a:t>
            </a:r>
            <a:r>
              <a:rPr lang="zh-CN" altLang="zh-CN" sz="2800" b="1" dirty="0"/>
              <a:t> could hold </a:t>
            </a:r>
            <a:r>
              <a:rPr lang="zh-CN" altLang="zh-CN" sz="2800" b="1" dirty="0">
                <a:solidFill>
                  <a:srgbClr val="FF0000"/>
                </a:solidFill>
              </a:rPr>
              <a:t>the answer to</a:t>
            </a:r>
            <a:r>
              <a:rPr lang="zh-CN" altLang="zh-CN" sz="2800" b="1" dirty="0"/>
              <a:t> the treatment of human diseases as well as </a:t>
            </a:r>
            <a:r>
              <a:rPr lang="zh-CN" altLang="zh-CN" sz="2800" b="1" dirty="0">
                <a:solidFill>
                  <a:srgbClr val="FF0000"/>
                </a:solidFill>
              </a:rPr>
              <a:t>the key to </a:t>
            </a:r>
            <a:r>
              <a:rPr lang="zh-CN" altLang="zh-CN" sz="2800" b="1" dirty="0"/>
              <a:t>new technologies based on mimicking Nature's genius—this is causing massive greenhouse-gas emissions, </a:t>
            </a:r>
            <a:r>
              <a:rPr lang="zh-CN" altLang="zh-CN" sz="2800" b="1" dirty="0">
                <a:solidFill>
                  <a:srgbClr val="FF0000"/>
                </a:solidFill>
              </a:rPr>
              <a:t>accounting for </a:t>
            </a:r>
            <a:r>
              <a:rPr lang="zh-CN" altLang="zh-CN" sz="2800" b="1" dirty="0"/>
              <a:t>about a fifth of the total.</a:t>
            </a:r>
            <a:r>
              <a:rPr lang="en-US" altLang="zh-CN" sz="2800" b="1" dirty="0"/>
              <a:t> (Line5,Para7)</a:t>
            </a:r>
            <a:endParaRPr lang="zh-CN" altLang="zh-CN" sz="2800" b="1" dirty="0"/>
          </a:p>
          <a:p>
            <a:pPr marL="609600" indent="-609600" eaLnBrk="1" hangingPunct="1">
              <a:buNone/>
            </a:pPr>
            <a:endParaRPr lang="en-US" altLang="zh-CN" sz="2800" dirty="0"/>
          </a:p>
        </p:txBody>
      </p:sp>
      <p:sp>
        <p:nvSpPr>
          <p:cNvPr id="86019" name="TextBox 5"/>
          <p:cNvSpPr txBox="1"/>
          <p:nvPr/>
        </p:nvSpPr>
        <p:spPr>
          <a:xfrm>
            <a:off x="285750" y="4143375"/>
            <a:ext cx="8358188" cy="1816100"/>
          </a:xfrm>
          <a:prstGeom prst="rect">
            <a:avLst/>
          </a:prstGeom>
          <a:noFill/>
          <a:ln w="9525">
            <a:noFill/>
          </a:ln>
        </p:spPr>
        <p:txBody>
          <a:bodyPr anchor="t">
            <a:spAutoFit/>
          </a:bodyPr>
          <a:p>
            <a:r>
              <a:rPr lang="zh-CN" altLang="en-US" sz="2800" b="1" dirty="0">
                <a:latin typeface="华文仿宋" panose="02010600040101010101" pitchFamily="2" charset="-122"/>
                <a:ea typeface="华文仿宋" panose="02010600040101010101" pitchFamily="2" charset="-122"/>
              </a:rPr>
              <a:t>生态的破坏会加速大量物种的灭绝，其中一些物种是可以帮助或启发人类治愈疾病的，同时也是人类模仿自然基因科技发展的关键。除此以外，燃烧的同时还排放了占全球五分之一的温室气体。</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7042" name="Rectangle 3"/>
          <p:cNvSpPr>
            <a:spLocks noGrp="1"/>
          </p:cNvSpPr>
          <p:nvPr>
            <p:ph idx="1"/>
          </p:nvPr>
        </p:nvSpPr>
        <p:spPr>
          <a:xfrm>
            <a:off x="357188" y="500063"/>
            <a:ext cx="8329612" cy="4357687"/>
          </a:xfrm>
        </p:spPr>
        <p:txBody>
          <a:bodyPr wrap="square" lIns="91440" tIns="45720" rIns="91440" bIns="45720" anchor="t"/>
          <a:p>
            <a:pPr eaLnBrk="1" hangingPunct="1">
              <a:buNone/>
            </a:pPr>
            <a:r>
              <a:rPr lang="en-US" altLang="zh-CN" sz="2400" b="1" dirty="0"/>
              <a:t>5. --</a:t>
            </a:r>
            <a:r>
              <a:rPr lang="en-US" altLang="zh-CN" sz="2400" b="1" dirty="0">
                <a:solidFill>
                  <a:srgbClr val="FF0000"/>
                </a:solidFill>
              </a:rPr>
              <a:t>-it </a:t>
            </a:r>
            <a:r>
              <a:rPr lang="en-US" altLang="zh-CN" sz="2400" b="1" dirty="0"/>
              <a:t>is enormously heartening to see the degree of partnership </a:t>
            </a:r>
            <a:r>
              <a:rPr lang="en-US" altLang="zh-CN" sz="2400" b="1" dirty="0">
                <a:solidFill>
                  <a:srgbClr val="FF0000"/>
                </a:solidFill>
              </a:rPr>
              <a:t>that</a:t>
            </a:r>
            <a:r>
              <a:rPr lang="en-US" altLang="zh-CN" sz="2400" b="1" dirty="0"/>
              <a:t> has developed between countries, environmental groups, and companies </a:t>
            </a:r>
            <a:r>
              <a:rPr lang="en-US" altLang="zh-CN" sz="2400" b="1" dirty="0">
                <a:solidFill>
                  <a:srgbClr val="FF0000"/>
                </a:solidFill>
              </a:rPr>
              <a:t>that</a:t>
            </a:r>
            <a:r>
              <a:rPr lang="en-US" altLang="zh-CN" sz="2400" b="1" dirty="0"/>
              <a:t> are determined to work together toward implementing the proposals for dealing with the underlying economic root causes of deforestation. (Line6,Para8)</a:t>
            </a:r>
            <a:endParaRPr lang="en-US" altLang="zh-CN" sz="2400" b="1" dirty="0"/>
          </a:p>
          <a:p>
            <a:pPr eaLnBrk="1" hangingPunct="1">
              <a:buNone/>
            </a:pPr>
            <a:r>
              <a:rPr lang="en-US" altLang="zh-CN" sz="2400" b="1" dirty="0"/>
              <a:t>     </a:t>
            </a:r>
            <a:r>
              <a:rPr lang="en-US" altLang="zh-CN" sz="2400" b="1" i="1" dirty="0"/>
              <a:t>Paraphrase:</a:t>
            </a:r>
            <a:r>
              <a:rPr lang="en-US" altLang="zh-CN" sz="2400" b="1" dirty="0"/>
              <a:t> ……it is very encouraging to see the countries, environmental groups, and companies cooperate with each other to carry out the proposals ,which cope with the potential economic factors of deforestation.  </a:t>
            </a:r>
            <a:endParaRPr lang="en-US" altLang="zh-CN" sz="2400" b="1" dirty="0"/>
          </a:p>
          <a:p>
            <a:pPr eaLnBrk="1" hangingPunct="1">
              <a:buNone/>
            </a:pPr>
            <a:r>
              <a:rPr lang="en-US" altLang="zh-CN" sz="2400" b="1" dirty="0"/>
              <a:t>    </a:t>
            </a:r>
            <a:endParaRPr lang="en-US" altLang="zh-CN" sz="2400" b="1" dirty="0"/>
          </a:p>
          <a:p>
            <a:pPr eaLnBrk="1" hangingPunct="1">
              <a:buNone/>
            </a:pPr>
            <a:r>
              <a:rPr lang="en-US" altLang="zh-CN" sz="2400" dirty="0"/>
              <a:t>    </a:t>
            </a:r>
            <a:endParaRPr lang="en-US" altLang="zh-CN" sz="2400" dirty="0"/>
          </a:p>
        </p:txBody>
      </p:sp>
      <p:sp>
        <p:nvSpPr>
          <p:cNvPr id="7" name="TextBox 6"/>
          <p:cNvSpPr txBox="1"/>
          <p:nvPr/>
        </p:nvSpPr>
        <p:spPr>
          <a:xfrm>
            <a:off x="428625" y="4714875"/>
            <a:ext cx="8072438" cy="1200150"/>
          </a:xfrm>
          <a:prstGeom prst="rect">
            <a:avLst/>
          </a:prstGeom>
          <a:noFill/>
          <a:ln w="9525">
            <a:noFill/>
          </a:ln>
        </p:spPr>
        <p:txBody>
          <a:bodyPr anchor="t">
            <a:spAutoFit/>
          </a:bodyPr>
          <a:p>
            <a:r>
              <a:rPr lang="zh-CN" altLang="en-US" sz="2400" b="1" dirty="0">
                <a:latin typeface="华文仿宋" panose="02010600040101010101" pitchFamily="2" charset="-122"/>
                <a:ea typeface="华文仿宋" panose="02010600040101010101" pitchFamily="2" charset="-122"/>
              </a:rPr>
              <a:t>看到各国之间，各环保组织之间和公司间的亲密合作，我们倍受鼓舞。他们为了履行一个提议而精诚合作，那就是处理森林砍伐表象下的深层经济原因。</a:t>
            </a:r>
            <a:endParaRPr lang="zh-CN" altLang="en-US" sz="24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8066" name="Rectangle 3"/>
          <p:cNvSpPr>
            <a:spLocks noGrp="1"/>
          </p:cNvSpPr>
          <p:nvPr>
            <p:ph idx="1"/>
          </p:nvPr>
        </p:nvSpPr>
        <p:spPr>
          <a:xfrm>
            <a:off x="0" y="1071563"/>
            <a:ext cx="9001125" cy="3071812"/>
          </a:xfrm>
        </p:spPr>
        <p:txBody>
          <a:bodyPr wrap="square" lIns="91440" tIns="45720" rIns="91440" bIns="45720" anchor="t"/>
          <a:p>
            <a:pPr marL="609600" indent="-609600" eaLnBrk="1" hangingPunct="1">
              <a:buNone/>
            </a:pPr>
            <a:r>
              <a:rPr lang="en-US" altLang="zh-CN" sz="2800" b="1" dirty="0"/>
              <a:t>6. </a:t>
            </a:r>
            <a:r>
              <a:rPr lang="zh-CN" altLang="zh-CN" sz="2800" b="1" dirty="0"/>
              <a:t>By using—in addition to public-sector finance—</a:t>
            </a:r>
            <a:r>
              <a:rPr lang="zh-CN" altLang="zh-CN" sz="2800" b="1" dirty="0">
                <a:solidFill>
                  <a:srgbClr val="FF0000"/>
                </a:solidFill>
              </a:rPr>
              <a:t>innovative, long-term investment instruments</a:t>
            </a:r>
            <a:r>
              <a:rPr lang="zh-CN" altLang="zh-CN" sz="2800" b="1" dirty="0"/>
              <a:t>, perhaps </a:t>
            </a:r>
            <a:r>
              <a:rPr lang="zh-CN" altLang="zh-CN" sz="2800" b="1" dirty="0">
                <a:solidFill>
                  <a:srgbClr val="FF0000"/>
                </a:solidFill>
              </a:rPr>
              <a:t>facilitated by </a:t>
            </a:r>
            <a:r>
              <a:rPr lang="zh-CN" altLang="zh-CN" sz="2800" b="1" dirty="0"/>
              <a:t>the multilateral development banks, we could restore vast areas of </a:t>
            </a:r>
            <a:r>
              <a:rPr lang="zh-CN" altLang="zh-CN" sz="2800" b="1" dirty="0">
                <a:solidFill>
                  <a:srgbClr val="FF0000"/>
                </a:solidFill>
              </a:rPr>
              <a:t>already degraded land </a:t>
            </a:r>
            <a:r>
              <a:rPr lang="zh-CN" altLang="zh-CN" sz="2800" b="1" dirty="0"/>
              <a:t>to increase </a:t>
            </a:r>
            <a:r>
              <a:rPr lang="zh-CN" altLang="zh-CN" sz="2800" b="1" dirty="0">
                <a:solidFill>
                  <a:srgbClr val="FF0000"/>
                </a:solidFill>
              </a:rPr>
              <a:t>food output</a:t>
            </a:r>
            <a:r>
              <a:rPr lang="zh-CN" altLang="zh-CN" sz="2800" b="1" dirty="0"/>
              <a:t>.</a:t>
            </a:r>
            <a:r>
              <a:rPr lang="en-US" altLang="zh-CN" sz="2800" b="1" dirty="0"/>
              <a:t> (Line4,Para9)</a:t>
            </a:r>
            <a:endParaRPr lang="zh-CN" altLang="zh-CN" sz="2800" b="1" dirty="0"/>
          </a:p>
          <a:p>
            <a:pPr marL="609600" indent="-609600" eaLnBrk="1" hangingPunct="1">
              <a:buNone/>
            </a:pPr>
            <a:endParaRPr lang="en-US" altLang="zh-CN" sz="2800" dirty="0"/>
          </a:p>
        </p:txBody>
      </p:sp>
      <p:sp>
        <p:nvSpPr>
          <p:cNvPr id="6" name="TextBox 5"/>
          <p:cNvSpPr txBox="1"/>
          <p:nvPr/>
        </p:nvSpPr>
        <p:spPr>
          <a:xfrm>
            <a:off x="428625" y="4000500"/>
            <a:ext cx="8215313" cy="1816100"/>
          </a:xfrm>
          <a:prstGeom prst="rect">
            <a:avLst/>
          </a:prstGeom>
          <a:noFill/>
          <a:ln w="9525">
            <a:noFill/>
          </a:ln>
        </p:spPr>
        <p:txBody>
          <a:bodyPr anchor="t">
            <a:spAutoFit/>
          </a:bodyPr>
          <a:p>
            <a:r>
              <a:rPr lang="zh-CN" altLang="en-US" sz="2800" b="1" dirty="0">
                <a:latin typeface="华文仿宋" panose="02010600040101010101" pitchFamily="2" charset="-122"/>
                <a:ea typeface="华文仿宋" panose="02010600040101010101" pitchFamily="2" charset="-122"/>
              </a:rPr>
              <a:t>除了公共财政外，我们还可以运用新型的长效投资手段，或许那些多元化发展的银行能提供此方面的帮助，以此恢复那些已经被破坏的土地来增加粮食产量。</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内容占位符 2"/>
          <p:cNvSpPr>
            <a:spLocks noGrp="1"/>
          </p:cNvSpPr>
          <p:nvPr>
            <p:ph idx="1"/>
          </p:nvPr>
        </p:nvSpPr>
        <p:spPr>
          <a:xfrm>
            <a:off x="428625" y="1428750"/>
            <a:ext cx="8258175" cy="3214688"/>
          </a:xfrm>
        </p:spPr>
        <p:txBody>
          <a:bodyPr wrap="square" lIns="91440" tIns="45720" rIns="91440" bIns="45720" anchor="t"/>
          <a:p>
            <a:r>
              <a:rPr lang="en-US" altLang="zh-CN" sz="2800" b="1" dirty="0">
                <a:solidFill>
                  <a:srgbClr val="FF0000"/>
                </a:solidFill>
              </a:rPr>
              <a:t>1. edge:</a:t>
            </a:r>
            <a:r>
              <a:rPr lang="en-US" altLang="zh-CN" sz="2800" b="1" dirty="0"/>
              <a:t>  to move gradually with several small movements, or to make something do this:</a:t>
            </a:r>
            <a:endParaRPr lang="en-US" altLang="zh-CN" sz="2800" b="1" dirty="0"/>
          </a:p>
          <a:p>
            <a:r>
              <a:rPr lang="en-US" altLang="zh-CN" sz="2800" b="1" i="1" dirty="0"/>
              <a:t>Tim was edging away from the crowd.</a:t>
            </a:r>
            <a:endParaRPr lang="en-US" altLang="zh-CN" sz="2800" b="1" i="1" dirty="0"/>
          </a:p>
          <a:p>
            <a:r>
              <a:rPr lang="en-US" altLang="zh-CN" sz="2800" b="1" i="1" dirty="0"/>
              <a:t>She edged closer to get a better look.</a:t>
            </a:r>
            <a:endParaRPr lang="en-US" altLang="zh-CN" sz="2800" b="1" i="1" dirty="0"/>
          </a:p>
          <a:p>
            <a:r>
              <a:rPr lang="en-US" altLang="zh-CN" sz="2800" b="1" dirty="0">
                <a:solidFill>
                  <a:srgbClr val="FF0000"/>
                </a:solidFill>
              </a:rPr>
              <a:t>edge your way into/round/through etc </a:t>
            </a:r>
            <a:r>
              <a:rPr lang="en-US" altLang="zh-CN" sz="2800" b="1" dirty="0"/>
              <a:t>something</a:t>
            </a:r>
            <a:endParaRPr lang="en-US" altLang="zh-CN" sz="2800" b="1" dirty="0"/>
          </a:p>
          <a:p>
            <a:r>
              <a:rPr lang="en-US" altLang="zh-CN" sz="2800" b="1" i="1" dirty="0"/>
              <a:t>Christine edged her way round the back of the house. </a:t>
            </a:r>
            <a:endParaRPr lang="en-US" altLang="zh-CN" sz="2800" b="1" i="1" dirty="0"/>
          </a:p>
          <a:p>
            <a:pPr eaLnBrk="1" hangingPunct="1"/>
            <a:endParaRPr lang="zh-CN" altLang="en-US" dirty="0"/>
          </a:p>
        </p:txBody>
      </p:sp>
      <p:sp>
        <p:nvSpPr>
          <p:cNvPr id="8909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89091" name="TextBox 7"/>
          <p:cNvSpPr txBox="1"/>
          <p:nvPr/>
        </p:nvSpPr>
        <p:spPr>
          <a:xfrm>
            <a:off x="357188" y="5786438"/>
            <a:ext cx="7786687" cy="523875"/>
          </a:xfrm>
          <a:prstGeom prst="rect">
            <a:avLst/>
          </a:prstGeom>
          <a:noFill/>
          <a:ln w="9525">
            <a:noFill/>
          </a:ln>
        </p:spPr>
        <p:txBody>
          <a:bodyPr anchor="t">
            <a:spAutoFit/>
          </a:bodyPr>
          <a:p>
            <a:r>
              <a:rPr lang="en-US" altLang="zh-CN" sz="2800" b="1" dirty="0">
                <a:latin typeface="Arial" panose="020B0604020202020204" pitchFamily="34" charset="0"/>
                <a:ea typeface="宋体" panose="02010600030101010101" pitchFamily="2" charset="-122"/>
              </a:rPr>
              <a:t>Christine </a:t>
            </a:r>
            <a:r>
              <a:rPr lang="zh-CN" altLang="en-US" sz="2800" b="1" dirty="0">
                <a:latin typeface="Arial" panose="020B0604020202020204" pitchFamily="34" charset="0"/>
                <a:ea typeface="宋体" panose="02010600030101010101" pitchFamily="2" charset="-122"/>
              </a:rPr>
              <a:t>她慢慢走到后门</a:t>
            </a:r>
            <a:r>
              <a:rPr lang="en-US"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89092" name="TextBox 4"/>
          <p:cNvSpPr txBox="1"/>
          <p:nvPr/>
        </p:nvSpPr>
        <p:spPr>
          <a:xfrm>
            <a:off x="500063" y="642938"/>
            <a:ext cx="8358187" cy="584200"/>
          </a:xfrm>
          <a:prstGeom prst="rect">
            <a:avLst/>
          </a:prstGeom>
          <a:noFill/>
          <a:ln w="9525">
            <a:noFill/>
          </a:ln>
        </p:spPr>
        <p:txBody>
          <a:bodyPr anchor="t">
            <a:spAutoFit/>
          </a:bodyPr>
          <a:p>
            <a:r>
              <a:rPr lang="en-US" altLang="zh-CN" sz="3200" b="1" dirty="0">
                <a:solidFill>
                  <a:srgbClr val="FF0000"/>
                </a:solidFill>
                <a:latin typeface="Arial" panose="020B0604020202020204" pitchFamily="34" charset="0"/>
                <a:ea typeface="宋体" panose="02010600030101010101" pitchFamily="2" charset="-122"/>
              </a:rPr>
              <a:t>Words and Phrases</a:t>
            </a:r>
            <a:endParaRPr lang="zh-CN" altLang="en-US"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6" name="Text Box 4"/>
          <p:cNvSpPr txBox="1">
            <a:spLocks noChangeArrowheads="1"/>
          </p:cNvSpPr>
          <p:nvPr/>
        </p:nvSpPr>
        <p:spPr bwMode="auto">
          <a:xfrm>
            <a:off x="971550" y="4652963"/>
            <a:ext cx="7848600" cy="1570038"/>
          </a:xfrm>
          <a:prstGeom prst="rect">
            <a:avLst/>
          </a:prstGeom>
          <a:noFill/>
          <a:ln w="9525">
            <a:noFill/>
            <a:miter lim="800000"/>
          </a:ln>
          <a:effectLst/>
        </p:spPr>
        <p:txBody>
          <a:bodyPr>
            <a:spAutoFit/>
          </a:bodyPr>
          <a:lstStyle/>
          <a:p>
            <a:pPr marR="0" defTabSz="914400" rtl="0">
              <a:buClrTx/>
              <a:buSzTx/>
              <a:buFont typeface="Arial" panose="020B0604020202020204" pitchFamily="34" charset="0"/>
              <a:buNone/>
              <a:defRPr/>
            </a:pPr>
            <a:r>
              <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Reference:</a:t>
            </a:r>
            <a:endParaRPr kumimoji="0" lang="en-US" altLang="zh-CN" sz="2400" b="1" kern="1200" cap="none" spc="0" normalizeH="0" baseline="0" noProof="0" smtClean="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algn="just" defTabSz="914400" rtl="0">
              <a:buClrTx/>
              <a:buSzTx/>
              <a:buFont typeface="Arial" panose="020B0604020202020204" pitchFamily="34" charset="0"/>
              <a:buNone/>
              <a:defRPr/>
            </a:pPr>
            <a:r>
              <a:rPr kumimoji="0" lang="en-US" altLang="zh-CN" sz="2400" b="1" kern="1200" cap="none" spc="0" normalizeH="0" baseline="0" noProof="0" smtClean="0">
                <a:latin typeface="Arial" panose="020B0604020202020204" pitchFamily="34" charset="0"/>
                <a:ea typeface="宋体" panose="02010600030101010101" pitchFamily="2" charset="-122"/>
                <a:cs typeface="Times New Roman" panose="02020603050405020304" pitchFamily="18" charset="0"/>
              </a:rPr>
              <a:t>Droughts result from lack of water, which is essential for plants and animals. The failure of crops leads to food shortage, and sometimes even famine.</a:t>
            </a:r>
            <a:r>
              <a:rPr kumimoji="0" lang="en-US" altLang="zh-CN" sz="2400" b="1" kern="1200" cap="none" spc="0" normalizeH="0" baseline="0" noProof="0" smtClean="0">
                <a:latin typeface="Arial" panose="020B0604020202020204" pitchFamily="34" charset="0"/>
                <a:ea typeface="宋体" panose="02010600030101010101" pitchFamily="2" charset="-122"/>
                <a:cs typeface="+mn-cs"/>
              </a:rPr>
              <a:t> </a:t>
            </a:r>
            <a:endParaRPr kumimoji="0" lang="en-US" altLang="zh-CN" sz="2400" b="1" kern="1200" cap="none" spc="0" normalizeH="0" baseline="0" noProof="0" smtClean="0">
              <a:latin typeface="Arial" panose="020B0604020202020204" pitchFamily="34" charset="0"/>
              <a:ea typeface="宋体" panose="02010600030101010101" pitchFamily="2" charset="-122"/>
              <a:cs typeface="+mn-cs"/>
            </a:endParaRPr>
          </a:p>
        </p:txBody>
      </p:sp>
      <p:pic>
        <p:nvPicPr>
          <p:cNvPr id="15362" name="图片 1" descr="2"/>
          <p:cNvPicPr>
            <a:picLocks noChangeAspect="1"/>
          </p:cNvPicPr>
          <p:nvPr/>
        </p:nvPicPr>
        <p:blipFill>
          <a:blip r:embed="rId1"/>
          <a:stretch>
            <a:fillRect/>
          </a:stretch>
        </p:blipFill>
        <p:spPr>
          <a:xfrm>
            <a:off x="2014538" y="808038"/>
            <a:ext cx="5114925" cy="3411537"/>
          </a:xfrm>
          <a:prstGeom prst="rect">
            <a:avLst/>
          </a:prstGeom>
          <a:noFill/>
          <a:ln w="9525">
            <a:noFill/>
          </a:ln>
        </p:spPr>
      </p:pic>
      <p:sp>
        <p:nvSpPr>
          <p:cNvPr id="15363"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0114" name="Rectangle 2"/>
          <p:cNvSpPr>
            <a:spLocks noGrp="1"/>
          </p:cNvSpPr>
          <p:nvPr>
            <p:ph idx="1"/>
          </p:nvPr>
        </p:nvSpPr>
        <p:spPr>
          <a:xfrm>
            <a:off x="457200" y="765175"/>
            <a:ext cx="8229600" cy="5102225"/>
          </a:xfrm>
        </p:spPr>
        <p:txBody>
          <a:bodyPr wrap="square" lIns="91440" tIns="45720" rIns="91440" bIns="45720" anchor="t"/>
          <a:p>
            <a:pPr marL="609600" indent="-609600" eaLnBrk="1" hangingPunct="1">
              <a:lnSpc>
                <a:spcPct val="90000"/>
              </a:lnSpc>
              <a:buNone/>
            </a:pPr>
            <a:r>
              <a:rPr lang="en-US" altLang="zh-CN" b="1" dirty="0"/>
              <a:t>2.   </a:t>
            </a:r>
            <a:r>
              <a:rPr lang="en-US" altLang="zh-CN" sz="2800" b="1" dirty="0"/>
              <a:t>strike</a:t>
            </a:r>
            <a:r>
              <a:rPr lang="en-US" altLang="zh-CN" sz="2800" b="1" dirty="0">
                <a:sym typeface="Wingdings" panose="05000000000000000000" pitchFamily="2" charset="2"/>
              </a:rPr>
              <a:t>: (</a:t>
            </a:r>
            <a:r>
              <a:rPr lang="zh-CN" altLang="en-US" sz="2800" b="1" dirty="0"/>
              <a:t>疾病、灾难等</a:t>
            </a:r>
            <a:r>
              <a:rPr lang="en-US" altLang="zh-CN" sz="2800" b="1" dirty="0"/>
              <a:t>)</a:t>
            </a:r>
            <a:r>
              <a:rPr lang="zh-CN" altLang="en-US" sz="2800" b="1" dirty="0"/>
              <a:t>侵袭，爆发    </a:t>
            </a:r>
            <a:endParaRPr lang="zh-CN" altLang="en-US" sz="2800" b="1" dirty="0"/>
          </a:p>
          <a:p>
            <a:pPr marL="609600" indent="-609600" eaLnBrk="1" hangingPunct="1">
              <a:lnSpc>
                <a:spcPct val="90000"/>
              </a:lnSpc>
              <a:buNone/>
            </a:pPr>
            <a:r>
              <a:rPr lang="en-US" altLang="zh-CN" sz="2800" b="1" dirty="0"/>
              <a:t>eg: If something such as an illness or disaster strikes, it suddenly happens. </a:t>
            </a:r>
            <a:endParaRPr lang="en-US" altLang="zh-CN" sz="2800" b="1" dirty="0"/>
          </a:p>
          <a:p>
            <a:pPr marL="609600" indent="-609600" eaLnBrk="1" hangingPunct="1">
              <a:lnSpc>
                <a:spcPct val="90000"/>
              </a:lnSpc>
              <a:buNone/>
            </a:pPr>
            <a:r>
              <a:rPr lang="en-US" altLang="zh-CN" sz="2800" b="1" dirty="0"/>
              <a:t>     </a:t>
            </a:r>
            <a:endParaRPr lang="en-US" altLang="zh-CN" sz="2800" b="1" dirty="0"/>
          </a:p>
          <a:p>
            <a:pPr marL="609600" indent="-609600" eaLnBrk="1" hangingPunct="1">
              <a:lnSpc>
                <a:spcPct val="90000"/>
              </a:lnSpc>
              <a:buNone/>
            </a:pPr>
            <a:r>
              <a:rPr lang="en-US" altLang="zh-CN" sz="2800" b="1" dirty="0"/>
              <a:t>     Bank of England officials continued to insist that the pound would soon return to stability but disaster struck. </a:t>
            </a:r>
            <a:endParaRPr lang="en-US" altLang="zh-CN" sz="2800" b="1" dirty="0"/>
          </a:p>
          <a:p>
            <a:pPr marL="609600" indent="-609600" eaLnBrk="1" hangingPunct="1">
              <a:lnSpc>
                <a:spcPct val="90000"/>
              </a:lnSpc>
              <a:buNone/>
            </a:pPr>
            <a:r>
              <a:rPr lang="en-US" altLang="zh-CN" sz="2800" b="1" dirty="0"/>
              <a:t>     </a:t>
            </a:r>
            <a:r>
              <a:rPr lang="zh-CN" altLang="en-US" sz="2800" b="1" dirty="0"/>
              <a:t>英格兰银行官员仍然坚持说英镑不久就会恢复稳定，但结果灾难爆发了</a:t>
            </a:r>
            <a:r>
              <a:rPr lang="zh-CN" altLang="en-US" b="1" dirty="0"/>
              <a:t>。</a:t>
            </a:r>
            <a:endParaRPr lang="zh-CN" altLang="en-US"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1138" name="Rectangle 2"/>
          <p:cNvSpPr>
            <a:spLocks noGrp="1"/>
          </p:cNvSpPr>
          <p:nvPr>
            <p:ph idx="1"/>
          </p:nvPr>
        </p:nvSpPr>
        <p:spPr>
          <a:xfrm>
            <a:off x="457200" y="765175"/>
            <a:ext cx="8229600" cy="5102225"/>
          </a:xfrm>
        </p:spPr>
        <p:txBody>
          <a:bodyPr wrap="square" lIns="91440" tIns="45720" rIns="91440" bIns="45720" anchor="t"/>
          <a:p>
            <a:pPr eaLnBrk="1" hangingPunct="1">
              <a:buNone/>
            </a:pPr>
            <a:r>
              <a:rPr lang="en-US" altLang="zh-CN" sz="2800" b="1" dirty="0"/>
              <a:t>3. feel:</a:t>
            </a:r>
            <a:r>
              <a:rPr lang="zh-CN" altLang="en-US" sz="2800" b="1" dirty="0"/>
              <a:t>摸上去</a:t>
            </a:r>
            <a:r>
              <a:rPr lang="en-US" altLang="zh-CN" sz="2800" b="1" dirty="0"/>
              <a:t>;</a:t>
            </a:r>
            <a:r>
              <a:rPr lang="zh-CN" altLang="en-US" sz="2800" b="1" dirty="0"/>
              <a:t>有</a:t>
            </a:r>
            <a:r>
              <a:rPr lang="en-US" altLang="zh-CN" sz="2800" b="1" dirty="0"/>
              <a:t>…</a:t>
            </a:r>
            <a:r>
              <a:rPr lang="zh-CN" altLang="en-US" sz="2800" b="1" dirty="0"/>
              <a:t>手感 </a:t>
            </a:r>
            <a:endParaRPr lang="zh-CN" altLang="en-US" sz="2800" b="1" dirty="0"/>
          </a:p>
          <a:p>
            <a:pPr eaLnBrk="1" hangingPunct="1">
              <a:buNone/>
            </a:pPr>
            <a:endParaRPr lang="zh-CN" altLang="en-US" sz="2800" b="1" dirty="0"/>
          </a:p>
          <a:p>
            <a:pPr eaLnBrk="1" hangingPunct="1">
              <a:buNone/>
            </a:pPr>
            <a:r>
              <a:rPr lang="en-US" altLang="zh-CN" sz="2800" b="1" dirty="0"/>
              <a:t>eg: He remembered the feel of her skin... </a:t>
            </a:r>
            <a:endParaRPr lang="en-US" altLang="zh-CN" sz="2800" b="1" dirty="0"/>
          </a:p>
          <a:p>
            <a:pPr eaLnBrk="1" hangingPunct="1">
              <a:buNone/>
            </a:pPr>
            <a:r>
              <a:rPr lang="en-US" altLang="zh-CN" sz="2800" b="1" dirty="0"/>
              <a:t>      </a:t>
            </a:r>
            <a:r>
              <a:rPr lang="zh-CN" altLang="en-US" sz="2800" b="1" dirty="0"/>
              <a:t>他记得触摸她的皮肤的感觉。</a:t>
            </a:r>
            <a:endParaRPr lang="zh-CN" altLang="en-US" sz="2800" b="1" dirty="0"/>
          </a:p>
          <a:p>
            <a:pPr eaLnBrk="1" hangingPunct="1">
              <a:buNone/>
            </a:pPr>
            <a:r>
              <a:rPr lang="zh-CN" altLang="en-US" sz="2800" b="1" dirty="0"/>
              <a:t>  </a:t>
            </a:r>
            <a:endParaRPr lang="zh-CN" altLang="en-US" sz="2800" b="1" dirty="0"/>
          </a:p>
          <a:p>
            <a:pPr eaLnBrk="1" hangingPunct="1">
              <a:buNone/>
            </a:pPr>
            <a:r>
              <a:rPr lang="zh-CN" altLang="en-US" sz="2800" b="1" dirty="0"/>
              <a:t>      </a:t>
            </a:r>
            <a:r>
              <a:rPr lang="en-US" altLang="zh-CN" sz="2800" b="1" dirty="0"/>
              <a:t>Linen raincoats have a crisp, papery feel. </a:t>
            </a:r>
            <a:endParaRPr lang="en-US" altLang="zh-CN" sz="2800" b="1" dirty="0"/>
          </a:p>
          <a:p>
            <a:pPr eaLnBrk="1" hangingPunct="1">
              <a:buNone/>
            </a:pPr>
            <a:r>
              <a:rPr lang="en-US" altLang="zh-CN" sz="2800" b="1" dirty="0"/>
              <a:t>      </a:t>
            </a:r>
            <a:r>
              <a:rPr lang="zh-CN" altLang="en-US" sz="2800" b="1" dirty="0"/>
              <a:t>尼龙雨衣的手感又干又脆又薄，像纸一样</a:t>
            </a:r>
            <a:r>
              <a:rPr lang="zh-CN" altLang="en-US" dirty="0"/>
              <a:t>。</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2162" name="Rectangle 2"/>
          <p:cNvSpPr>
            <a:spLocks noGrp="1"/>
          </p:cNvSpPr>
          <p:nvPr>
            <p:ph idx="1"/>
          </p:nvPr>
        </p:nvSpPr>
        <p:spPr>
          <a:xfrm>
            <a:off x="428625" y="500063"/>
            <a:ext cx="8229600" cy="2428875"/>
          </a:xfrm>
        </p:spPr>
        <p:txBody>
          <a:bodyPr wrap="square" lIns="91440" tIns="45720" rIns="91440" bIns="45720" anchor="t"/>
          <a:p>
            <a:pPr marL="609600" indent="-609600" eaLnBrk="1" hangingPunct="1">
              <a:lnSpc>
                <a:spcPct val="90000"/>
              </a:lnSpc>
              <a:buNone/>
            </a:pPr>
            <a:r>
              <a:rPr lang="en-US" altLang="zh-CN" sz="2400" b="1" dirty="0"/>
              <a:t>4. </a:t>
            </a:r>
            <a:r>
              <a:rPr lang="en-US" altLang="zh-CN" sz="2400" b="1" dirty="0">
                <a:solidFill>
                  <a:srgbClr val="FF0000"/>
                </a:solidFill>
              </a:rPr>
              <a:t>bail out-</a:t>
            </a:r>
            <a:r>
              <a:rPr lang="en-US" altLang="zh-CN" sz="2400" b="1" dirty="0"/>
              <a:t>-- [</a:t>
            </a:r>
            <a:r>
              <a:rPr lang="en-US" altLang="zh-CN" sz="2400" b="1" i="1" dirty="0"/>
              <a:t>American English]</a:t>
            </a:r>
            <a:r>
              <a:rPr lang="en-US" altLang="zh-CN" sz="2400" b="1" dirty="0"/>
              <a:t>; </a:t>
            </a:r>
            <a:r>
              <a:rPr lang="en-US" altLang="zh-CN" sz="2400" b="1" dirty="0">
                <a:solidFill>
                  <a:srgbClr val="FF0000"/>
                </a:solidFill>
              </a:rPr>
              <a:t>bale out</a:t>
            </a:r>
            <a:r>
              <a:rPr lang="en-US" altLang="zh-CN" sz="2400" b="1" i="1" dirty="0">
                <a:solidFill>
                  <a:srgbClr val="FF0000"/>
                </a:solidFill>
              </a:rPr>
              <a:t> </a:t>
            </a:r>
            <a:r>
              <a:rPr lang="en-US" altLang="zh-CN" sz="2400" b="1" i="1" dirty="0"/>
              <a:t>[British English] : 1) </a:t>
            </a:r>
            <a:r>
              <a:rPr lang="en-US" altLang="zh-CN" sz="2400" b="1" dirty="0"/>
              <a:t>to escape from a situation that you do not want to be in any more: </a:t>
            </a:r>
            <a:endParaRPr lang="en-US" altLang="zh-CN" sz="2400" b="1" dirty="0"/>
          </a:p>
          <a:p>
            <a:pPr marL="609600" indent="-609600" eaLnBrk="1" hangingPunct="1">
              <a:lnSpc>
                <a:spcPct val="90000"/>
              </a:lnSpc>
              <a:buNone/>
            </a:pPr>
            <a:r>
              <a:rPr lang="en-US" altLang="zh-CN" sz="2400" b="1" i="1" dirty="0"/>
              <a:t> eg. </a:t>
            </a:r>
            <a:r>
              <a:rPr lang="en-US" altLang="zh-CN" sz="2400" b="1" dirty="0"/>
              <a:t>After ten years in the business, McArthur </a:t>
            </a:r>
            <a:r>
              <a:rPr lang="en-US" altLang="zh-CN" sz="2400" b="1" dirty="0">
                <a:solidFill>
                  <a:srgbClr val="FF0000"/>
                </a:solidFill>
              </a:rPr>
              <a:t>is baling out. </a:t>
            </a:r>
            <a:r>
              <a:rPr lang="zh-CN" altLang="en-US" sz="2400" b="1" dirty="0"/>
              <a:t>做了</a:t>
            </a:r>
            <a:r>
              <a:rPr lang="en-US" altLang="zh-CN" sz="2400" b="1" dirty="0"/>
              <a:t>10</a:t>
            </a:r>
            <a:r>
              <a:rPr lang="zh-CN" altLang="en-US" sz="2400" b="1" dirty="0"/>
              <a:t>年生意，</a:t>
            </a:r>
            <a:r>
              <a:rPr lang="en-US" altLang="x-none" sz="2400" b="1" dirty="0"/>
              <a:t> </a:t>
            </a:r>
            <a:r>
              <a:rPr lang="en-US" altLang="zh-CN" sz="2400" b="1" dirty="0"/>
              <a:t>McArthur</a:t>
            </a:r>
            <a:r>
              <a:rPr lang="zh-CN" altLang="en-US" sz="2400" b="1" dirty="0"/>
              <a:t>再也不想继续下去了。</a:t>
            </a:r>
            <a:endParaRPr lang="en-US" altLang="x-none" sz="2400" b="1" dirty="0"/>
          </a:p>
          <a:p>
            <a:pPr marL="609600" indent="-609600" eaLnBrk="1" hangingPunct="1">
              <a:lnSpc>
                <a:spcPct val="90000"/>
              </a:lnSpc>
              <a:buNone/>
            </a:pPr>
            <a:endParaRPr lang="zh-CN" altLang="en-US" b="1" dirty="0"/>
          </a:p>
        </p:txBody>
      </p:sp>
      <p:sp>
        <p:nvSpPr>
          <p:cNvPr id="92163" name="TextBox 4"/>
          <p:cNvSpPr txBox="1"/>
          <p:nvPr/>
        </p:nvSpPr>
        <p:spPr>
          <a:xfrm>
            <a:off x="214313" y="2357438"/>
            <a:ext cx="8715375" cy="2954337"/>
          </a:xfrm>
          <a:prstGeom prst="rect">
            <a:avLst/>
          </a:prstGeom>
          <a:noFill/>
          <a:ln w="9525">
            <a:noFill/>
          </a:ln>
        </p:spPr>
        <p:txBody>
          <a:bodyPr anchor="t">
            <a:spAutoFit/>
          </a:bodyPr>
          <a:p>
            <a:r>
              <a:rPr lang="en-US" altLang="zh-CN" sz="2400" b="1" dirty="0">
                <a:solidFill>
                  <a:srgbClr val="FF0000"/>
                </a:solidFill>
                <a:latin typeface="Arial" panose="020B0604020202020204" pitchFamily="34" charset="0"/>
                <a:ea typeface="宋体" panose="02010600030101010101" pitchFamily="2" charset="-122"/>
              </a:rPr>
              <a:t>2)  bail somebody/something out</a:t>
            </a:r>
            <a:endParaRPr lang="en-US" altLang="zh-CN" sz="2400" b="1" dirty="0">
              <a:solidFill>
                <a:srgbClr val="FF0000"/>
              </a:solidFill>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also</a:t>
            </a:r>
            <a:r>
              <a:rPr lang="en-US" altLang="zh-CN" sz="2400" b="1" dirty="0">
                <a:latin typeface="Arial" panose="020B0604020202020204" pitchFamily="34" charset="0"/>
                <a:ea typeface="宋体" panose="02010600030101010101" pitchFamily="2" charset="-122"/>
              </a:rPr>
              <a:t> </a:t>
            </a:r>
            <a:r>
              <a:rPr lang="en-US" altLang="zh-CN" sz="2400" b="1" dirty="0">
                <a:solidFill>
                  <a:srgbClr val="FF0000"/>
                </a:solidFill>
                <a:latin typeface="Arial" panose="020B0604020202020204" pitchFamily="34" charset="0"/>
                <a:ea typeface="宋体" panose="02010600030101010101" pitchFamily="2" charset="-122"/>
              </a:rPr>
              <a:t>bale somebody/something out</a:t>
            </a:r>
            <a:r>
              <a:rPr lang="en-US" altLang="zh-CN" sz="2400" b="1" i="1" dirty="0">
                <a:latin typeface="Arial" panose="020B0604020202020204" pitchFamily="34" charset="0"/>
                <a:ea typeface="宋体" panose="02010600030101010101" pitchFamily="2" charset="-122"/>
              </a:rPr>
              <a:t> [British English]</a:t>
            </a:r>
            <a:r>
              <a:rPr lang="en-US" altLang="zh-CN" sz="2400" b="1" dirty="0">
                <a:latin typeface="Arial" panose="020B0604020202020204" pitchFamily="34" charset="0"/>
                <a:ea typeface="宋体" panose="02010600030101010101" pitchFamily="2" charset="-122"/>
              </a:rPr>
              <a:t> to do something to help someone out of trouble, especially financial problems:  </a:t>
            </a:r>
            <a:r>
              <a:rPr lang="zh-CN" altLang="en-US" sz="2400" b="1" dirty="0">
                <a:latin typeface="Arial" panose="020B0604020202020204" pitchFamily="34" charset="0"/>
                <a:ea typeface="宋体" panose="02010600030101010101" pitchFamily="2" charset="-122"/>
              </a:rPr>
              <a:t>帮助</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脱离困境</a:t>
            </a:r>
            <a:endParaRPr lang="en-US" altLang="x-none" sz="24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Some local businesses have offered to </a:t>
            </a:r>
            <a:r>
              <a:rPr lang="en-US" altLang="zh-CN" sz="2400" b="1" dirty="0">
                <a:solidFill>
                  <a:srgbClr val="FF0000"/>
                </a:solidFill>
                <a:latin typeface="Arial" panose="020B0604020202020204" pitchFamily="34" charset="0"/>
                <a:ea typeface="宋体" panose="02010600030101010101" pitchFamily="2" charset="-122"/>
              </a:rPr>
              <a:t>bail out the museum. </a:t>
            </a:r>
            <a:r>
              <a:rPr lang="zh-CN" altLang="en-US" sz="2400" b="1" dirty="0">
                <a:latin typeface="Arial" panose="020B0604020202020204" pitchFamily="34" charset="0"/>
                <a:ea typeface="宋体" panose="02010600030101010101" pitchFamily="2" charset="-122"/>
              </a:rPr>
              <a:t>当地的一些企业出资帮助博物馆走出了困境。</a:t>
            </a:r>
            <a:endParaRPr lang="en-US" altLang="x-none" sz="2400" b="1" dirty="0">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Sutton </a:t>
            </a:r>
            <a:r>
              <a:rPr lang="en-US" altLang="zh-CN" sz="2400" b="1" i="1" dirty="0">
                <a:solidFill>
                  <a:srgbClr val="FF0000"/>
                </a:solidFill>
                <a:latin typeface="Arial" panose="020B0604020202020204" pitchFamily="34" charset="0"/>
                <a:ea typeface="宋体" panose="02010600030101010101" pitchFamily="2" charset="-122"/>
              </a:rPr>
              <a:t>bailed his team out </a:t>
            </a:r>
            <a:r>
              <a:rPr lang="en-US" altLang="zh-CN" sz="2400" b="1" i="1" dirty="0">
                <a:latin typeface="Arial" panose="020B0604020202020204" pitchFamily="34" charset="0"/>
                <a:ea typeface="宋体" panose="02010600030101010101" pitchFamily="2" charset="-122"/>
              </a:rPr>
              <a:t>with a goal in the last minute.</a:t>
            </a:r>
            <a:endParaRPr lang="en-US" altLang="zh-CN" sz="2400" b="1" i="1"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
        <p:nvSpPr>
          <p:cNvPr id="6" name="TextBox 5"/>
          <p:cNvSpPr txBox="1"/>
          <p:nvPr/>
        </p:nvSpPr>
        <p:spPr>
          <a:xfrm>
            <a:off x="214313" y="5045075"/>
            <a:ext cx="8286750" cy="1200150"/>
          </a:xfrm>
          <a:prstGeom prst="rect">
            <a:avLst/>
          </a:prstGeom>
          <a:noFill/>
        </p:spPr>
        <p:txBody>
          <a:bodyPr>
            <a:spAutoFit/>
          </a:bodyPr>
          <a:lstStyle/>
          <a:p>
            <a:pPr marR="0" defTabSz="914400" rtl="0">
              <a:buClrTx/>
              <a:buSzTx/>
              <a:buFontTx/>
              <a:buNone/>
              <a:defRPr/>
            </a:pPr>
            <a:r>
              <a:rPr kumimoji="0" lang="en-US" sz="2400" b="1" kern="1200" cap="none" spc="0" normalizeH="0" baseline="0" noProof="0" dirty="0">
                <a:solidFill>
                  <a:srgbClr val="FF0000"/>
                </a:solidFill>
                <a:latin typeface="Arial" panose="020B0604020202020204" pitchFamily="34" charset="0"/>
                <a:ea typeface="宋体" panose="02010600030101010101" pitchFamily="2" charset="-122"/>
                <a:cs typeface="+mn-cs"/>
              </a:rPr>
              <a:t>3) to escape from a plane, using a</a:t>
            </a:r>
            <a:r>
              <a:rPr kumimoji="0" lang="en-US" sz="2400" b="1" kern="1200" cap="small" spc="0" normalizeH="0" baseline="0" noProof="0" dirty="0">
                <a:solidFill>
                  <a:srgbClr val="FF0000"/>
                </a:solidFill>
                <a:latin typeface="Arial" panose="020B0604020202020204" pitchFamily="34" charset="0"/>
                <a:ea typeface="宋体" panose="02010600030101010101" pitchFamily="2" charset="-122"/>
                <a:cs typeface="+mn-cs"/>
              </a:rPr>
              <a:t> parachute</a:t>
            </a:r>
            <a:endParaRPr kumimoji="0" lang="en-US" sz="2400" b="1" kern="1200" cap="small" spc="0" normalizeH="0" baseline="0" noProof="0" dirty="0">
              <a:solidFill>
                <a:srgbClr val="FF0000"/>
              </a:solidFill>
              <a:latin typeface="Arial" panose="020B0604020202020204" pitchFamily="34" charset="0"/>
              <a:ea typeface="宋体" panose="02010600030101010101" pitchFamily="2" charset="-122"/>
              <a:cs typeface="+mn-cs"/>
            </a:endParaRPr>
          </a:p>
          <a:p>
            <a:pPr marR="0" defTabSz="914400" rtl="0">
              <a:buClrTx/>
              <a:buSzTx/>
              <a:buFontTx/>
              <a:buNone/>
              <a:defRPr/>
            </a:pPr>
            <a:r>
              <a:rPr kumimoji="0" lang="en-US" sz="2400" b="1" kern="1200" cap="none" spc="0" normalizeH="0" baseline="0" noProof="0" dirty="0">
                <a:latin typeface="Arial" panose="020B0604020202020204" pitchFamily="34" charset="0"/>
                <a:ea typeface="宋体" panose="02010600030101010101" pitchFamily="2" charset="-122"/>
                <a:cs typeface="+mn-cs"/>
              </a:rPr>
              <a:t>The pilot </a:t>
            </a:r>
            <a:r>
              <a:rPr kumimoji="0" lang="en-US" sz="2400" b="1" kern="1200" cap="none" spc="0" normalizeH="0" baseline="0" noProof="0" dirty="0">
                <a:solidFill>
                  <a:srgbClr val="FF0000"/>
                </a:solidFill>
                <a:latin typeface="Arial" panose="020B0604020202020204" pitchFamily="34" charset="0"/>
                <a:ea typeface="宋体" panose="02010600030101010101" pitchFamily="2" charset="-122"/>
                <a:cs typeface="+mn-cs"/>
              </a:rPr>
              <a:t>bailed out safely.    </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飞行员安全地跳伞逃生</a:t>
            </a:r>
            <a:endParaRPr kumimoji="0" lang="zh-CN" altLang="en-US" sz="2400" b="1" kern="1200" cap="none" spc="0" normalizeH="0" baseline="0" noProof="0" dirty="0">
              <a:latin typeface="Arial" panose="020B0604020202020204" pitchFamily="34" charset="0"/>
              <a:ea typeface="宋体" panose="02010600030101010101" pitchFamily="2" charset="-122"/>
              <a:cs typeface="+mn-cs"/>
            </a:endParaRPr>
          </a:p>
          <a:p>
            <a:pPr marR="0" defTabSz="914400" rtl="0">
              <a:buClrTx/>
              <a:buSzTx/>
              <a:buFontTx/>
              <a:buNone/>
              <a:defRPr/>
            </a:pPr>
            <a:endParaRPr kumimoji="0" lang="zh-CN" altLang="en-US" sz="2400" b="1"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3186" name="Rectangle 2"/>
          <p:cNvSpPr>
            <a:spLocks noGrp="1"/>
          </p:cNvSpPr>
          <p:nvPr>
            <p:ph idx="1"/>
          </p:nvPr>
        </p:nvSpPr>
        <p:spPr>
          <a:xfrm>
            <a:off x="285750" y="428625"/>
            <a:ext cx="8372475" cy="1071563"/>
          </a:xfrm>
        </p:spPr>
        <p:txBody>
          <a:bodyPr wrap="square" lIns="91440" tIns="45720" rIns="91440" bIns="45720" anchor="t"/>
          <a:p>
            <a:pPr marL="609600" indent="-609600" eaLnBrk="1" hangingPunct="1">
              <a:lnSpc>
                <a:spcPct val="90000"/>
              </a:lnSpc>
              <a:buNone/>
            </a:pPr>
            <a:r>
              <a:rPr lang="en-US" altLang="zh-CN" sz="2400" b="1" dirty="0"/>
              <a:t>5. </a:t>
            </a:r>
            <a:r>
              <a:rPr lang="en-US" altLang="zh-CN" sz="2400" b="1" dirty="0">
                <a:solidFill>
                  <a:srgbClr val="FF0000"/>
                </a:solidFill>
              </a:rPr>
              <a:t>be deserving</a:t>
            </a:r>
            <a:r>
              <a:rPr lang="zh-CN" altLang="en-US" sz="2400" b="1" dirty="0">
                <a:solidFill>
                  <a:srgbClr val="FF0000"/>
                </a:solidFill>
              </a:rPr>
              <a:t> </a:t>
            </a:r>
            <a:r>
              <a:rPr lang="en-US" altLang="zh-CN" sz="2400" b="1" dirty="0">
                <a:solidFill>
                  <a:srgbClr val="FF0000"/>
                </a:solidFill>
              </a:rPr>
              <a:t>of</a:t>
            </a:r>
            <a:r>
              <a:rPr lang="zh-CN" altLang="en-US" sz="2400" b="1" dirty="0"/>
              <a:t> </a:t>
            </a:r>
            <a:r>
              <a:rPr lang="en-US" altLang="zh-CN" sz="2400" b="1" dirty="0"/>
              <a:t>--- to deserve something:</a:t>
            </a:r>
            <a:endParaRPr lang="en-US" altLang="zh-CN" sz="2400" b="1" dirty="0"/>
          </a:p>
          <a:p>
            <a:pPr marL="609600" indent="-609600" eaLnBrk="1" hangingPunct="1">
              <a:lnSpc>
                <a:spcPct val="90000"/>
              </a:lnSpc>
              <a:buNone/>
            </a:pPr>
            <a:r>
              <a:rPr lang="en-US" altLang="zh-CN" sz="2400" b="1" i="1" dirty="0"/>
              <a:t>Eg. Some criminals </a:t>
            </a:r>
            <a:r>
              <a:rPr lang="en-US" altLang="zh-CN" sz="2400" b="1" i="1" dirty="0">
                <a:solidFill>
                  <a:srgbClr val="FF0000"/>
                </a:solidFill>
              </a:rPr>
              <a:t>are more deserving of </a:t>
            </a:r>
            <a:r>
              <a:rPr lang="en-US" altLang="zh-CN" sz="2400" b="1" i="1" dirty="0"/>
              <a:t>their punishment than others.</a:t>
            </a:r>
            <a:endParaRPr lang="en-US" altLang="zh-CN" sz="2400" b="1" i="1" dirty="0"/>
          </a:p>
          <a:p>
            <a:pPr marL="609600" indent="-609600" eaLnBrk="1" hangingPunct="1">
              <a:lnSpc>
                <a:spcPct val="90000"/>
              </a:lnSpc>
              <a:buNone/>
            </a:pPr>
            <a:endParaRPr lang="zh-CN" altLang="en-US" b="1" dirty="0"/>
          </a:p>
        </p:txBody>
      </p:sp>
      <p:sp>
        <p:nvSpPr>
          <p:cNvPr id="93187" name="TextBox 4"/>
          <p:cNvSpPr txBox="1"/>
          <p:nvPr/>
        </p:nvSpPr>
        <p:spPr>
          <a:xfrm>
            <a:off x="285750" y="1428750"/>
            <a:ext cx="8358188" cy="549751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6</a:t>
            </a:r>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alternative</a:t>
            </a:r>
            <a:r>
              <a:rPr lang="en-US" altLang="zh-CN" sz="2000" b="1" dirty="0">
                <a:latin typeface="Arial" panose="020B0604020202020204" pitchFamily="34" charset="0"/>
                <a:ea typeface="宋体" panose="02010600030101010101" pitchFamily="2" charset="-122"/>
              </a:rPr>
              <a:t>  adj. 1) [only before noun] an </a:t>
            </a:r>
            <a:r>
              <a:rPr lang="en-US" altLang="zh-CN" sz="2000" b="1" dirty="0">
                <a:solidFill>
                  <a:srgbClr val="FF0000"/>
                </a:solidFill>
                <a:latin typeface="Arial" panose="020B0604020202020204" pitchFamily="34" charset="0"/>
                <a:ea typeface="宋体" panose="02010600030101010101" pitchFamily="2" charset="-122"/>
              </a:rPr>
              <a:t>alternative</a:t>
            </a:r>
            <a:r>
              <a:rPr lang="en-US" altLang="zh-CN" sz="2000" b="1" dirty="0">
                <a:latin typeface="Arial" panose="020B0604020202020204" pitchFamily="34" charset="0"/>
                <a:ea typeface="宋体" panose="02010600030101010101" pitchFamily="2" charset="-122"/>
              </a:rPr>
              <a:t> idea, plan etc is different from the one you have and can be used instead</a:t>
            </a:r>
            <a:r>
              <a:rPr lang="zh-CN" altLang="en-US" sz="2000" dirty="0">
                <a:latin typeface="Arial" panose="020B0604020202020204" pitchFamily="34" charset="0"/>
                <a:ea typeface="宋体" panose="02010600030101010101" pitchFamily="2" charset="-122"/>
              </a:rPr>
              <a:t>不同寻常的</a:t>
            </a:r>
            <a:endParaRPr lang="en-US" altLang="x-none" sz="2000" b="1" dirty="0">
              <a:latin typeface="Arial" panose="020B0604020202020204" pitchFamily="34" charset="0"/>
              <a:ea typeface="宋体" panose="02010600030101010101" pitchFamily="2" charset="-122"/>
            </a:endParaRPr>
          </a:p>
          <a:p>
            <a:r>
              <a:rPr lang="en-US" altLang="zh-CN" sz="2000" b="1" dirty="0">
                <a:solidFill>
                  <a:srgbClr val="FF0000"/>
                </a:solidFill>
                <a:latin typeface="Arial" panose="020B0604020202020204" pitchFamily="34" charset="0"/>
                <a:ea typeface="宋体" panose="02010600030101010101" pitchFamily="2" charset="-122"/>
              </a:rPr>
              <a:t>alternative ways/approach/methods etc</a:t>
            </a:r>
            <a:endParaRPr lang="en-US" altLang="zh-CN" sz="2000" b="1" dirty="0">
              <a:solidFill>
                <a:srgbClr val="FF0000"/>
              </a:solidFill>
              <a:latin typeface="Arial" panose="020B0604020202020204" pitchFamily="34" charset="0"/>
              <a:ea typeface="宋体" panose="02010600030101010101" pitchFamily="2" charset="-122"/>
            </a:endParaRPr>
          </a:p>
          <a:p>
            <a:r>
              <a:rPr lang="en-US" altLang="zh-CN" sz="2000" b="1" i="1" dirty="0">
                <a:solidFill>
                  <a:srgbClr val="FF0000"/>
                </a:solidFill>
                <a:latin typeface="Arial" panose="020B0604020202020204" pitchFamily="34" charset="0"/>
                <a:ea typeface="宋体" panose="02010600030101010101" pitchFamily="2" charset="-122"/>
              </a:rPr>
              <a:t>alternative </a:t>
            </a:r>
            <a:r>
              <a:rPr lang="en-US" altLang="zh-CN" sz="2000" b="1" i="1" dirty="0">
                <a:latin typeface="Arial" panose="020B0604020202020204" pitchFamily="34" charset="0"/>
                <a:ea typeface="宋体" panose="02010600030101010101" pitchFamily="2" charset="-122"/>
              </a:rPr>
              <a:t>approaches to learning</a:t>
            </a:r>
            <a:endParaRPr lang="en-US" altLang="zh-CN" sz="2000" b="1" i="1" dirty="0">
              <a:latin typeface="Arial" panose="020B0604020202020204" pitchFamily="34" charset="0"/>
              <a:ea typeface="宋体" panose="02010600030101010101" pitchFamily="2" charset="-122"/>
            </a:endParaRPr>
          </a:p>
          <a:p>
            <a:r>
              <a:rPr lang="en-US" altLang="zh-CN" sz="2000" b="1" i="1" dirty="0">
                <a:latin typeface="Arial" panose="020B0604020202020204" pitchFamily="34" charset="0"/>
                <a:ea typeface="宋体" panose="02010600030101010101" pitchFamily="2" charset="-122"/>
              </a:rPr>
              <a:t>Have you any </a:t>
            </a:r>
            <a:r>
              <a:rPr lang="en-US" altLang="zh-CN" sz="2000" b="1" i="1" dirty="0">
                <a:solidFill>
                  <a:srgbClr val="FF0000"/>
                </a:solidFill>
                <a:latin typeface="Arial" panose="020B0604020202020204" pitchFamily="34" charset="0"/>
                <a:ea typeface="宋体" panose="02010600030101010101" pitchFamily="2" charset="-122"/>
              </a:rPr>
              <a:t>alternative</a:t>
            </a:r>
            <a:r>
              <a:rPr lang="en-US" altLang="zh-CN" sz="2000" b="1" i="1" dirty="0">
                <a:latin typeface="Arial" panose="020B0604020202020204" pitchFamily="34" charset="0"/>
                <a:ea typeface="宋体" panose="02010600030101010101" pitchFamily="2" charset="-122"/>
              </a:rPr>
              <a:t> suggestions?</a:t>
            </a:r>
            <a:endParaRPr lang="en-US" altLang="zh-CN" sz="2000" b="1" i="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2) deliberately different from what is usual, expected, or traditional</a:t>
            </a:r>
            <a:endParaRPr lang="en-US" altLang="zh-CN" sz="2000" b="1" dirty="0">
              <a:latin typeface="Arial" panose="020B0604020202020204" pitchFamily="34" charset="0"/>
              <a:ea typeface="宋体" panose="02010600030101010101" pitchFamily="2" charset="-122"/>
            </a:endParaRPr>
          </a:p>
          <a:p>
            <a:r>
              <a:rPr lang="zh-CN" altLang="en-US" sz="2000" b="1" dirty="0">
                <a:latin typeface="Arial" panose="020B0604020202020204" pitchFamily="34" charset="0"/>
                <a:ea typeface="宋体" panose="02010600030101010101" pitchFamily="2" charset="-122"/>
              </a:rPr>
              <a:t>非正统的，不寻常的，可替代的</a:t>
            </a:r>
            <a:endParaRPr lang="en-US" altLang="zh-CN" sz="2000" b="1" dirty="0">
              <a:latin typeface="Arial" panose="020B0604020202020204" pitchFamily="34" charset="0"/>
              <a:ea typeface="宋体" panose="02010600030101010101" pitchFamily="2" charset="-122"/>
            </a:endParaRPr>
          </a:p>
          <a:p>
            <a:r>
              <a:rPr lang="en-US" altLang="zh-CN" sz="2000" b="1" dirty="0">
                <a:solidFill>
                  <a:srgbClr val="FF0000"/>
                </a:solidFill>
                <a:latin typeface="Arial" panose="020B0604020202020204" pitchFamily="34" charset="0"/>
                <a:ea typeface="宋体" panose="02010600030101010101" pitchFamily="2" charset="-122"/>
              </a:rPr>
              <a:t>alternative music/theatre </a:t>
            </a:r>
            <a:r>
              <a:rPr lang="en-US" altLang="zh-CN" sz="2000" b="1" dirty="0">
                <a:latin typeface="Arial" panose="020B0604020202020204" pitchFamily="34" charset="0"/>
                <a:ea typeface="宋体" panose="02010600030101010101" pitchFamily="2" charset="-122"/>
              </a:rPr>
              <a:t>etc   </a:t>
            </a:r>
            <a:r>
              <a:rPr lang="zh-CN" altLang="en-US" sz="2000" b="1" dirty="0">
                <a:latin typeface="Arial" panose="020B0604020202020204" pitchFamily="34" charset="0"/>
                <a:ea typeface="宋体" panose="02010600030101010101" pitchFamily="2" charset="-122"/>
              </a:rPr>
              <a:t>另类音乐</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剧院，非正统音乐</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剧院</a:t>
            </a:r>
            <a:endParaRPr lang="en-US" altLang="x-none" sz="2000" b="1" dirty="0">
              <a:latin typeface="Arial" panose="020B0604020202020204" pitchFamily="34" charset="0"/>
              <a:ea typeface="宋体" panose="02010600030101010101" pitchFamily="2" charset="-122"/>
            </a:endParaRPr>
          </a:p>
          <a:p>
            <a:r>
              <a:rPr lang="en-US" altLang="zh-CN" sz="2000" b="1" i="1" dirty="0">
                <a:latin typeface="Arial" panose="020B0604020202020204" pitchFamily="34" charset="0"/>
                <a:ea typeface="宋体" panose="02010600030101010101" pitchFamily="2" charset="-122"/>
              </a:rPr>
              <a:t>sources of </a:t>
            </a:r>
            <a:r>
              <a:rPr lang="en-US" altLang="zh-CN" sz="2000" b="1" i="1" dirty="0">
                <a:solidFill>
                  <a:srgbClr val="FF0000"/>
                </a:solidFill>
                <a:latin typeface="Arial" panose="020B0604020202020204" pitchFamily="34" charset="0"/>
                <a:ea typeface="宋体" panose="02010600030101010101" pitchFamily="2" charset="-122"/>
              </a:rPr>
              <a:t>alternative energy</a:t>
            </a:r>
            <a:r>
              <a:rPr lang="en-US" altLang="zh-CN" sz="2000" b="1" dirty="0">
                <a:latin typeface="Arial" panose="020B0604020202020204" pitchFamily="34" charset="0"/>
                <a:ea typeface="宋体" panose="02010600030101010101" pitchFamily="2" charset="-122"/>
              </a:rPr>
              <a:t> (=energy produced by the sun, wind etc rather than by gas, coal etc)  </a:t>
            </a:r>
            <a:r>
              <a:rPr lang="zh-CN" altLang="en-US" sz="2000" b="1" dirty="0">
                <a:latin typeface="Arial" panose="020B0604020202020204" pitchFamily="34" charset="0"/>
                <a:ea typeface="宋体" panose="02010600030101010101" pitchFamily="2" charset="-122"/>
              </a:rPr>
              <a:t>替代能源</a:t>
            </a:r>
            <a:endParaRPr lang="en-US" altLang="x-none" sz="2000" b="1" i="1" dirty="0">
              <a:latin typeface="Arial" panose="020B0604020202020204" pitchFamily="34" charset="0"/>
              <a:ea typeface="宋体" panose="02010600030101010101" pitchFamily="2" charset="-122"/>
            </a:endParaRPr>
          </a:p>
          <a:p>
            <a:pPr latinLnBrk="1"/>
            <a:r>
              <a:rPr lang="en-US" altLang="zh-CN" sz="2000" b="1" i="1" dirty="0">
                <a:latin typeface="Arial" panose="020B0604020202020204" pitchFamily="34" charset="0"/>
                <a:ea typeface="宋体" panose="02010600030101010101" pitchFamily="2" charset="-122"/>
              </a:rPr>
              <a:t>tolerance of </a:t>
            </a:r>
            <a:r>
              <a:rPr lang="en-US" altLang="zh-CN" sz="2000" b="1" i="1" dirty="0">
                <a:solidFill>
                  <a:srgbClr val="FF0000"/>
                </a:solidFill>
                <a:latin typeface="Arial" panose="020B0604020202020204" pitchFamily="34" charset="0"/>
                <a:ea typeface="宋体" panose="02010600030101010101" pitchFamily="2" charset="-122"/>
              </a:rPr>
              <a:t>alternative lifestyles    </a:t>
            </a:r>
            <a:r>
              <a:rPr lang="zh-CN" altLang="en-US" sz="2000" b="1" dirty="0">
                <a:latin typeface="Arial" panose="020B0604020202020204" pitchFamily="34" charset="0"/>
                <a:ea typeface="宋体" panose="02010600030101010101" pitchFamily="2" charset="-122"/>
              </a:rPr>
              <a:t>另类的生活方式的耐受性</a:t>
            </a:r>
            <a:endParaRPr lang="en-US" altLang="x-none" sz="2000" b="1" i="1" dirty="0">
              <a:latin typeface="Arial" panose="020B0604020202020204" pitchFamily="34" charset="0"/>
              <a:ea typeface="宋体" panose="02010600030101010101" pitchFamily="2" charset="-122"/>
            </a:endParaRPr>
          </a:p>
          <a:p>
            <a:r>
              <a:rPr lang="en-US" altLang="zh-CN" sz="2000" b="1" dirty="0">
                <a:solidFill>
                  <a:srgbClr val="FF0000"/>
                </a:solidFill>
                <a:latin typeface="Arial" panose="020B0604020202020204" pitchFamily="34" charset="0"/>
                <a:ea typeface="宋体" panose="02010600030101010101" pitchFamily="2" charset="-122"/>
              </a:rPr>
              <a:t>alternative medicine/therapies</a:t>
            </a:r>
            <a:r>
              <a:rPr lang="en-US" altLang="zh-CN" sz="2000" b="1" dirty="0">
                <a:latin typeface="Arial" panose="020B0604020202020204" pitchFamily="34" charset="0"/>
                <a:ea typeface="宋体" panose="02010600030101010101" pitchFamily="2" charset="-122"/>
              </a:rPr>
              <a:t> (=medical treatment that is not based on the usual western methods)   </a:t>
            </a:r>
            <a:r>
              <a:rPr lang="zh-CN" altLang="en-US" sz="2000" b="1" dirty="0">
                <a:latin typeface="Arial" panose="020B0604020202020204" pitchFamily="34" charset="0"/>
                <a:ea typeface="宋体" panose="02010600030101010101" pitchFamily="2" charset="-122"/>
              </a:rPr>
              <a:t>另类疗法；替代疗法</a:t>
            </a:r>
            <a:endParaRPr lang="en-US" altLang="x-none" sz="2000" b="1" dirty="0">
              <a:latin typeface="Arial" panose="020B0604020202020204" pitchFamily="34" charset="0"/>
              <a:ea typeface="宋体" panose="02010600030101010101" pitchFamily="2" charset="-122"/>
            </a:endParaRPr>
          </a:p>
          <a:p>
            <a:r>
              <a:rPr lang="en-US" altLang="zh-CN" sz="2000" b="1" i="1" dirty="0">
                <a:latin typeface="Arial" panose="020B0604020202020204" pitchFamily="34" charset="0"/>
                <a:ea typeface="宋体" panose="02010600030101010101" pitchFamily="2" charset="-122"/>
              </a:rPr>
              <a:t>Acupuncture is widely used by practitioners</a:t>
            </a:r>
            <a:r>
              <a:rPr lang="zh-CN" altLang="en-US" sz="2000" b="1" i="1"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从业者）</a:t>
            </a:r>
            <a:r>
              <a:rPr lang="en-US" altLang="zh-CN" sz="2000" b="1" i="1" dirty="0">
                <a:latin typeface="Arial" panose="020B0604020202020204" pitchFamily="34" charset="0"/>
                <a:ea typeface="宋体" panose="02010600030101010101" pitchFamily="2" charset="-122"/>
              </a:rPr>
              <a:t>of </a:t>
            </a:r>
            <a:r>
              <a:rPr lang="en-US" altLang="zh-CN" sz="2000" b="1" i="1" dirty="0">
                <a:solidFill>
                  <a:srgbClr val="FF0000"/>
                </a:solidFill>
                <a:latin typeface="Arial" panose="020B0604020202020204" pitchFamily="34" charset="0"/>
                <a:ea typeface="宋体" panose="02010600030101010101" pitchFamily="2" charset="-122"/>
              </a:rPr>
              <a:t>alternative medicine</a:t>
            </a:r>
            <a:r>
              <a:rPr lang="en-US" altLang="zh-CN" sz="2000" b="1" i="1" dirty="0">
                <a:latin typeface="Arial" panose="020B0604020202020204" pitchFamily="34" charset="0"/>
                <a:ea typeface="宋体" panose="02010600030101010101" pitchFamily="2" charset="-122"/>
              </a:rPr>
              <a:t>.</a:t>
            </a:r>
            <a:endParaRPr lang="en-US" altLang="zh-CN" sz="2000" b="1" i="1"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4210" name="TextBox 4"/>
          <p:cNvSpPr txBox="1"/>
          <p:nvPr/>
        </p:nvSpPr>
        <p:spPr>
          <a:xfrm>
            <a:off x="285750" y="571500"/>
            <a:ext cx="8358188" cy="5632450"/>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 </a:t>
            </a:r>
            <a:r>
              <a:rPr lang="en-US" altLang="zh-CN" sz="2800" b="1" dirty="0">
                <a:solidFill>
                  <a:srgbClr val="FF0000"/>
                </a:solidFill>
                <a:latin typeface="Arial" panose="020B0604020202020204" pitchFamily="34" charset="0"/>
                <a:ea typeface="宋体" panose="02010600030101010101" pitchFamily="2" charset="-122"/>
              </a:rPr>
              <a:t>alternative</a:t>
            </a:r>
            <a:r>
              <a:rPr lang="en-US" altLang="zh-CN" sz="2800" b="1" dirty="0">
                <a:latin typeface="Arial" panose="020B0604020202020204" pitchFamily="34" charset="0"/>
                <a:ea typeface="宋体" panose="02010600030101010101" pitchFamily="2" charset="-122"/>
              </a:rPr>
              <a:t>   n.  [countable]  something you can choose to do or use instead of something else</a:t>
            </a:r>
            <a:endParaRPr lang="en-US" altLang="zh-CN" sz="28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二中择一； 可供选择的事物</a:t>
            </a:r>
            <a:endParaRPr lang="en-US" altLang="x-none" sz="2400" b="1" dirty="0">
              <a:latin typeface="Arial" panose="020B0604020202020204" pitchFamily="34" charset="0"/>
              <a:ea typeface="宋体" panose="02010600030101010101" pitchFamily="2" charset="-122"/>
            </a:endParaRPr>
          </a:p>
          <a:p>
            <a:r>
              <a:rPr lang="en-US" altLang="zh-CN" sz="2800" b="1" dirty="0">
                <a:latin typeface="Arial" panose="020B0604020202020204" pitchFamily="34" charset="0"/>
                <a:ea typeface="宋体" panose="02010600030101010101" pitchFamily="2" charset="-122"/>
              </a:rPr>
              <a:t>alternative to---</a:t>
            </a:r>
            <a:endParaRPr lang="en-US" altLang="zh-CN" sz="2800" b="1" dirty="0">
              <a:latin typeface="Arial" panose="020B0604020202020204" pitchFamily="34" charset="0"/>
              <a:ea typeface="宋体" panose="02010600030101010101" pitchFamily="2" charset="-122"/>
            </a:endParaRPr>
          </a:p>
          <a:p>
            <a:r>
              <a:rPr lang="en-US" altLang="zh-CN" sz="2800" b="1" i="1" dirty="0">
                <a:latin typeface="Arial" panose="020B0604020202020204" pitchFamily="34" charset="0"/>
                <a:ea typeface="宋体" panose="02010600030101010101" pitchFamily="2" charset="-122"/>
              </a:rPr>
              <a:t>Is there a</a:t>
            </a:r>
            <a:r>
              <a:rPr lang="en-US" altLang="zh-CN" sz="2800" b="1" i="1" u="sng" dirty="0">
                <a:latin typeface="Arial" panose="020B0604020202020204" pitchFamily="34" charset="0"/>
                <a:ea typeface="宋体" panose="02010600030101010101" pitchFamily="2" charset="-122"/>
              </a:rPr>
              <a:t> </a:t>
            </a:r>
            <a:r>
              <a:rPr lang="en-US" altLang="zh-CN" sz="2800" b="1" i="1" u="sng" dirty="0">
                <a:solidFill>
                  <a:srgbClr val="FF0000"/>
                </a:solidFill>
                <a:latin typeface="Arial" panose="020B0604020202020204" pitchFamily="34" charset="0"/>
                <a:ea typeface="宋体" panose="02010600030101010101" pitchFamily="2" charset="-122"/>
              </a:rPr>
              <a:t>viable (</a:t>
            </a:r>
            <a:r>
              <a:rPr lang="zh-CN" altLang="en-US" sz="2000" b="1" u="sng" dirty="0">
                <a:solidFill>
                  <a:srgbClr val="FF0000"/>
                </a:solidFill>
                <a:latin typeface="Arial" panose="020B0604020202020204" pitchFamily="34" charset="0"/>
                <a:ea typeface="宋体" panose="02010600030101010101" pitchFamily="2" charset="-122"/>
              </a:rPr>
              <a:t>切实可行的</a:t>
            </a:r>
            <a:r>
              <a:rPr lang="en-US" altLang="zh-CN" sz="2800" b="1" i="1" u="sng" dirty="0">
                <a:solidFill>
                  <a:srgbClr val="FF0000"/>
                </a:solidFill>
                <a:latin typeface="Arial" panose="020B0604020202020204" pitchFamily="34" charset="0"/>
                <a:ea typeface="宋体" panose="02010600030101010101" pitchFamily="2" charset="-122"/>
              </a:rPr>
              <a:t>)alternative to </a:t>
            </a:r>
            <a:r>
              <a:rPr lang="en-US" altLang="zh-CN" sz="2800" b="1" i="1" dirty="0">
                <a:latin typeface="Arial" panose="020B0604020202020204" pitchFamily="34" charset="0"/>
                <a:ea typeface="宋体" panose="02010600030101010101" pitchFamily="2" charset="-122"/>
              </a:rPr>
              <a:t>the present system?</a:t>
            </a:r>
            <a:endParaRPr lang="en-US" altLang="zh-CN" sz="2800" b="1" i="1" dirty="0">
              <a:latin typeface="Arial" panose="020B0604020202020204" pitchFamily="34" charset="0"/>
              <a:ea typeface="宋体" panose="02010600030101010101" pitchFamily="2" charset="-122"/>
            </a:endParaRPr>
          </a:p>
          <a:p>
            <a:r>
              <a:rPr lang="en-US" altLang="zh-CN" sz="2800" b="1" i="1" dirty="0">
                <a:latin typeface="Arial" panose="020B0604020202020204" pitchFamily="34" charset="0"/>
                <a:ea typeface="宋体" panose="02010600030101010101" pitchFamily="2" charset="-122"/>
              </a:rPr>
              <a:t>If payment is not received, legal action will be </a:t>
            </a:r>
            <a:r>
              <a:rPr lang="en-US" altLang="zh-CN" sz="2800" b="1" i="1" dirty="0">
                <a:solidFill>
                  <a:srgbClr val="FF0000"/>
                </a:solidFill>
                <a:latin typeface="Arial" panose="020B0604020202020204" pitchFamily="34" charset="0"/>
                <a:ea typeface="宋体" panose="02010600030101010101" pitchFamily="2" charset="-122"/>
              </a:rPr>
              <a:t>our only alternative</a:t>
            </a:r>
            <a:r>
              <a:rPr lang="en-US" altLang="zh-CN" sz="2800" b="1" i="1"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唯一的选择</a:t>
            </a:r>
            <a:r>
              <a:rPr lang="en-US" altLang="zh-CN" sz="2800" dirty="0">
                <a:latin typeface="Arial" panose="020B0604020202020204" pitchFamily="34" charset="0"/>
                <a:ea typeface="宋体" panose="02010600030101010101" pitchFamily="2" charset="-122"/>
              </a:rPr>
              <a:t>) </a:t>
            </a:r>
            <a:endParaRPr lang="en-US" altLang="zh-CN" sz="2800" b="1" i="1" dirty="0">
              <a:latin typeface="Arial" panose="020B0604020202020204" pitchFamily="34" charset="0"/>
              <a:ea typeface="宋体" panose="02010600030101010101" pitchFamily="2" charset="-122"/>
            </a:endParaRPr>
          </a:p>
          <a:p>
            <a:r>
              <a:rPr lang="en-US" altLang="zh-CN" sz="2800" b="1" i="1" dirty="0">
                <a:latin typeface="Arial" panose="020B0604020202020204" pitchFamily="34" charset="0"/>
                <a:ea typeface="宋体" panose="02010600030101010101" pitchFamily="2" charset="-122"/>
              </a:rPr>
              <a:t>I had </a:t>
            </a:r>
            <a:r>
              <a:rPr lang="en-US" altLang="zh-CN" sz="2800" b="1" i="1" dirty="0">
                <a:solidFill>
                  <a:srgbClr val="FF0000"/>
                </a:solidFill>
                <a:latin typeface="Arial" panose="020B0604020202020204" pitchFamily="34" charset="0"/>
                <a:ea typeface="宋体" panose="02010600030101010101" pitchFamily="2" charset="-122"/>
              </a:rPr>
              <a:t>no alternative </a:t>
            </a:r>
            <a:r>
              <a:rPr lang="en-US" altLang="zh-CN" sz="2800" b="1" i="1" dirty="0">
                <a:latin typeface="Arial" panose="020B0604020202020204" pitchFamily="34" charset="0"/>
                <a:ea typeface="宋体" panose="02010600030101010101" pitchFamily="2" charset="-122"/>
              </a:rPr>
              <a:t>but to report him to the police.</a:t>
            </a:r>
            <a:endParaRPr lang="en-US" altLang="zh-CN" sz="2800" b="1" i="1" dirty="0">
              <a:latin typeface="Arial" panose="020B0604020202020204" pitchFamily="34" charset="0"/>
              <a:ea typeface="宋体" panose="02010600030101010101" pitchFamily="2" charset="-122"/>
            </a:endParaRPr>
          </a:p>
          <a:p>
            <a:r>
              <a:rPr lang="en-US" altLang="zh-CN" sz="2800" b="1" i="1" dirty="0">
                <a:latin typeface="Arial" panose="020B0604020202020204" pitchFamily="34" charset="0"/>
                <a:ea typeface="宋体" panose="02010600030101010101" pitchFamily="2" charset="-122"/>
              </a:rPr>
              <a:t>He quickly assessed what </a:t>
            </a:r>
            <a:r>
              <a:rPr lang="en-US" altLang="zh-CN" sz="2800" b="1" i="1" dirty="0">
                <a:solidFill>
                  <a:srgbClr val="FF0000"/>
                </a:solidFill>
                <a:latin typeface="Arial" panose="020B0604020202020204" pitchFamily="34" charset="0"/>
                <a:ea typeface="宋体" panose="02010600030101010101" pitchFamily="2" charset="-122"/>
              </a:rPr>
              <a:t>alternatives </a:t>
            </a:r>
            <a:r>
              <a:rPr lang="en-US" altLang="zh-CN" sz="2800" b="1" i="1" dirty="0">
                <a:latin typeface="Arial" panose="020B0604020202020204" pitchFamily="34" charset="0"/>
                <a:ea typeface="宋体" panose="02010600030101010101" pitchFamily="2" charset="-122"/>
              </a:rPr>
              <a:t>were open to him.</a:t>
            </a:r>
            <a:endParaRPr lang="en-US" altLang="zh-CN" sz="2800" b="1" i="1" dirty="0">
              <a:latin typeface="Arial" panose="020B0604020202020204" pitchFamily="34" charset="0"/>
              <a:ea typeface="宋体" panose="02010600030101010101" pitchFamily="2" charset="-122"/>
            </a:endParaRPr>
          </a:p>
          <a:p>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5234" name="TextBox 4"/>
          <p:cNvSpPr txBox="1"/>
          <p:nvPr/>
        </p:nvSpPr>
        <p:spPr>
          <a:xfrm>
            <a:off x="285750" y="714375"/>
            <a:ext cx="8572500" cy="3970338"/>
          </a:xfrm>
          <a:prstGeom prst="rect">
            <a:avLst/>
          </a:prstGeom>
          <a:noFill/>
          <a:ln w="9525">
            <a:noFill/>
          </a:ln>
        </p:spPr>
        <p:txBody>
          <a:bodyPr anchor="t">
            <a:spAutoFit/>
          </a:bodyPr>
          <a:p>
            <a:r>
              <a:rPr lang="en-US" altLang="zh-CN" sz="2800" b="1" dirty="0">
                <a:latin typeface="Arial" panose="020B0604020202020204" pitchFamily="34" charset="0"/>
                <a:ea typeface="宋体" panose="02010600030101010101" pitchFamily="2" charset="-122"/>
              </a:rPr>
              <a:t> 7. </a:t>
            </a:r>
            <a:r>
              <a:rPr lang="en-US" altLang="zh-CN" sz="2800" b="1" dirty="0">
                <a:solidFill>
                  <a:srgbClr val="FF0000"/>
                </a:solidFill>
                <a:latin typeface="Arial" panose="020B0604020202020204" pitchFamily="34" charset="0"/>
                <a:ea typeface="宋体" panose="02010600030101010101" pitchFamily="2" charset="-122"/>
              </a:rPr>
              <a:t>undermine:  </a:t>
            </a:r>
            <a:r>
              <a:rPr lang="en-US" altLang="zh-CN" sz="2800" b="1" dirty="0">
                <a:latin typeface="Arial" panose="020B0604020202020204" pitchFamily="34" charset="0"/>
                <a:ea typeface="宋体" panose="02010600030101010101" pitchFamily="2" charset="-122"/>
              </a:rPr>
              <a:t>to gradually make someone or something less strong or effective </a:t>
            </a:r>
            <a:r>
              <a:rPr lang="zh-CN" altLang="en-US" sz="2800" b="1" dirty="0">
                <a:latin typeface="Arial" panose="020B0604020202020204" pitchFamily="34" charset="0"/>
                <a:ea typeface="宋体" panose="02010600030101010101" pitchFamily="2" charset="-122"/>
              </a:rPr>
              <a:t>削弱，破坏</a:t>
            </a:r>
            <a:endParaRPr lang="en-US" altLang="x-none" sz="2800" b="1" dirty="0">
              <a:latin typeface="Arial" panose="020B0604020202020204" pitchFamily="34" charset="0"/>
              <a:ea typeface="宋体" panose="02010600030101010101" pitchFamily="2" charset="-122"/>
            </a:endParaRPr>
          </a:p>
          <a:p>
            <a:r>
              <a:rPr lang="en-US" altLang="zh-CN" sz="2800" b="1" i="1" dirty="0">
                <a:latin typeface="Arial" panose="020B0604020202020204" pitchFamily="34" charset="0"/>
                <a:ea typeface="宋体" panose="02010600030101010101" pitchFamily="2" charset="-122"/>
              </a:rPr>
              <a:t>economic policies that threaten </a:t>
            </a:r>
            <a:r>
              <a:rPr lang="en-US" altLang="zh-CN" sz="2800" b="1" i="1" dirty="0">
                <a:solidFill>
                  <a:srgbClr val="FF0000"/>
                </a:solidFill>
                <a:latin typeface="Arial" panose="020B0604020202020204" pitchFamily="34" charset="0"/>
                <a:ea typeface="宋体" panose="02010600030101010101" pitchFamily="2" charset="-122"/>
              </a:rPr>
              <a:t>to undermine the health care system </a:t>
            </a:r>
            <a:r>
              <a:rPr lang="zh-CN" altLang="en-US" sz="2800" b="1" i="1" dirty="0">
                <a:solidFill>
                  <a:srgbClr val="FF0000"/>
                </a:solidFill>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医疗体制）</a:t>
            </a:r>
            <a:endParaRPr lang="en-US" altLang="x-none" sz="2800" b="1" i="1" dirty="0">
              <a:solidFill>
                <a:srgbClr val="FF0000"/>
              </a:solidFill>
              <a:latin typeface="Arial" panose="020B0604020202020204" pitchFamily="34" charset="0"/>
              <a:ea typeface="宋体" panose="02010600030101010101" pitchFamily="2" charset="-122"/>
            </a:endParaRPr>
          </a:p>
          <a:p>
            <a:r>
              <a:rPr lang="en-US" altLang="zh-CN" sz="2800" b="1" dirty="0">
                <a:solidFill>
                  <a:srgbClr val="FF0000"/>
                </a:solidFill>
                <a:latin typeface="Arial" panose="020B0604020202020204" pitchFamily="34" charset="0"/>
                <a:ea typeface="宋体" panose="02010600030101010101" pitchFamily="2" charset="-122"/>
              </a:rPr>
              <a:t>undermine</a:t>
            </a:r>
            <a:r>
              <a:rPr lang="en-US" altLang="zh-CN" sz="2800" b="1" dirty="0">
                <a:latin typeface="Arial" panose="020B0604020202020204" pitchFamily="34" charset="0"/>
                <a:ea typeface="宋体" panose="02010600030101010101" pitchFamily="2" charset="-122"/>
              </a:rPr>
              <a:t> somebody's confidence /authority /</a:t>
            </a:r>
            <a:endParaRPr lang="en-US" altLang="zh-CN" sz="2800" b="1" dirty="0">
              <a:latin typeface="Arial" panose="020B0604020202020204" pitchFamily="34" charset="0"/>
              <a:ea typeface="宋体" panose="02010600030101010101" pitchFamily="2" charset="-122"/>
            </a:endParaRPr>
          </a:p>
          <a:p>
            <a:r>
              <a:rPr lang="en-US" altLang="zh-CN" sz="2800" b="1" dirty="0">
                <a:latin typeface="Arial" panose="020B0604020202020204" pitchFamily="34" charset="0"/>
                <a:ea typeface="宋体" panose="02010600030101010101" pitchFamily="2" charset="-122"/>
              </a:rPr>
              <a:t>Position / credibility etc  </a:t>
            </a:r>
            <a:endParaRPr lang="en-US" altLang="zh-CN" sz="2800" b="1" dirty="0">
              <a:latin typeface="Arial" panose="020B0604020202020204" pitchFamily="34" charset="0"/>
              <a:ea typeface="宋体" panose="02010600030101010101" pitchFamily="2" charset="-122"/>
            </a:endParaRPr>
          </a:p>
          <a:p>
            <a:r>
              <a:rPr lang="en-US" altLang="zh-CN" sz="2800" b="1" i="1" dirty="0">
                <a:latin typeface="Arial" panose="020B0604020202020204" pitchFamily="34" charset="0"/>
                <a:ea typeface="宋体" panose="02010600030101010101" pitchFamily="2" charset="-122"/>
              </a:rPr>
              <a:t>The constant criticism was beginning to </a:t>
            </a:r>
            <a:r>
              <a:rPr lang="en-US" altLang="zh-CN" sz="2800" b="1" i="1" dirty="0">
                <a:solidFill>
                  <a:srgbClr val="FF0000"/>
                </a:solidFill>
                <a:latin typeface="Arial" panose="020B0604020202020204" pitchFamily="34" charset="0"/>
                <a:ea typeface="宋体" panose="02010600030101010101" pitchFamily="2" charset="-122"/>
              </a:rPr>
              <a:t>undermine her confidence</a:t>
            </a:r>
            <a:r>
              <a:rPr lang="en-US" altLang="zh-CN" sz="2800" b="1" i="1" dirty="0">
                <a:latin typeface="Arial" panose="020B0604020202020204" pitchFamily="34" charset="0"/>
                <a:ea typeface="宋体" panose="02010600030101010101" pitchFamily="2" charset="-122"/>
              </a:rPr>
              <a:t>.</a:t>
            </a:r>
            <a:endParaRPr lang="en-US" altLang="zh-CN" sz="2800" b="1" i="1" dirty="0">
              <a:latin typeface="Arial" panose="020B0604020202020204" pitchFamily="34" charset="0"/>
              <a:ea typeface="宋体" panose="02010600030101010101" pitchFamily="2" charset="-122"/>
            </a:endParaRPr>
          </a:p>
          <a:p>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6258" name="Rectangle 2"/>
          <p:cNvSpPr>
            <a:spLocks noGrp="1"/>
          </p:cNvSpPr>
          <p:nvPr>
            <p:ph idx="1"/>
          </p:nvPr>
        </p:nvSpPr>
        <p:spPr>
          <a:xfrm>
            <a:off x="457200" y="765175"/>
            <a:ext cx="8229600" cy="5102225"/>
          </a:xfrm>
        </p:spPr>
        <p:txBody>
          <a:bodyPr wrap="square" lIns="91440" tIns="45720" rIns="91440" bIns="45720" anchor="t"/>
          <a:p>
            <a:pPr eaLnBrk="1" hangingPunct="1">
              <a:lnSpc>
                <a:spcPct val="90000"/>
              </a:lnSpc>
              <a:buNone/>
            </a:pPr>
            <a:r>
              <a:rPr lang="en-US" altLang="zh-CN" sz="2800" b="1" dirty="0"/>
              <a:t>8. </a:t>
            </a:r>
            <a:r>
              <a:rPr lang="en-US" altLang="zh-CN" sz="2800" b="1" dirty="0">
                <a:solidFill>
                  <a:srgbClr val="FF0000"/>
                </a:solidFill>
              </a:rPr>
              <a:t>vulnerable</a:t>
            </a:r>
            <a:r>
              <a:rPr lang="en-US" altLang="zh-CN" sz="2800" b="1" dirty="0"/>
              <a:t>: capable of being wounded or  </a:t>
            </a:r>
            <a:endParaRPr lang="en-US" altLang="zh-CN" sz="2800" b="1" dirty="0"/>
          </a:p>
          <a:p>
            <a:pPr eaLnBrk="1" hangingPunct="1">
              <a:lnSpc>
                <a:spcPct val="90000"/>
              </a:lnSpc>
              <a:buNone/>
            </a:pPr>
            <a:r>
              <a:rPr lang="en-US" altLang="zh-CN" sz="2800" b="1" dirty="0"/>
              <a:t>    hurt; </a:t>
            </a:r>
            <a:r>
              <a:rPr lang="zh-CN" altLang="en-US" sz="2800" b="1" dirty="0"/>
              <a:t>脆弱的</a:t>
            </a:r>
            <a:r>
              <a:rPr lang="en-US" altLang="zh-CN" sz="2800" b="1" dirty="0"/>
              <a:t>;</a:t>
            </a:r>
            <a:r>
              <a:rPr lang="zh-CN" altLang="en-US" sz="2800" b="1" dirty="0"/>
              <a:t>易受伤害的 </a:t>
            </a:r>
            <a:endParaRPr lang="zh-CN" altLang="en-US" sz="2800" b="1" dirty="0"/>
          </a:p>
          <a:p>
            <a:pPr eaLnBrk="1" hangingPunct="1">
              <a:lnSpc>
                <a:spcPct val="90000"/>
              </a:lnSpc>
              <a:buNone/>
            </a:pPr>
            <a:r>
              <a:rPr lang="en-US" altLang="zh-CN" sz="2800" b="1" dirty="0"/>
              <a:t>eg: Old people are particularly vulnerable  </a:t>
            </a:r>
            <a:endParaRPr lang="en-US" altLang="zh-CN" sz="2800" b="1" dirty="0"/>
          </a:p>
          <a:p>
            <a:pPr eaLnBrk="1" hangingPunct="1">
              <a:lnSpc>
                <a:spcPct val="90000"/>
              </a:lnSpc>
              <a:buNone/>
            </a:pPr>
            <a:r>
              <a:rPr lang="en-US" altLang="zh-CN" sz="2800" b="1" dirty="0"/>
              <a:t>      members of our society. </a:t>
            </a:r>
            <a:endParaRPr lang="en-US" altLang="zh-CN" sz="2800" b="1" dirty="0"/>
          </a:p>
          <a:p>
            <a:pPr eaLnBrk="1" hangingPunct="1">
              <a:lnSpc>
                <a:spcPct val="90000"/>
              </a:lnSpc>
              <a:buNone/>
            </a:pPr>
            <a:r>
              <a:rPr lang="en-US" altLang="zh-CN" sz="2800" b="1" dirty="0"/>
              <a:t>     </a:t>
            </a:r>
            <a:r>
              <a:rPr lang="zh-CN" altLang="en-US" sz="2800" b="1" dirty="0"/>
              <a:t>老年人是社会中尤为明显的弱势群体。</a:t>
            </a:r>
            <a:endParaRPr lang="zh-CN" altLang="en-US" sz="2800" b="1" dirty="0"/>
          </a:p>
          <a:p>
            <a:pPr eaLnBrk="1" hangingPunct="1">
              <a:lnSpc>
                <a:spcPct val="90000"/>
              </a:lnSpc>
              <a:buNone/>
            </a:pPr>
            <a:r>
              <a:rPr lang="zh-CN" altLang="en-US" sz="2800" b="1" dirty="0"/>
              <a:t>   </a:t>
            </a:r>
            <a:endParaRPr lang="zh-CN" altLang="en-US" sz="2800" b="1" dirty="0"/>
          </a:p>
          <a:p>
            <a:pPr eaLnBrk="1" hangingPunct="1">
              <a:lnSpc>
                <a:spcPct val="90000"/>
              </a:lnSpc>
              <a:buNone/>
            </a:pPr>
            <a:r>
              <a:rPr lang="zh-CN" altLang="en-US" sz="2800" b="1" dirty="0">
                <a:solidFill>
                  <a:srgbClr val="FF0000"/>
                </a:solidFill>
              </a:rPr>
              <a:t>      </a:t>
            </a:r>
            <a:r>
              <a:rPr lang="en-US" altLang="zh-CN" sz="2800" b="1" dirty="0">
                <a:solidFill>
                  <a:srgbClr val="FF0000"/>
                </a:solidFill>
              </a:rPr>
              <a:t>n. vulnerability</a:t>
            </a:r>
            <a:endParaRPr lang="en-US" altLang="zh-CN" sz="2800" b="1" dirty="0">
              <a:solidFill>
                <a:srgbClr val="FF0000"/>
              </a:solidFill>
            </a:endParaRPr>
          </a:p>
          <a:p>
            <a:pPr eaLnBrk="1" hangingPunct="1">
              <a:lnSpc>
                <a:spcPct val="90000"/>
              </a:lnSpc>
              <a:buNone/>
            </a:pPr>
            <a:r>
              <a:rPr lang="en-US" altLang="zh-CN" sz="2800" b="1" dirty="0"/>
              <a:t> eg: David accepts his own vulnerability. </a:t>
            </a:r>
            <a:endParaRPr lang="en-US" altLang="zh-CN" sz="2800" b="1" dirty="0"/>
          </a:p>
          <a:p>
            <a:pPr eaLnBrk="1" hangingPunct="1">
              <a:lnSpc>
                <a:spcPct val="90000"/>
              </a:lnSpc>
              <a:buNone/>
            </a:pPr>
            <a:r>
              <a:rPr lang="en-US" altLang="zh-CN" sz="2800" b="1" dirty="0"/>
              <a:t>       </a:t>
            </a:r>
            <a:r>
              <a:rPr lang="zh-CN" altLang="en-US" sz="2800" b="1" dirty="0"/>
              <a:t>戴维承认了自己的脆弱。</a:t>
            </a:r>
            <a:endParaRPr lang="zh-CN" altLang="en-US" sz="2800" b="1" dirty="0"/>
          </a:p>
          <a:p>
            <a:pPr eaLnBrk="1" hangingPunct="1">
              <a:lnSpc>
                <a:spcPct val="90000"/>
              </a:lnSpc>
              <a:buNone/>
            </a:pPr>
            <a:r>
              <a:rPr lang="zh-CN" altLang="en-US" sz="2800" b="1" dirty="0"/>
              <a:t>     </a:t>
            </a:r>
            <a:endParaRPr lang="zh-CN" altLang="en-US" sz="28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7282" name="Rectangle 2"/>
          <p:cNvSpPr>
            <a:spLocks noGrp="1"/>
          </p:cNvSpPr>
          <p:nvPr>
            <p:ph idx="1"/>
          </p:nvPr>
        </p:nvSpPr>
        <p:spPr>
          <a:xfrm>
            <a:off x="457200" y="620713"/>
            <a:ext cx="8229600" cy="5246687"/>
          </a:xfrm>
        </p:spPr>
        <p:txBody>
          <a:bodyPr wrap="square" lIns="91440" tIns="45720" rIns="91440" bIns="45720" anchor="t"/>
          <a:p>
            <a:pPr eaLnBrk="1" hangingPunct="1">
              <a:buNone/>
            </a:pPr>
            <a:r>
              <a:rPr lang="en-US" altLang="zh-CN" b="1" dirty="0"/>
              <a:t>9. </a:t>
            </a:r>
            <a:r>
              <a:rPr lang="en-US" altLang="zh-CN" b="1" dirty="0">
                <a:solidFill>
                  <a:srgbClr val="FF0000"/>
                </a:solidFill>
              </a:rPr>
              <a:t>volatility:</a:t>
            </a:r>
            <a:r>
              <a:rPr lang="en-US" altLang="zh-CN" b="1" dirty="0"/>
              <a:t> n. </a:t>
            </a:r>
            <a:r>
              <a:rPr lang="zh-CN" altLang="en-US" b="1" dirty="0"/>
              <a:t>挥发性； 挥发度 </a:t>
            </a:r>
            <a:endParaRPr lang="zh-CN" altLang="en-US" b="1" dirty="0"/>
          </a:p>
          <a:p>
            <a:pPr eaLnBrk="1" hangingPunct="1">
              <a:buNone/>
            </a:pPr>
            <a:endParaRPr lang="zh-CN" altLang="en-US" b="1" dirty="0"/>
          </a:p>
          <a:p>
            <a:pPr eaLnBrk="1" hangingPunct="1">
              <a:buNone/>
            </a:pPr>
            <a:r>
              <a:rPr lang="en-US" altLang="zh-CN" b="1" dirty="0"/>
              <a:t>eg: He is keen to see a general reduction in  arms sales given the </a:t>
            </a:r>
            <a:r>
              <a:rPr lang="en-US" altLang="zh-CN" b="1" dirty="0">
                <a:solidFill>
                  <a:srgbClr val="FF0000"/>
                </a:solidFill>
              </a:rPr>
              <a:t>volatility</a:t>
            </a:r>
            <a:r>
              <a:rPr lang="en-US" altLang="zh-CN" b="1" dirty="0"/>
              <a:t> of the </a:t>
            </a:r>
            <a:endParaRPr lang="en-US" altLang="zh-CN" b="1" dirty="0"/>
          </a:p>
          <a:p>
            <a:pPr eaLnBrk="1" hangingPunct="1">
              <a:buNone/>
            </a:pPr>
            <a:r>
              <a:rPr lang="en-US" altLang="zh-CN" b="1" dirty="0"/>
              <a:t>      region. </a:t>
            </a:r>
            <a:endParaRPr lang="en-US" altLang="zh-CN" b="1" dirty="0"/>
          </a:p>
          <a:p>
            <a:pPr eaLnBrk="1" hangingPunct="1">
              <a:buNone/>
            </a:pPr>
            <a:r>
              <a:rPr lang="en-US" altLang="zh-CN" b="1" dirty="0"/>
              <a:t>      </a:t>
            </a:r>
            <a:r>
              <a:rPr lang="zh-CN" altLang="en-US" b="1" dirty="0"/>
              <a:t>鉴于该地区局势动荡，他非常希望武器销  </a:t>
            </a:r>
            <a:endParaRPr lang="zh-CN" altLang="en-US" b="1" dirty="0"/>
          </a:p>
          <a:p>
            <a:pPr eaLnBrk="1" hangingPunct="1">
              <a:buNone/>
            </a:pPr>
            <a:r>
              <a:rPr lang="zh-CN" altLang="en-US" b="1" dirty="0"/>
              <a:t>      售能全面缩减。</a:t>
            </a:r>
            <a:endParaRPr lang="zh-CN" altLang="en-US"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8306" name="Rectangle 2"/>
          <p:cNvSpPr>
            <a:spLocks noGrp="1"/>
          </p:cNvSpPr>
          <p:nvPr>
            <p:ph idx="1"/>
          </p:nvPr>
        </p:nvSpPr>
        <p:spPr>
          <a:xfrm>
            <a:off x="457200" y="476250"/>
            <a:ext cx="8229600" cy="5391150"/>
          </a:xfrm>
        </p:spPr>
        <p:txBody>
          <a:bodyPr wrap="square" lIns="91440" tIns="45720" rIns="91440" bIns="45720" anchor="t"/>
          <a:p>
            <a:pPr eaLnBrk="1" hangingPunct="1">
              <a:buNone/>
            </a:pPr>
            <a:r>
              <a:rPr lang="en-US" altLang="zh-CN" b="1" dirty="0"/>
              <a:t>10. </a:t>
            </a:r>
            <a:r>
              <a:rPr lang="en-US" altLang="zh-CN" b="1" dirty="0">
                <a:solidFill>
                  <a:srgbClr val="FF0000"/>
                </a:solidFill>
              </a:rPr>
              <a:t>exacerbate:</a:t>
            </a:r>
            <a:r>
              <a:rPr lang="en-US" altLang="zh-CN" b="1" dirty="0"/>
              <a:t> </a:t>
            </a:r>
            <a:r>
              <a:rPr lang="en-US" altLang="zh-CN" sz="2800" b="1" dirty="0"/>
              <a:t>vt. </a:t>
            </a:r>
            <a:r>
              <a:rPr lang="zh-CN" altLang="en-US" sz="2800" b="1" dirty="0"/>
              <a:t>使恶化； 使加重； 激怒</a:t>
            </a:r>
            <a:r>
              <a:rPr lang="zh-CN" altLang="en-US" b="1" dirty="0"/>
              <a:t> </a:t>
            </a:r>
            <a:endParaRPr lang="zh-CN" altLang="en-US" b="1" dirty="0"/>
          </a:p>
          <a:p>
            <a:pPr eaLnBrk="1" hangingPunct="1">
              <a:buNone/>
            </a:pPr>
            <a:endParaRPr lang="zh-CN" altLang="en-US" b="1" dirty="0"/>
          </a:p>
          <a:p>
            <a:pPr eaLnBrk="1" hangingPunct="1">
              <a:buNone/>
            </a:pPr>
            <a:r>
              <a:rPr lang="en-US" altLang="zh-CN" b="1" dirty="0"/>
              <a:t>eg:    </a:t>
            </a:r>
            <a:r>
              <a:rPr lang="en-US" altLang="zh-CN" sz="2800" b="1" dirty="0"/>
              <a:t>Remedial action is always expensive and, in  some cases, may actually </a:t>
            </a:r>
            <a:r>
              <a:rPr lang="en-US" altLang="zh-CN" sz="2800" b="1" dirty="0">
                <a:solidFill>
                  <a:srgbClr val="FF0000"/>
                </a:solidFill>
              </a:rPr>
              <a:t>exacerbate</a:t>
            </a:r>
            <a:r>
              <a:rPr lang="en-US" altLang="zh-CN" sz="2800" b="1" dirty="0"/>
              <a:t> the  </a:t>
            </a:r>
            <a:endParaRPr lang="en-US" altLang="zh-CN" sz="2800" b="1" dirty="0"/>
          </a:p>
          <a:p>
            <a:pPr eaLnBrk="1" hangingPunct="1">
              <a:buNone/>
            </a:pPr>
            <a:r>
              <a:rPr lang="en-US" altLang="zh-CN" sz="2800" b="1" dirty="0"/>
              <a:t>           problem. </a:t>
            </a:r>
            <a:endParaRPr lang="en-US" altLang="zh-CN" sz="2800" b="1" dirty="0"/>
          </a:p>
          <a:p>
            <a:pPr lvl="1" eaLnBrk="1" hangingPunct="1">
              <a:buNone/>
            </a:pPr>
            <a:r>
              <a:rPr lang="en-US" altLang="zh-CN" b="1" dirty="0"/>
              <a:t>     </a:t>
            </a:r>
            <a:r>
              <a:rPr lang="zh-CN" altLang="en-US" b="1" dirty="0"/>
              <a:t>补救工作总是代价很大，并且在某些时候反  </a:t>
            </a:r>
            <a:endParaRPr lang="zh-CN" altLang="en-US" b="1" dirty="0"/>
          </a:p>
          <a:p>
            <a:pPr lvl="1" eaLnBrk="1" hangingPunct="1">
              <a:buNone/>
            </a:pPr>
            <a:r>
              <a:rPr lang="zh-CN" altLang="en-US" b="1" dirty="0"/>
              <a:t>      而会使问题更严重。 </a:t>
            </a:r>
            <a:endParaRPr lang="zh-CN" altLang="en-US" b="1" dirty="0"/>
          </a:p>
          <a:p>
            <a:pPr lvl="1" eaLnBrk="1" hangingPunct="1">
              <a:buClr>
                <a:schemeClr val="bg2"/>
              </a:buClr>
              <a:buNone/>
            </a:pPr>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内容占位符 2"/>
          <p:cNvSpPr>
            <a:spLocks noGrp="1"/>
          </p:cNvSpPr>
          <p:nvPr>
            <p:ph idx="1"/>
          </p:nvPr>
        </p:nvSpPr>
        <p:spPr>
          <a:xfrm>
            <a:off x="357188" y="642938"/>
            <a:ext cx="8329612" cy="1785937"/>
          </a:xfrm>
        </p:spPr>
        <p:txBody>
          <a:bodyPr wrap="square" lIns="91440" tIns="45720" rIns="91440" bIns="45720" anchor="t"/>
          <a:p>
            <a:pPr>
              <a:buNone/>
            </a:pPr>
            <a:r>
              <a:rPr lang="en-US" altLang="zh-CN" sz="2400" b="1" dirty="0"/>
              <a:t>11. </a:t>
            </a:r>
            <a:r>
              <a:rPr lang="en-US" altLang="zh-CN" sz="2400" b="1" dirty="0">
                <a:solidFill>
                  <a:srgbClr val="FF0000"/>
                </a:solidFill>
              </a:rPr>
              <a:t>not least</a:t>
            </a:r>
            <a:r>
              <a:rPr lang="en-US" altLang="zh-CN" sz="2400" b="1" dirty="0"/>
              <a:t>: used to emphasize that something is important: </a:t>
            </a:r>
            <a:r>
              <a:rPr lang="zh-CN" altLang="en-US" sz="2400" b="1" dirty="0"/>
              <a:t>尤其，特别是</a:t>
            </a:r>
            <a:endParaRPr lang="en-US" altLang="x-none" sz="2400" b="1" dirty="0"/>
          </a:p>
          <a:p>
            <a:pPr>
              <a:buNone/>
            </a:pPr>
            <a:r>
              <a:rPr lang="en-US" altLang="zh-CN" sz="2400" b="1" i="1" dirty="0"/>
              <a:t>Eg. My mother was upset about his appearance here, </a:t>
            </a:r>
            <a:r>
              <a:rPr lang="en-US" altLang="zh-CN" sz="2400" b="1" i="1" dirty="0">
                <a:solidFill>
                  <a:srgbClr val="FF0000"/>
                </a:solidFill>
              </a:rPr>
              <a:t>not least </a:t>
            </a:r>
            <a:r>
              <a:rPr lang="en-US" altLang="zh-CN" sz="2400" b="1" i="1" dirty="0"/>
              <a:t>because she felt it was invading her privacy.</a:t>
            </a:r>
            <a:endParaRPr lang="en-US" altLang="zh-CN" sz="2400" b="1" i="1" dirty="0"/>
          </a:p>
          <a:p>
            <a:pPr>
              <a:buNone/>
            </a:pPr>
            <a:endParaRPr lang="zh-CN" altLang="en-US" dirty="0"/>
          </a:p>
        </p:txBody>
      </p:sp>
      <p:sp>
        <p:nvSpPr>
          <p:cNvPr id="99330"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99331" name="TextBox 4"/>
          <p:cNvSpPr txBox="1"/>
          <p:nvPr/>
        </p:nvSpPr>
        <p:spPr>
          <a:xfrm>
            <a:off x="214313" y="2428875"/>
            <a:ext cx="8929687" cy="4154488"/>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12. </a:t>
            </a:r>
            <a:r>
              <a:rPr lang="en-US" altLang="zh-CN" sz="2400" b="1" dirty="0">
                <a:solidFill>
                  <a:srgbClr val="FF0000"/>
                </a:solidFill>
                <a:latin typeface="Arial" panose="020B0604020202020204" pitchFamily="34" charset="0"/>
                <a:ea typeface="宋体" panose="02010600030101010101" pitchFamily="2" charset="-122"/>
              </a:rPr>
              <a:t>heighten</a:t>
            </a:r>
            <a:r>
              <a:rPr lang="en-US" altLang="zh-CN" sz="2400" b="1" dirty="0">
                <a:latin typeface="Arial" panose="020B0604020202020204" pitchFamily="34" charset="0"/>
                <a:ea typeface="宋体" panose="02010600030101010101" pitchFamily="2" charset="-122"/>
              </a:rPr>
              <a:t> : if something heightens a feeling, effect etc, or if a feeling etc heightens, it becomes stronger or increases</a:t>
            </a:r>
            <a:endParaRPr lang="en-US" altLang="zh-CN" sz="24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 intensify;  strengthen]:</a:t>
            </a:r>
            <a:endParaRPr lang="en-US" altLang="zh-CN" sz="2400" b="1" dirty="0">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There are fears that the march </a:t>
            </a:r>
            <a:r>
              <a:rPr lang="en-US" altLang="zh-CN" sz="2400" b="1" i="1" dirty="0">
                <a:solidFill>
                  <a:srgbClr val="FF0000"/>
                </a:solidFill>
                <a:latin typeface="Arial" panose="020B0604020202020204" pitchFamily="34" charset="0"/>
                <a:ea typeface="宋体" panose="02010600030101010101" pitchFamily="2" charset="-122"/>
              </a:rPr>
              <a:t>will heighten racial tension</a:t>
            </a:r>
            <a:r>
              <a:rPr lang="en-US" altLang="zh-CN" sz="2400" b="1" i="1" dirty="0">
                <a:latin typeface="Arial" panose="020B0604020202020204" pitchFamily="34" charset="0"/>
                <a:ea typeface="宋体" panose="02010600030101010101" pitchFamily="2" charset="-122"/>
              </a:rPr>
              <a:t>.</a:t>
            </a:r>
            <a:endParaRPr lang="en-US" altLang="zh-CN" sz="2400" b="1" i="1" dirty="0">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Increased levels of fat in the diet could </a:t>
            </a:r>
            <a:r>
              <a:rPr lang="en-US" altLang="zh-CN" sz="2400" b="1" i="1" dirty="0">
                <a:solidFill>
                  <a:srgbClr val="FF0000"/>
                </a:solidFill>
                <a:latin typeface="Arial" panose="020B0604020202020204" pitchFamily="34" charset="0"/>
                <a:ea typeface="宋体" panose="02010600030101010101" pitchFamily="2" charset="-122"/>
              </a:rPr>
              <a:t>heighten the risk of </a:t>
            </a:r>
            <a:r>
              <a:rPr lang="en-US" altLang="zh-CN" sz="2400" b="1" i="1" dirty="0">
                <a:latin typeface="Arial" panose="020B0604020202020204" pitchFamily="34" charset="0"/>
                <a:ea typeface="宋体" panose="02010600030101010101" pitchFamily="2" charset="-122"/>
              </a:rPr>
              <a:t>cancer.</a:t>
            </a:r>
            <a:r>
              <a:rPr lang="zh-CN" altLang="en-US" sz="2400" b="1" i="1" dirty="0">
                <a:latin typeface="Arial" panose="020B0604020202020204" pitchFamily="34" charset="0"/>
                <a:ea typeface="宋体" panose="02010600030101010101" pitchFamily="2" charset="-122"/>
              </a:rPr>
              <a:t>加强</a:t>
            </a:r>
            <a:r>
              <a:rPr lang="en-US" altLang="zh-CN" sz="2400" b="1" i="1" dirty="0">
                <a:latin typeface="Arial" panose="020B0604020202020204" pitchFamily="34" charset="0"/>
                <a:ea typeface="宋体" panose="02010600030101010101" pitchFamily="2" charset="-122"/>
              </a:rPr>
              <a:t>---</a:t>
            </a:r>
            <a:endParaRPr lang="en-US" altLang="zh-CN" sz="2400" b="1" i="1" dirty="0">
              <a:latin typeface="Arial" panose="020B0604020202020204" pitchFamily="34" charset="0"/>
              <a:ea typeface="宋体" panose="02010600030101010101" pitchFamily="2" charset="-122"/>
            </a:endParaRPr>
          </a:p>
          <a:p>
            <a:r>
              <a:rPr lang="en-US" altLang="zh-CN" sz="2400" b="1" dirty="0">
                <a:solidFill>
                  <a:srgbClr val="FF0000"/>
                </a:solidFill>
                <a:latin typeface="Arial" panose="020B0604020202020204" pitchFamily="34" charset="0"/>
                <a:ea typeface="宋体" panose="02010600030101010101" pitchFamily="2" charset="-122"/>
              </a:rPr>
              <a:t>heighten (somebody's) awareness (of something</a:t>
            </a:r>
            <a:r>
              <a:rPr lang="en-US" altLang="zh-CN" sz="2400" b="1" dirty="0">
                <a:latin typeface="Arial" panose="020B0604020202020204" pitchFamily="34" charset="0"/>
                <a:ea typeface="宋体" panose="02010600030101010101" pitchFamily="2" charset="-122"/>
              </a:rPr>
              <a:t>)(=make people realize something more clearly)</a:t>
            </a:r>
            <a:r>
              <a:rPr lang="zh-CN" altLang="en-US" sz="2400" dirty="0">
                <a:latin typeface="Arial" panose="020B0604020202020204" pitchFamily="34" charset="0"/>
                <a:ea typeface="宋体" panose="02010600030101010101" pitchFamily="2" charset="-122"/>
              </a:rPr>
              <a:t>提高</a:t>
            </a:r>
            <a:r>
              <a:rPr lang="en-US" altLang="zh-CN" sz="2400"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The case has </a:t>
            </a:r>
            <a:r>
              <a:rPr lang="en-US" altLang="zh-CN" sz="2400" b="1" i="1" dirty="0">
                <a:solidFill>
                  <a:srgbClr val="FF0000"/>
                </a:solidFill>
                <a:latin typeface="Arial" panose="020B0604020202020204" pitchFamily="34" charset="0"/>
                <a:ea typeface="宋体" panose="02010600030101010101" pitchFamily="2" charset="-122"/>
              </a:rPr>
              <a:t>heightened public awareness of </a:t>
            </a:r>
            <a:r>
              <a:rPr lang="en-US" altLang="zh-CN" sz="2400" b="1" i="1" dirty="0">
                <a:latin typeface="Arial" panose="020B0604020202020204" pitchFamily="34" charset="0"/>
                <a:ea typeface="宋体" panose="02010600030101010101" pitchFamily="2" charset="-122"/>
              </a:rPr>
              <a:t>the problem of sexual harassment. (</a:t>
            </a:r>
            <a:r>
              <a:rPr lang="zh-CN" altLang="en-US" sz="2400" b="1" i="1" dirty="0">
                <a:latin typeface="Arial" panose="020B0604020202020204" pitchFamily="34" charset="0"/>
                <a:ea typeface="宋体" panose="02010600030101010101" pitchFamily="2" charset="-122"/>
              </a:rPr>
              <a:t>性骚扰</a:t>
            </a:r>
            <a:r>
              <a:rPr lang="en-US" altLang="zh-CN" sz="2400" b="1" i="1" dirty="0">
                <a:latin typeface="Arial" panose="020B0604020202020204" pitchFamily="34" charset="0"/>
                <a:ea typeface="宋体" panose="02010600030101010101" pitchFamily="2" charset="-122"/>
              </a:rPr>
              <a:t>)</a:t>
            </a:r>
            <a:endParaRPr lang="en-US" altLang="zh-CN" sz="2400" b="1" i="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9" name="Text Box 3"/>
          <p:cNvSpPr txBox="1">
            <a:spLocks noChangeArrowheads="1"/>
          </p:cNvSpPr>
          <p:nvPr/>
        </p:nvSpPr>
        <p:spPr bwMode="auto">
          <a:xfrm>
            <a:off x="971550" y="4724400"/>
            <a:ext cx="6013450" cy="1201738"/>
          </a:xfrm>
          <a:prstGeom prst="rect">
            <a:avLst/>
          </a:prstGeom>
          <a:noFill/>
          <a:ln w="9525">
            <a:noFill/>
            <a:miter lim="800000"/>
          </a:ln>
          <a:effectLst/>
        </p:spPr>
        <p:txBody>
          <a:bodyPr>
            <a:spAutoFit/>
          </a:bodyPr>
          <a:lstStyle/>
          <a:p>
            <a:pPr marR="0" defTabSz="914400" rtl="0">
              <a:buClrTx/>
              <a:buSzTx/>
              <a:buFontTx/>
              <a:buNone/>
              <a:defRPr/>
            </a:pPr>
            <a:r>
              <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rPr>
              <a:t>Tips:</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a:p>
            <a:pPr marR="0" algn="just" defTabSz="914400" rtl="0">
              <a:buClrTx/>
              <a:buSzTx/>
              <a:buFontTx/>
              <a:buNone/>
              <a:defRPr/>
            </a:pPr>
            <a:r>
              <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rPr>
              <a:t>life and property losses, homeless, diseases ...</a:t>
            </a:r>
            <a:endParaRPr kumimoji="0" lang="en-US" altLang="zh-CN" sz="2400" b="1" kern="1200" cap="none" spc="0" normalizeH="0" baseline="0" noProof="0" dirty="0">
              <a:effectLst>
                <a:outerShdw blurRad="38100" dist="38100" dir="2700000" algn="tl">
                  <a:srgbClr val="C0C0C0"/>
                </a:outerShdw>
              </a:effectLst>
              <a:latin typeface="Arial Narrow" panose="020B0606020202030204" pitchFamily="34" charset="0"/>
              <a:ea typeface="宋体" panose="02010600030101010101" pitchFamily="2" charset="-122"/>
              <a:cs typeface="+mn-cs"/>
            </a:endParaRPr>
          </a:p>
        </p:txBody>
      </p:sp>
      <p:sp>
        <p:nvSpPr>
          <p:cNvPr id="121868" name="Rectangle 12">
            <a:hlinkClick r:id="rId1" action="ppaction://hlinksldjump"/>
          </p:cNvPr>
          <p:cNvSpPr>
            <a:spLocks noChangeArrowheads="1"/>
          </p:cNvSpPr>
          <p:nvPr/>
        </p:nvSpPr>
        <p:spPr bwMode="auto">
          <a:xfrm>
            <a:off x="7380288" y="5157788"/>
            <a:ext cx="1612900" cy="381000"/>
          </a:xfrm>
          <a:prstGeom prst="rect">
            <a:avLst/>
          </a:prstGeom>
          <a:gradFill rotWithShape="0">
            <a:gsLst>
              <a:gs pos="0">
                <a:srgbClr val="0066FF">
                  <a:gamma/>
                  <a:shade val="43137"/>
                  <a:invGamma/>
                </a:srgbClr>
              </a:gs>
              <a:gs pos="50000">
                <a:srgbClr val="0066FF"/>
              </a:gs>
              <a:gs pos="100000">
                <a:srgbClr val="0066FF">
                  <a:gamma/>
                  <a:shade val="43137"/>
                  <a:invGamma/>
                </a:srgbClr>
              </a:gs>
            </a:gsLst>
            <a:lin ang="5400000" scaled="1"/>
          </a:gradFill>
          <a:ln w="9525">
            <a:noFill/>
            <a:miter lim="800000"/>
          </a:ln>
          <a:effectLst>
            <a:prstShdw prst="shdw17" dist="17961" dir="2700000">
              <a:srgbClr val="0066FF">
                <a:gamma/>
                <a:shade val="60000"/>
                <a:invGamma/>
              </a:srgbClr>
            </a:prst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Reference</a:t>
            </a:r>
            <a:endParaRPr kumimoji="0" lang="en-US" altLang="zh-CN" sz="2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pic>
        <p:nvPicPr>
          <p:cNvPr id="16387" name="图片 1" descr="3"/>
          <p:cNvPicPr>
            <a:picLocks noChangeAspect="1"/>
          </p:cNvPicPr>
          <p:nvPr/>
        </p:nvPicPr>
        <p:blipFill>
          <a:blip r:embed="rId2"/>
          <a:stretch>
            <a:fillRect/>
          </a:stretch>
        </p:blipFill>
        <p:spPr>
          <a:xfrm>
            <a:off x="1622425" y="984250"/>
            <a:ext cx="5060950" cy="3378200"/>
          </a:xfrm>
          <a:prstGeom prst="rect">
            <a:avLst/>
          </a:prstGeom>
          <a:noFill/>
          <a:ln w="9525">
            <a:noFill/>
          </a:ln>
        </p:spPr>
      </p:pic>
      <p:sp>
        <p:nvSpPr>
          <p:cNvPr id="16388" name="Rectangle 16"/>
          <p:cNvSpPr txBox="1">
            <a:spLocks noGrp="1"/>
          </p:cNvSpPr>
          <p:nvPr/>
        </p:nvSpPr>
        <p:spPr>
          <a:xfrm>
            <a:off x="457200" y="6248400"/>
            <a:ext cx="2133600" cy="457200"/>
          </a:xfrm>
          <a:prstGeom prst="rect">
            <a:avLst/>
          </a:prstGeom>
          <a:noFill/>
          <a:ln w="9525">
            <a:noFill/>
          </a:ln>
        </p:spPr>
        <p:txBody>
          <a:bodyPr wrap="square" lIns="91440" tIns="45720" rIns="91440" bIns="45720" anchor="b"/>
          <a:p>
            <a:fld id="{BB962C8B-B14F-4D97-AF65-F5344CB8AC3E}" type="datetime1">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blinds(horizontal)">
                                      <p:cBhvr>
                                        <p:cTn id="7" dur="500"/>
                                        <p:tgtEl>
                                          <p:spTgt spid="1218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68"/>
                                        </p:tgtEl>
                                        <p:attrNameLst>
                                          <p:attrName>style.visibility</p:attrName>
                                        </p:attrNameLst>
                                      </p:cBhvr>
                                      <p:to>
                                        <p:strVal val="visible"/>
                                      </p:to>
                                    </p:set>
                                    <p:animEffect transition="in" filter="blinds(horizontal)">
                                      <p:cBhvr>
                                        <p:cTn id="12" dur="500"/>
                                        <p:tgtEl>
                                          <p:spTgt spid="121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0354" name="Rectangle 2"/>
          <p:cNvSpPr>
            <a:spLocks noGrp="1"/>
          </p:cNvSpPr>
          <p:nvPr>
            <p:ph idx="1"/>
          </p:nvPr>
        </p:nvSpPr>
        <p:spPr>
          <a:xfrm>
            <a:off x="457200" y="620713"/>
            <a:ext cx="8229600" cy="5246687"/>
          </a:xfrm>
        </p:spPr>
        <p:txBody>
          <a:bodyPr wrap="square" lIns="91440" tIns="45720" rIns="91440" bIns="45720" anchor="t"/>
          <a:p>
            <a:pPr eaLnBrk="1" hangingPunct="1">
              <a:buNone/>
            </a:pPr>
            <a:r>
              <a:rPr lang="en-US" altLang="zh-CN" b="1" dirty="0"/>
              <a:t>13. </a:t>
            </a:r>
            <a:r>
              <a:rPr lang="en-US" altLang="zh-CN" b="1" dirty="0">
                <a:solidFill>
                  <a:srgbClr val="FF0000"/>
                </a:solidFill>
              </a:rPr>
              <a:t>subsidiary</a:t>
            </a:r>
            <a:r>
              <a:rPr lang="en-US" altLang="zh-CN" b="1" dirty="0"/>
              <a:t>:</a:t>
            </a:r>
            <a:r>
              <a:rPr lang="zh-CN" altLang="en-US" sz="2800" b="1" dirty="0"/>
              <a:t>子公司</a:t>
            </a:r>
            <a:r>
              <a:rPr lang="en-US" altLang="zh-CN" sz="2800" b="1" dirty="0"/>
              <a:t>,</a:t>
            </a:r>
            <a:r>
              <a:rPr lang="zh-CN" altLang="en-US" sz="2800" b="1" dirty="0"/>
              <a:t>附属品</a:t>
            </a:r>
            <a:endParaRPr lang="zh-CN" altLang="en-US" sz="2800" b="1" dirty="0"/>
          </a:p>
          <a:p>
            <a:pPr eaLnBrk="1" hangingPunct="1">
              <a:buNone/>
            </a:pPr>
            <a:endParaRPr lang="zh-CN" altLang="en-US" sz="2800" b="1" dirty="0"/>
          </a:p>
          <a:p>
            <a:pPr eaLnBrk="1" hangingPunct="1">
              <a:buNone/>
            </a:pPr>
            <a:r>
              <a:rPr lang="en-US" altLang="zh-CN" sz="2800" b="1" dirty="0"/>
              <a:t>eg: He entered a </a:t>
            </a:r>
            <a:r>
              <a:rPr lang="en-US" altLang="zh-CN" sz="2800" b="1" dirty="0">
                <a:solidFill>
                  <a:srgbClr val="FF0000"/>
                </a:solidFill>
              </a:rPr>
              <a:t>subsidiary</a:t>
            </a:r>
            <a:r>
              <a:rPr lang="en-US" altLang="zh-CN" sz="2800" b="1" dirty="0"/>
              <a:t> of the well-known  </a:t>
            </a:r>
            <a:endParaRPr lang="en-US" altLang="zh-CN" sz="2800" b="1" dirty="0"/>
          </a:p>
          <a:p>
            <a:pPr eaLnBrk="1" hangingPunct="1">
              <a:buNone/>
            </a:pPr>
            <a:r>
              <a:rPr lang="en-US" altLang="zh-CN" sz="2800" b="1" dirty="0"/>
              <a:t>      company.</a:t>
            </a:r>
            <a:endParaRPr lang="en-US" altLang="zh-CN" sz="2800" b="1" dirty="0"/>
          </a:p>
          <a:p>
            <a:pPr eaLnBrk="1" hangingPunct="1">
              <a:buNone/>
            </a:pPr>
            <a:r>
              <a:rPr lang="en-US" altLang="zh-CN" sz="2800" b="1" dirty="0"/>
              <a:t>      </a:t>
            </a:r>
            <a:r>
              <a:rPr lang="zh-CN" altLang="en-US" sz="2800" b="1" dirty="0"/>
              <a:t>他进入这家著名公司的子公司。</a:t>
            </a:r>
            <a:endParaRPr lang="zh-CN" altLang="en-US" sz="2800" b="1" dirty="0"/>
          </a:p>
          <a:p>
            <a:pPr eaLnBrk="1" hangingPunct="1">
              <a:buNone/>
            </a:pPr>
            <a:r>
              <a:rPr lang="zh-CN" altLang="en-US" sz="2800" b="1" dirty="0"/>
              <a:t>    </a:t>
            </a:r>
            <a:endParaRPr lang="zh-CN" altLang="en-US" sz="2800" b="1" dirty="0"/>
          </a:p>
          <a:p>
            <a:r>
              <a:rPr lang="en-US" altLang="zh-CN" sz="2800" b="1" i="1" dirty="0"/>
              <a:t>a </a:t>
            </a:r>
            <a:r>
              <a:rPr lang="en-US" altLang="zh-CN" sz="2800" b="1" i="1" dirty="0">
                <a:solidFill>
                  <a:srgbClr val="FF0000"/>
                </a:solidFill>
              </a:rPr>
              <a:t>subsidiary </a:t>
            </a:r>
            <a:r>
              <a:rPr lang="en-US" altLang="zh-CN" sz="2800" b="1" i="1" dirty="0"/>
              <a:t>of a US company</a:t>
            </a:r>
            <a:endParaRPr lang="en-US" altLang="zh-CN" sz="2800" b="1" i="1" dirty="0"/>
          </a:p>
          <a:p>
            <a:r>
              <a:rPr lang="en-US" altLang="zh-CN" sz="2800" b="1" i="1" dirty="0"/>
              <a:t>one of our Japanese </a:t>
            </a:r>
            <a:r>
              <a:rPr lang="en-US" altLang="zh-CN" sz="2800" b="1" i="1" dirty="0">
                <a:solidFill>
                  <a:srgbClr val="FF0000"/>
                </a:solidFill>
              </a:rPr>
              <a:t>subsidiaries</a:t>
            </a:r>
            <a:endParaRPr lang="en-US" altLang="zh-CN" sz="2800" b="1" i="1" dirty="0">
              <a:solidFill>
                <a:srgbClr val="FF0000"/>
              </a:solidFill>
            </a:endParaRPr>
          </a:p>
          <a:p>
            <a:pPr eaLnBrk="1" hangingPunct="1">
              <a:buNone/>
            </a:pPr>
            <a:endParaRPr lang="en-US" altLang="zh-CN"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1378" name="Rectangle 2"/>
          <p:cNvSpPr>
            <a:spLocks noGrp="1"/>
          </p:cNvSpPr>
          <p:nvPr>
            <p:ph idx="1"/>
          </p:nvPr>
        </p:nvSpPr>
        <p:spPr>
          <a:xfrm>
            <a:off x="457200" y="620713"/>
            <a:ext cx="8229600" cy="2451100"/>
          </a:xfrm>
        </p:spPr>
        <p:txBody>
          <a:bodyPr wrap="square" lIns="91440" tIns="45720" rIns="91440" bIns="45720" anchor="t"/>
          <a:p>
            <a:pPr eaLnBrk="1" hangingPunct="1">
              <a:buNone/>
            </a:pPr>
            <a:r>
              <a:rPr lang="en-US" altLang="zh-CN" sz="2400" b="1" dirty="0"/>
              <a:t>14. </a:t>
            </a:r>
            <a:r>
              <a:rPr lang="en-US" altLang="zh-CN" sz="2400" b="1" dirty="0">
                <a:solidFill>
                  <a:srgbClr val="FF0000"/>
                </a:solidFill>
              </a:rPr>
              <a:t>a case in point</a:t>
            </a:r>
            <a:r>
              <a:rPr lang="en-US" altLang="zh-CN" sz="2400" b="1" dirty="0"/>
              <a:t> </a:t>
            </a:r>
            <a:r>
              <a:rPr lang="zh-CN" altLang="en-US" sz="2400" b="1" dirty="0"/>
              <a:t>佐证，恰当的例子； 明证</a:t>
            </a:r>
            <a:endParaRPr lang="zh-CN" altLang="en-US" sz="2400" b="1" dirty="0"/>
          </a:p>
          <a:p>
            <a:pPr eaLnBrk="1" hangingPunct="1">
              <a:buNone/>
            </a:pPr>
            <a:r>
              <a:rPr lang="en-US" altLang="zh-CN" sz="2400" b="1" dirty="0"/>
              <a:t>eg:  </a:t>
            </a:r>
            <a:r>
              <a:rPr lang="en-US" altLang="zh-CN" sz="2400" b="1" dirty="0">
                <a:solidFill>
                  <a:srgbClr val="FF0000"/>
                </a:solidFill>
              </a:rPr>
              <a:t>A case in point </a:t>
            </a:r>
            <a:r>
              <a:rPr lang="en-US" altLang="zh-CN" sz="2400" b="1" dirty="0"/>
              <a:t>is your reversal of the  </a:t>
            </a:r>
            <a:endParaRPr lang="en-US" altLang="zh-CN" sz="2400" b="1" dirty="0"/>
          </a:p>
          <a:p>
            <a:pPr eaLnBrk="1" hangingPunct="1">
              <a:buNone/>
            </a:pPr>
            <a:r>
              <a:rPr lang="en-US" altLang="zh-CN" sz="2400" b="1" dirty="0"/>
              <a:t>       formerly deteriorating relationship with France.</a:t>
            </a:r>
            <a:endParaRPr lang="en-US" altLang="zh-CN" sz="2400" b="1" dirty="0"/>
          </a:p>
          <a:p>
            <a:pPr eaLnBrk="1" hangingPunct="1">
              <a:buNone/>
            </a:pPr>
            <a:r>
              <a:rPr lang="en-US" altLang="zh-CN" sz="2400" b="1" dirty="0"/>
              <a:t>      </a:t>
            </a:r>
            <a:r>
              <a:rPr lang="zh-CN" altLang="en-US" sz="2400" b="1" dirty="0"/>
              <a:t>这方面的一个例子就是你扭转了过去同法 </a:t>
            </a:r>
            <a:endParaRPr lang="zh-CN" altLang="en-US" sz="2400" b="1" dirty="0"/>
          </a:p>
          <a:p>
            <a:pPr eaLnBrk="1" hangingPunct="1">
              <a:buNone/>
            </a:pPr>
            <a:r>
              <a:rPr lang="zh-CN" altLang="en-US" sz="2400" b="1" dirty="0"/>
              <a:t>      国恶化的关系。  </a:t>
            </a:r>
            <a:endParaRPr lang="zh-CN" altLang="en-US" sz="2400" b="1" dirty="0"/>
          </a:p>
        </p:txBody>
      </p:sp>
      <p:sp>
        <p:nvSpPr>
          <p:cNvPr id="101379" name="TextBox 4"/>
          <p:cNvSpPr txBox="1"/>
          <p:nvPr/>
        </p:nvSpPr>
        <p:spPr>
          <a:xfrm>
            <a:off x="428625" y="2857500"/>
            <a:ext cx="8215313" cy="4619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Any other phrase with “case?”</a:t>
            </a:r>
            <a:endParaRPr lang="zh-CN" altLang="en-US" sz="2400" b="1" dirty="0">
              <a:latin typeface="Arial" panose="020B0604020202020204" pitchFamily="34" charset="0"/>
              <a:ea typeface="宋体" panose="02010600030101010101" pitchFamily="2" charset="-122"/>
            </a:endParaRPr>
          </a:p>
        </p:txBody>
      </p:sp>
      <p:sp>
        <p:nvSpPr>
          <p:cNvPr id="6" name="TextBox 5"/>
          <p:cNvSpPr txBox="1"/>
          <p:nvPr/>
        </p:nvSpPr>
        <p:spPr>
          <a:xfrm>
            <a:off x="357188" y="3429000"/>
            <a:ext cx="8358187" cy="1200150"/>
          </a:xfrm>
          <a:prstGeom prst="rect">
            <a:avLst/>
          </a:prstGeom>
          <a:noFill/>
          <a:ln w="9525">
            <a:noFill/>
          </a:ln>
        </p:spPr>
        <p:txBody>
          <a:bodyPr anchor="t">
            <a:spAutoFit/>
          </a:bodyPr>
          <a:p>
            <a:r>
              <a:rPr lang="en-US" altLang="zh-CN" sz="2400" b="1" dirty="0">
                <a:solidFill>
                  <a:srgbClr val="FF0000"/>
                </a:solidFill>
                <a:latin typeface="Arial" panose="020B0604020202020204" pitchFamily="34" charset="0"/>
                <a:ea typeface="宋体" panose="02010600030101010101" pitchFamily="2" charset="-122"/>
              </a:rPr>
              <a:t>in this/that case, in some/ many/ most cases, in any case, in no case, in case of sth, in the case of sth, in case ---,  </a:t>
            </a:r>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7" name="TextBox 6"/>
          <p:cNvSpPr txBox="1"/>
          <p:nvPr/>
        </p:nvSpPr>
        <p:spPr>
          <a:xfrm>
            <a:off x="428625" y="4572000"/>
            <a:ext cx="8072438" cy="1570038"/>
          </a:xfrm>
          <a:prstGeom prst="rect">
            <a:avLst/>
          </a:prstGeom>
          <a:noFill/>
          <a:ln w="9525">
            <a:noFill/>
          </a:ln>
        </p:spPr>
        <p:txBody>
          <a:bodyPr anchor="t">
            <a:spAutoFit/>
          </a:bodyPr>
          <a:p>
            <a:r>
              <a:rPr lang="en-US" altLang="zh-CN" sz="2400" b="1" dirty="0">
                <a:solidFill>
                  <a:srgbClr val="FF0000"/>
                </a:solidFill>
                <a:latin typeface="Arial" panose="020B0604020202020204" pitchFamily="34" charset="0"/>
                <a:ea typeface="宋体" panose="02010600030101010101" pitchFamily="2" charset="-122"/>
              </a:rPr>
              <a:t>be on somebody's case</a:t>
            </a:r>
            <a:r>
              <a:rPr lang="en-US" altLang="zh-CN" sz="2400" b="1" dirty="0">
                <a:latin typeface="Arial" panose="020B0604020202020204" pitchFamily="34" charset="0"/>
                <a:ea typeface="宋体" panose="02010600030101010101" pitchFamily="2" charset="-122"/>
              </a:rPr>
              <a:t>: (</a:t>
            </a:r>
            <a:r>
              <a:rPr lang="en-US" altLang="zh-CN" sz="2400" b="1" i="1" dirty="0">
                <a:latin typeface="Arial" panose="020B0604020202020204" pitchFamily="34" charset="0"/>
                <a:ea typeface="宋体" panose="02010600030101010101" pitchFamily="2" charset="-122"/>
              </a:rPr>
              <a:t>informal) </a:t>
            </a:r>
            <a:r>
              <a:rPr lang="en-US" altLang="zh-CN" sz="2400" b="1" dirty="0">
                <a:latin typeface="Arial" panose="020B0604020202020204" pitchFamily="34" charset="0"/>
                <a:ea typeface="宋体" panose="02010600030101010101" pitchFamily="2" charset="-122"/>
              </a:rPr>
              <a:t> to be criticizing someone continuously :</a:t>
            </a:r>
            <a:endParaRPr lang="en-US" altLang="zh-CN" sz="2400" b="1" dirty="0">
              <a:latin typeface="Arial" panose="020B0604020202020204" pitchFamily="34" charset="0"/>
              <a:ea typeface="宋体" panose="02010600030101010101" pitchFamily="2" charset="-122"/>
            </a:endParaRPr>
          </a:p>
          <a:p>
            <a:r>
              <a:rPr lang="en-US" altLang="zh-CN" sz="2400" b="1" i="1" dirty="0">
                <a:latin typeface="Arial" panose="020B0604020202020204" pitchFamily="34" charset="0"/>
                <a:ea typeface="宋体" panose="02010600030101010101" pitchFamily="2" charset="-122"/>
              </a:rPr>
              <a:t>Dad's always </a:t>
            </a:r>
            <a:r>
              <a:rPr lang="en-US" altLang="zh-CN" sz="2400" b="1" i="1" dirty="0">
                <a:solidFill>
                  <a:srgbClr val="FF0000"/>
                </a:solidFill>
                <a:latin typeface="Arial" panose="020B0604020202020204" pitchFamily="34" charset="0"/>
                <a:ea typeface="宋体" panose="02010600030101010101" pitchFamily="2" charset="-122"/>
              </a:rPr>
              <a:t>on my case about </a:t>
            </a:r>
            <a:r>
              <a:rPr lang="en-US" altLang="zh-CN" sz="2400" b="1" i="1" dirty="0">
                <a:latin typeface="Arial" panose="020B0604020202020204" pitchFamily="34" charset="0"/>
                <a:ea typeface="宋体" panose="02010600030101010101" pitchFamily="2" charset="-122"/>
              </a:rPr>
              <a:t>something or other.</a:t>
            </a:r>
            <a:endParaRPr lang="en-US" altLang="zh-CN" sz="2400" b="1" i="1" dirty="0">
              <a:latin typeface="Arial" panose="020B0604020202020204" pitchFamily="34" charset="0"/>
              <a:ea typeface="宋体" panose="02010600030101010101" pitchFamily="2" charset="-122"/>
            </a:endParaRPr>
          </a:p>
          <a:p>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2402" name="Rectangle 2"/>
          <p:cNvSpPr>
            <a:spLocks noGrp="1"/>
          </p:cNvSpPr>
          <p:nvPr>
            <p:ph idx="1"/>
          </p:nvPr>
        </p:nvSpPr>
        <p:spPr>
          <a:xfrm>
            <a:off x="457200" y="692150"/>
            <a:ext cx="8229600" cy="5175250"/>
          </a:xfrm>
        </p:spPr>
        <p:txBody>
          <a:bodyPr wrap="square" lIns="91440" tIns="45720" rIns="91440" bIns="45720" anchor="t"/>
          <a:p>
            <a:pPr eaLnBrk="1" hangingPunct="1">
              <a:buNone/>
            </a:pPr>
            <a:r>
              <a:rPr lang="en-US" altLang="zh-CN" dirty="0"/>
              <a:t>15. </a:t>
            </a:r>
            <a:r>
              <a:rPr lang="en-US" altLang="zh-CN" sz="2400" b="1" dirty="0">
                <a:solidFill>
                  <a:srgbClr val="FF0000"/>
                </a:solidFill>
              </a:rPr>
              <a:t>underpin: </a:t>
            </a:r>
            <a:r>
              <a:rPr lang="en-US" altLang="zh-CN" sz="2400" b="1" dirty="0"/>
              <a:t>vt. </a:t>
            </a:r>
            <a:r>
              <a:rPr lang="zh-CN" altLang="en-US" sz="2400" b="1" dirty="0"/>
              <a:t>用砖石结构等从下面支撑（墙等）； 加固（墙等）的基础； 加强</a:t>
            </a:r>
            <a:r>
              <a:rPr lang="en-US" altLang="zh-CN" sz="2400" b="1" dirty="0"/>
              <a:t>…</a:t>
            </a:r>
            <a:r>
              <a:rPr lang="zh-CN" altLang="en-US" sz="2400" b="1" dirty="0"/>
              <a:t>的基础 </a:t>
            </a:r>
            <a:endParaRPr lang="zh-CN" altLang="en-US" sz="2400" b="1" dirty="0"/>
          </a:p>
          <a:p>
            <a:pPr eaLnBrk="1" hangingPunct="1">
              <a:buNone/>
            </a:pPr>
            <a:endParaRPr lang="zh-CN" altLang="en-US" sz="2800" dirty="0"/>
          </a:p>
          <a:p>
            <a:pPr eaLnBrk="1" hangingPunct="1">
              <a:buNone/>
            </a:pPr>
            <a:r>
              <a:rPr lang="en-US" altLang="zh-CN" sz="2800" dirty="0"/>
              <a:t>eg: </a:t>
            </a:r>
            <a:r>
              <a:rPr lang="en-US" altLang="zh-CN" sz="2800" b="1" dirty="0"/>
              <a:t>Producers have, therefore, preferred term  </a:t>
            </a:r>
            <a:endParaRPr lang="en-US" altLang="zh-CN" sz="2800" b="1" dirty="0"/>
          </a:p>
          <a:p>
            <a:pPr eaLnBrk="1" hangingPunct="1">
              <a:buNone/>
            </a:pPr>
            <a:r>
              <a:rPr lang="en-US" altLang="zh-CN" sz="2800" b="1" dirty="0"/>
              <a:t>      sales contracts to </a:t>
            </a:r>
            <a:r>
              <a:rPr lang="en-US" altLang="zh-CN" sz="2800" b="1" dirty="0">
                <a:solidFill>
                  <a:srgbClr val="FF0000"/>
                </a:solidFill>
              </a:rPr>
              <a:t>underpin</a:t>
            </a:r>
            <a:r>
              <a:rPr lang="en-US" altLang="zh-CN" sz="2800" b="1" dirty="0"/>
              <a:t> upfront investment. </a:t>
            </a:r>
            <a:r>
              <a:rPr lang="zh-CN" altLang="en-US" b="1" dirty="0"/>
              <a:t>生产商青睐长期销售合约，以保证前期投资。</a:t>
            </a:r>
            <a:endParaRPr lang="zh-CN" altLang="en-US" b="1" dirty="0"/>
          </a:p>
          <a:p>
            <a:pPr lvl="1" eaLnBrk="1" hangingPunct="1">
              <a:buClr>
                <a:schemeClr val="bg2"/>
              </a:buClr>
              <a:buNone/>
            </a:pPr>
            <a:endParaRPr lang="en-US" altLang="zh-CN"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3426" name="Rectangle 2"/>
          <p:cNvSpPr>
            <a:spLocks noGrp="1"/>
          </p:cNvSpPr>
          <p:nvPr>
            <p:ph idx="1"/>
          </p:nvPr>
        </p:nvSpPr>
        <p:spPr>
          <a:xfrm>
            <a:off x="457200" y="549275"/>
            <a:ext cx="8229600" cy="5318125"/>
          </a:xfrm>
        </p:spPr>
        <p:txBody>
          <a:bodyPr wrap="square" lIns="91440" tIns="45720" rIns="91440" bIns="45720" anchor="t"/>
          <a:p>
            <a:pPr eaLnBrk="1" hangingPunct="1">
              <a:buNone/>
            </a:pPr>
            <a:r>
              <a:rPr lang="en-US" altLang="zh-CN" dirty="0"/>
              <a:t>16</a:t>
            </a:r>
            <a:r>
              <a:rPr lang="en-US" altLang="zh-CN" b="1" dirty="0"/>
              <a:t>.  </a:t>
            </a:r>
            <a:r>
              <a:rPr lang="en-US" altLang="zh-CN" b="1" dirty="0">
                <a:solidFill>
                  <a:srgbClr val="FF0000"/>
                </a:solidFill>
              </a:rPr>
              <a:t>harbor: </a:t>
            </a:r>
            <a:r>
              <a:rPr lang="en-US" altLang="zh-CN" sz="2800" b="1" dirty="0"/>
              <a:t>vt.&amp; vi. </a:t>
            </a:r>
            <a:r>
              <a:rPr lang="zh-CN" altLang="en-US" sz="2800" b="1" dirty="0"/>
              <a:t>心怀； 庇护； 避入安全地；</a:t>
            </a:r>
            <a:endParaRPr lang="zh-CN" altLang="en-US" sz="2800" b="1" dirty="0"/>
          </a:p>
          <a:p>
            <a:pPr eaLnBrk="1" hangingPunct="1">
              <a:buNone/>
            </a:pPr>
            <a:endParaRPr lang="zh-CN" altLang="en-US" sz="2800" b="1" dirty="0"/>
          </a:p>
          <a:p>
            <a:pPr eaLnBrk="1" hangingPunct="1">
              <a:buNone/>
            </a:pPr>
            <a:r>
              <a:rPr lang="en-US" altLang="zh-CN" sz="2800" b="1" dirty="0"/>
              <a:t>eg:  They </a:t>
            </a:r>
            <a:r>
              <a:rPr lang="en-US" altLang="zh-CN" sz="2800" b="1" dirty="0">
                <a:solidFill>
                  <a:srgbClr val="FF0000"/>
                </a:solidFill>
              </a:rPr>
              <a:t>harbored</a:t>
            </a:r>
            <a:r>
              <a:rPr lang="en-US" altLang="zh-CN" sz="2800" b="1" dirty="0"/>
              <a:t> refugees in times of war.</a:t>
            </a:r>
            <a:endParaRPr lang="en-US" altLang="zh-CN" sz="2800" b="1" dirty="0"/>
          </a:p>
          <a:p>
            <a:pPr eaLnBrk="1" hangingPunct="1">
              <a:buNone/>
            </a:pPr>
            <a:r>
              <a:rPr lang="en-US" altLang="zh-CN" sz="2800" b="1" dirty="0"/>
              <a:t>      </a:t>
            </a:r>
            <a:r>
              <a:rPr lang="zh-CN" altLang="en-US" sz="2800" b="1" dirty="0"/>
              <a:t>他们在战争期间收留难民。 </a:t>
            </a:r>
            <a:endParaRPr lang="zh-CN" altLang="en-US" sz="2800" b="1" dirty="0"/>
          </a:p>
          <a:p>
            <a:pPr eaLnBrk="1" hangingPunct="1">
              <a:buNone/>
            </a:pPr>
            <a:r>
              <a:rPr lang="zh-CN" altLang="en-US" sz="2800" b="1" dirty="0"/>
              <a:t>      </a:t>
            </a:r>
            <a:endParaRPr lang="zh-CN" altLang="en-US" sz="2800" b="1" dirty="0"/>
          </a:p>
          <a:p>
            <a:pPr eaLnBrk="1" hangingPunct="1">
              <a:buNone/>
            </a:pPr>
            <a:r>
              <a:rPr lang="zh-CN" altLang="en-US" sz="2800" b="1" dirty="0"/>
              <a:t>   </a:t>
            </a:r>
            <a:r>
              <a:rPr lang="en-US" altLang="zh-CN" sz="2800" b="1" dirty="0"/>
              <a:t>He </a:t>
            </a:r>
            <a:r>
              <a:rPr lang="en-US" altLang="zh-CN" sz="2800" b="1" dirty="0">
                <a:solidFill>
                  <a:srgbClr val="FF0000"/>
                </a:solidFill>
              </a:rPr>
              <a:t>harbors</a:t>
            </a:r>
            <a:r>
              <a:rPr lang="en-US" altLang="zh-CN" sz="2800" b="1" dirty="0"/>
              <a:t> a </a:t>
            </a:r>
            <a:r>
              <a:rPr lang="en-US" altLang="zh-CN" sz="2800" b="1" dirty="0">
                <a:solidFill>
                  <a:srgbClr val="FF0000"/>
                </a:solidFill>
              </a:rPr>
              <a:t>secret grudge against </a:t>
            </a:r>
            <a:r>
              <a:rPr lang="en-US" altLang="zh-CN" sz="2800" b="1" dirty="0"/>
              <a:t>his father.</a:t>
            </a:r>
            <a:endParaRPr lang="en-US" altLang="zh-CN" sz="2800" b="1" dirty="0"/>
          </a:p>
          <a:p>
            <a:pPr eaLnBrk="1" hangingPunct="1">
              <a:buNone/>
            </a:pPr>
            <a:r>
              <a:rPr lang="en-US" altLang="zh-CN" sz="2800" b="1" dirty="0"/>
              <a:t>       </a:t>
            </a:r>
            <a:r>
              <a:rPr lang="zh-CN" altLang="en-US" sz="2800" b="1" dirty="0"/>
              <a:t>他对父亲</a:t>
            </a:r>
            <a:r>
              <a:rPr lang="zh-CN" altLang="en-US" sz="2800" b="1" dirty="0">
                <a:solidFill>
                  <a:srgbClr val="FF0000"/>
                </a:solidFill>
              </a:rPr>
              <a:t>暗怀</a:t>
            </a:r>
            <a:r>
              <a:rPr lang="zh-CN" altLang="en-US" sz="2800" b="1" dirty="0"/>
              <a:t>不满。</a:t>
            </a:r>
            <a:r>
              <a:rPr lang="zh-CN" altLang="en-US" b="1" dirty="0"/>
              <a:t> </a:t>
            </a:r>
            <a:endParaRPr lang="zh-CN" altLang="en-US" sz="2800" b="1" dirty="0"/>
          </a:p>
          <a:p>
            <a:pPr eaLnBrk="1" hangingPunct="1">
              <a:buNone/>
            </a:pPr>
            <a:r>
              <a:rPr lang="zh-CN" altLang="en-US" sz="2800" b="1" dirty="0"/>
              <a:t>        </a:t>
            </a:r>
            <a:endParaRPr lang="zh-CN" altLang="en-US" sz="28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4450" name="Rectangle 2"/>
          <p:cNvSpPr>
            <a:spLocks noGrp="1"/>
          </p:cNvSpPr>
          <p:nvPr>
            <p:ph idx="1"/>
          </p:nvPr>
        </p:nvSpPr>
        <p:spPr>
          <a:xfrm>
            <a:off x="457200" y="620713"/>
            <a:ext cx="8229600" cy="2236787"/>
          </a:xfrm>
        </p:spPr>
        <p:txBody>
          <a:bodyPr wrap="square" lIns="91440" tIns="45720" rIns="91440" bIns="45720" anchor="t"/>
          <a:p>
            <a:pPr eaLnBrk="1" hangingPunct="1">
              <a:buNone/>
            </a:pPr>
            <a:r>
              <a:rPr lang="en-US" altLang="zh-CN" b="1" dirty="0"/>
              <a:t>17.</a:t>
            </a:r>
            <a:r>
              <a:rPr lang="en-US" altLang="zh-CN" b="1" dirty="0">
                <a:solidFill>
                  <a:srgbClr val="FF0000"/>
                </a:solidFill>
              </a:rPr>
              <a:t> biodiversity</a:t>
            </a:r>
            <a:r>
              <a:rPr lang="en-US" altLang="zh-CN" b="1" dirty="0"/>
              <a:t>: </a:t>
            </a:r>
            <a:r>
              <a:rPr lang="en-US" altLang="zh-CN" sz="2800" b="1" dirty="0"/>
              <a:t>n. </a:t>
            </a:r>
            <a:r>
              <a:rPr lang="zh-CN" altLang="en-US" sz="2800" b="1" dirty="0"/>
              <a:t>生物多类状态，生物多样性</a:t>
            </a:r>
            <a:endParaRPr lang="zh-CN" altLang="en-US" sz="2800" b="1" dirty="0"/>
          </a:p>
          <a:p>
            <a:pPr eaLnBrk="1" hangingPunct="1">
              <a:buNone/>
            </a:pPr>
            <a:r>
              <a:rPr lang="en-US" altLang="zh-CN" sz="2800" b="1" dirty="0"/>
              <a:t>eg: Great progress has been made in protection of  </a:t>
            </a:r>
            <a:r>
              <a:rPr lang="en-US" altLang="zh-CN" sz="2800" b="1" dirty="0">
                <a:solidFill>
                  <a:srgbClr val="FF0000"/>
                </a:solidFill>
              </a:rPr>
              <a:t>biodiversity. </a:t>
            </a:r>
            <a:endParaRPr lang="en-US" altLang="zh-CN" sz="2800" b="1" dirty="0">
              <a:solidFill>
                <a:srgbClr val="FF0000"/>
              </a:solidFill>
            </a:endParaRPr>
          </a:p>
          <a:p>
            <a:pPr lvl="1" eaLnBrk="1" hangingPunct="1">
              <a:buNone/>
            </a:pPr>
            <a:r>
              <a:rPr lang="zh-CN" altLang="en-US" b="1" dirty="0"/>
              <a:t>生物多样性保护取得重大进展。 </a:t>
            </a:r>
            <a:endParaRPr lang="zh-CN" altLang="en-US" b="1" dirty="0"/>
          </a:p>
          <a:p>
            <a:pPr lvl="1" eaLnBrk="1" hangingPunct="1">
              <a:buClr>
                <a:schemeClr val="bg2"/>
              </a:buClr>
              <a:buNone/>
            </a:pPr>
            <a:endParaRPr lang="en-US" altLang="zh-CN" sz="2400" dirty="0"/>
          </a:p>
        </p:txBody>
      </p:sp>
      <p:sp>
        <p:nvSpPr>
          <p:cNvPr id="104451" name="TextBox 4"/>
          <p:cNvSpPr txBox="1"/>
          <p:nvPr/>
        </p:nvSpPr>
        <p:spPr>
          <a:xfrm>
            <a:off x="500063" y="2928938"/>
            <a:ext cx="8143875" cy="523875"/>
          </a:xfrm>
          <a:prstGeom prst="rect">
            <a:avLst/>
          </a:prstGeom>
          <a:noFill/>
          <a:ln w="9525">
            <a:noFill/>
          </a:ln>
        </p:spPr>
        <p:txBody>
          <a:bodyPr anchor="t">
            <a:spAutoFit/>
          </a:bodyPr>
          <a:p>
            <a:r>
              <a:rPr lang="en-US" altLang="zh-CN" sz="2800" b="1" dirty="0">
                <a:latin typeface="Arial" panose="020B0604020202020204" pitchFamily="34" charset="0"/>
                <a:ea typeface="宋体" panose="02010600030101010101" pitchFamily="2" charset="-122"/>
              </a:rPr>
              <a:t>Other words with “bio-”</a:t>
            </a:r>
            <a:endParaRPr lang="zh-CN" altLang="en-US" sz="2800" b="1" dirty="0">
              <a:latin typeface="Arial" panose="020B0604020202020204" pitchFamily="34" charset="0"/>
              <a:ea typeface="宋体" panose="02010600030101010101" pitchFamily="2" charset="-122"/>
            </a:endParaRPr>
          </a:p>
        </p:txBody>
      </p:sp>
      <p:sp>
        <p:nvSpPr>
          <p:cNvPr id="104452" name="TextBox 5"/>
          <p:cNvSpPr txBox="1"/>
          <p:nvPr/>
        </p:nvSpPr>
        <p:spPr>
          <a:xfrm>
            <a:off x="571500" y="3857625"/>
            <a:ext cx="7929563" cy="8302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biology</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biochemistry, biotechnology(</a:t>
            </a:r>
            <a:r>
              <a:rPr lang="zh-CN" altLang="en-US" sz="2400" b="1" dirty="0">
                <a:latin typeface="Arial" panose="020B0604020202020204" pitchFamily="34" charset="0"/>
                <a:ea typeface="宋体" panose="02010600030101010101" pitchFamily="2" charset="-122"/>
              </a:rPr>
              <a:t>生物工艺学</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biography(</a:t>
            </a:r>
            <a:r>
              <a:rPr lang="zh-CN" altLang="en-US" sz="2400" b="1" dirty="0">
                <a:latin typeface="Arial" panose="020B0604020202020204" pitchFamily="34" charset="0"/>
                <a:ea typeface="宋体" panose="02010600030101010101" pitchFamily="2" charset="-122"/>
              </a:rPr>
              <a:t>传记</a:t>
            </a:r>
            <a:r>
              <a:rPr lang="en-US" altLang="zh-CN" sz="2400" b="1" dirty="0">
                <a:latin typeface="Arial" panose="020B0604020202020204" pitchFamily="34" charset="0"/>
                <a:ea typeface="宋体" panose="02010600030101010101" pitchFamily="2" charset="-122"/>
              </a:rPr>
              <a:t>), autobiography (</a:t>
            </a:r>
            <a:r>
              <a:rPr lang="zh-CN" altLang="en-US" sz="2400" b="1" dirty="0">
                <a:latin typeface="Arial" panose="020B0604020202020204" pitchFamily="34" charset="0"/>
                <a:ea typeface="宋体" panose="02010600030101010101" pitchFamily="2" charset="-122"/>
              </a:rPr>
              <a:t>自传</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5474" name="Rectangle 2"/>
          <p:cNvSpPr>
            <a:spLocks noGrp="1"/>
          </p:cNvSpPr>
          <p:nvPr>
            <p:ph idx="1"/>
          </p:nvPr>
        </p:nvSpPr>
        <p:spPr>
          <a:xfrm>
            <a:off x="457200" y="692150"/>
            <a:ext cx="8229600" cy="5175250"/>
          </a:xfrm>
        </p:spPr>
        <p:txBody>
          <a:bodyPr wrap="square" lIns="91440" tIns="45720" rIns="91440" bIns="45720" anchor="t"/>
          <a:p>
            <a:pPr eaLnBrk="1" hangingPunct="1">
              <a:buNone/>
            </a:pPr>
            <a:r>
              <a:rPr lang="en-US" altLang="zh-CN" b="1" dirty="0"/>
              <a:t>18</a:t>
            </a:r>
            <a:r>
              <a:rPr lang="en-US" altLang="zh-CN" b="1" dirty="0">
                <a:solidFill>
                  <a:srgbClr val="FF0000"/>
                </a:solidFill>
              </a:rPr>
              <a:t>. indigenous</a:t>
            </a:r>
            <a:r>
              <a:rPr lang="en-US" altLang="zh-CN" b="1" dirty="0"/>
              <a:t>: </a:t>
            </a:r>
            <a:r>
              <a:rPr lang="en-US" altLang="zh-CN" sz="2800" b="1" dirty="0"/>
              <a:t>adj. </a:t>
            </a:r>
            <a:r>
              <a:rPr lang="zh-CN" altLang="en-US" sz="2800" b="1" dirty="0"/>
              <a:t>土生土长的； 生来的，固有的； 本地的； 根生土长 </a:t>
            </a:r>
            <a:endParaRPr lang="zh-CN" altLang="en-US" sz="2800" b="1" dirty="0"/>
          </a:p>
          <a:p>
            <a:pPr eaLnBrk="1" hangingPunct="1">
              <a:buNone/>
            </a:pPr>
            <a:endParaRPr lang="zh-CN" altLang="en-US" sz="2800" b="1" dirty="0"/>
          </a:p>
          <a:p>
            <a:pPr eaLnBrk="1" hangingPunct="1">
              <a:buNone/>
            </a:pPr>
            <a:r>
              <a:rPr lang="en-US" altLang="zh-CN" sz="2800" b="1" dirty="0"/>
              <a:t>eg: Each country has its own </a:t>
            </a:r>
            <a:r>
              <a:rPr lang="en-US" altLang="zh-CN" sz="2800" b="1" dirty="0">
                <a:solidFill>
                  <a:srgbClr val="FF0000"/>
                </a:solidFill>
              </a:rPr>
              <a:t>indigenous </a:t>
            </a:r>
            <a:r>
              <a:rPr lang="en-US" altLang="zh-CN" sz="2800" b="1" dirty="0"/>
              <a:t>cultural tradition.</a:t>
            </a:r>
            <a:r>
              <a:rPr lang="en-US" altLang="zh-CN" b="1" dirty="0"/>
              <a:t> </a:t>
            </a:r>
            <a:endParaRPr lang="en-US" altLang="zh-CN" b="1" dirty="0"/>
          </a:p>
          <a:p>
            <a:pPr lvl="1" eaLnBrk="1" hangingPunct="1">
              <a:buNone/>
            </a:pPr>
            <a:r>
              <a:rPr lang="en-US" altLang="zh-CN" b="1" dirty="0"/>
              <a:t>  </a:t>
            </a:r>
            <a:r>
              <a:rPr lang="zh-CN" altLang="en-US" b="1" dirty="0"/>
              <a:t>每个国家都有其自身的文化传统。 </a:t>
            </a:r>
            <a:endParaRPr lang="zh-CN" altLang="en-US" b="1" dirty="0"/>
          </a:p>
          <a:p>
            <a:pPr lvl="1" eaLnBrk="1" hangingPunct="1">
              <a:buNone/>
            </a:pPr>
            <a:r>
              <a:rPr lang="zh-CN" altLang="en-US" b="1" dirty="0"/>
              <a:t>  </a:t>
            </a:r>
            <a:r>
              <a:rPr lang="en-US" altLang="zh-CN" b="1" dirty="0"/>
              <a:t>Indians were the </a:t>
            </a:r>
            <a:r>
              <a:rPr lang="en-US" altLang="zh-CN" b="1" dirty="0">
                <a:solidFill>
                  <a:srgbClr val="FF0000"/>
                </a:solidFill>
              </a:rPr>
              <a:t>indigenous</a:t>
            </a:r>
            <a:r>
              <a:rPr lang="en-US" altLang="zh-CN" b="1" dirty="0"/>
              <a:t> inhabitants of America.   </a:t>
            </a:r>
            <a:r>
              <a:rPr lang="zh-CN" altLang="en-US" b="1" dirty="0"/>
              <a:t>印第安人是美洲的土著居民。 </a:t>
            </a:r>
            <a:endParaRPr lang="zh-CN" altLang="en-US" b="1" dirty="0"/>
          </a:p>
          <a:p>
            <a:pPr lvl="1" eaLnBrk="1" hangingPunct="1">
              <a:buClr>
                <a:schemeClr val="bg2"/>
              </a:buClr>
              <a:buNone/>
            </a:pPr>
            <a:endParaRPr lang="en-US" altLang="zh-CN"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6498" name="Rectangle 2"/>
          <p:cNvSpPr>
            <a:spLocks noGrp="1"/>
          </p:cNvSpPr>
          <p:nvPr>
            <p:ph idx="1"/>
          </p:nvPr>
        </p:nvSpPr>
        <p:spPr>
          <a:xfrm>
            <a:off x="457200" y="620713"/>
            <a:ext cx="8229600" cy="5246687"/>
          </a:xfrm>
        </p:spPr>
        <p:txBody>
          <a:bodyPr wrap="square" lIns="91440" tIns="45720" rIns="91440" bIns="45720" anchor="t"/>
          <a:p>
            <a:pPr eaLnBrk="1" hangingPunct="1">
              <a:buNone/>
            </a:pPr>
            <a:r>
              <a:rPr lang="en-US" altLang="zh-CN" b="1" dirty="0"/>
              <a:t>19. </a:t>
            </a:r>
            <a:r>
              <a:rPr lang="en-US" altLang="zh-CN" b="1" dirty="0">
                <a:solidFill>
                  <a:srgbClr val="FF0000"/>
                </a:solidFill>
              </a:rPr>
              <a:t>mimic: </a:t>
            </a:r>
            <a:r>
              <a:rPr lang="en-US" altLang="zh-CN" sz="2800" b="1" dirty="0"/>
              <a:t>vt. </a:t>
            </a:r>
            <a:r>
              <a:rPr lang="zh-CN" altLang="en-US" sz="2800" b="1" dirty="0"/>
              <a:t>模仿，学样； 摹拟； </a:t>
            </a:r>
            <a:endParaRPr lang="zh-CN" altLang="en-US" sz="2800" b="1" dirty="0"/>
          </a:p>
          <a:p>
            <a:pPr eaLnBrk="1" hangingPunct="1">
              <a:buNone/>
            </a:pPr>
            <a:endParaRPr lang="zh-CN" altLang="en-US" sz="2800" b="1" dirty="0"/>
          </a:p>
          <a:p>
            <a:pPr eaLnBrk="1" hangingPunct="1">
              <a:buNone/>
            </a:pPr>
            <a:r>
              <a:rPr lang="en-US" altLang="zh-CN" sz="2800" b="1" dirty="0"/>
              <a:t>eg: In a mirage the desert will </a:t>
            </a:r>
            <a:r>
              <a:rPr lang="en-US" altLang="zh-CN" sz="2800" b="1" dirty="0">
                <a:solidFill>
                  <a:srgbClr val="FF0000"/>
                </a:solidFill>
              </a:rPr>
              <a:t>mimic</a:t>
            </a:r>
            <a:r>
              <a:rPr lang="en-US" altLang="zh-CN" sz="2800" b="1" dirty="0"/>
              <a:t> a lake. </a:t>
            </a:r>
            <a:endParaRPr lang="en-US" altLang="zh-CN" sz="2800" b="1" dirty="0"/>
          </a:p>
          <a:p>
            <a:pPr eaLnBrk="1" hangingPunct="1">
              <a:buNone/>
            </a:pPr>
            <a:r>
              <a:rPr lang="en-US" altLang="zh-CN" sz="2800" b="1" dirty="0"/>
              <a:t>     </a:t>
            </a:r>
            <a:r>
              <a:rPr lang="zh-CN" altLang="en-US" sz="2800" b="1" dirty="0"/>
              <a:t>在海市蜃楼中，沙漠有时会现出湖泊的形 </a:t>
            </a:r>
            <a:endParaRPr lang="zh-CN" altLang="en-US" sz="2800" b="1" dirty="0"/>
          </a:p>
          <a:p>
            <a:pPr eaLnBrk="1" hangingPunct="1">
              <a:buNone/>
            </a:pPr>
            <a:r>
              <a:rPr lang="zh-CN" altLang="en-US" sz="2800" b="1" dirty="0"/>
              <a:t>      象。</a:t>
            </a:r>
            <a:endParaRPr lang="zh-CN" altLang="en-US" sz="2800" b="1" dirty="0"/>
          </a:p>
          <a:p>
            <a:pPr eaLnBrk="1" hangingPunct="1">
              <a:buNone/>
            </a:pPr>
            <a:r>
              <a:rPr lang="zh-CN" altLang="en-US" b="1" dirty="0"/>
              <a:t>    </a:t>
            </a:r>
            <a:r>
              <a:rPr lang="en-US" altLang="zh-CN" sz="2800" b="1" dirty="0"/>
              <a:t>He used to </a:t>
            </a:r>
            <a:r>
              <a:rPr lang="en-US" altLang="zh-CN" sz="2800" b="1" dirty="0">
                <a:solidFill>
                  <a:srgbClr val="FF0000"/>
                </a:solidFill>
              </a:rPr>
              <a:t>mimic</a:t>
            </a:r>
            <a:r>
              <a:rPr lang="en-US" altLang="zh-CN" sz="2800" b="1" dirty="0"/>
              <a:t> speech peculiarities  of  </a:t>
            </a:r>
            <a:endParaRPr lang="en-US" altLang="zh-CN" sz="2800" b="1" dirty="0"/>
          </a:p>
          <a:p>
            <a:pPr eaLnBrk="1" hangingPunct="1">
              <a:buNone/>
            </a:pPr>
            <a:r>
              <a:rPr lang="en-US" altLang="zh-CN" sz="2800" b="1" dirty="0"/>
              <a:t>     another. </a:t>
            </a:r>
            <a:endParaRPr lang="en-US" altLang="zh-CN" sz="2800" b="1" dirty="0"/>
          </a:p>
          <a:p>
            <a:pPr lvl="1" eaLnBrk="1" hangingPunct="1">
              <a:buNone/>
            </a:pPr>
            <a:r>
              <a:rPr lang="zh-CN" altLang="en-US" b="1" dirty="0"/>
              <a:t>他过去总是模仿别人讲话的特点。</a:t>
            </a:r>
            <a:endParaRPr lang="zh-CN" altLang="en-US" b="1" dirty="0"/>
          </a:p>
          <a:p>
            <a:pPr lvl="1" eaLnBrk="1" hangingPunct="1">
              <a:buClr>
                <a:schemeClr val="bg2"/>
              </a:buClr>
              <a:buNone/>
            </a:pPr>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7522" name="Rectangle 2"/>
          <p:cNvSpPr>
            <a:spLocks noGrp="1"/>
          </p:cNvSpPr>
          <p:nvPr>
            <p:ph idx="1"/>
          </p:nvPr>
        </p:nvSpPr>
        <p:spPr>
          <a:xfrm>
            <a:off x="457200" y="642938"/>
            <a:ext cx="8329613" cy="5224462"/>
          </a:xfrm>
        </p:spPr>
        <p:txBody>
          <a:bodyPr wrap="square" lIns="91440" tIns="45720" rIns="91440" bIns="45720" anchor="t"/>
          <a:p>
            <a:pPr eaLnBrk="1" hangingPunct="1">
              <a:buNone/>
            </a:pPr>
            <a:r>
              <a:rPr lang="en-US" altLang="zh-CN" dirty="0"/>
              <a:t>20</a:t>
            </a:r>
            <a:r>
              <a:rPr lang="en-US" altLang="zh-CN" b="1" dirty="0"/>
              <a:t>. </a:t>
            </a:r>
            <a:r>
              <a:rPr lang="en-US" altLang="zh-CN" b="1" dirty="0">
                <a:solidFill>
                  <a:srgbClr val="FF0000"/>
                </a:solidFill>
              </a:rPr>
              <a:t>facilitate</a:t>
            </a:r>
            <a:r>
              <a:rPr lang="en-US" altLang="zh-CN" b="1" dirty="0"/>
              <a:t>: </a:t>
            </a:r>
            <a:r>
              <a:rPr lang="en-US" altLang="zh-CN" sz="2800" b="1" dirty="0"/>
              <a:t>vt. </a:t>
            </a:r>
            <a:r>
              <a:rPr lang="zh-CN" altLang="en-US" sz="2800" b="1" dirty="0"/>
              <a:t>促进，助长； 使容易； 帮助 </a:t>
            </a:r>
            <a:endParaRPr lang="zh-CN" altLang="en-US" sz="2800" b="1" dirty="0"/>
          </a:p>
          <a:p>
            <a:pPr eaLnBrk="1" hangingPunct="1">
              <a:buNone/>
            </a:pPr>
            <a:endParaRPr lang="zh-CN" altLang="en-US" sz="2800" b="1" dirty="0"/>
          </a:p>
          <a:p>
            <a:pPr eaLnBrk="1" hangingPunct="1">
              <a:buNone/>
            </a:pPr>
            <a:r>
              <a:rPr lang="en-US" altLang="zh-CN" sz="2800" b="1" dirty="0"/>
              <a:t>eg: The new trade agreement should  </a:t>
            </a:r>
            <a:r>
              <a:rPr lang="en-US" altLang="zh-CN" sz="2800" b="1" dirty="0">
                <a:solidFill>
                  <a:srgbClr val="FF0000"/>
                </a:solidFill>
              </a:rPr>
              <a:t>facilitate</a:t>
            </a:r>
            <a:r>
              <a:rPr lang="en-US" altLang="zh-CN" sz="2800" b="1" dirty="0"/>
              <a:t> more rapid economic growth. </a:t>
            </a:r>
            <a:endParaRPr lang="en-US" altLang="zh-CN" sz="2800" b="1" dirty="0"/>
          </a:p>
          <a:p>
            <a:pPr eaLnBrk="1" hangingPunct="1">
              <a:buNone/>
            </a:pPr>
            <a:r>
              <a:rPr lang="en-US" altLang="zh-CN" sz="2800" b="1" dirty="0"/>
              <a:t>      </a:t>
            </a:r>
            <a:r>
              <a:rPr lang="zh-CN" altLang="en-US" sz="2800" b="1" dirty="0"/>
              <a:t>新贸易协定应当会加快经济发展。</a:t>
            </a:r>
            <a:endParaRPr lang="zh-CN" altLang="en-US" sz="2800" b="1" dirty="0"/>
          </a:p>
          <a:p>
            <a:pPr eaLnBrk="1" hangingPunct="1">
              <a:buNone/>
            </a:pPr>
            <a:r>
              <a:rPr lang="zh-CN" altLang="en-US" sz="2800" b="1" dirty="0"/>
              <a:t>       </a:t>
            </a:r>
            <a:endParaRPr lang="zh-CN" altLang="en-US" sz="2800" b="1" dirty="0"/>
          </a:p>
          <a:p>
            <a:pPr eaLnBrk="1" hangingPunct="1">
              <a:buNone/>
            </a:pPr>
            <a:r>
              <a:rPr lang="zh-CN" altLang="en-US" sz="2800" b="1" dirty="0"/>
              <a:t>      </a:t>
            </a:r>
            <a:r>
              <a:rPr lang="en-US" altLang="zh-CN" sz="2800" b="1" dirty="0"/>
              <a:t>Both sides undertake to </a:t>
            </a:r>
            <a:r>
              <a:rPr lang="en-US" altLang="zh-CN" sz="2800" b="1" dirty="0">
                <a:solidFill>
                  <a:srgbClr val="FF0000"/>
                </a:solidFill>
              </a:rPr>
              <a:t>facilitate</a:t>
            </a:r>
            <a:r>
              <a:rPr lang="en-US" altLang="zh-CN" sz="2800" b="1" dirty="0"/>
              <a:t> further  </a:t>
            </a:r>
            <a:endParaRPr lang="en-US" altLang="zh-CN" sz="2800" b="1" dirty="0"/>
          </a:p>
          <a:p>
            <a:pPr eaLnBrk="1" hangingPunct="1">
              <a:buNone/>
            </a:pPr>
            <a:r>
              <a:rPr lang="en-US" altLang="zh-CN" sz="2800" b="1" dirty="0"/>
              <a:t>      cultural exchanges. </a:t>
            </a:r>
            <a:endParaRPr lang="en-US" altLang="zh-CN" sz="2800" b="1" dirty="0"/>
          </a:p>
          <a:p>
            <a:pPr eaLnBrk="1" hangingPunct="1">
              <a:buNone/>
            </a:pPr>
            <a:r>
              <a:rPr lang="en-US" altLang="zh-CN" sz="2800" b="1" dirty="0"/>
              <a:t>      </a:t>
            </a:r>
            <a:r>
              <a:rPr lang="zh-CN" altLang="en-US" sz="2800" b="1" dirty="0"/>
              <a:t>双方承诺为进一步开展文化交流创造便利  </a:t>
            </a:r>
            <a:endParaRPr lang="zh-CN" altLang="en-US" sz="2800" b="1" dirty="0"/>
          </a:p>
          <a:p>
            <a:pPr eaLnBrk="1" hangingPunct="1">
              <a:buNone/>
            </a:pPr>
            <a:r>
              <a:rPr lang="zh-CN" altLang="en-US" sz="2800" b="1" dirty="0"/>
              <a:t>      条件。 </a:t>
            </a:r>
            <a:endParaRPr lang="zh-CN" altLang="en-US" sz="28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日期占位符 5"/>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8546" name="Rectangle 2"/>
          <p:cNvSpPr>
            <a:spLocks noGrp="1"/>
          </p:cNvSpPr>
          <p:nvPr>
            <p:ph idx="1"/>
          </p:nvPr>
        </p:nvSpPr>
        <p:spPr>
          <a:xfrm>
            <a:off x="214313" y="500063"/>
            <a:ext cx="8786812" cy="2714625"/>
          </a:xfrm>
        </p:spPr>
        <p:txBody>
          <a:bodyPr wrap="square" lIns="91440" tIns="45720" rIns="91440" bIns="45720" anchor="t"/>
          <a:p>
            <a:pPr eaLnBrk="1" hangingPunct="1">
              <a:buNone/>
            </a:pPr>
            <a:r>
              <a:rPr lang="en-US" altLang="zh-CN" sz="2400" dirty="0"/>
              <a:t>21. </a:t>
            </a:r>
            <a:r>
              <a:rPr lang="en-US" altLang="zh-CN" sz="2400" b="1" dirty="0">
                <a:solidFill>
                  <a:srgbClr val="FF0000"/>
                </a:solidFill>
              </a:rPr>
              <a:t>account for: </a:t>
            </a:r>
            <a:r>
              <a:rPr lang="zh-CN" altLang="en-US" sz="2400" b="1" dirty="0"/>
              <a:t>（在数量、比例上）占</a:t>
            </a:r>
            <a:r>
              <a:rPr lang="en-US" altLang="zh-CN" sz="2400" b="1" dirty="0"/>
              <a:t>---</a:t>
            </a:r>
            <a:r>
              <a:rPr lang="zh-CN" altLang="en-US" sz="2400" b="1" dirty="0"/>
              <a:t>， 解释</a:t>
            </a:r>
            <a:endParaRPr lang="zh-CN" altLang="en-US" sz="2400" b="1" dirty="0"/>
          </a:p>
          <a:p>
            <a:pPr eaLnBrk="1" hangingPunct="1">
              <a:buNone/>
            </a:pPr>
            <a:r>
              <a:rPr lang="en-US" altLang="zh-CN" sz="2400" b="1" dirty="0"/>
              <a:t>eg:  These products, in total, </a:t>
            </a:r>
            <a:r>
              <a:rPr lang="en-US" altLang="zh-CN" sz="2400" b="1" dirty="0">
                <a:solidFill>
                  <a:srgbClr val="FF0000"/>
                </a:solidFill>
              </a:rPr>
              <a:t>account for </a:t>
            </a:r>
            <a:r>
              <a:rPr lang="en-US" altLang="zh-CN" sz="2400" b="1" dirty="0"/>
              <a:t>about  </a:t>
            </a:r>
            <a:endParaRPr lang="en-US" altLang="zh-CN" sz="2400" b="1" dirty="0"/>
          </a:p>
          <a:p>
            <a:pPr eaLnBrk="1" hangingPunct="1">
              <a:buNone/>
            </a:pPr>
            <a:r>
              <a:rPr lang="en-US" altLang="zh-CN" sz="2400" b="1" dirty="0"/>
              <a:t>        80% of all our sales.</a:t>
            </a:r>
            <a:endParaRPr lang="en-US" altLang="zh-CN" sz="2400" b="1" dirty="0"/>
          </a:p>
          <a:p>
            <a:pPr eaLnBrk="1" hangingPunct="1">
              <a:buNone/>
            </a:pPr>
            <a:r>
              <a:rPr lang="en-US" altLang="zh-CN" sz="2400" b="1" dirty="0"/>
              <a:t>        </a:t>
            </a:r>
            <a:r>
              <a:rPr lang="zh-CN" altLang="en-US" sz="2400" b="1" dirty="0"/>
              <a:t>这些产品总共约占我们全部销售额的</a:t>
            </a:r>
            <a:r>
              <a:rPr lang="en-US" altLang="zh-CN" sz="2400" b="1" dirty="0"/>
              <a:t>80</a:t>
            </a:r>
            <a:r>
              <a:rPr lang="zh-CN" altLang="en-US" sz="2400" b="1" dirty="0"/>
              <a:t>％。</a:t>
            </a:r>
            <a:endParaRPr lang="zh-CN" altLang="en-US" sz="2400" b="1" dirty="0"/>
          </a:p>
          <a:p>
            <a:pPr eaLnBrk="1" hangingPunct="1">
              <a:buNone/>
            </a:pPr>
            <a:r>
              <a:rPr lang="zh-CN" altLang="en-US" sz="2400" b="1" dirty="0"/>
              <a:t> </a:t>
            </a:r>
            <a:r>
              <a:rPr lang="en-US" altLang="zh-CN" sz="2400" b="1" dirty="0"/>
              <a:t>How can we </a:t>
            </a:r>
            <a:r>
              <a:rPr lang="en-US" altLang="zh-CN" sz="2400" b="1" dirty="0">
                <a:solidFill>
                  <a:srgbClr val="FF0000"/>
                </a:solidFill>
              </a:rPr>
              <a:t>account for </a:t>
            </a:r>
            <a:r>
              <a:rPr lang="en-US" altLang="zh-CN" sz="2400" b="1" dirty="0"/>
              <a:t>the recent  population explosion? </a:t>
            </a:r>
            <a:r>
              <a:rPr lang="zh-CN" altLang="en-US" sz="2400" b="1" dirty="0"/>
              <a:t>我们如何能解释最近人口激增的现象？ </a:t>
            </a:r>
            <a:endParaRPr lang="zh-CN" altLang="en-US" sz="2400" b="1" dirty="0"/>
          </a:p>
          <a:p>
            <a:pPr lvl="1" eaLnBrk="1" hangingPunct="1">
              <a:buClr>
                <a:schemeClr val="bg2"/>
              </a:buClr>
              <a:buNone/>
            </a:pPr>
            <a:endParaRPr lang="en-US" altLang="zh-CN" dirty="0"/>
          </a:p>
        </p:txBody>
      </p:sp>
      <p:sp>
        <p:nvSpPr>
          <p:cNvPr id="108547" name="TextBox 4"/>
          <p:cNvSpPr txBox="1"/>
          <p:nvPr/>
        </p:nvSpPr>
        <p:spPr>
          <a:xfrm>
            <a:off x="142875" y="3286125"/>
            <a:ext cx="8786813" cy="830263"/>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22. </a:t>
            </a:r>
            <a:r>
              <a:rPr lang="en-US" altLang="zh-CN" sz="2400" b="1" dirty="0">
                <a:solidFill>
                  <a:srgbClr val="FF0000"/>
                </a:solidFill>
                <a:latin typeface="Arial" panose="020B0604020202020204" pitchFamily="34" charset="0"/>
                <a:ea typeface="宋体" panose="02010600030101010101" pitchFamily="2" charset="-122"/>
              </a:rPr>
              <a:t>expend- expense   </a:t>
            </a:r>
            <a:r>
              <a:rPr lang="zh-CN" altLang="en-US" sz="2400" b="1" dirty="0">
                <a:solidFill>
                  <a:srgbClr val="FF0000"/>
                </a:solidFill>
                <a:latin typeface="Arial" panose="020B0604020202020204" pitchFamily="34" charset="0"/>
                <a:ea typeface="宋体" panose="02010600030101010101" pitchFamily="2" charset="-122"/>
              </a:rPr>
              <a:t>花费</a:t>
            </a:r>
            <a:r>
              <a:rPr lang="en-US" altLang="zh-CN" sz="2400" b="1" dirty="0">
                <a:solidFill>
                  <a:srgbClr val="FF0000"/>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耗尽</a:t>
            </a:r>
            <a:endParaRPr lang="en-US" altLang="zh-CN" sz="2400" b="1" dirty="0">
              <a:solidFill>
                <a:srgbClr val="FF0000"/>
              </a:solidFill>
              <a:latin typeface="Arial" panose="020B0604020202020204" pitchFamily="34" charset="0"/>
              <a:ea typeface="宋体" panose="02010600030101010101" pitchFamily="2" charset="-122"/>
            </a:endParaRPr>
          </a:p>
          <a:p>
            <a:r>
              <a:rPr lang="en-US" altLang="zh-CN" sz="2400" b="1" dirty="0">
                <a:solidFill>
                  <a:srgbClr val="FF0000"/>
                </a:solidFill>
                <a:latin typeface="Arial" panose="020B0604020202020204" pitchFamily="34" charset="0"/>
                <a:ea typeface="宋体" panose="02010600030101010101" pitchFamily="2" charset="-122"/>
              </a:rPr>
              <a:t>      expand-expansion </a:t>
            </a:r>
            <a:r>
              <a:rPr lang="zh-CN" altLang="en-US" sz="2400" b="1" dirty="0">
                <a:solidFill>
                  <a:srgbClr val="FF0000"/>
                </a:solidFill>
                <a:latin typeface="Arial" panose="020B0604020202020204" pitchFamily="34" charset="0"/>
                <a:ea typeface="宋体" panose="02010600030101010101" pitchFamily="2" charset="-122"/>
              </a:rPr>
              <a:t>扩展，扩张</a:t>
            </a:r>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108548" name="TextBox 5"/>
          <p:cNvSpPr txBox="1"/>
          <p:nvPr/>
        </p:nvSpPr>
        <p:spPr>
          <a:xfrm>
            <a:off x="285750" y="4143375"/>
            <a:ext cx="8643938" cy="1570038"/>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Eg: Don‘t </a:t>
            </a:r>
            <a:r>
              <a:rPr lang="en-US" altLang="zh-CN" sz="2400" b="1" dirty="0">
                <a:solidFill>
                  <a:srgbClr val="FF0000"/>
                </a:solidFill>
                <a:latin typeface="Arial" panose="020B0604020202020204" pitchFamily="34" charset="0"/>
                <a:ea typeface="宋体" panose="02010600030101010101" pitchFamily="2" charset="-122"/>
              </a:rPr>
              <a:t>expend </a:t>
            </a:r>
            <a:r>
              <a:rPr lang="en-US" altLang="zh-CN" sz="2400" b="1" dirty="0">
                <a:latin typeface="Arial" panose="020B0604020202020204" pitchFamily="34" charset="0"/>
                <a:ea typeface="宋体" panose="02010600030101010101" pitchFamily="2" charset="-122"/>
              </a:rPr>
              <a:t>all your time</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energy on such a useless job.</a:t>
            </a:r>
            <a:endParaRPr lang="en-US" altLang="zh-CN" sz="24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 China will further</a:t>
            </a:r>
            <a:r>
              <a:rPr lang="en-US" altLang="zh-CN" sz="2400" b="1" dirty="0">
                <a:solidFill>
                  <a:srgbClr val="FF0000"/>
                </a:solidFill>
                <a:latin typeface="Arial" panose="020B0604020202020204" pitchFamily="34" charset="0"/>
                <a:ea typeface="宋体" panose="02010600030101010101" pitchFamily="2" charset="-122"/>
              </a:rPr>
              <a:t> expand the scope </a:t>
            </a:r>
            <a:r>
              <a:rPr lang="en-US" altLang="zh-CN" sz="2400" b="1" dirty="0">
                <a:latin typeface="Arial" panose="020B0604020202020204" pitchFamily="34" charset="0"/>
                <a:ea typeface="宋体" panose="02010600030101010101" pitchFamily="2" charset="-122"/>
              </a:rPr>
              <a:t>of its opened-up areas. </a:t>
            </a:r>
            <a:r>
              <a:rPr lang="zh-CN" altLang="en-US" sz="2400" b="1" dirty="0">
                <a:latin typeface="Arial" panose="020B0604020202020204" pitchFamily="34" charset="0"/>
                <a:ea typeface="宋体" panose="02010600030101010101" pitchFamily="2" charset="-122"/>
              </a:rPr>
              <a:t>中国要进一步扩大开放范围。</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a:spLocks noGrp="1"/>
          </p:cNvSpPr>
          <p:nvPr>
            <p:ph type="dt" sz="half" idx="12"/>
          </p:nvPr>
        </p:nvSpPr>
        <p:spPr/>
        <p:txBody>
          <a:bodyPr wrap="square" lIns="91440" tIns="45720" rIns="91440" bIns="45720"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fld>
            <a:endParaRPr lang="zh-CN" altLang="en-US" sz="1200" dirty="0"/>
          </a:p>
        </p:txBody>
      </p:sp>
      <p:sp>
        <p:nvSpPr>
          <p:cNvPr id="109570" name="TextBox 4"/>
          <p:cNvSpPr txBox="1"/>
          <p:nvPr/>
        </p:nvSpPr>
        <p:spPr>
          <a:xfrm>
            <a:off x="285750" y="428625"/>
            <a:ext cx="8643938" cy="4278313"/>
          </a:xfrm>
          <a:prstGeom prst="rect">
            <a:avLst/>
          </a:prstGeom>
          <a:noFill/>
          <a:ln w="9525">
            <a:noFill/>
          </a:ln>
        </p:spPr>
        <p:txBody>
          <a:bodyPr anchor="t">
            <a:spAutoFit/>
          </a:bodyPr>
          <a:p>
            <a:r>
              <a:rPr lang="en-US" altLang="zh-CN" sz="2400" dirty="0">
                <a:latin typeface="Arial" panose="020B0604020202020204" pitchFamily="34" charset="0"/>
                <a:ea typeface="宋体" panose="02010600030101010101" pitchFamily="2" charset="-122"/>
              </a:rPr>
              <a:t>23. </a:t>
            </a:r>
            <a:r>
              <a:rPr lang="en-US" altLang="zh-CN" sz="2000" b="1" dirty="0">
                <a:solidFill>
                  <a:srgbClr val="FF0000"/>
                </a:solidFill>
                <a:latin typeface="Arial" panose="020B0604020202020204" pitchFamily="34" charset="0"/>
                <a:ea typeface="宋体" panose="02010600030101010101" pitchFamily="2" charset="-122"/>
              </a:rPr>
              <a:t>consensus:</a:t>
            </a:r>
            <a:r>
              <a:rPr lang="en-US" altLang="zh-CN" sz="2000" dirty="0">
                <a:solidFill>
                  <a:srgbClr val="FF0000"/>
                </a:solidFill>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an opinion that everyone in a group agrees with or accepts</a:t>
            </a:r>
            <a:endParaRPr lang="en-US" altLang="zh-CN" sz="2000" b="1" dirty="0">
              <a:latin typeface="Arial" panose="020B0604020202020204" pitchFamily="34" charset="0"/>
              <a:ea typeface="宋体" panose="02010600030101010101" pitchFamily="2" charset="-122"/>
            </a:endParaRPr>
          </a:p>
          <a:p>
            <a:r>
              <a:rPr lang="en-US" altLang="zh-CN" sz="2000" b="1" dirty="0">
                <a:solidFill>
                  <a:srgbClr val="FF0000"/>
                </a:solidFill>
                <a:latin typeface="Arial" panose="020B0604020202020204" pitchFamily="34" charset="0"/>
                <a:ea typeface="宋体" panose="02010600030101010101" pitchFamily="2" charset="-122"/>
              </a:rPr>
              <a:t>consensus on/about---</a:t>
            </a:r>
            <a:endParaRPr lang="en-US" altLang="zh-CN" sz="2000" b="1" dirty="0">
              <a:solidFill>
                <a:srgbClr val="FF0000"/>
              </a:solidFill>
              <a:latin typeface="Arial" panose="020B0604020202020204" pitchFamily="34" charset="0"/>
              <a:ea typeface="宋体" panose="02010600030101010101" pitchFamily="2" charset="-122"/>
            </a:endParaRPr>
          </a:p>
          <a:p>
            <a:r>
              <a:rPr lang="en-US" altLang="zh-CN" sz="2000" b="1" i="1" dirty="0">
                <a:latin typeface="Arial" panose="020B0604020202020204" pitchFamily="34" charset="0"/>
                <a:ea typeface="宋体" panose="02010600030101010101" pitchFamily="2" charset="-122"/>
              </a:rPr>
              <a:t>a lack of consensus about the aims of the project</a:t>
            </a:r>
            <a:endParaRPr lang="en-US" altLang="zh-CN" sz="2000" b="1" i="1" dirty="0">
              <a:latin typeface="Arial" panose="020B0604020202020204" pitchFamily="34" charset="0"/>
              <a:ea typeface="宋体" panose="02010600030101010101" pitchFamily="2" charset="-122"/>
            </a:endParaRPr>
          </a:p>
          <a:p>
            <a:r>
              <a:rPr lang="en-US" altLang="zh-CN" sz="2000" b="1" dirty="0">
                <a:solidFill>
                  <a:srgbClr val="FF0000"/>
                </a:solidFill>
                <a:latin typeface="Arial" panose="020B0604020202020204" pitchFamily="34" charset="0"/>
                <a:ea typeface="宋体" panose="02010600030101010101" pitchFamily="2" charset="-122"/>
              </a:rPr>
              <a:t>consensus that---</a:t>
            </a:r>
            <a:endParaRPr lang="en-US" altLang="zh-CN" sz="2000" b="1" dirty="0">
              <a:solidFill>
                <a:srgbClr val="FF0000"/>
              </a:solidFill>
              <a:latin typeface="Arial" panose="020B0604020202020204" pitchFamily="34" charset="0"/>
              <a:ea typeface="宋体" panose="02010600030101010101" pitchFamily="2" charset="-122"/>
            </a:endParaRPr>
          </a:p>
          <a:p>
            <a:r>
              <a:rPr lang="en-US" altLang="zh-CN" sz="2000" b="1" i="1" dirty="0">
                <a:latin typeface="Arial" panose="020B0604020202020204" pitchFamily="34" charset="0"/>
                <a:ea typeface="宋体" panose="02010600030101010101" pitchFamily="2" charset="-122"/>
              </a:rPr>
              <a:t>There is </a:t>
            </a:r>
            <a:r>
              <a:rPr lang="en-US" altLang="zh-CN" sz="2000" b="1" i="1" dirty="0">
                <a:solidFill>
                  <a:srgbClr val="FF0000"/>
                </a:solidFill>
                <a:latin typeface="Arial" panose="020B0604020202020204" pitchFamily="34" charset="0"/>
                <a:ea typeface="宋体" panose="02010600030101010101" pitchFamily="2" charset="-122"/>
              </a:rPr>
              <a:t>a consensus </a:t>
            </a:r>
            <a:r>
              <a:rPr lang="en-US" altLang="zh-CN" sz="2000" b="1" i="1" dirty="0">
                <a:latin typeface="Arial" panose="020B0604020202020204" pitchFamily="34" charset="0"/>
                <a:ea typeface="宋体" panose="02010600030101010101" pitchFamily="2" charset="-122"/>
              </a:rPr>
              <a:t>among teachers </a:t>
            </a:r>
            <a:r>
              <a:rPr lang="en-US" altLang="zh-CN" sz="2000" b="1" i="1" dirty="0">
                <a:solidFill>
                  <a:srgbClr val="FF0000"/>
                </a:solidFill>
                <a:latin typeface="Arial" panose="020B0604020202020204" pitchFamily="34" charset="0"/>
                <a:ea typeface="宋体" panose="02010600030101010101" pitchFamily="2" charset="-122"/>
              </a:rPr>
              <a:t>that </a:t>
            </a:r>
            <a:r>
              <a:rPr lang="en-US" altLang="zh-CN" sz="2000" b="1" i="1" dirty="0">
                <a:latin typeface="Arial" panose="020B0604020202020204" pitchFamily="34" charset="0"/>
                <a:ea typeface="宋体" panose="02010600030101010101" pitchFamily="2" charset="-122"/>
              </a:rPr>
              <a:t>children should have a broad understanding of the world.</a:t>
            </a:r>
            <a:endParaRPr lang="en-US" altLang="zh-CN" sz="2000" b="1" i="1" dirty="0">
              <a:latin typeface="Arial" panose="020B0604020202020204" pitchFamily="34" charset="0"/>
              <a:ea typeface="宋体" panose="02010600030101010101" pitchFamily="2" charset="-122"/>
            </a:endParaRPr>
          </a:p>
          <a:p>
            <a:r>
              <a:rPr lang="en-US" altLang="zh-CN" sz="2000" b="1" i="1" dirty="0">
                <a:latin typeface="Arial" panose="020B0604020202020204" pitchFamily="34" charset="0"/>
                <a:ea typeface="宋体" panose="02010600030101010101" pitchFamily="2" charset="-122"/>
              </a:rPr>
              <a:t>The government failed to </a:t>
            </a:r>
            <a:r>
              <a:rPr lang="en-US" altLang="zh-CN" sz="2000" b="1" i="1" dirty="0">
                <a:solidFill>
                  <a:srgbClr val="FF0000"/>
                </a:solidFill>
                <a:latin typeface="Arial" panose="020B0604020202020204" pitchFamily="34" charset="0"/>
                <a:ea typeface="宋体" panose="02010600030101010101" pitchFamily="2" charset="-122"/>
              </a:rPr>
              <a:t>reach a consensus on </a:t>
            </a:r>
            <a:r>
              <a:rPr lang="en-US" altLang="zh-CN" sz="2000" b="1" i="1" dirty="0">
                <a:latin typeface="Arial" panose="020B0604020202020204" pitchFamily="34" charset="0"/>
                <a:ea typeface="宋体" panose="02010600030101010101" pitchFamily="2" charset="-122"/>
              </a:rPr>
              <a:t>the pace of integration(</a:t>
            </a:r>
            <a:r>
              <a:rPr lang="zh-CN" altLang="en-US" sz="2000" b="1" i="1" dirty="0">
                <a:latin typeface="Arial" panose="020B0604020202020204" pitchFamily="34" charset="0"/>
                <a:ea typeface="宋体" panose="02010600030101010101" pitchFamily="2" charset="-122"/>
              </a:rPr>
              <a:t>统一的步伐</a:t>
            </a:r>
            <a:r>
              <a:rPr lang="en-US" altLang="zh-CN" sz="2000" b="1" i="1" dirty="0">
                <a:latin typeface="Arial" panose="020B0604020202020204" pitchFamily="34" charset="0"/>
                <a:ea typeface="宋体" panose="02010600030101010101" pitchFamily="2" charset="-122"/>
              </a:rPr>
              <a:t>).</a:t>
            </a:r>
            <a:endParaRPr lang="en-US" altLang="zh-CN" sz="2000" b="1" i="1" dirty="0">
              <a:latin typeface="Arial" panose="020B0604020202020204" pitchFamily="34" charset="0"/>
              <a:ea typeface="宋体" panose="02010600030101010101" pitchFamily="2" charset="-122"/>
            </a:endParaRPr>
          </a:p>
          <a:p>
            <a:r>
              <a:rPr lang="en-US" altLang="zh-CN" sz="2000" b="1" i="1" dirty="0">
                <a:solidFill>
                  <a:srgbClr val="FF0000"/>
                </a:solidFill>
                <a:latin typeface="Arial" panose="020B0604020202020204" pitchFamily="34" charset="0"/>
                <a:ea typeface="宋体" panose="02010600030101010101" pitchFamily="2" charset="-122"/>
              </a:rPr>
              <a:t>the current consensus of opinion</a:t>
            </a:r>
            <a:endParaRPr lang="en-US" altLang="zh-CN" sz="2000" b="1" i="1" dirty="0">
              <a:solidFill>
                <a:srgbClr val="FF0000"/>
              </a:solidFill>
              <a:latin typeface="Arial" panose="020B0604020202020204" pitchFamily="34" charset="0"/>
              <a:ea typeface="宋体" panose="02010600030101010101" pitchFamily="2" charset="-122"/>
            </a:endParaRPr>
          </a:p>
          <a:p>
            <a:r>
              <a:rPr lang="en-US" altLang="zh-CN" sz="2000" b="1" i="1" dirty="0">
                <a:latin typeface="Arial" panose="020B0604020202020204" pitchFamily="34" charset="0"/>
                <a:ea typeface="宋体" panose="02010600030101010101" pitchFamily="2" charset="-122"/>
              </a:rPr>
              <a:t>The general </a:t>
            </a:r>
            <a:r>
              <a:rPr lang="en-US" altLang="zh-CN" sz="2000" b="1" i="1" dirty="0">
                <a:solidFill>
                  <a:srgbClr val="FF0000"/>
                </a:solidFill>
                <a:latin typeface="Arial" panose="020B0604020202020204" pitchFamily="34" charset="0"/>
                <a:ea typeface="宋体" panose="02010600030101010101" pitchFamily="2" charset="-122"/>
              </a:rPr>
              <a:t>consensus</a:t>
            </a:r>
            <a:r>
              <a:rPr lang="en-US" altLang="zh-CN" sz="2000" b="1" i="1" dirty="0">
                <a:latin typeface="Arial" panose="020B0604020202020204" pitchFamily="34" charset="0"/>
                <a:ea typeface="宋体" panose="02010600030101010101" pitchFamily="2" charset="-122"/>
              </a:rPr>
              <a:t> was that technology was a good thing.</a:t>
            </a:r>
            <a:endParaRPr lang="en-US" altLang="zh-CN" sz="2000" b="1" i="1" dirty="0">
              <a:latin typeface="Arial" panose="020B0604020202020204" pitchFamily="34" charset="0"/>
              <a:ea typeface="宋体" panose="02010600030101010101" pitchFamily="2" charset="-122"/>
            </a:endParaRPr>
          </a:p>
          <a:p>
            <a:endParaRPr lang="en-US" altLang="zh-CN" sz="2400" b="1" i="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09571" name="TextBox 5"/>
          <p:cNvSpPr txBox="1"/>
          <p:nvPr/>
        </p:nvSpPr>
        <p:spPr>
          <a:xfrm>
            <a:off x="214313" y="4071938"/>
            <a:ext cx="8786812" cy="2308225"/>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区别</a:t>
            </a:r>
            <a:r>
              <a:rPr lang="zh-CN" altLang="en-US" b="1" dirty="0">
                <a:solidFill>
                  <a:srgbClr val="FF0000"/>
                </a:solidFill>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consensus-  census (</a:t>
            </a:r>
            <a:r>
              <a:rPr lang="zh-CN" altLang="en-US" b="1" dirty="0">
                <a:solidFill>
                  <a:srgbClr val="FF0000"/>
                </a:solidFill>
                <a:latin typeface="Arial" panose="020B0604020202020204" pitchFamily="34" charset="0"/>
                <a:ea typeface="宋体" panose="02010600030101010101" pitchFamily="2" charset="-122"/>
              </a:rPr>
              <a:t>人口调查</a:t>
            </a:r>
            <a:r>
              <a:rPr lang="en-US" altLang="zh-CN" b="1" dirty="0">
                <a:solidFill>
                  <a:srgbClr val="FF0000"/>
                </a:solidFill>
                <a:latin typeface="Arial" panose="020B0604020202020204" pitchFamily="34" charset="0"/>
                <a:ea typeface="宋体" panose="02010600030101010101" pitchFamily="2" charset="-122"/>
              </a:rPr>
              <a:t>)-consent  n. </a:t>
            </a:r>
            <a:r>
              <a:rPr lang="zh-CN" altLang="en-US" b="1" dirty="0">
                <a:solidFill>
                  <a:srgbClr val="FF0000"/>
                </a:solidFill>
                <a:latin typeface="Arial" panose="020B0604020202020204" pitchFamily="34" charset="0"/>
                <a:ea typeface="宋体" panose="02010600030101010101" pitchFamily="2" charset="-122"/>
              </a:rPr>
              <a:t>准许，赞同； 同意</a:t>
            </a:r>
            <a:endParaRPr lang="en-US" altLang="zh-CN" b="1" dirty="0">
              <a:solidFill>
                <a:srgbClr val="FF0000"/>
              </a:solidFill>
              <a:latin typeface="Arial" panose="020B0604020202020204" pitchFamily="34" charset="0"/>
              <a:ea typeface="宋体" panose="02010600030101010101" pitchFamily="2" charset="-122"/>
            </a:endParaRPr>
          </a:p>
          <a:p>
            <a:r>
              <a:rPr lang="en-US" altLang="x-none"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If you give your consent to something, you give someone permission to do it.  </a:t>
            </a:r>
            <a:endParaRPr lang="en-US" altLang="zh-CN" b="1" dirty="0">
              <a:latin typeface="Arial" panose="020B0604020202020204" pitchFamily="34" charset="0"/>
              <a:ea typeface="宋体" panose="02010600030101010101" pitchFamily="2" charset="-122"/>
            </a:endParaRPr>
          </a:p>
          <a:p>
            <a:pPr latinLnBrk="1"/>
            <a:r>
              <a:rPr lang="en-US" altLang="zh-CN" b="1" dirty="0">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content :</a:t>
            </a:r>
            <a:r>
              <a:rPr lang="en-US" altLang="zh-CN" b="1" dirty="0">
                <a:latin typeface="Arial" panose="020B0604020202020204" pitchFamily="34" charset="0"/>
                <a:ea typeface="宋体" panose="02010600030101010101" pitchFamily="2" charset="-122"/>
              </a:rPr>
              <a:t> n.</a:t>
            </a:r>
            <a:r>
              <a:rPr lang="zh-CN" altLang="en-US" b="1" dirty="0">
                <a:latin typeface="Arial" panose="020B0604020202020204" pitchFamily="34" charset="0"/>
                <a:ea typeface="宋体" panose="02010600030101010101" pitchFamily="2" charset="-122"/>
              </a:rPr>
              <a:t>内容； （书等的）目录； 满足； 容量</a:t>
            </a:r>
            <a:endParaRPr lang="en-US" altLang="zh-CN" b="1" dirty="0">
              <a:latin typeface="Arial" panose="020B0604020202020204" pitchFamily="34" charset="0"/>
              <a:ea typeface="宋体" panose="02010600030101010101" pitchFamily="2" charset="-122"/>
            </a:endParaRPr>
          </a:p>
          <a:p>
            <a:pPr latinLnBrk="1"/>
            <a:r>
              <a:rPr lang="en-US" altLang="x-none"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[kən’tent]   adj.</a:t>
            </a:r>
            <a:r>
              <a:rPr lang="zh-CN" altLang="en-US" b="1" dirty="0">
                <a:latin typeface="Arial" panose="020B0604020202020204" pitchFamily="34" charset="0"/>
                <a:ea typeface="宋体" panose="02010600030101010101" pitchFamily="2" charset="-122"/>
              </a:rPr>
              <a:t>满足的，满意的；</a:t>
            </a:r>
            <a:r>
              <a:rPr lang="en-US" altLang="zh-CN" b="1" dirty="0">
                <a:latin typeface="Arial" panose="020B0604020202020204" pitchFamily="34" charset="0"/>
                <a:ea typeface="宋体" panose="02010600030101010101" pitchFamily="2" charset="-122"/>
              </a:rPr>
              <a:t>vt.</a:t>
            </a:r>
            <a:r>
              <a:rPr lang="zh-CN" altLang="en-US" b="1" dirty="0">
                <a:latin typeface="Arial" panose="020B0604020202020204" pitchFamily="34" charset="0"/>
                <a:ea typeface="宋体" panose="02010600030101010101" pitchFamily="2" charset="-122"/>
              </a:rPr>
              <a:t>使满足，使满意</a:t>
            </a:r>
            <a:endParaRPr lang="en-US" altLang="zh-CN" b="1" dirty="0">
              <a:latin typeface="Arial" panose="020B0604020202020204" pitchFamily="34" charset="0"/>
              <a:ea typeface="宋体" panose="02010600030101010101" pitchFamily="2" charset="-122"/>
            </a:endParaRPr>
          </a:p>
          <a:p>
            <a:pPr latinLnBrk="1"/>
            <a:r>
              <a:rPr lang="en-US" altLang="zh-CN" b="1" dirty="0">
                <a:latin typeface="Arial" panose="020B0604020202020204" pitchFamily="34" charset="0"/>
                <a:ea typeface="宋体" panose="02010600030101010101" pitchFamily="2" charset="-122"/>
              </a:rPr>
              <a:t>I </a:t>
            </a:r>
            <a:r>
              <a:rPr lang="en-US" altLang="zh-CN" b="1" dirty="0">
                <a:solidFill>
                  <a:srgbClr val="FF0000"/>
                </a:solidFill>
                <a:latin typeface="Arial" panose="020B0604020202020204" pitchFamily="34" charset="0"/>
                <a:ea typeface="宋体" panose="02010600030101010101" pitchFamily="2" charset="-122"/>
              </a:rPr>
              <a:t>am content with </a:t>
            </a:r>
            <a:r>
              <a:rPr lang="en-US" altLang="zh-CN" b="1" dirty="0">
                <a:latin typeface="Arial" panose="020B0604020202020204" pitchFamily="34" charset="0"/>
                <a:ea typeface="宋体" panose="02010600030101010101" pitchFamily="2" charset="-122"/>
              </a:rPr>
              <a:t>what I have.= I </a:t>
            </a:r>
            <a:r>
              <a:rPr lang="en-US" altLang="zh-CN" b="1" dirty="0">
                <a:solidFill>
                  <a:srgbClr val="FF0000"/>
                </a:solidFill>
                <a:latin typeface="Arial" panose="020B0604020202020204" pitchFamily="34" charset="0"/>
                <a:ea typeface="宋体" panose="02010600030101010101" pitchFamily="2" charset="-122"/>
              </a:rPr>
              <a:t>content</a:t>
            </a:r>
            <a:r>
              <a:rPr lang="en-US" altLang="zh-CN" dirty="0">
                <a:solidFill>
                  <a:srgbClr val="FF0000"/>
                </a:solidFill>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myself with </a:t>
            </a:r>
            <a:r>
              <a:rPr lang="en-US" altLang="zh-CN" b="1" dirty="0">
                <a:latin typeface="Arial" panose="020B0604020202020204" pitchFamily="34" charset="0"/>
                <a:ea typeface="宋体" panose="02010600030101010101" pitchFamily="2" charset="-122"/>
              </a:rPr>
              <a:t>what I have. </a:t>
            </a:r>
            <a:endParaRPr lang="en-US" altLang="zh-CN" b="1" dirty="0">
              <a:latin typeface="Arial" panose="020B0604020202020204" pitchFamily="34" charset="0"/>
              <a:ea typeface="宋体" panose="02010600030101010101" pitchFamily="2" charset="-122"/>
            </a:endParaRPr>
          </a:p>
          <a:p>
            <a:pPr latinLnBrk="1"/>
            <a:r>
              <a:rPr lang="zh-CN" altLang="en-US" b="1" dirty="0">
                <a:latin typeface="Arial" panose="020B0604020202020204" pitchFamily="34" charset="0"/>
                <a:ea typeface="宋体" panose="02010600030101010101" pitchFamily="2" charset="-122"/>
              </a:rPr>
              <a:t>我满足于我所拥有的一切。</a:t>
            </a:r>
            <a:endParaRPr lang="zh-CN" altLang="en-US" b="1"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45133</Words>
  <Application>WPS 演示</Application>
  <PresentationFormat>全屏显示(4:3)</PresentationFormat>
  <Paragraphs>1203</Paragraphs>
  <Slides>111</Slides>
  <Notes>7</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111</vt:i4>
      </vt:variant>
    </vt:vector>
  </HeadingPairs>
  <TitlesOfParts>
    <vt:vector size="124" baseType="lpstr">
      <vt:lpstr>Arial</vt:lpstr>
      <vt:lpstr>宋体</vt:lpstr>
      <vt:lpstr>Wingdings</vt:lpstr>
      <vt:lpstr>Arial Black</vt:lpstr>
      <vt:lpstr>Times New Roman</vt:lpstr>
      <vt:lpstr>华文隶书</vt:lpstr>
      <vt:lpstr>Arial Narrow</vt:lpstr>
      <vt:lpstr>微软雅黑</vt:lpstr>
      <vt:lpstr>Arial Unicode MS</vt:lpstr>
      <vt:lpstr>华文中宋</vt:lpstr>
      <vt:lpstr>华文仿宋</vt:lpstr>
      <vt:lpstr>Calibri</vt:lpstr>
      <vt:lpstr>Pixel</vt:lpstr>
      <vt:lpstr>  Unit 1    A Greener Future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RecycleMania</vt:lpstr>
      <vt:lpstr>PowerPoint 演示文稿</vt:lpstr>
      <vt:lpstr>Energy Star</vt:lpstr>
      <vt:lpstr>The Dust Bowl </vt:lpstr>
      <vt:lpstr>PowerPoint 演示文稿</vt:lpstr>
      <vt:lpstr>A quiz-- How green you are?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Difficult Sentences</vt:lpstr>
      <vt:lpstr>PowerPoint 演示文稿</vt:lpstr>
      <vt:lpstr>PowerPoint 演示文稿</vt:lpstr>
      <vt:lpstr>PowerPoint 演示文稿</vt:lpstr>
      <vt:lpstr>PowerPoint 演示文稿</vt:lpstr>
      <vt:lpstr>PowerPoint 演示文稿</vt:lpstr>
      <vt:lpstr>New words and Phrases</vt:lpstr>
      <vt:lpstr>PowerPoint 演示文稿</vt:lpstr>
      <vt:lpstr>PowerPoint 演示文稿</vt:lpstr>
      <vt:lpstr>PowerPoint 演示文稿</vt:lpstr>
      <vt:lpstr>PowerPoint 演示文稿</vt:lpstr>
      <vt:lpstr>PowerPoint 演示文稿</vt:lpstr>
      <vt:lpstr>Para2</vt:lpstr>
      <vt:lpstr>PowerPoint 演示文稿</vt:lpstr>
      <vt:lpstr>PowerPoint 演示文稿</vt:lpstr>
      <vt:lpstr>PowerPoint 演示文稿</vt:lpstr>
      <vt:lpstr>PowerPoint 演示文稿</vt:lpstr>
      <vt:lpstr>Useful Expressions </vt:lpstr>
      <vt:lpstr>Useful Expressions  </vt:lpstr>
      <vt:lpstr>.</vt:lpstr>
      <vt:lpstr>PowerPoint 演示文稿</vt:lpstr>
      <vt:lpstr>PowerPoint 演示文稿</vt:lpstr>
      <vt:lpstr>PowerPoint 演示文稿</vt:lpstr>
      <vt:lpstr>PowerPoint 演示文稿</vt:lpstr>
      <vt:lpstr>PowerPoint 演示文稿</vt:lpstr>
      <vt:lpstr>PowerPoint 演示文稿</vt:lpstr>
      <vt:lpstr>Green Alert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Difficult sentences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sample </vt:lpstr>
      <vt:lpstr>PowerPoint 演示文稿</vt:lpstr>
    </vt:vector>
  </TitlesOfParts>
  <Company>东南大学 计算机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陈平平</dc:creator>
  <cp:lastModifiedBy>lenovo</cp:lastModifiedBy>
  <cp:revision>547</cp:revision>
  <dcterms:created xsi:type="dcterms:W3CDTF">2007-06-11T01:39:00Z</dcterms:created>
  <dcterms:modified xsi:type="dcterms:W3CDTF">2018-02-22T11:32:37Z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