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7" r:id="rId12"/>
    <p:sldId id="288" r:id="rId13"/>
    <p:sldId id="259" r:id="rId14"/>
    <p:sldId id="289" r:id="rId15"/>
    <p:sldId id="260" r:id="rId16"/>
    <p:sldId id="261" r:id="rId17"/>
    <p:sldId id="262" r:id="rId18"/>
    <p:sldId id="263" r:id="rId19"/>
    <p:sldId id="291" r:id="rId20"/>
    <p:sldId id="292" r:id="rId21"/>
    <p:sldId id="293" r:id="rId22"/>
    <p:sldId id="270" r:id="rId23"/>
    <p:sldId id="271" r:id="rId24"/>
    <p:sldId id="272" r:id="rId25"/>
    <p:sldId id="273" r:id="rId26"/>
    <p:sldId id="286" r:id="rId27"/>
    <p:sldId id="290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499D-EF73-411F-A7E2-CB7ACE0A3F18}" type="datetimeFigureOut">
              <a:rPr lang="zh-CN" altLang="en-US" smtClean="0"/>
              <a:pPr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4E571-8FDF-42BA-80DC-FF52702152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499D-EF73-411F-A7E2-CB7ACE0A3F18}" type="datetimeFigureOut">
              <a:rPr lang="zh-CN" altLang="en-US" smtClean="0"/>
              <a:pPr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4E571-8FDF-42BA-80DC-FF52702152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499D-EF73-411F-A7E2-CB7ACE0A3F18}" type="datetimeFigureOut">
              <a:rPr lang="zh-CN" altLang="en-US" smtClean="0"/>
              <a:pPr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4E571-8FDF-42BA-80DC-FF52702152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499D-EF73-411F-A7E2-CB7ACE0A3F18}" type="datetimeFigureOut">
              <a:rPr lang="zh-CN" altLang="en-US" smtClean="0"/>
              <a:pPr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4E571-8FDF-42BA-80DC-FF52702152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499D-EF73-411F-A7E2-CB7ACE0A3F18}" type="datetimeFigureOut">
              <a:rPr lang="zh-CN" altLang="en-US" smtClean="0"/>
              <a:pPr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4E571-8FDF-42BA-80DC-FF52702152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499D-EF73-411F-A7E2-CB7ACE0A3F18}" type="datetimeFigureOut">
              <a:rPr lang="zh-CN" altLang="en-US" smtClean="0"/>
              <a:pPr/>
              <a:t>2018/5/9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4E571-8FDF-42BA-80DC-FF52702152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499D-EF73-411F-A7E2-CB7ACE0A3F18}" type="datetimeFigureOut">
              <a:rPr lang="zh-CN" altLang="en-US" smtClean="0"/>
              <a:pPr/>
              <a:t>2018/5/9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4E571-8FDF-42BA-80DC-FF52702152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499D-EF73-411F-A7E2-CB7ACE0A3F18}" type="datetimeFigureOut">
              <a:rPr lang="zh-CN" altLang="en-US" smtClean="0"/>
              <a:pPr/>
              <a:t>2018/5/9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4E571-8FDF-42BA-80DC-FF52702152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499D-EF73-411F-A7E2-CB7ACE0A3F18}" type="datetimeFigureOut">
              <a:rPr lang="zh-CN" altLang="en-US" smtClean="0"/>
              <a:pPr/>
              <a:t>2018/5/9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4E571-8FDF-42BA-80DC-FF52702152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499D-EF73-411F-A7E2-CB7ACE0A3F18}" type="datetimeFigureOut">
              <a:rPr lang="zh-CN" altLang="en-US" smtClean="0"/>
              <a:pPr/>
              <a:t>2018/5/9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4E571-8FDF-42BA-80DC-FF52702152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499D-EF73-411F-A7E2-CB7ACE0A3F18}" type="datetimeFigureOut">
              <a:rPr lang="zh-CN" altLang="en-US" smtClean="0"/>
              <a:pPr/>
              <a:t>2018/5/9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4E571-8FDF-42BA-80DC-FF52702152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2499D-EF73-411F-A7E2-CB7ACE0A3F18}" type="datetimeFigureOut">
              <a:rPr lang="zh-CN" altLang="en-US" smtClean="0"/>
              <a:pPr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4E571-8FDF-42BA-80DC-FF52702152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0063" y="1143000"/>
            <a:ext cx="7958137" cy="1785938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Passage B</a:t>
            </a:r>
            <a:br>
              <a:rPr lang="en-US" altLang="zh-CN" b="1" smtClean="0"/>
            </a:br>
            <a:endParaRPr lang="en-US" altLang="zh-CN" b="1" dirty="0" smtClean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857500"/>
            <a:ext cx="9144000" cy="20272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Spread of Western </a:t>
            </a:r>
            <a:r>
              <a:rPr lang="en-US" altLang="zh-CN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Culture</a:t>
            </a:r>
            <a:r>
              <a:rPr lang="en-US" altLang="zh-CN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Threatens Local Cultures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Language Points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lvl="0" indent="-514350">
              <a:buAutoNum type="arabicPeriod"/>
            </a:pPr>
            <a:r>
              <a:rPr lang="en-US" altLang="zh-CN" b="1" dirty="0" smtClean="0">
                <a:solidFill>
                  <a:srgbClr val="FF0000"/>
                </a:solidFill>
              </a:rPr>
              <a:t>creep: vi</a:t>
            </a:r>
            <a:endParaRPr lang="en-US" altLang="zh-CN" b="1" dirty="0" smtClean="0"/>
          </a:p>
          <a:p>
            <a:pPr marL="514350" lvl="0" indent="-514350">
              <a:buNone/>
            </a:pPr>
            <a:r>
              <a:rPr lang="en-US" altLang="zh-CN" sz="2200" dirty="0" smtClean="0"/>
              <a:t>move slowly, quietly, and carefully</a:t>
            </a:r>
            <a:r>
              <a:rPr lang="en-US" altLang="zh-CN" sz="2400" b="1" dirty="0" smtClean="0"/>
              <a:t>   </a:t>
            </a:r>
            <a:r>
              <a:rPr lang="zh-CN" altLang="zh-CN" sz="2200" b="1" dirty="0" smtClean="0"/>
              <a:t>蹑手蹑脚地走</a:t>
            </a:r>
            <a:r>
              <a:rPr lang="en-US" altLang="zh-CN" sz="2200" b="1" dirty="0" smtClean="0"/>
              <a:t>,</a:t>
            </a:r>
            <a:r>
              <a:rPr lang="zh-CN" altLang="zh-CN" sz="2200" b="1" dirty="0" smtClean="0"/>
              <a:t>缓慢地行进</a:t>
            </a:r>
            <a:r>
              <a:rPr lang="en-US" altLang="zh-CN" sz="2200" dirty="0" smtClean="0"/>
              <a:t> </a:t>
            </a:r>
            <a:endParaRPr lang="zh-CN" altLang="zh-CN" sz="2200" dirty="0" smtClean="0"/>
          </a:p>
          <a:p>
            <a:pPr>
              <a:buNone/>
            </a:pPr>
            <a:r>
              <a:rPr lang="en-US" altLang="zh-CN" sz="2200" dirty="0" smtClean="0"/>
              <a:t>move with the body close to the ground   </a:t>
            </a:r>
            <a:r>
              <a:rPr lang="zh-CN" altLang="zh-CN" sz="2200" b="1" dirty="0" smtClean="0"/>
              <a:t>爬行</a:t>
            </a:r>
            <a:r>
              <a:rPr lang="en-US" altLang="zh-CN" sz="2200" b="1" dirty="0" smtClean="0"/>
              <a:t>,</a:t>
            </a:r>
            <a:r>
              <a:rPr lang="zh-CN" altLang="zh-CN" sz="2200" b="1" dirty="0" smtClean="0"/>
              <a:t>匍匐</a:t>
            </a:r>
            <a:r>
              <a:rPr lang="en-US" altLang="zh-CN" sz="2200" dirty="0" smtClean="0"/>
              <a:t> </a:t>
            </a:r>
            <a:endParaRPr lang="zh-CN" altLang="zh-CN" sz="2200" dirty="0" smtClean="0"/>
          </a:p>
          <a:p>
            <a:r>
              <a:rPr lang="en-US" altLang="zh-CN" dirty="0" smtClean="0"/>
              <a:t>We take off our shoes and creep cautiously along the passage.</a:t>
            </a:r>
            <a:br>
              <a:rPr lang="en-US" altLang="zh-CN" dirty="0" smtClean="0"/>
            </a:br>
            <a:r>
              <a:rPr lang="zh-CN" altLang="zh-CN" dirty="0" smtClean="0"/>
              <a:t>我们脱掉了鞋，在走廊中蹑手蹑脚地往前走。</a:t>
            </a:r>
          </a:p>
          <a:p>
            <a:r>
              <a:rPr lang="en-US" altLang="zh-CN" dirty="0" smtClean="0"/>
              <a:t>Old age creeps up on you before you realize it.</a:t>
            </a:r>
            <a:br>
              <a:rPr lang="en-US" altLang="zh-CN" dirty="0" smtClean="0"/>
            </a:br>
            <a:r>
              <a:rPr lang="zh-CN" altLang="zh-CN" dirty="0" smtClean="0"/>
              <a:t>人不知不觉就变老了。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09600" indent="-609600">
              <a:buNone/>
              <a:defRPr/>
            </a:pP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2. ooze: vi.</a:t>
            </a:r>
          </a:p>
          <a:p>
            <a:pPr marL="609600" indent="-609600"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release (a liquid) in drops or small quantities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渗出；冒出；分泌出 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09600" indent="-609600">
              <a:lnSpc>
                <a:spcPct val="20000"/>
              </a:lnSpc>
              <a:buNone/>
              <a:defRPr/>
            </a:pP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09600" indent="-609600">
              <a:buFont typeface="Wingdings" pitchFamily="2" charset="2"/>
              <a:buChar char="Ø"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He saw there was a big hole in the back of the man's head, blood was still oozing from it...</a:t>
            </a:r>
          </a:p>
          <a:p>
            <a:pPr marL="609600" indent="-609600"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他看到这个男人后脑勺上有道大口子，血还在往外渗。</a:t>
            </a:r>
          </a:p>
          <a:p>
            <a:pPr marL="609600" indent="-609600">
              <a:lnSpc>
                <a:spcPct val="40000"/>
              </a:lnSpc>
              <a:buNone/>
              <a:defRPr/>
            </a:pPr>
            <a:endParaRPr lang="zh-CN" altLang="en-US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09600" indent="-609600">
              <a:buFont typeface="Wingdings" pitchFamily="2" charset="2"/>
              <a:buChar char="Ø"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The lava will just ooze gently out of the crater...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岩浆就会从火山口缓缓涌流出来。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    3. manifestly: </a:t>
            </a:r>
            <a:r>
              <a:rPr lang="en-US" altLang="zh-CN" dirty="0" smtClean="0">
                <a:solidFill>
                  <a:srgbClr val="FF0000"/>
                </a:solidFill>
              </a:rPr>
              <a:t>adv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unmistakably </a:t>
            </a:r>
            <a:r>
              <a:rPr lang="zh-CN" altLang="zh-CN" b="1" dirty="0" smtClean="0"/>
              <a:t>明显地；显然地</a:t>
            </a:r>
            <a:endParaRPr lang="zh-CN" altLang="zh-CN" dirty="0" smtClean="0"/>
          </a:p>
          <a:p>
            <a:r>
              <a:rPr lang="en-US" altLang="zh-CN" dirty="0" smtClean="0"/>
              <a:t>The system is manifestly unfair and a source of huge resentment in the third world.</a:t>
            </a:r>
            <a:br>
              <a:rPr lang="en-US" altLang="zh-CN" dirty="0" smtClean="0"/>
            </a:br>
            <a:r>
              <a:rPr lang="zh-CN" altLang="zh-CN" dirty="0" smtClean="0"/>
              <a:t>这种设计制度很明显不公平，是第三世界强烈不满的一个根源。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4313" y="785813"/>
            <a:ext cx="8750300" cy="5918200"/>
          </a:xfrm>
        </p:spPr>
        <p:txBody>
          <a:bodyPr/>
          <a:lstStyle/>
          <a:p>
            <a:pPr marL="609600" indent="-609600" eaLnBrk="1" hangingPunct="1">
              <a:buFontTx/>
              <a:buNone/>
              <a:defRPr/>
            </a:pP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4.  imbibe: v.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take in</a:t>
            </a:r>
            <a:r>
              <a:rPr lang="en-US" altLang="en-US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liquids</a:t>
            </a:r>
            <a:r>
              <a:rPr lang="en-US" altLang="zh-CN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; </a:t>
            </a:r>
            <a:r>
              <a:rPr lang="en-US" altLang="en-US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receive into the mind and retain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CN" altLang="en-US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喝；吸收</a:t>
            </a:r>
            <a:r>
              <a:rPr lang="en-US" altLang="zh-CN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吸取</a:t>
            </a:r>
            <a:endParaRPr lang="en-US" altLang="zh-CN" sz="26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09600" indent="-609600" eaLnBrk="1" hangingPunct="1">
              <a:lnSpc>
                <a:spcPct val="10000"/>
              </a:lnSpc>
              <a:buFont typeface="Wingdings" pitchFamily="2" charset="2"/>
              <a:buNone/>
              <a:defRPr/>
            </a:pPr>
            <a:endParaRPr lang="en-US" altLang="zh-CN" sz="26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09600" indent="-609600" eaLnBrk="1" hangingPunct="1">
              <a:buFont typeface="Wingdings" pitchFamily="2" charset="2"/>
              <a:buChar char="Ø"/>
              <a:defRPr/>
            </a:pPr>
            <a:r>
              <a:rPr lang="en-US" altLang="zh-CN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Plants imbibe nourishment usually through their leaves and roots.	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植物通常经过叶和根吸收养分。</a:t>
            </a:r>
          </a:p>
          <a:p>
            <a:pPr marL="609600" indent="-609600" eaLnBrk="1" hangingPunct="1">
              <a:lnSpc>
                <a:spcPct val="20000"/>
              </a:lnSpc>
              <a:buFont typeface="Wingdings" pitchFamily="2" charset="2"/>
              <a:buNone/>
              <a:defRPr/>
            </a:pPr>
            <a:endParaRPr lang="zh-CN" altLang="en-US" sz="26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09600" indent="-609600" eaLnBrk="1" hangingPunct="1">
              <a:buFont typeface="Wingdings" pitchFamily="2" charset="2"/>
              <a:buChar char="Ø"/>
              <a:defRPr/>
            </a:pPr>
            <a:r>
              <a:rPr lang="en-US" altLang="en-US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As a clergyman's son he'd imbibed a set of mystical beliefs from the cradle.	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en-US" sz="2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作为牧师的儿子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en-US" sz="2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他从尚在襁褓时起就接受了一套神秘主义信仰</a:t>
            </a:r>
            <a:r>
              <a:rPr lang="en-US" altLang="en-US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endParaRPr lang="zh-CN" altLang="en-US" sz="26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5. undermine</a:t>
            </a:r>
            <a:r>
              <a:rPr lang="zh-CN" altLang="zh-CN" b="1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err="1" smtClean="0">
                <a:solidFill>
                  <a:srgbClr val="FF0000"/>
                </a:solidFill>
              </a:rPr>
              <a:t>vt</a:t>
            </a:r>
            <a:r>
              <a:rPr lang="en-US" altLang="zh-CN" dirty="0" smtClean="0">
                <a:solidFill>
                  <a:srgbClr val="FF0000"/>
                </a:solidFill>
              </a:rPr>
              <a:t>. </a:t>
            </a:r>
          </a:p>
          <a:p>
            <a:pPr>
              <a:buNone/>
            </a:pPr>
            <a:r>
              <a:rPr lang="en-US" altLang="zh-CN" sz="2400" dirty="0" smtClean="0"/>
              <a:t>destroy property or hinder normal operations; 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zh-CN" sz="2400" b="1" dirty="0" smtClean="0"/>
              <a:t>逐渐削弱；暗中损害；</a:t>
            </a:r>
            <a:r>
              <a:rPr lang="en-US" altLang="zh-CN" sz="2400" dirty="0" smtClean="0"/>
              <a:t> </a:t>
            </a:r>
          </a:p>
          <a:p>
            <a:pPr>
              <a:buNone/>
            </a:pPr>
            <a:r>
              <a:rPr lang="en-US" altLang="zh-CN" sz="2400" dirty="0" smtClean="0"/>
              <a:t>hollow out as if making a cave or opening;</a:t>
            </a:r>
            <a:r>
              <a:rPr lang="zh-CN" altLang="zh-CN" sz="2400" b="1" dirty="0" smtClean="0"/>
              <a:t>在</a:t>
            </a:r>
            <a:r>
              <a:rPr lang="en-US" altLang="zh-CN" sz="2400" b="1" dirty="0" smtClean="0"/>
              <a:t>...</a:t>
            </a:r>
            <a:r>
              <a:rPr lang="zh-CN" altLang="zh-CN" sz="2400" b="1" dirty="0" smtClean="0"/>
              <a:t>下挖；从根基处损害</a:t>
            </a:r>
            <a:endParaRPr lang="zh-CN" altLang="zh-CN" sz="2400" dirty="0" smtClean="0"/>
          </a:p>
          <a:p>
            <a:r>
              <a:rPr lang="en-US" altLang="zh-CN" dirty="0" smtClean="0"/>
              <a:t>The President's enemies are spreading </a:t>
            </a:r>
            <a:r>
              <a:rPr lang="en-US" altLang="zh-CN" dirty="0" err="1" smtClean="0"/>
              <a:t>rumours</a:t>
            </a:r>
            <a:r>
              <a:rPr lang="en-US" altLang="zh-CN" dirty="0" smtClean="0"/>
              <a:t> to undermine his authority.</a:t>
            </a:r>
            <a:br>
              <a:rPr lang="en-US" altLang="zh-CN" dirty="0" smtClean="0"/>
            </a:br>
            <a:r>
              <a:rPr lang="zh-CN" altLang="zh-CN" dirty="0" smtClean="0"/>
              <a:t>总统的敌人在散布谣言以逐渐破坏他的威信。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50" y="785813"/>
            <a:ext cx="8678863" cy="5918200"/>
          </a:xfrm>
        </p:spPr>
        <p:txBody>
          <a:bodyPr/>
          <a:lstStyle/>
          <a:p>
            <a:pPr marL="609600" indent="-609600" eaLnBrk="1" hangingPunct="1">
              <a:buFontTx/>
              <a:buNone/>
              <a:defRPr/>
            </a:pP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6. crumble: vi.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en-US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break or fall apart into fragments;</a:t>
            </a:r>
            <a:r>
              <a:rPr lang="en-US" altLang="zh-CN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fall into decay or ruin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破裂</a:t>
            </a:r>
            <a:r>
              <a:rPr lang="en-US" altLang="zh-CN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碎成粉末； 瓦解</a:t>
            </a:r>
            <a:r>
              <a:rPr lang="en-US" altLang="zh-CN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崩裂 </a:t>
            </a:r>
            <a:endParaRPr lang="en-US" altLang="zh-CN" sz="26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09600" indent="-609600" eaLnBrk="1" hangingPunct="1">
              <a:lnSpc>
                <a:spcPct val="60000"/>
              </a:lnSpc>
              <a:buFont typeface="Wingdings" pitchFamily="2" charset="2"/>
              <a:buNone/>
              <a:defRPr/>
            </a:pPr>
            <a:endParaRPr lang="en-US" altLang="zh-CN" sz="26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09600" indent="-609600" eaLnBrk="1" hangingPunct="1">
              <a:buFont typeface="Wingdings" pitchFamily="2" charset="2"/>
              <a:buChar char="Ø"/>
              <a:defRPr/>
            </a:pPr>
            <a:r>
              <a:rPr lang="en-US" altLang="zh-CN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Even if the seas go dry and rocks crumble, my will </a:t>
            </a:r>
            <a:r>
              <a:rPr lang="en-US" altLang="zh-CN" sz="2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will</a:t>
            </a:r>
            <a:r>
              <a:rPr lang="en-US" altLang="zh-CN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remain firm.	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纵然海枯石烂，意志永不动摇。</a:t>
            </a:r>
          </a:p>
          <a:p>
            <a:pPr marL="609600" indent="-609600" eaLnBrk="1" hangingPunct="1">
              <a:lnSpc>
                <a:spcPct val="20000"/>
              </a:lnSpc>
              <a:buFont typeface="Wingdings" pitchFamily="2" charset="2"/>
              <a:buNone/>
              <a:defRPr/>
            </a:pPr>
            <a:endParaRPr lang="zh-CN" altLang="en-US" sz="26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09600" indent="-609600" eaLnBrk="1" hangingPunct="1">
              <a:buFont typeface="Wingdings" pitchFamily="2" charset="2"/>
              <a:buChar char="Ø"/>
              <a:defRPr/>
            </a:pPr>
            <a:r>
              <a:rPr lang="en-US" altLang="en-US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It only takes a minute for the football hopes of an entire country to crumble.	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en-US" sz="2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就在一分钟之内全国民众的足球梦想就化为了泡影</a:t>
            </a:r>
            <a:r>
              <a:rPr lang="en-US" altLang="en-US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6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333375"/>
            <a:ext cx="8713788" cy="6524625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7. disorientation: n.  </a:t>
            </a:r>
            <a:r>
              <a:rPr lang="en-US" altLang="zh-CN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If something disorients you, you lose your sense of direction, or you generally feel lost and uncertain, for example because you are in an unfamiliar environment. 	</a:t>
            </a:r>
            <a:r>
              <a:rPr lang="zh-CN" altLang="zh-CN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迷失方向</a:t>
            </a:r>
            <a:r>
              <a:rPr lang="en-US" altLang="zh-CN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zh-CN" altLang="zh-CN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觉得迷惘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altLang="zh-CN" sz="26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09600" indent="-609600" eaLnBrk="1" hangingPunct="1">
              <a:lnSpc>
                <a:spcPct val="0"/>
              </a:lnSpc>
              <a:buFont typeface="Wingdings" pitchFamily="2" charset="2"/>
              <a:buNone/>
              <a:defRPr/>
            </a:pPr>
            <a:endParaRPr lang="en-US" altLang="zh-CN" sz="26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They were disorientated by the smoke and were firing blindly into it.	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他们在烟雾中迷失了方向，向里面胡乱射击了一通。</a:t>
            </a:r>
          </a:p>
          <a:p>
            <a:pPr marL="609600" indent="-609600" eaLnBrk="1" hangingPunct="1">
              <a:lnSpc>
                <a:spcPct val="20000"/>
              </a:lnSpc>
              <a:buFont typeface="Wingdings" pitchFamily="2" charset="2"/>
              <a:buNone/>
              <a:defRPr/>
            </a:pPr>
            <a:endParaRPr lang="zh-CN" altLang="en-US" sz="24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Morris was so stunned by this that he experienced a moment of total disorientation.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莫里斯因此大为震惊</a:t>
            </a:r>
            <a:r>
              <a:rPr lang="en-US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alt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以致一度无所适从</a:t>
            </a:r>
            <a:r>
              <a:rPr lang="en-US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...side-effects including disorientation, dizziness and poor coordination.	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副作用包括不辨方向、晕眩和协调障碍</a:t>
            </a:r>
            <a:endParaRPr lang="zh-CN" altLang="en-US" sz="24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333375"/>
            <a:ext cx="8713788" cy="62992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8.  bombard v.  (-</a:t>
            </a:r>
            <a:r>
              <a:rPr lang="en-US" altLang="zh-CN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ment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)  </a:t>
            </a:r>
            <a:r>
              <a:rPr lang="en-US" altLang="zh-CN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attack with bombs or shells; attack sb. with persistent questions, abuse, etc. (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用炮火或炸弹）猛烈轰击（或攻击）</a:t>
            </a:r>
            <a:r>
              <a:rPr lang="en-US" altLang="zh-CN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; 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连珠炮似的质问（或批评）；使大量面对 </a:t>
            </a:r>
            <a:endParaRPr lang="en-US" altLang="zh-CN" sz="2600" b="1" dirty="0" smtClean="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  <a:p>
            <a:pPr marL="609600" indent="-609600" eaLnBrk="1" hangingPunct="1">
              <a:lnSpc>
                <a:spcPct val="20000"/>
              </a:lnSpc>
              <a:buFont typeface="Wingdings" pitchFamily="2" charset="2"/>
              <a:buNone/>
              <a:defRPr/>
            </a:pPr>
            <a:endParaRPr lang="en-US" altLang="zh-CN" sz="22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altLang="zh-CN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The town has been heavily bombarded by the army backed by the </a:t>
            </a:r>
            <a:r>
              <a:rPr lang="en-US" altLang="zh-CN" sz="2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airforce</a:t>
            </a:r>
            <a:r>
              <a:rPr lang="en-US" altLang="zh-CN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	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该镇遭到了有空军掩护的陆军部队的猛烈攻击。</a:t>
            </a:r>
          </a:p>
          <a:p>
            <a:pPr marL="609600" indent="-609600" eaLnBrk="1" hangingPunct="1">
              <a:lnSpc>
                <a:spcPct val="20000"/>
              </a:lnSpc>
              <a:buFont typeface="Wingdings" pitchFamily="2" charset="2"/>
              <a:buNone/>
              <a:defRPr/>
            </a:pPr>
            <a:endParaRPr lang="zh-CN" altLang="en-US" sz="26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altLang="en-US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I've been bombarded by the press and television since I came back from Norway. </a:t>
            </a:r>
          </a:p>
          <a:p>
            <a:pPr marL="609600" indent="-609600" eaLnBrk="1" hangingPunct="1">
              <a:lnSpc>
                <a:spcPct val="90000"/>
              </a:lnSpc>
              <a:buNone/>
              <a:defRPr/>
            </a:pPr>
            <a:r>
              <a:rPr lang="en-US" altLang="en-US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lang="en-US" altLang="en-US" sz="2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从挪威回来后我就一直被报纸和电视台的记者纠缠不休</a:t>
            </a:r>
            <a:r>
              <a:rPr lang="en-US" altLang="en-US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endParaRPr lang="zh-CN" altLang="en-US" sz="26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altLang="zh-CN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He bombarded Catherine with questions to which he should have known the answers.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他明知故问地不断质问凯瑟琳。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600" dirty="0" smtClean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50" y="357188"/>
            <a:ext cx="8678863" cy="63468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9. </a:t>
            </a:r>
            <a:r>
              <a:rPr lang="en-US" altLang="zh-CN" b="1" dirty="0" smtClean="0">
                <a:solidFill>
                  <a:srgbClr val="FF0000"/>
                </a:solidFill>
              </a:rPr>
              <a:t>dissemination</a:t>
            </a:r>
            <a:r>
              <a:rPr lang="en-US" altLang="zh-CN" dirty="0" smtClean="0">
                <a:solidFill>
                  <a:srgbClr val="FF0000"/>
                </a:solidFill>
              </a:rPr>
              <a:t>: </a:t>
            </a:r>
            <a:r>
              <a:rPr lang="en-US" altLang="zh-CN" b="1" dirty="0" smtClean="0">
                <a:solidFill>
                  <a:srgbClr val="FF0000"/>
                </a:solidFill>
              </a:rPr>
              <a:t>n.</a:t>
            </a:r>
            <a:r>
              <a:rPr lang="en-US" altLang="zh-CN" b="1" dirty="0" smtClean="0"/>
              <a:t> disseminate</a:t>
            </a:r>
            <a:r>
              <a:rPr lang="zh-CN" altLang="zh-CN" b="1" dirty="0" smtClean="0"/>
              <a:t>的变形 </a:t>
            </a:r>
          </a:p>
          <a:p>
            <a:pPr>
              <a:buNone/>
            </a:pPr>
            <a:r>
              <a:rPr lang="en-US" altLang="zh-CN" b="1" dirty="0" smtClean="0"/>
              <a:t>              disseminate: </a:t>
            </a:r>
            <a:r>
              <a:rPr lang="en-US" altLang="zh-CN" dirty="0" err="1" smtClean="0"/>
              <a:t>vt</a:t>
            </a:r>
            <a:r>
              <a:rPr lang="en-US" altLang="zh-CN" dirty="0" smtClean="0"/>
              <a:t>. </a:t>
            </a:r>
            <a:r>
              <a:rPr lang="zh-CN" altLang="zh-CN" dirty="0" smtClean="0"/>
              <a:t>播</a:t>
            </a:r>
            <a:r>
              <a:rPr lang="en-US" altLang="zh-CN" dirty="0" smtClean="0"/>
              <a:t>(</a:t>
            </a:r>
            <a:r>
              <a:rPr lang="zh-CN" altLang="zh-CN" dirty="0" smtClean="0"/>
              <a:t>种</a:t>
            </a:r>
            <a:r>
              <a:rPr lang="en-US" altLang="zh-CN" dirty="0" smtClean="0"/>
              <a:t>)</a:t>
            </a:r>
            <a:r>
              <a:rPr lang="zh-CN" altLang="zh-CN" dirty="0" smtClean="0"/>
              <a:t>，撒播</a:t>
            </a:r>
            <a:r>
              <a:rPr lang="en-US" altLang="zh-CN" dirty="0" smtClean="0"/>
              <a:t>(</a:t>
            </a:r>
            <a:r>
              <a:rPr lang="zh-CN" altLang="zh-CN" dirty="0" smtClean="0"/>
              <a:t>种子等</a:t>
            </a:r>
            <a:r>
              <a:rPr lang="en-US" altLang="zh-CN" dirty="0" smtClean="0"/>
              <a:t>)</a:t>
            </a:r>
            <a:r>
              <a:rPr lang="zh-CN" altLang="zh-CN" dirty="0" smtClean="0"/>
              <a:t>，</a:t>
            </a:r>
            <a:r>
              <a:rPr lang="en-US" altLang="zh-CN" dirty="0" smtClean="0"/>
              <a:t>  </a:t>
            </a:r>
            <a:r>
              <a:rPr lang="zh-CN" altLang="zh-CN" dirty="0" smtClean="0"/>
              <a:t>散播： </a:t>
            </a:r>
            <a:r>
              <a:rPr lang="en-US" altLang="zh-CN" dirty="0" smtClean="0"/>
              <a:t>to disseminate seeds     </a:t>
            </a:r>
            <a:r>
              <a:rPr lang="zh-CN" altLang="zh-CN" dirty="0" smtClean="0"/>
              <a:t>播种</a:t>
            </a:r>
          </a:p>
          <a:p>
            <a:pPr>
              <a:buNone/>
            </a:pPr>
            <a:r>
              <a:rPr lang="en-US" altLang="zh-CN" dirty="0" smtClean="0"/>
              <a:t>                                      </a:t>
            </a:r>
            <a:r>
              <a:rPr lang="en-US" altLang="zh-CN" dirty="0" err="1" smtClean="0"/>
              <a:t>vt</a:t>
            </a:r>
            <a:r>
              <a:rPr lang="en-US" altLang="zh-CN" dirty="0" smtClean="0"/>
              <a:t>. (</a:t>
            </a:r>
            <a:r>
              <a:rPr lang="zh-CN" altLang="zh-CN" dirty="0" smtClean="0"/>
              <a:t>广为</a:t>
            </a:r>
            <a:r>
              <a:rPr lang="en-US" altLang="zh-CN" dirty="0" smtClean="0"/>
              <a:t>)</a:t>
            </a:r>
            <a:r>
              <a:rPr lang="zh-CN" altLang="zh-CN" dirty="0" smtClean="0"/>
              <a:t>传播</a:t>
            </a:r>
            <a:r>
              <a:rPr lang="en-US" altLang="zh-CN" dirty="0" smtClean="0"/>
              <a:t>(</a:t>
            </a:r>
            <a:r>
              <a:rPr lang="zh-CN" altLang="zh-CN" dirty="0" smtClean="0"/>
              <a:t>信仰、知识、思想、理论等</a:t>
            </a:r>
            <a:r>
              <a:rPr lang="en-US" altLang="zh-CN" dirty="0" smtClean="0"/>
              <a:t>)</a:t>
            </a:r>
            <a:r>
              <a:rPr lang="zh-CN" altLang="zh-CN" dirty="0" smtClean="0"/>
              <a:t>，散布，广泛传开</a:t>
            </a:r>
            <a:r>
              <a:rPr lang="en-US" altLang="zh-CN" dirty="0" smtClean="0"/>
              <a:t>(</a:t>
            </a:r>
            <a:r>
              <a:rPr lang="zh-CN" altLang="zh-CN" dirty="0" smtClean="0"/>
              <a:t>或铺开</a:t>
            </a:r>
            <a:r>
              <a:rPr lang="en-US" altLang="zh-CN" dirty="0" smtClean="0"/>
              <a:t>)</a:t>
            </a:r>
            <a:r>
              <a:rPr lang="zh-CN" altLang="zh-CN" dirty="0" smtClean="0"/>
              <a:t>： </a:t>
            </a:r>
          </a:p>
          <a:p>
            <a:pPr>
              <a:buNone/>
            </a:pPr>
            <a:r>
              <a:rPr lang="en-US" altLang="zh-CN" b="1" dirty="0" smtClean="0"/>
              <a:t>    The company disseminated information about its new </a:t>
            </a:r>
            <a:r>
              <a:rPr lang="en-US" altLang="zh-CN" b="1" dirty="0" err="1" smtClean="0"/>
              <a:t>programmes</a:t>
            </a:r>
            <a:r>
              <a:rPr lang="en-US" altLang="zh-CN" b="1" dirty="0" smtClean="0"/>
              <a:t>.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zh-CN" dirty="0" smtClean="0"/>
              <a:t>公司传播有关其新计划的信息。</a:t>
            </a:r>
          </a:p>
          <a:p>
            <a:r>
              <a:rPr lang="en-US" altLang="zh-CN" b="1" dirty="0" smtClean="0"/>
              <a:t>It can</a:t>
            </a:r>
            <a:r>
              <a:rPr lang="zh-CN" altLang="zh-CN" b="1" dirty="0" smtClean="0"/>
              <a:t> be for dissemination of information, appreciation and instructional. 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zh-CN" dirty="0" smtClean="0"/>
              <a:t>可以是宣传信息，欣赏还有指导的目的。 </a:t>
            </a:r>
          </a:p>
          <a:p>
            <a:pPr marL="609600" indent="-609600" eaLnBrk="1" hangingPunct="1">
              <a:buFontTx/>
              <a:buNone/>
              <a:defRPr/>
            </a:pPr>
            <a:endParaRPr lang="zh-CN" altLang="en-US" dirty="0" smtClean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rmAutofit/>
          </a:bodyPr>
          <a:lstStyle/>
          <a:p>
            <a:pPr marL="609600" indent="-609600">
              <a:buNone/>
              <a:defRPr/>
            </a:pP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10. spontaneous:  adj. 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happening or arising without apparent external cause; said or done without having been planned or written in advance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自发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的，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自然的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无意识的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09600" indent="-609600">
              <a:lnSpc>
                <a:spcPct val="10000"/>
              </a:lnSpc>
              <a:buNone/>
              <a:defRPr/>
            </a:pPr>
            <a:endParaRPr lang="en-US" altLang="zh-CN" dirty="0" smtClean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09600" indent="-609600">
              <a:buFont typeface="Wingdings" pitchFamily="2" charset="2"/>
              <a:buChar char="Ø"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 joined in the spontaneous applause.	</a:t>
            </a:r>
          </a:p>
          <a:p>
            <a:pPr marL="609600" indent="-609600"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我跟着也自然而然地鼓起掌来。</a:t>
            </a:r>
          </a:p>
          <a:p>
            <a:pPr marL="609600" indent="-609600">
              <a:lnSpc>
                <a:spcPct val="20000"/>
              </a:lnSpc>
              <a:buNone/>
              <a:defRPr/>
            </a:pPr>
            <a:endParaRPr lang="zh-CN" altLang="en-US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09600" indent="-609600">
              <a:buFont typeface="Wingdings" pitchFamily="2" charset="2"/>
              <a:buChar char="Ø"/>
              <a:defRPr/>
            </a:pP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Most of their music was spontaneous improvisation.	</a:t>
            </a:r>
          </a:p>
          <a:p>
            <a:pPr marL="609600" indent="-609600">
              <a:buNone/>
              <a:defRPr/>
            </a:pP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lang="en-US" altLang="en-US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他们的大部分音乐作品都是即兴创作的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70080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dirty="0" smtClean="0">
                <a:solidFill>
                  <a:schemeClr val="tx2"/>
                </a:solidFill>
              </a:rPr>
              <a:t>Activity One  </a:t>
            </a:r>
            <a:br>
              <a:rPr lang="en-US" altLang="zh-CN" sz="3200" dirty="0" smtClean="0">
                <a:solidFill>
                  <a:schemeClr val="tx2"/>
                </a:solidFill>
              </a:rPr>
            </a:br>
            <a:r>
              <a:rPr lang="en-US" altLang="zh-CN" sz="3200" dirty="0" smtClean="0"/>
              <a:t>Skim the passage and choose the best answer for the following questions. Try to find the sentences from the passage  that can support your choices.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332037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altLang="zh-CN" b="1" dirty="0" smtClean="0"/>
              <a:t>According to the passage, what are the main issues that threaten the local culture and values of non-Western  societies?</a:t>
            </a:r>
          </a:p>
          <a:p>
            <a:r>
              <a:rPr lang="en-US" altLang="zh-CN" dirty="0" smtClean="0"/>
              <a:t>A. Corruption and underdevelopment of primitive culture.</a:t>
            </a:r>
          </a:p>
          <a:p>
            <a:r>
              <a:rPr lang="en-US" altLang="zh-CN" dirty="0" smtClean="0"/>
              <a:t>B. Market economics and communication technologies.</a:t>
            </a:r>
          </a:p>
          <a:p>
            <a:r>
              <a:rPr lang="en-US" altLang="zh-CN" dirty="0" smtClean="0"/>
              <a:t>C. Materialistic and individualistic values.</a:t>
            </a:r>
          </a:p>
          <a:p>
            <a:r>
              <a:rPr lang="en-US" altLang="zh-CN" dirty="0" smtClean="0"/>
              <a:t>D. Religious and political colonization.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669360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11. </a:t>
            </a:r>
            <a:r>
              <a:rPr lang="en-US" altLang="zh-CN" b="1" dirty="0" smtClean="0">
                <a:solidFill>
                  <a:srgbClr val="FF0000"/>
                </a:solidFill>
              </a:rPr>
              <a:t>slum: n.  </a:t>
            </a:r>
            <a:r>
              <a:rPr lang="en-US" altLang="zh-CN" b="1" dirty="0" smtClean="0"/>
              <a:t>a district of a city marked by   poverty and inferior living conditions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 </a:t>
            </a:r>
            <a:r>
              <a:rPr lang="zh-CN" altLang="zh-CN" b="1" dirty="0" smtClean="0"/>
              <a:t>贫民窟</a:t>
            </a:r>
            <a:r>
              <a:rPr lang="en-US" altLang="zh-CN" b="1" dirty="0" smtClean="0"/>
              <a:t>                  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                  v.</a:t>
            </a:r>
            <a:r>
              <a:rPr lang="en-US" altLang="zh-CN" b="1" dirty="0" smtClean="0"/>
              <a:t> visit slums for entertainment or out of curiosity</a:t>
            </a:r>
            <a:r>
              <a:rPr lang="zh-CN" altLang="zh-CN" b="1" dirty="0" smtClean="0"/>
              <a:t>去贫民窟</a:t>
            </a:r>
            <a:endParaRPr lang="zh-CN" altLang="zh-CN" dirty="0" smtClean="0"/>
          </a:p>
          <a:p>
            <a:r>
              <a:rPr lang="en-US" altLang="zh-CN" b="1" dirty="0" smtClean="0"/>
              <a:t>He learned to use a camera to show the public clearly what the Mulberry Bend slum was like.</a:t>
            </a:r>
            <a:endParaRPr lang="zh-CN" altLang="zh-CN" dirty="0" smtClean="0"/>
          </a:p>
          <a:p>
            <a:pPr>
              <a:buNone/>
            </a:pPr>
            <a:r>
              <a:rPr lang="en-US" altLang="zh-CN" b="1" dirty="0" smtClean="0"/>
              <a:t> 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0871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12.</a:t>
            </a:r>
            <a:r>
              <a:rPr lang="en-US" altLang="zh-CN" b="1" dirty="0" smtClean="0">
                <a:solidFill>
                  <a:srgbClr val="FF0000"/>
                </a:solidFill>
              </a:rPr>
              <a:t> corrosive :  adj.</a:t>
            </a:r>
            <a:r>
              <a:rPr lang="en-US" altLang="zh-CN" b="1" dirty="0" smtClean="0"/>
              <a:t> of a substance, especially a strong acid; capable of destroying or eating away by chemical action</a:t>
            </a:r>
            <a:r>
              <a:rPr lang="zh-CN" altLang="zh-CN" b="1" dirty="0" smtClean="0"/>
              <a:t>腐蚀的；侵蚀性的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                             n. </a:t>
            </a:r>
            <a:r>
              <a:rPr lang="en-US" altLang="zh-CN" b="1" dirty="0" smtClean="0"/>
              <a:t>a substance having the tendency to cause corrosion (such a strong acids or alkali) </a:t>
            </a:r>
            <a:r>
              <a:rPr lang="zh-CN" altLang="zh-CN" b="1" dirty="0" smtClean="0"/>
              <a:t>腐蚀剂（如强酸或强碱）；腐蚀性物质</a:t>
            </a:r>
            <a:endParaRPr lang="zh-CN" altLang="en-US" dirty="0" smtClean="0"/>
          </a:p>
          <a:p>
            <a:pPr>
              <a:buNone/>
            </a:pPr>
            <a:endParaRPr lang="zh-CN" altLang="zh-CN" dirty="0" smtClean="0"/>
          </a:p>
          <a:p>
            <a:r>
              <a:rPr lang="en-US" altLang="zh-CN" b="1" dirty="0" smtClean="0"/>
              <a:t>The</a:t>
            </a:r>
            <a:r>
              <a:rPr lang="zh-CN" altLang="zh-CN" b="1" dirty="0" smtClean="0"/>
              <a:t> corrosive effects of water in those conditions would outpace Bermudan reefs' ability to grow. 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zh-CN" dirty="0" smtClean="0"/>
              <a:t>在那种条件下海水的腐蚀效果将会超过百慕大珊瑚礁的生长能力。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Box 3"/>
          <p:cNvSpPr txBox="1">
            <a:spLocks noChangeArrowheads="1"/>
          </p:cNvSpPr>
          <p:nvPr/>
        </p:nvSpPr>
        <p:spPr bwMode="auto">
          <a:xfrm>
            <a:off x="428625" y="1071563"/>
            <a:ext cx="8286750" cy="510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1. the spread of</a:t>
            </a:r>
            <a:endParaRPr lang="zh-CN" altLang="en-US" sz="2800" b="1"/>
          </a:p>
          <a:p>
            <a:r>
              <a:rPr lang="en-US" altLang="zh-CN" sz="2800" b="1"/>
              <a:t>2. under the control of</a:t>
            </a:r>
            <a:endParaRPr lang="zh-CN" altLang="en-US" sz="2800" b="1"/>
          </a:p>
          <a:p>
            <a:r>
              <a:rPr lang="en-US" altLang="zh-CN" sz="2800" b="1"/>
              <a:t>3. to bring new challenges to</a:t>
            </a:r>
            <a:endParaRPr lang="zh-CN" altLang="en-US" sz="2800" b="1"/>
          </a:p>
          <a:p>
            <a:r>
              <a:rPr lang="en-US" altLang="zh-CN" sz="2800" b="1"/>
              <a:t>4. It seems as if</a:t>
            </a:r>
            <a:endParaRPr lang="zh-CN" altLang="en-US" sz="2800" b="1"/>
          </a:p>
          <a:p>
            <a:r>
              <a:rPr lang="en-US" altLang="zh-CN" sz="2800" b="1"/>
              <a:t>5. to creep across</a:t>
            </a:r>
            <a:endParaRPr lang="zh-CN" altLang="en-US" sz="2800" b="1"/>
          </a:p>
          <a:p>
            <a:r>
              <a:rPr lang="en-US" altLang="zh-CN" sz="2800" b="1"/>
              <a:t>6. the cultural heritage</a:t>
            </a:r>
            <a:endParaRPr lang="zh-CN" altLang="en-US" sz="2800" b="1"/>
          </a:p>
          <a:p>
            <a:r>
              <a:rPr lang="en-US" altLang="zh-CN" sz="2800" b="1"/>
              <a:t>7. This has been accomplished by</a:t>
            </a:r>
            <a:endParaRPr lang="zh-CN" altLang="en-US" sz="2800" b="1"/>
          </a:p>
          <a:p>
            <a:r>
              <a:rPr lang="en-US" altLang="zh-CN" sz="2800" b="1"/>
              <a:t>8. to impose...on...</a:t>
            </a:r>
            <a:endParaRPr lang="zh-CN" altLang="en-US" sz="2800" b="1"/>
          </a:p>
          <a:p>
            <a:r>
              <a:rPr lang="en-US" altLang="zh-CN" sz="2800" b="1"/>
              <a:t>9. in practice</a:t>
            </a:r>
            <a:endParaRPr lang="zh-CN" altLang="en-US" sz="2800" b="1"/>
          </a:p>
          <a:p>
            <a:r>
              <a:rPr lang="en-US" altLang="zh-CN" sz="2800" b="1"/>
              <a:t>10. middle ground</a:t>
            </a:r>
            <a:endParaRPr lang="zh-CN" altLang="en-US" sz="2800" b="1"/>
          </a:p>
          <a:p>
            <a:r>
              <a:rPr lang="en-US" altLang="zh-CN" sz="2800" b="1"/>
              <a:t>11. to respond to...with...</a:t>
            </a:r>
            <a:endParaRPr lang="zh-CN" altLang="en-US" sz="2800" b="1"/>
          </a:p>
          <a:p>
            <a:endParaRPr lang="zh-CN" altLang="en-US"/>
          </a:p>
        </p:txBody>
      </p:sp>
      <p:sp>
        <p:nvSpPr>
          <p:cNvPr id="117763" name="TextBox 4"/>
          <p:cNvSpPr txBox="1">
            <a:spLocks noChangeArrowheads="1"/>
          </p:cNvSpPr>
          <p:nvPr/>
        </p:nvSpPr>
        <p:spPr bwMode="auto">
          <a:xfrm>
            <a:off x="428625" y="428625"/>
            <a:ext cx="8143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Useful words and expressions: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Box 3"/>
          <p:cNvSpPr txBox="1">
            <a:spLocks noChangeArrowheads="1"/>
          </p:cNvSpPr>
          <p:nvPr/>
        </p:nvSpPr>
        <p:spPr bwMode="auto">
          <a:xfrm>
            <a:off x="571500" y="428625"/>
            <a:ext cx="8215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8787" name="TextBox 4"/>
          <p:cNvSpPr txBox="1">
            <a:spLocks noChangeArrowheads="1"/>
          </p:cNvSpPr>
          <p:nvPr/>
        </p:nvSpPr>
        <p:spPr bwMode="auto">
          <a:xfrm>
            <a:off x="428625" y="571500"/>
            <a:ext cx="8001000" cy="554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/>
              <a:t>12. to crumble under the weight of</a:t>
            </a:r>
            <a:endParaRPr lang="zh-CN" altLang="en-US" sz="2800" b="1" dirty="0"/>
          </a:p>
          <a:p>
            <a:r>
              <a:rPr lang="en-US" altLang="zh-CN" sz="2800" b="1" dirty="0"/>
              <a:t>13. It was assumed that</a:t>
            </a:r>
            <a:endParaRPr lang="zh-CN" altLang="en-US" sz="2800" b="1" dirty="0"/>
          </a:p>
          <a:p>
            <a:r>
              <a:rPr lang="en-US" altLang="zh-CN" sz="2800" b="1" dirty="0"/>
              <a:t>14. so much so that</a:t>
            </a:r>
            <a:endParaRPr lang="zh-CN" altLang="en-US" sz="2800" b="1" dirty="0"/>
          </a:p>
          <a:p>
            <a:r>
              <a:rPr lang="en-US" altLang="zh-CN" sz="2800" b="1" dirty="0"/>
              <a:t>15. to pave the way for</a:t>
            </a:r>
            <a:endParaRPr lang="zh-CN" altLang="en-US" sz="2800" b="1" dirty="0"/>
          </a:p>
          <a:p>
            <a:r>
              <a:rPr lang="en-US" altLang="zh-CN" sz="2800" b="1" dirty="0"/>
              <a:t>16. to leave...in a state of</a:t>
            </a:r>
            <a:endParaRPr lang="zh-CN" altLang="en-US" sz="2800" b="1" dirty="0"/>
          </a:p>
          <a:p>
            <a:r>
              <a:rPr lang="en-US" altLang="zh-CN" sz="2800" b="1" dirty="0"/>
              <a:t>17. to be vulnerable to </a:t>
            </a:r>
            <a:r>
              <a:rPr lang="en-US" altLang="zh-CN" sz="2800" b="1" dirty="0" err="1"/>
              <a:t>sth</a:t>
            </a:r>
            <a:r>
              <a:rPr lang="en-US" altLang="zh-CN" sz="2800" b="1" dirty="0"/>
              <a:t>.</a:t>
            </a:r>
            <a:endParaRPr lang="zh-CN" altLang="en-US" sz="2800" b="1" dirty="0"/>
          </a:p>
          <a:p>
            <a:r>
              <a:rPr lang="en-US" altLang="zh-CN" sz="2800" b="1" dirty="0"/>
              <a:t>18. cultural invasion</a:t>
            </a:r>
            <a:endParaRPr lang="zh-CN" altLang="en-US" sz="2800" b="1" dirty="0"/>
          </a:p>
          <a:p>
            <a:r>
              <a:rPr lang="en-US" altLang="zh-CN" sz="2800" b="1" dirty="0"/>
              <a:t>19. to manifest itself in...form</a:t>
            </a:r>
            <a:endParaRPr lang="zh-CN" altLang="en-US" sz="2800" b="1" dirty="0"/>
          </a:p>
          <a:p>
            <a:r>
              <a:rPr lang="en-US" altLang="zh-CN" sz="2800" b="1" dirty="0"/>
              <a:t>20. attachment to </a:t>
            </a:r>
            <a:r>
              <a:rPr lang="en-US" altLang="zh-CN" sz="2800" b="1" dirty="0" err="1"/>
              <a:t>sth</a:t>
            </a:r>
            <a:r>
              <a:rPr lang="en-US" altLang="zh-CN" sz="2800" b="1" dirty="0"/>
              <a:t>.</a:t>
            </a:r>
            <a:endParaRPr lang="zh-CN" altLang="en-US" sz="2800" b="1" dirty="0"/>
          </a:p>
          <a:p>
            <a:r>
              <a:rPr lang="en-US" altLang="zh-CN" sz="2800" b="1" dirty="0"/>
              <a:t>21. in the name of</a:t>
            </a:r>
            <a:endParaRPr lang="zh-CN" altLang="en-US" sz="2800" b="1" dirty="0"/>
          </a:p>
          <a:p>
            <a:r>
              <a:rPr lang="en-US" altLang="zh-CN" sz="2800" b="1" dirty="0"/>
              <a:t>22. It may sound extreme but...has/have proven that</a:t>
            </a:r>
            <a:endParaRPr lang="zh-CN" altLang="en-US" sz="2800" b="1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Box 3"/>
          <p:cNvSpPr txBox="1">
            <a:spLocks noChangeArrowheads="1"/>
          </p:cNvSpPr>
          <p:nvPr/>
        </p:nvSpPr>
        <p:spPr bwMode="auto">
          <a:xfrm>
            <a:off x="428625" y="500063"/>
            <a:ext cx="8143875" cy="554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23. Optimistic estimates suggest that---</a:t>
            </a:r>
            <a:endParaRPr lang="zh-CN" altLang="en-US" sz="2800" b="1"/>
          </a:p>
          <a:p>
            <a:r>
              <a:rPr lang="en-US" altLang="zh-CN" sz="2800" b="1"/>
              <a:t>24. the driving force of</a:t>
            </a:r>
            <a:endParaRPr lang="zh-CN" altLang="en-US" sz="2800" b="1"/>
          </a:p>
          <a:p>
            <a:r>
              <a:rPr lang="en-US" altLang="zh-CN" sz="2800" b="1"/>
              <a:t>25. by far</a:t>
            </a:r>
            <a:endParaRPr lang="zh-CN" altLang="en-US" sz="2800" b="1"/>
          </a:p>
          <a:p>
            <a:r>
              <a:rPr lang="en-US" altLang="zh-CN" sz="2800" b="1"/>
              <a:t>26. the far-reaching effect of</a:t>
            </a:r>
            <a:endParaRPr lang="zh-CN" altLang="en-US" sz="2800" b="1"/>
          </a:p>
          <a:p>
            <a:r>
              <a:rPr lang="en-US" altLang="zh-CN" sz="2800" b="1"/>
              <a:t>27. the commercialization of culture</a:t>
            </a:r>
            <a:endParaRPr lang="zh-CN" altLang="en-US" sz="2800" b="1"/>
          </a:p>
          <a:p>
            <a:r>
              <a:rPr lang="en-US" altLang="zh-CN" sz="2800" b="1"/>
              <a:t>28. along with</a:t>
            </a:r>
            <a:endParaRPr lang="zh-CN" altLang="en-US" sz="2800" b="1"/>
          </a:p>
          <a:p>
            <a:r>
              <a:rPr lang="en-US" altLang="zh-CN" sz="2800" b="1"/>
              <a:t>29. the essentials of social life</a:t>
            </a:r>
            <a:endParaRPr lang="zh-CN" altLang="en-US" sz="2800" b="1"/>
          </a:p>
          <a:p>
            <a:r>
              <a:rPr lang="en-US" altLang="zh-CN" sz="2800" b="1"/>
              <a:t>30. on terms</a:t>
            </a:r>
            <a:endParaRPr lang="zh-CN" altLang="en-US" sz="2800" b="1"/>
          </a:p>
          <a:p>
            <a:r>
              <a:rPr lang="en-US" altLang="zh-CN" sz="2800" b="1"/>
              <a:t>31. to be bombarded with</a:t>
            </a:r>
            <a:endParaRPr lang="zh-CN" altLang="en-US" sz="2800" b="1"/>
          </a:p>
          <a:p>
            <a:r>
              <a:rPr lang="en-US" altLang="zh-CN" sz="2800" b="1"/>
              <a:t>32. to take over</a:t>
            </a:r>
            <a:endParaRPr lang="zh-CN" altLang="en-US" sz="2800" b="1"/>
          </a:p>
          <a:p>
            <a:r>
              <a:rPr lang="en-US" altLang="zh-CN" sz="2800" b="1"/>
              <a:t>33. to cope with</a:t>
            </a:r>
            <a:endParaRPr lang="zh-CN" altLang="en-US" sz="2800" b="1"/>
          </a:p>
          <a:p>
            <a:r>
              <a:rPr lang="en-US" altLang="zh-CN" sz="2800" b="1"/>
              <a:t>34. dissemination of culture</a:t>
            </a:r>
            <a:endParaRPr lang="zh-CN" altLang="en-US" sz="2800" b="1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Box 3"/>
          <p:cNvSpPr txBox="1">
            <a:spLocks noChangeArrowheads="1"/>
          </p:cNvSpPr>
          <p:nvPr/>
        </p:nvSpPr>
        <p:spPr bwMode="auto">
          <a:xfrm>
            <a:off x="500063" y="214313"/>
            <a:ext cx="8215312" cy="597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35. to build social cohesion</a:t>
            </a:r>
            <a:endParaRPr lang="zh-CN" altLang="en-US" sz="2800" b="1"/>
          </a:p>
          <a:p>
            <a:r>
              <a:rPr lang="en-US" altLang="zh-CN" sz="2800" b="1"/>
              <a:t>36. global integration</a:t>
            </a:r>
            <a:endParaRPr lang="zh-CN" altLang="en-US" sz="2800" b="1"/>
          </a:p>
          <a:p>
            <a:r>
              <a:rPr lang="en-US" altLang="zh-CN" sz="2800" b="1"/>
              <a:t>37. at the expense of</a:t>
            </a:r>
            <a:endParaRPr lang="zh-CN" altLang="en-US" sz="2800" b="1"/>
          </a:p>
          <a:p>
            <a:r>
              <a:rPr lang="en-US" altLang="zh-CN" sz="2800" b="1"/>
              <a:t>38. local disintegration</a:t>
            </a:r>
            <a:endParaRPr lang="zh-CN" altLang="en-US" sz="2800" b="1"/>
          </a:p>
          <a:p>
            <a:r>
              <a:rPr lang="en-US" altLang="zh-CN" sz="2800" b="1"/>
              <a:t>39. cultural process of homogenization</a:t>
            </a:r>
            <a:endParaRPr lang="zh-CN" altLang="en-US" sz="2800" b="1"/>
          </a:p>
          <a:p>
            <a:r>
              <a:rPr lang="en-US" altLang="zh-CN" sz="2800" b="1"/>
              <a:t>40. soap opera</a:t>
            </a:r>
            <a:endParaRPr lang="zh-CN" altLang="en-US" sz="2800" b="1"/>
          </a:p>
          <a:p>
            <a:r>
              <a:rPr lang="en-US" altLang="zh-CN" sz="2800" b="1"/>
              <a:t>41. to end up</a:t>
            </a:r>
            <a:endParaRPr lang="zh-CN" altLang="en-US" sz="2800" b="1"/>
          </a:p>
          <a:p>
            <a:r>
              <a:rPr lang="en-US" altLang="zh-CN" sz="2800" b="1"/>
              <a:t>42. slum quarters</a:t>
            </a:r>
            <a:endParaRPr lang="zh-CN" altLang="en-US" sz="2800" b="1"/>
          </a:p>
          <a:p>
            <a:r>
              <a:rPr lang="en-US" altLang="zh-CN" sz="2800" b="1"/>
              <a:t>43. social solidarity</a:t>
            </a:r>
            <a:endParaRPr lang="zh-CN" altLang="en-US" sz="2800" b="1"/>
          </a:p>
          <a:p>
            <a:r>
              <a:rPr lang="en-US" altLang="zh-CN" sz="2800" b="1"/>
              <a:t>44. at the level of</a:t>
            </a:r>
            <a:endParaRPr lang="zh-CN" altLang="en-US" sz="2800" b="1"/>
          </a:p>
          <a:p>
            <a:r>
              <a:rPr lang="en-US" altLang="zh-CN" sz="2800" b="1"/>
              <a:t>45. an assortment of</a:t>
            </a:r>
            <a:endParaRPr lang="zh-CN" altLang="en-US" sz="2800" b="1"/>
          </a:p>
          <a:p>
            <a:r>
              <a:rPr lang="en-US" altLang="zh-CN" sz="2800" b="1"/>
              <a:t>46. power concentration </a:t>
            </a:r>
            <a:endParaRPr lang="zh-CN" altLang="en-US" sz="2800" b="1"/>
          </a:p>
          <a:p>
            <a:r>
              <a:rPr lang="en-US" altLang="zh-CN" sz="2800" b="1"/>
              <a:t> </a:t>
            </a:r>
            <a:endParaRPr lang="zh-CN" altLang="en-US" sz="2800" b="1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Activity Three </a:t>
            </a:r>
            <a:r>
              <a:rPr lang="en-US" altLang="zh-CN" dirty="0" smtClean="0"/>
              <a:t>   An Interview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600" dirty="0" smtClean="0">
                <a:solidFill>
                  <a:schemeClr val="tx2"/>
                </a:solidFill>
              </a:rPr>
              <a:t>    </a:t>
            </a:r>
            <a:endParaRPr lang="en-US" altLang="zh-CN" dirty="0" smtClean="0"/>
          </a:p>
          <a:p>
            <a:r>
              <a:rPr lang="en-US" altLang="zh-CN" dirty="0" smtClean="0"/>
              <a:t>Pair work. One student acts as a reporter from China Daily, the other an expert on cultural </a:t>
            </a:r>
            <a:r>
              <a:rPr lang="en-US" altLang="zh-CN" smtClean="0"/>
              <a:t>issues.</a:t>
            </a:r>
          </a:p>
          <a:p>
            <a:r>
              <a:rPr lang="en-US" altLang="zh-CN" smtClean="0"/>
              <a:t>Based </a:t>
            </a:r>
            <a:r>
              <a:rPr lang="en-US" altLang="zh-CN" dirty="0" smtClean="0"/>
              <a:t>on the content of the passage the reporter prepares some questions to ask the professor and the professor tries to answer these questions.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Sample 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16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century, western adventurers made a conscious effort to undermine the cultural heritage of various people around the world. What might be  the possible damage to the local culture?</a:t>
            </a:r>
          </a:p>
          <a:p>
            <a:r>
              <a:rPr lang="en-US" altLang="zh-CN" dirty="0" smtClean="0"/>
              <a:t>…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b="1" dirty="0" smtClean="0"/>
              <a:t>2. The non-Western cultures were undermined in history by _____.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A. fooling people with mass advertisement</a:t>
            </a:r>
          </a:p>
          <a:p>
            <a:r>
              <a:rPr lang="en-US" altLang="zh-CN" dirty="0" smtClean="0"/>
              <a:t>B. colonizing the land with military invasion</a:t>
            </a:r>
          </a:p>
          <a:p>
            <a:r>
              <a:rPr lang="en-US" altLang="zh-CN" dirty="0" smtClean="0"/>
              <a:t>C. tempting people with economic support</a:t>
            </a:r>
          </a:p>
          <a:p>
            <a:r>
              <a:rPr lang="en-US" altLang="zh-CN" dirty="0" smtClean="0"/>
              <a:t>D. imposing Western religion and cultural practices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D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b="1" dirty="0" smtClean="0"/>
              <a:t>3. For the purpose of modernization, the African people were told to _____.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A. deny their own history</a:t>
            </a:r>
          </a:p>
          <a:p>
            <a:r>
              <a:rPr lang="en-US" altLang="zh-CN" dirty="0" smtClean="0"/>
              <a:t>B. educate former slaves</a:t>
            </a:r>
          </a:p>
          <a:p>
            <a:r>
              <a:rPr lang="en-US" altLang="zh-CN" dirty="0" smtClean="0"/>
              <a:t>C. dream of a Western life style</a:t>
            </a:r>
          </a:p>
          <a:p>
            <a:r>
              <a:rPr lang="en-US" altLang="zh-CN" dirty="0" smtClean="0"/>
              <a:t>D. create fresh desire for a new life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b="1" dirty="0" smtClean="0"/>
              <a:t>4. Colonialism paves the way for today’s cultural globalization through _____.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A. disorientating the local culture of the colonized</a:t>
            </a:r>
          </a:p>
          <a:p>
            <a:r>
              <a:rPr lang="en-US" altLang="zh-CN" dirty="0" smtClean="0"/>
              <a:t>B. eroding the local languages of the culture</a:t>
            </a:r>
          </a:p>
          <a:p>
            <a:r>
              <a:rPr lang="en-US" altLang="zh-CN" dirty="0" smtClean="0"/>
              <a:t>C. reinventing the past in the name of tradition</a:t>
            </a:r>
          </a:p>
          <a:p>
            <a:r>
              <a:rPr lang="en-US" altLang="zh-CN" dirty="0" smtClean="0"/>
              <a:t>D. adopting anything from Western countries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b="1" dirty="0" smtClean="0"/>
              <a:t>5. What is the dominating force in today’s world?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A. The de-Westernization.</a:t>
            </a:r>
          </a:p>
          <a:p>
            <a:r>
              <a:rPr lang="en-US" altLang="zh-CN" dirty="0" smtClean="0"/>
              <a:t>B. The Western culture.</a:t>
            </a:r>
          </a:p>
          <a:p>
            <a:r>
              <a:rPr lang="en-US" altLang="zh-CN" dirty="0" smtClean="0"/>
              <a:t>C. The market economy.</a:t>
            </a:r>
          </a:p>
          <a:p>
            <a:r>
              <a:rPr lang="en-US" altLang="zh-CN" dirty="0" smtClean="0"/>
              <a:t>D. The multinational trade.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B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b="1" dirty="0" smtClean="0"/>
              <a:t>6. What is the most significant influence of cultural globalization? 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A. Wide acceptance of foreign cultures.</a:t>
            </a:r>
          </a:p>
          <a:p>
            <a:r>
              <a:rPr lang="en-US" altLang="zh-CN" dirty="0" smtClean="0"/>
              <a:t>B. Consumption of cultural goods.</a:t>
            </a:r>
          </a:p>
          <a:p>
            <a:r>
              <a:rPr lang="en-US" altLang="zh-CN" dirty="0" smtClean="0"/>
              <a:t>C. Demolishing of local cultures.</a:t>
            </a:r>
          </a:p>
          <a:p>
            <a:r>
              <a:rPr lang="en-US" altLang="zh-CN" dirty="0" smtClean="0"/>
              <a:t>D. Commercialization of culture.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 smtClean="0"/>
              <a:t>7. The commercialization of culture has a negative impact on people because _____.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98884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A. much of the tradition will be lost</a:t>
            </a:r>
          </a:p>
          <a:p>
            <a:r>
              <a:rPr lang="en-US" altLang="zh-CN" dirty="0" smtClean="0"/>
              <a:t>B. too much information would be imposed</a:t>
            </a:r>
          </a:p>
          <a:p>
            <a:r>
              <a:rPr lang="en-US" altLang="zh-CN" dirty="0" smtClean="0"/>
              <a:t>C. foreign cultures will not meet the needs of local people</a:t>
            </a:r>
          </a:p>
          <a:p>
            <a:r>
              <a:rPr lang="en-US" altLang="zh-CN" dirty="0" smtClean="0"/>
              <a:t>D. there is a danger that it will threaten the existing value of people 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tx2"/>
                </a:solidFill>
              </a:rPr>
              <a:t>Activity Two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4000" dirty="0" smtClean="0"/>
              <a:t>Group work. Form a group of three or four and discuss. 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132856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In China, more and more people would like to celebrate western festivals like Christmas Day and Halloween, even kids in the kindergarten. What’s your opinion about it?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1288</Words>
  <Application>Microsoft Office PowerPoint</Application>
  <PresentationFormat>全屏显示(4:3)</PresentationFormat>
  <Paragraphs>182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Passage B </vt:lpstr>
      <vt:lpstr>Activity One   Skim the passage and choose the best answer for the following questions. Try to find the sentences from the passage  that can support your choices.</vt:lpstr>
      <vt:lpstr>2. The non-Western cultures were undermined in history by _____. </vt:lpstr>
      <vt:lpstr>3. For the purpose of modernization, the African people were told to _____.</vt:lpstr>
      <vt:lpstr>4. Colonialism paves the way for today’s cultural globalization through _____.</vt:lpstr>
      <vt:lpstr>5. What is the dominating force in today’s world?</vt:lpstr>
      <vt:lpstr>6. What is the most significant influence of cultural globalization? </vt:lpstr>
      <vt:lpstr>7. The commercialization of culture has a negative impact on people because _____.</vt:lpstr>
      <vt:lpstr>Activity Two  Group work. Form a group of three or four and discuss. </vt:lpstr>
      <vt:lpstr>Language Points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Activity Three    An Interview</vt:lpstr>
      <vt:lpstr>Sample 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yoaika</dc:creator>
  <cp:lastModifiedBy>jianming xu</cp:lastModifiedBy>
  <cp:revision>35</cp:revision>
  <dcterms:created xsi:type="dcterms:W3CDTF">2018-04-12T11:24:35Z</dcterms:created>
  <dcterms:modified xsi:type="dcterms:W3CDTF">2018-05-09T14:08:26Z</dcterms:modified>
</cp:coreProperties>
</file>