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3" r:id="rId5"/>
    <p:sldId id="266" r:id="rId6"/>
    <p:sldId id="264" r:id="rId7"/>
    <p:sldId id="265" r:id="rId8"/>
    <p:sldId id="260" r:id="rId9"/>
    <p:sldId id="269" r:id="rId10"/>
    <p:sldId id="270" r:id="rId11"/>
    <p:sldId id="271" r:id="rId12"/>
    <p:sldId id="261" r:id="rId13"/>
    <p:sldId id="273" r:id="rId14"/>
    <p:sldId id="272" r:id="rId15"/>
    <p:sldId id="274" r:id="rId16"/>
    <p:sldId id="275" r:id="rId17"/>
    <p:sldId id="276" r:id="rId18"/>
    <p:sldId id="277" r:id="rId19"/>
    <p:sldId id="262" r:id="rId20"/>
    <p:sldId id="281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1433"/>
    <a:srgbClr val="425C8F"/>
    <a:srgbClr val="061C52"/>
    <a:srgbClr val="0F1221"/>
    <a:srgbClr val="050102"/>
    <a:srgbClr val="000000"/>
    <a:srgbClr val="B6C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46" y="6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E1B26-6A74-492D-B04F-94149A6AB4F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E11CD-7E61-4104-986A-C7D1C4657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6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996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407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732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717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571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705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233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334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6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053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64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4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9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283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161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967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433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887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735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9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78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57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8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00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rgbClr val="331433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rgbClr val="331433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srgbClr val="331433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rgbClr val="331433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rgbClr val="331433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rgbClr val="331433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634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2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2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25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7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50102"/>
            </a:gs>
            <a:gs pos="0">
              <a:srgbClr val="331433"/>
            </a:gs>
            <a:gs pos="100000">
              <a:srgbClr val="061C5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598E-1133-4548-9FE0-915161A3608D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2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3266" cy="6858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91310" y="2280677"/>
            <a:ext cx="11691956" cy="4499685"/>
            <a:chOff x="738960" y="2718827"/>
            <a:chExt cx="11691956" cy="4499685"/>
          </a:xfrm>
        </p:grpSpPr>
        <p:sp>
          <p:nvSpPr>
            <p:cNvPr id="5" name="文本框 4"/>
            <p:cNvSpPr txBox="1"/>
            <p:nvPr/>
          </p:nvSpPr>
          <p:spPr>
            <a:xfrm>
              <a:off x="1043383" y="2718827"/>
              <a:ext cx="74884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spc="300" dirty="0" smtClean="0">
                  <a:gradFill flip="none" rotWithShape="1">
                    <a:gsLst>
                      <a:gs pos="60000">
                        <a:srgbClr val="B6C6DD"/>
                      </a:gs>
                      <a:gs pos="23000">
                        <a:schemeClr val="bg1"/>
                      </a:gs>
                      <a:gs pos="100000">
                        <a:srgbClr val="425C8F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  <a:cs typeface="方正兰亭细黑_GBK_M" panose="02010600010101010101" pitchFamily="2" charset="2"/>
                </a:rPr>
                <a:t>虚拟校园软件系统</a:t>
              </a:r>
              <a:endParaRPr lang="zh-CN" altLang="en-US" sz="4800" b="1" spc="300" dirty="0">
                <a:gradFill flip="none" rotWithShape="1">
                  <a:gsLst>
                    <a:gs pos="60000">
                      <a:srgbClr val="B6C6DD"/>
                    </a:gs>
                    <a:gs pos="23000">
                      <a:schemeClr val="bg1"/>
                    </a:gs>
                    <a:gs pos="100000">
                      <a:srgbClr val="425C8F"/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方正兰亭细黑_GBK_M" panose="02010600010101010101" pitchFamily="2" charset="2"/>
              </a:endParaRPr>
            </a:p>
          </p:txBody>
        </p:sp>
        <p:cxnSp>
          <p:nvCxnSpPr>
            <p:cNvPr id="6" name="原创设计师QQ69613753    _4"/>
            <p:cNvCxnSpPr/>
            <p:nvPr/>
          </p:nvCxnSpPr>
          <p:spPr>
            <a:xfrm>
              <a:off x="738960" y="3697247"/>
              <a:ext cx="6598920" cy="0"/>
            </a:xfrm>
            <a:prstGeom prst="line">
              <a:avLst/>
            </a:prstGeom>
            <a:ln w="25400">
              <a:gradFill>
                <a:gsLst>
                  <a:gs pos="71000">
                    <a:srgbClr val="B6C6DD"/>
                  </a:gs>
                  <a:gs pos="0">
                    <a:schemeClr val="bg1">
                      <a:alpha val="0"/>
                    </a:schemeClr>
                  </a:gs>
                  <a:gs pos="100000">
                    <a:srgbClr val="425C8F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9"/>
            <p:cNvSpPr>
              <a:spLocks noChangeArrowheads="1"/>
            </p:cNvSpPr>
            <p:nvPr/>
          </p:nvSpPr>
          <p:spPr bwMode="auto">
            <a:xfrm>
              <a:off x="1043383" y="3697247"/>
              <a:ext cx="65004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 smtClean="0">
                  <a:gradFill>
                    <a:gsLst>
                      <a:gs pos="93000">
                        <a:srgbClr val="FFFFFF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2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计算机科学与工程学院</a:t>
              </a:r>
              <a:r>
                <a:rPr lang="en-US" altLang="zh-CN" sz="1600" dirty="0" smtClean="0">
                  <a:gradFill>
                    <a:gsLst>
                      <a:gs pos="93000">
                        <a:srgbClr val="FFFFFF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2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2019-2020-1</a:t>
              </a:r>
              <a:r>
                <a:rPr lang="zh-CN" altLang="en-US" sz="1600" dirty="0" smtClean="0">
                  <a:gradFill>
                    <a:gsLst>
                      <a:gs pos="93000">
                        <a:srgbClr val="FFFFFF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2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短学期课程设计</a:t>
              </a:r>
              <a:endParaRPr lang="en-US" altLang="zh-CN" sz="1600" dirty="0">
                <a:gradFill>
                  <a:gsLst>
                    <a:gs pos="93000">
                      <a:srgbClr val="FFFFFF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2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431530" y="6102724"/>
              <a:ext cx="3893101" cy="1115788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422795" y="6102724"/>
              <a:ext cx="400812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gradFill flip="none" rotWithShape="1">
                    <a:gsLst>
                      <a:gs pos="74000">
                        <a:srgbClr val="B6C6DD"/>
                      </a:gs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425C8F">
                          <a:alpha val="0"/>
                        </a:srgbClr>
                      </a:gs>
                    </a:gsLst>
                    <a:lin ang="2700000" scaled="1"/>
                    <a:tileRect/>
                  </a:gradFill>
                  <a:latin typeface="+mj-lt"/>
                  <a:ea typeface="思源黑体 CN Heavy" panose="020B0A00000000000000" pitchFamily="34" charset="-122"/>
                </a:rPr>
                <a:t>组长：</a:t>
              </a:r>
              <a:r>
                <a:rPr lang="en-US" altLang="zh-CN" sz="1600" dirty="0" smtClean="0">
                  <a:gradFill flip="none" rotWithShape="1">
                    <a:gsLst>
                      <a:gs pos="74000">
                        <a:srgbClr val="B6C6DD"/>
                      </a:gs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425C8F">
                          <a:alpha val="0"/>
                        </a:srgbClr>
                      </a:gs>
                    </a:gsLst>
                    <a:lin ang="2700000" scaled="1"/>
                    <a:tileRect/>
                  </a:gradFill>
                  <a:latin typeface="+mj-lt"/>
                  <a:ea typeface="思源黑体 CN Heavy" panose="020B0A00000000000000" pitchFamily="34" charset="-122"/>
                </a:rPr>
                <a:t>09017229 </a:t>
              </a:r>
              <a:r>
                <a:rPr lang="zh-CN" altLang="en-US" sz="1600" dirty="0" smtClean="0">
                  <a:gradFill flip="none" rotWithShape="1">
                    <a:gsLst>
                      <a:gs pos="74000">
                        <a:srgbClr val="B6C6DD"/>
                      </a:gs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425C8F">
                          <a:alpha val="0"/>
                        </a:srgbClr>
                      </a:gs>
                    </a:gsLst>
                    <a:lin ang="2700000" scaled="1"/>
                    <a:tileRect/>
                  </a:gradFill>
                  <a:latin typeface="+mj-lt"/>
                  <a:ea typeface="思源黑体 CN Heavy" panose="020B0A00000000000000" pitchFamily="34" charset="-122"/>
                </a:rPr>
                <a:t>王新宇</a:t>
              </a:r>
              <a:endParaRPr lang="en-US" altLang="zh-CN" sz="1600" dirty="0">
                <a:gradFill flip="none" rotWithShape="1">
                  <a:gsLst>
                    <a:gs pos="74000">
                      <a:srgbClr val="B6C6DD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425C8F">
                        <a:alpha val="0"/>
                      </a:srgbClr>
                    </a:gs>
                  </a:gsLst>
                  <a:lin ang="2700000" scaled="1"/>
                  <a:tileRect/>
                </a:gradFill>
                <a:latin typeface="+mj-lt"/>
                <a:ea typeface="思源黑体 CN Heavy" panose="020B0A00000000000000" pitchFamily="34" charset="-122"/>
              </a:endParaRPr>
            </a:p>
            <a:p>
              <a:r>
                <a:rPr lang="zh-CN" altLang="en-US" sz="1600" dirty="0" smtClean="0">
                  <a:gradFill flip="none" rotWithShape="1">
                    <a:gsLst>
                      <a:gs pos="74000">
                        <a:srgbClr val="B6C6DD"/>
                      </a:gs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425C8F">
                          <a:alpha val="0"/>
                        </a:srgbClr>
                      </a:gs>
                    </a:gsLst>
                    <a:lin ang="2700000" scaled="1"/>
                    <a:tileRect/>
                  </a:gradFill>
                  <a:latin typeface="+mj-lt"/>
                  <a:ea typeface="思源黑体 CN Heavy" panose="020B0A00000000000000" pitchFamily="34" charset="-122"/>
                </a:rPr>
                <a:t>组员：</a:t>
              </a:r>
              <a:r>
                <a:rPr lang="en-US" altLang="zh-CN" sz="1600" dirty="0" smtClean="0">
                  <a:gradFill flip="none" rotWithShape="1">
                    <a:gsLst>
                      <a:gs pos="74000">
                        <a:srgbClr val="B6C6DD"/>
                      </a:gs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425C8F">
                          <a:alpha val="0"/>
                        </a:srgbClr>
                      </a:gs>
                    </a:gsLst>
                    <a:lin ang="2700000" scaled="1"/>
                    <a:tileRect/>
                  </a:gradFill>
                  <a:latin typeface="+mj-lt"/>
                  <a:ea typeface="思源黑体 CN Heavy" panose="020B0A00000000000000" pitchFamily="34" charset="-122"/>
                </a:rPr>
                <a:t>09017231 </a:t>
              </a:r>
              <a:r>
                <a:rPr lang="zh-CN" altLang="en-US" sz="1600" dirty="0" smtClean="0">
                  <a:gradFill flip="none" rotWithShape="1">
                    <a:gsLst>
                      <a:gs pos="74000">
                        <a:srgbClr val="B6C6DD"/>
                      </a:gs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425C8F">
                          <a:alpha val="0"/>
                        </a:srgbClr>
                      </a:gs>
                    </a:gsLst>
                    <a:lin ang="2700000" scaled="1"/>
                    <a:tileRect/>
                  </a:gradFill>
                  <a:latin typeface="+mj-lt"/>
                  <a:ea typeface="思源黑体 CN Heavy" panose="020B0A00000000000000" pitchFamily="34" charset="-122"/>
                </a:rPr>
                <a:t>毛泊涵   </a:t>
              </a:r>
              <a:r>
                <a:rPr lang="en-US" altLang="zh-CN" sz="1600" dirty="0" smtClean="0">
                  <a:gradFill flip="none" rotWithShape="1">
                    <a:gsLst>
                      <a:gs pos="74000">
                        <a:srgbClr val="B6C6DD"/>
                      </a:gs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425C8F">
                          <a:alpha val="0"/>
                        </a:srgbClr>
                      </a:gs>
                    </a:gsLst>
                    <a:lin ang="2700000" scaled="1"/>
                    <a:tileRect/>
                  </a:gradFill>
                  <a:latin typeface="+mj-lt"/>
                  <a:ea typeface="思源黑体 CN Heavy" panose="020B0A00000000000000" pitchFamily="34" charset="-122"/>
                </a:rPr>
                <a:t>09017232 </a:t>
              </a:r>
              <a:r>
                <a:rPr lang="zh-CN" altLang="en-US" sz="1600" dirty="0" smtClean="0">
                  <a:gradFill flip="none" rotWithShape="1">
                    <a:gsLst>
                      <a:gs pos="74000">
                        <a:srgbClr val="B6C6DD"/>
                      </a:gs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425C8F">
                          <a:alpha val="0"/>
                        </a:srgbClr>
                      </a:gs>
                    </a:gsLst>
                    <a:lin ang="2700000" scaled="1"/>
                    <a:tileRect/>
                  </a:gradFill>
                  <a:latin typeface="+mj-lt"/>
                  <a:ea typeface="思源黑体 CN Heavy" panose="020B0A00000000000000" pitchFamily="34" charset="-122"/>
                </a:rPr>
                <a:t>刘晓臻</a:t>
              </a:r>
              <a:endParaRPr lang="en-US" altLang="zh-CN" sz="1600" dirty="0" smtClean="0">
                <a:gradFill flip="none" rotWithShape="1">
                  <a:gsLst>
                    <a:gs pos="74000">
                      <a:srgbClr val="B6C6DD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425C8F">
                        <a:alpha val="0"/>
                      </a:srgbClr>
                    </a:gs>
                  </a:gsLst>
                  <a:lin ang="2700000" scaled="1"/>
                  <a:tileRect/>
                </a:gradFill>
                <a:latin typeface="+mj-lt"/>
                <a:ea typeface="思源黑体 CN Heavy" panose="020B0A00000000000000" pitchFamily="34" charset="-122"/>
              </a:endParaRPr>
            </a:p>
            <a:p>
              <a:r>
                <a:rPr lang="en-US" altLang="zh-CN" sz="1600" dirty="0" smtClean="0">
                  <a:gradFill flip="none" rotWithShape="1">
                    <a:gsLst>
                      <a:gs pos="74000">
                        <a:srgbClr val="B6C6DD"/>
                      </a:gs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425C8F">
                          <a:alpha val="0"/>
                        </a:srgbClr>
                      </a:gs>
                    </a:gsLst>
                    <a:lin ang="2700000" scaled="1"/>
                    <a:tileRect/>
                  </a:gradFill>
                  <a:latin typeface="+mj-lt"/>
                  <a:ea typeface="思源黑体 CN Heavy" panose="020B0A00000000000000" pitchFamily="34" charset="-122"/>
                </a:rPr>
                <a:t>           09017233 </a:t>
              </a:r>
              <a:r>
                <a:rPr lang="zh-CN" altLang="en-US" sz="1600" dirty="0" smtClean="0">
                  <a:gradFill flip="none" rotWithShape="1">
                    <a:gsLst>
                      <a:gs pos="74000">
                        <a:srgbClr val="B6C6DD"/>
                      </a:gs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425C8F">
                          <a:alpha val="0"/>
                        </a:srgbClr>
                      </a:gs>
                    </a:gsLst>
                    <a:lin ang="2700000" scaled="1"/>
                    <a:tileRect/>
                  </a:gradFill>
                  <a:latin typeface="+mj-lt"/>
                  <a:ea typeface="思源黑体 CN Heavy" panose="020B0A00000000000000" pitchFamily="34" charset="-122"/>
                </a:rPr>
                <a:t>银雪岑   </a:t>
              </a:r>
              <a:r>
                <a:rPr lang="en-US" altLang="zh-CN" sz="1600" dirty="0" smtClean="0">
                  <a:gradFill flip="none" rotWithShape="1">
                    <a:gsLst>
                      <a:gs pos="74000">
                        <a:srgbClr val="B6C6DD"/>
                      </a:gs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425C8F">
                          <a:alpha val="0"/>
                        </a:srgbClr>
                      </a:gs>
                    </a:gsLst>
                    <a:lin ang="2700000" scaled="1"/>
                    <a:tileRect/>
                  </a:gradFill>
                  <a:latin typeface="+mj-lt"/>
                  <a:ea typeface="思源黑体 CN Heavy" panose="020B0A00000000000000" pitchFamily="34" charset="-122"/>
                </a:rPr>
                <a:t>09017223 </a:t>
              </a:r>
              <a:r>
                <a:rPr lang="zh-CN" altLang="en-US" sz="1600" dirty="0" smtClean="0">
                  <a:gradFill flip="none" rotWithShape="1">
                    <a:gsLst>
                      <a:gs pos="74000">
                        <a:srgbClr val="B6C6DD"/>
                      </a:gs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425C8F">
                          <a:alpha val="0"/>
                        </a:srgbClr>
                      </a:gs>
                    </a:gsLst>
                    <a:lin ang="2700000" scaled="1"/>
                    <a:tileRect/>
                  </a:gradFill>
                  <a:latin typeface="+mj-lt"/>
                  <a:ea typeface="思源黑体 CN Heavy" panose="020B0A00000000000000" pitchFamily="34" charset="-122"/>
                </a:rPr>
                <a:t>张浩飞</a:t>
              </a:r>
              <a:endParaRPr lang="en-US" altLang="zh-CN" sz="1600" dirty="0" smtClean="0">
                <a:gradFill flip="none" rotWithShape="1">
                  <a:gsLst>
                    <a:gs pos="74000">
                      <a:srgbClr val="B6C6DD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425C8F">
                        <a:alpha val="0"/>
                      </a:srgbClr>
                    </a:gs>
                  </a:gsLst>
                  <a:lin ang="2700000" scaled="1"/>
                  <a:tileRect/>
                </a:gradFill>
                <a:latin typeface="+mj-lt"/>
                <a:ea typeface="思源黑体 CN Heavy" panose="020B0A00000000000000" pitchFamily="34" charset="-122"/>
              </a:endParaRPr>
            </a:p>
            <a:p>
              <a:r>
                <a:rPr lang="en-US" altLang="zh-CN" sz="1600" dirty="0" smtClean="0">
                  <a:gradFill flip="none" rotWithShape="1">
                    <a:gsLst>
                      <a:gs pos="74000">
                        <a:srgbClr val="B6C6DD"/>
                      </a:gs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425C8F">
                          <a:alpha val="0"/>
                        </a:srgbClr>
                      </a:gs>
                    </a:gsLst>
                    <a:lin ang="2700000" scaled="1"/>
                    <a:tileRect/>
                  </a:gradFill>
                  <a:latin typeface="+mj-lt"/>
                  <a:ea typeface="思源黑体 CN Heavy" panose="020B0A00000000000000" pitchFamily="34" charset="-122"/>
                </a:rPr>
                <a:t>           09017236 </a:t>
              </a:r>
              <a:r>
                <a:rPr lang="zh-CN" altLang="en-US" sz="1600" dirty="0" smtClean="0">
                  <a:gradFill flip="none" rotWithShape="1">
                    <a:gsLst>
                      <a:gs pos="74000">
                        <a:srgbClr val="B6C6DD"/>
                      </a:gs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425C8F">
                          <a:alpha val="0"/>
                        </a:srgbClr>
                      </a:gs>
                    </a:gsLst>
                    <a:lin ang="2700000" scaled="1"/>
                    <a:tileRect/>
                  </a:gradFill>
                  <a:latin typeface="+mj-lt"/>
                  <a:ea typeface="思源黑体 CN Heavy" panose="020B0A00000000000000" pitchFamily="34" charset="-122"/>
                </a:rPr>
                <a:t>胡嘉铭   </a:t>
              </a:r>
              <a:r>
                <a:rPr lang="en-US" altLang="zh-CN" sz="1600" dirty="0" smtClean="0">
                  <a:gradFill flip="none" rotWithShape="1">
                    <a:gsLst>
                      <a:gs pos="74000">
                        <a:srgbClr val="B6C6DD"/>
                      </a:gs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425C8F">
                          <a:alpha val="0"/>
                        </a:srgbClr>
                      </a:gs>
                    </a:gsLst>
                    <a:lin ang="2700000" scaled="1"/>
                    <a:tileRect/>
                  </a:gradFill>
                  <a:latin typeface="+mj-lt"/>
                  <a:ea typeface="思源黑体 CN Heavy" panose="020B0A00000000000000" pitchFamily="34" charset="-122"/>
                </a:rPr>
                <a:t>09017235 </a:t>
              </a:r>
              <a:r>
                <a:rPr lang="zh-CN" altLang="en-US" sz="1600" dirty="0" smtClean="0">
                  <a:gradFill flip="none" rotWithShape="1">
                    <a:gsLst>
                      <a:gs pos="74000">
                        <a:srgbClr val="B6C6DD"/>
                      </a:gs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425C8F">
                          <a:alpha val="0"/>
                        </a:srgbClr>
                      </a:gs>
                    </a:gsLst>
                    <a:lin ang="2700000" scaled="1"/>
                    <a:tileRect/>
                  </a:gradFill>
                  <a:latin typeface="+mj-lt"/>
                  <a:ea typeface="思源黑体 CN Heavy" panose="020B0A00000000000000" pitchFamily="34" charset="-122"/>
                </a:rPr>
                <a:t>万家铖</a:t>
              </a:r>
              <a:endParaRPr lang="en-US" altLang="zh-CN" sz="1600" dirty="0" smtClean="0">
                <a:gradFill flip="none" rotWithShape="1">
                  <a:gsLst>
                    <a:gs pos="74000">
                      <a:srgbClr val="B6C6DD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425C8F">
                        <a:alpha val="0"/>
                      </a:srgbClr>
                    </a:gs>
                  </a:gsLst>
                  <a:lin ang="2700000" scaled="1"/>
                  <a:tileRect/>
                </a:gradFill>
                <a:latin typeface="+mj-lt"/>
                <a:ea typeface="思源黑体 CN Heavy" panose="020B0A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92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5269" y="2135333"/>
            <a:ext cx="7459224" cy="3848217"/>
            <a:chOff x="722831" y="1462187"/>
            <a:chExt cx="6330822" cy="3148120"/>
          </a:xfrm>
        </p:grpSpPr>
        <p:grpSp>
          <p:nvGrpSpPr>
            <p:cNvPr id="6" name="组合 5"/>
            <p:cNvGrpSpPr/>
            <p:nvPr/>
          </p:nvGrpSpPr>
          <p:grpSpPr>
            <a:xfrm>
              <a:off x="722831" y="1462187"/>
              <a:ext cx="768157" cy="708592"/>
              <a:chOff x="764534" y="1625600"/>
              <a:chExt cx="1024209" cy="944788"/>
            </a:xfrm>
          </p:grpSpPr>
          <p:grpSp>
            <p:nvGrpSpPr>
              <p:cNvPr id="7" name="组合 6"/>
              <p:cNvGrpSpPr/>
              <p:nvPr/>
            </p:nvGrpSpPr>
            <p:grpSpPr>
              <a:xfrm rot="16200000">
                <a:off x="804245" y="1585889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  <p:sp>
              <p:nvSpPr>
                <p:cNvPr id="10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</p:grpSp>
          <p:sp>
            <p:nvSpPr>
              <p:cNvPr id="8" name="文本框 7"/>
              <p:cNvSpPr txBox="1"/>
              <p:nvPr/>
            </p:nvSpPr>
            <p:spPr>
              <a:xfrm>
                <a:off x="1024649" y="1774826"/>
                <a:ext cx="479192" cy="677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700" dirty="0">
                    <a:solidFill>
                      <a:schemeClr val="bg1"/>
                    </a:solidFill>
                  </a:rPr>
                  <a:t>1</a:t>
                </a:r>
                <a:endParaRPr lang="zh-CN" altLang="en-US" sz="2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41045" y="2266865"/>
              <a:ext cx="768157" cy="708591"/>
              <a:chOff x="788819" y="2698504"/>
              <a:chExt cx="1024209" cy="944788"/>
            </a:xfrm>
          </p:grpSpPr>
          <p:grpSp>
            <p:nvGrpSpPr>
              <p:cNvPr id="12" name="组合 11"/>
              <p:cNvGrpSpPr/>
              <p:nvPr/>
            </p:nvGrpSpPr>
            <p:grpSpPr>
              <a:xfrm rot="16200000">
                <a:off x="828530" y="2658793"/>
                <a:ext cx="944788" cy="1024209"/>
                <a:chOff x="743000" y="-19874"/>
                <a:chExt cx="1558144" cy="1689123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" name="椭圆 8"/>
                <p:cNvSpPr/>
                <p:nvPr/>
              </p:nvSpPr>
              <p:spPr>
                <a:xfrm>
                  <a:off x="834846" y="56075"/>
                  <a:ext cx="1418020" cy="1537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  <p:sp>
              <p:nvSpPr>
                <p:cNvPr id="15" name="椭圆 8"/>
                <p:cNvSpPr/>
                <p:nvPr/>
              </p:nvSpPr>
              <p:spPr>
                <a:xfrm>
                  <a:off x="743000" y="-19874"/>
                  <a:ext cx="1558144" cy="1689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1061327" y="2910493"/>
                <a:ext cx="479192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700" dirty="0">
                    <a:solidFill>
                      <a:schemeClr val="bg1"/>
                    </a:solidFill>
                  </a:rPr>
                  <a:t>2</a:t>
                </a:r>
                <a:endParaRPr lang="zh-CN" altLang="en-US" sz="2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775584" y="3084289"/>
              <a:ext cx="768157" cy="708592"/>
              <a:chOff x="834872" y="3788398"/>
              <a:chExt cx="1024209" cy="944788"/>
            </a:xfrm>
          </p:grpSpPr>
          <p:grpSp>
            <p:nvGrpSpPr>
              <p:cNvPr id="17" name="组合 16"/>
              <p:cNvGrpSpPr/>
              <p:nvPr/>
            </p:nvGrpSpPr>
            <p:grpSpPr>
              <a:xfrm rot="16200000">
                <a:off x="874583" y="3748687"/>
                <a:ext cx="944788" cy="1024209"/>
                <a:chOff x="753036" y="-1086808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" name="椭圆 8"/>
                <p:cNvSpPr/>
                <p:nvPr/>
              </p:nvSpPr>
              <p:spPr>
                <a:xfrm>
                  <a:off x="823099" y="-1010858"/>
                  <a:ext cx="1418021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  <p:sp>
              <p:nvSpPr>
                <p:cNvPr id="20" name="椭圆 8"/>
                <p:cNvSpPr/>
                <p:nvPr/>
              </p:nvSpPr>
              <p:spPr>
                <a:xfrm>
                  <a:off x="753036" y="-1086808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</p:grpSp>
          <p:sp>
            <p:nvSpPr>
              <p:cNvPr id="18" name="文本框 17"/>
              <p:cNvSpPr txBox="1"/>
              <p:nvPr/>
            </p:nvSpPr>
            <p:spPr>
              <a:xfrm>
                <a:off x="1137624" y="3937623"/>
                <a:ext cx="479192" cy="677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700" dirty="0">
                    <a:solidFill>
                      <a:schemeClr val="bg1"/>
                    </a:solidFill>
                  </a:rPr>
                  <a:t>3</a:t>
                </a:r>
                <a:endParaRPr lang="zh-CN" altLang="en-US" sz="2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10123" y="3901715"/>
              <a:ext cx="768157" cy="708592"/>
              <a:chOff x="880924" y="4878302"/>
              <a:chExt cx="1024209" cy="944788"/>
            </a:xfrm>
          </p:grpSpPr>
          <p:grpSp>
            <p:nvGrpSpPr>
              <p:cNvPr id="22" name="组合 21"/>
              <p:cNvGrpSpPr/>
              <p:nvPr/>
            </p:nvGrpSpPr>
            <p:grpSpPr>
              <a:xfrm rot="16200000">
                <a:off x="920635" y="4838591"/>
                <a:ext cx="944788" cy="1024209"/>
                <a:chOff x="763054" y="-2053687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" name="椭圆 8"/>
                <p:cNvSpPr/>
                <p:nvPr/>
              </p:nvSpPr>
              <p:spPr>
                <a:xfrm>
                  <a:off x="833117" y="-1977737"/>
                  <a:ext cx="1418021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  <p:sp>
              <p:nvSpPr>
                <p:cNvPr id="25" name="椭圆 8"/>
                <p:cNvSpPr/>
                <p:nvPr/>
              </p:nvSpPr>
              <p:spPr>
                <a:xfrm>
                  <a:off x="763054" y="-2053687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</p:grpSp>
          <p:sp>
            <p:nvSpPr>
              <p:cNvPr id="23" name="文本框 22"/>
              <p:cNvSpPr txBox="1"/>
              <p:nvPr/>
            </p:nvSpPr>
            <p:spPr>
              <a:xfrm>
                <a:off x="1102328" y="5027527"/>
                <a:ext cx="479192" cy="677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700" dirty="0">
                    <a:solidFill>
                      <a:schemeClr val="bg1"/>
                    </a:solidFill>
                  </a:rPr>
                  <a:t>4</a:t>
                </a:r>
                <a:endParaRPr lang="zh-CN" altLang="en-US" sz="27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TextBox 5"/>
            <p:cNvSpPr txBox="1"/>
            <p:nvPr/>
          </p:nvSpPr>
          <p:spPr>
            <a:xfrm>
              <a:off x="1641670" y="1578701"/>
              <a:ext cx="5411983" cy="362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DatabaseConnection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类来封装数据库连接操作，使用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DatabaseAction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类来封装数据库具体操作；</a:t>
              </a:r>
              <a:endPara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5"/>
            <p:cNvSpPr txBox="1"/>
            <p:nvPr/>
          </p:nvSpPr>
          <p:spPr>
            <a:xfrm>
              <a:off x="1641670" y="2373218"/>
              <a:ext cx="5411983" cy="21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每一个数据库操作均对应一个函数，与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UTIL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内的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Message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类型一一对应；</a:t>
              </a:r>
              <a:endPara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5"/>
            <p:cNvSpPr txBox="1"/>
            <p:nvPr/>
          </p:nvSpPr>
          <p:spPr>
            <a:xfrm>
              <a:off x="1641670" y="3179454"/>
              <a:ext cx="5411983" cy="362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函数均直接传入一个实体对象，若需要传出消息则直接通过修改实体对象传出，若仅涉及修改操作则传出成功或失败（修改类型）；</a:t>
              </a:r>
              <a:endPara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5"/>
            <p:cNvSpPr txBox="1"/>
            <p:nvPr/>
          </p:nvSpPr>
          <p:spPr>
            <a:xfrm>
              <a:off x="1641669" y="4059800"/>
              <a:ext cx="5411983" cy="21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数据库模块仅涉及对象修改，不涉及与服务端的传输，封装性良好，适合分工合作。</a:t>
              </a:r>
              <a:endPara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946927" y="233417"/>
            <a:ext cx="6221083" cy="71006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zh-CN" altLang="en-US" sz="4000" dirty="0">
                <a:effectLst/>
                <a:latin typeface="Calibri" panose="020F0502020204030204" pitchFamily="34" charset="0"/>
              </a:rPr>
              <a:t>数据库</a:t>
            </a:r>
            <a:r>
              <a:rPr lang="zh-CN" altLang="en-US" sz="4000" dirty="0" smtClean="0">
                <a:effectLst/>
                <a:latin typeface="Calibri" panose="020F0502020204030204" pitchFamily="34" charset="0"/>
              </a:rPr>
              <a:t>模块</a:t>
            </a:r>
            <a:endParaRPr lang="en-US" altLang="ko-KR" sz="4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54966" y="950093"/>
            <a:ext cx="10944224" cy="402291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en-US" altLang="zh-CN" sz="2000" b="0" spc="600" dirty="0" err="1" smtClean="0">
                <a:effectLst/>
                <a:latin typeface="Calibri" panose="020F0502020204030204" pitchFamily="34" charset="0"/>
              </a:rPr>
              <a:t>DataBase</a:t>
            </a:r>
            <a:r>
              <a:rPr lang="en-US" altLang="zh-CN" sz="2000" b="0" spc="600" dirty="0" smtClean="0">
                <a:effectLst/>
                <a:latin typeface="Calibri" panose="020F0502020204030204" pitchFamily="34" charset="0"/>
              </a:rPr>
              <a:t> Module</a:t>
            </a:r>
            <a:endParaRPr lang="en-US" altLang="ko-KR" sz="2000" b="0" spc="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44112"/>
          <a:stretch/>
        </p:blipFill>
        <p:spPr>
          <a:xfrm>
            <a:off x="8052031" y="1943209"/>
            <a:ext cx="3675371" cy="408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3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2946927" y="233417"/>
            <a:ext cx="6221083" cy="71006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zh-CN" altLang="en-US" sz="4000" dirty="0" smtClean="0">
                <a:effectLst/>
                <a:latin typeface="Calibri" panose="020F0502020204030204" pitchFamily="34" charset="0"/>
              </a:rPr>
              <a:t>服务端线程</a:t>
            </a:r>
            <a:endParaRPr lang="en-US" altLang="ko-KR" sz="4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654966" y="950093"/>
            <a:ext cx="10944224" cy="402291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en-US" altLang="zh-CN" sz="2000" b="0" spc="600" dirty="0">
                <a:effectLst/>
                <a:latin typeface="Calibri" panose="020F0502020204030204" pitchFamily="34" charset="0"/>
              </a:rPr>
              <a:t>Server</a:t>
            </a:r>
            <a:r>
              <a:rPr lang="en-US" altLang="zh-CN" sz="2000" b="0" spc="600" dirty="0" smtClean="0">
                <a:effectLst/>
                <a:latin typeface="Calibri" panose="020F0502020204030204" pitchFamily="34" charset="0"/>
              </a:rPr>
              <a:t> Thread</a:t>
            </a:r>
            <a:endParaRPr lang="en-US" altLang="ko-KR" sz="2000" b="0" spc="6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07834" y="1971585"/>
            <a:ext cx="442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服务</a:t>
            </a:r>
            <a:r>
              <a:rPr lang="zh-CN" altLang="en-US" dirty="0" smtClean="0">
                <a:solidFill>
                  <a:schemeClr val="bg1"/>
                </a:solidFill>
              </a:rPr>
              <a:t>端实时监听，每当有一个客户端连接均建立一个独立的线程；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75" y="1545586"/>
            <a:ext cx="4864774" cy="1591358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6607833" y="3624981"/>
            <a:ext cx="4422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客户端一旦建立连接，此线程将在登录成功后一直运行，并且根据客户端发送对象的类型进行不同的操作；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73" y="3330146"/>
            <a:ext cx="4800676" cy="3298362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6607832" y="5192114"/>
            <a:ext cx="442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封装良好，添加一个操作需求仅需在</a:t>
            </a:r>
            <a:r>
              <a:rPr lang="en-US" altLang="zh-CN" dirty="0" smtClean="0">
                <a:solidFill>
                  <a:schemeClr val="bg1"/>
                </a:solidFill>
              </a:rPr>
              <a:t>switch</a:t>
            </a:r>
            <a:r>
              <a:rPr lang="zh-CN" altLang="en-US" dirty="0" smtClean="0">
                <a:solidFill>
                  <a:schemeClr val="bg1"/>
                </a:solidFill>
              </a:rPr>
              <a:t>语句下添加代码块；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23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6" grpId="0"/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96121" y="3410389"/>
            <a:ext cx="4011370" cy="771623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zh-CN" altLang="en-US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系统展示</a:t>
            </a:r>
            <a:endParaRPr lang="en-US" altLang="ko-KR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cxnSp>
        <p:nvCxnSpPr>
          <p:cNvPr id="6" name="Straight Connector 4"/>
          <p:cNvCxnSpPr/>
          <p:nvPr/>
        </p:nvCxnSpPr>
        <p:spPr>
          <a:xfrm>
            <a:off x="4590144" y="4132462"/>
            <a:ext cx="5223325" cy="0"/>
          </a:xfrm>
          <a:prstGeom prst="line">
            <a:avLst/>
          </a:prstGeom>
          <a:ln w="3175">
            <a:gradFill>
              <a:gsLst>
                <a:gs pos="45000">
                  <a:srgbClr val="331433"/>
                </a:gs>
                <a:gs pos="0">
                  <a:schemeClr val="bg1"/>
                </a:gs>
                <a:gs pos="100000">
                  <a:srgbClr val="425C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13944" y="2619717"/>
            <a:ext cx="774482" cy="771623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dirty="0" smtClean="0">
                <a:effectLst/>
                <a:latin typeface="Calibri" panose="020F0502020204030204" pitchFamily="34" charset="0"/>
              </a:rPr>
              <a:t>03</a:t>
            </a:r>
            <a:endParaRPr lang="en-US" altLang="ko-KR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109469" y="2819772"/>
            <a:ext cx="2475673" cy="233014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r" latinLnBrk="0"/>
            <a:r>
              <a:rPr lang="zh-CN" altLang="en-US" sz="900" b="0" dirty="0" smtClean="0">
                <a:effectLst/>
                <a:latin typeface="Calibri" panose="020F0502020204030204" pitchFamily="34" charset="0"/>
              </a:rPr>
              <a:t>界面</a:t>
            </a:r>
            <a:r>
              <a:rPr lang="en-US" altLang="zh-CN" sz="900" b="0" dirty="0" smtClean="0">
                <a:effectLst/>
                <a:latin typeface="Calibri" panose="020F0502020204030204" pitchFamily="34" charset="0"/>
              </a:rPr>
              <a:t>UI</a:t>
            </a:r>
            <a:r>
              <a:rPr lang="zh-CN" altLang="en-US" sz="900" b="0" dirty="0" smtClean="0">
                <a:effectLst/>
                <a:latin typeface="Calibri" panose="020F0502020204030204" pitchFamily="34" charset="0"/>
              </a:rPr>
              <a:t>展示</a:t>
            </a:r>
            <a:endParaRPr lang="en-US" altLang="ko-KR" sz="9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36732" y="4300516"/>
            <a:ext cx="3927476" cy="30995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03-1</a:t>
            </a:r>
            <a:r>
              <a:rPr lang="en-US" altLang="ko-KR" sz="1400" b="0" dirty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. </a:t>
            </a:r>
            <a:r>
              <a:rPr lang="zh-CN" altLang="en-US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前端设计</a:t>
            </a:r>
            <a:endParaRPr lang="en-US" altLang="ko-KR" sz="1400" b="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36732" y="4619604"/>
            <a:ext cx="3927476" cy="30995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03-2</a:t>
            </a:r>
            <a:r>
              <a:rPr lang="en-US" altLang="ko-KR" sz="1400" b="0" dirty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. </a:t>
            </a:r>
            <a:r>
              <a:rPr lang="zh-CN" altLang="en-US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学生界面展示</a:t>
            </a:r>
            <a:endParaRPr lang="en-US" altLang="ko-KR" sz="1400" b="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36732" y="4929166"/>
            <a:ext cx="3927476" cy="30995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03-3</a:t>
            </a:r>
            <a:r>
              <a:rPr lang="en-US" altLang="ko-KR" sz="1400" b="0" dirty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. </a:t>
            </a:r>
            <a:r>
              <a:rPr lang="zh-CN" altLang="en-US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管理员界面展示</a:t>
            </a:r>
            <a:endParaRPr lang="en-US" altLang="ko-KR" sz="1400" b="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57997" y="2600668"/>
            <a:ext cx="3768529" cy="771622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88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946927" y="233417"/>
            <a:ext cx="6221083" cy="71006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zh-CN" altLang="en-US" sz="4000" dirty="0" smtClean="0">
                <a:effectLst/>
                <a:latin typeface="Calibri" panose="020F0502020204030204" pitchFamily="34" charset="0"/>
              </a:rPr>
              <a:t>前端设计</a:t>
            </a:r>
            <a:endParaRPr lang="en-US" altLang="ko-KR" sz="4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54966" y="950093"/>
            <a:ext cx="10944224" cy="402291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en-US" altLang="zh-CN" sz="2000" b="0" spc="600" dirty="0" smtClean="0">
                <a:effectLst/>
                <a:latin typeface="Calibri" panose="020F0502020204030204" pitchFamily="34" charset="0"/>
              </a:rPr>
              <a:t>Interface Programming</a:t>
            </a:r>
            <a:endParaRPr lang="en-US" altLang="ko-KR" sz="2000" b="0" spc="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062" y="1585283"/>
            <a:ext cx="2150507" cy="157598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94075" y="2111718"/>
            <a:ext cx="489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每个独立的界面均新建一个包，主类均继承</a:t>
            </a:r>
            <a:r>
              <a:rPr lang="en-US" altLang="zh-CN" dirty="0" err="1" smtClean="0">
                <a:solidFill>
                  <a:schemeClr val="bg1"/>
                </a:solidFill>
              </a:rPr>
              <a:t>JPanel</a:t>
            </a:r>
            <a:r>
              <a:rPr lang="zh-CN" altLang="en-US" dirty="0" smtClean="0">
                <a:solidFill>
                  <a:schemeClr val="bg1"/>
                </a:solidFill>
              </a:rPr>
              <a:t>，以方便分工与主界面添加；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94075" y="3527764"/>
            <a:ext cx="4891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使用单例模式与</a:t>
            </a:r>
            <a:r>
              <a:rPr lang="en-US" altLang="zh-CN" dirty="0" smtClean="0">
                <a:solidFill>
                  <a:schemeClr val="bg1"/>
                </a:solidFill>
              </a:rPr>
              <a:t>MVC</a:t>
            </a:r>
            <a:r>
              <a:rPr lang="zh-CN" altLang="en-US" dirty="0" smtClean="0">
                <a:solidFill>
                  <a:schemeClr val="bg1"/>
                </a:solidFill>
              </a:rPr>
              <a:t>模式进行本地数据通信，</a:t>
            </a:r>
            <a:r>
              <a:rPr lang="en-US" altLang="zh-CN" dirty="0" smtClean="0">
                <a:solidFill>
                  <a:schemeClr val="bg1"/>
                </a:solidFill>
              </a:rPr>
              <a:t>Common</a:t>
            </a:r>
            <a:r>
              <a:rPr lang="zh-CN" altLang="en-US" dirty="0" smtClean="0">
                <a:solidFill>
                  <a:schemeClr val="bg1"/>
                </a:solidFill>
              </a:rPr>
              <a:t>类为单例类，每个客户端实体均只有一个数据实体实例；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103" y="3454555"/>
            <a:ext cx="4256959" cy="304976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794074" y="5145341"/>
            <a:ext cx="489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根据不同的用户权限等级添加不同的</a:t>
            </a:r>
            <a:r>
              <a:rPr lang="en-US" altLang="zh-CN" dirty="0" smtClean="0">
                <a:solidFill>
                  <a:schemeClr val="bg1"/>
                </a:solidFill>
              </a:rPr>
              <a:t>Panel</a:t>
            </a:r>
            <a:r>
              <a:rPr lang="zh-CN" altLang="en-US" dirty="0" smtClean="0">
                <a:solidFill>
                  <a:schemeClr val="bg1"/>
                </a:solidFill>
              </a:rPr>
              <a:t>至主界面；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28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3" grpId="0"/>
      <p:bldP spid="21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946927" y="233417"/>
            <a:ext cx="6221083" cy="71006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zh-CN" altLang="en-US" sz="4000" dirty="0" smtClean="0">
                <a:effectLst/>
                <a:latin typeface="Calibri" panose="020F0502020204030204" pitchFamily="34" charset="0"/>
              </a:rPr>
              <a:t>学生界面</a:t>
            </a:r>
            <a:endParaRPr lang="en-US" altLang="ko-KR" sz="4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54966" y="950093"/>
            <a:ext cx="10944224" cy="402291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en-US" altLang="zh-CN" sz="2000" b="0" spc="600" dirty="0" smtClean="0">
                <a:effectLst/>
                <a:latin typeface="Calibri" panose="020F0502020204030204" pitchFamily="34" charset="0"/>
              </a:rPr>
              <a:t>Student Interface</a:t>
            </a:r>
            <a:endParaRPr lang="en-US" altLang="ko-KR" sz="2000" b="0" spc="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38" y="2249924"/>
            <a:ext cx="3810330" cy="304826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9335" y="6124754"/>
            <a:ext cx="357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登录界面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249" y="1628099"/>
            <a:ext cx="5775861" cy="415862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498135" y="6124753"/>
            <a:ext cx="357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主</a:t>
            </a:r>
            <a:r>
              <a:rPr lang="zh-CN" altLang="en-US" dirty="0">
                <a:solidFill>
                  <a:schemeClr val="bg1"/>
                </a:solidFill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96495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2946927" y="233417"/>
            <a:ext cx="6221083" cy="71006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zh-CN" altLang="en-US" sz="4000" dirty="0" smtClean="0">
                <a:effectLst/>
                <a:latin typeface="Calibri" panose="020F0502020204030204" pitchFamily="34" charset="0"/>
              </a:rPr>
              <a:t>学生界面</a:t>
            </a:r>
            <a:endParaRPr lang="en-US" altLang="ko-KR" sz="4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654966" y="950093"/>
            <a:ext cx="10944224" cy="402291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en-US" altLang="zh-CN" sz="2000" b="0" spc="600" dirty="0" smtClean="0">
                <a:effectLst/>
                <a:latin typeface="Calibri" panose="020F0502020204030204" pitchFamily="34" charset="0"/>
              </a:rPr>
              <a:t>Student Interface</a:t>
            </a:r>
            <a:endParaRPr lang="en-US" altLang="ko-KR" sz="2000" b="0" spc="6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06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63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39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480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469061" y="3435668"/>
            <a:ext cx="3465490" cy="71006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zh-CN" altLang="en-US" sz="400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小组心得</a:t>
            </a:r>
            <a:endParaRPr lang="en-US" altLang="ko-KR" sz="400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cxnSp>
        <p:nvCxnSpPr>
          <p:cNvPr id="6" name="Straight Connector 4"/>
          <p:cNvCxnSpPr/>
          <p:nvPr/>
        </p:nvCxnSpPr>
        <p:spPr>
          <a:xfrm>
            <a:off x="4590144" y="4132462"/>
            <a:ext cx="5223325" cy="0"/>
          </a:xfrm>
          <a:prstGeom prst="line">
            <a:avLst/>
          </a:prstGeom>
          <a:ln w="3175">
            <a:gradFill>
              <a:gsLst>
                <a:gs pos="45000">
                  <a:srgbClr val="331433"/>
                </a:gs>
                <a:gs pos="0">
                  <a:schemeClr val="bg1"/>
                </a:gs>
                <a:gs pos="100000">
                  <a:srgbClr val="425C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13944" y="2619717"/>
            <a:ext cx="774482" cy="771623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dirty="0" smtClean="0">
                <a:effectLst/>
                <a:latin typeface="Calibri" panose="020F0502020204030204" pitchFamily="34" charset="0"/>
              </a:rPr>
              <a:t>04</a:t>
            </a:r>
            <a:endParaRPr lang="en-US" altLang="ko-KR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31973" y="2800722"/>
            <a:ext cx="2475673" cy="233014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r" latinLnBrk="0"/>
            <a:r>
              <a:rPr lang="zh-CN" altLang="en-US" sz="900" b="0" dirty="0" smtClean="0">
                <a:effectLst/>
                <a:latin typeface="Calibri" panose="020F0502020204030204" pitchFamily="34" charset="0"/>
              </a:rPr>
              <a:t>心得与体会</a:t>
            </a:r>
            <a:endParaRPr lang="en-US" altLang="ko-KR" sz="9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57997" y="2600668"/>
            <a:ext cx="3768529" cy="771622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0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859623" y="1646129"/>
            <a:ext cx="4472753" cy="525401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sz="2800" dirty="0" smtClean="0">
                <a:effectLst/>
                <a:latin typeface="Calibri" panose="020F0502020204030204" pitchFamily="34" charset="0"/>
              </a:rPr>
              <a:t>INDEX TITLE</a:t>
            </a:r>
            <a:endParaRPr lang="en-US" altLang="ko-KR" sz="2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859623" y="2150785"/>
            <a:ext cx="4472753" cy="202236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sz="700" b="0" dirty="0">
                <a:effectLst/>
                <a:latin typeface="Calibri" panose="020F0502020204030204" pitchFamily="34" charset="0"/>
              </a:rPr>
              <a:t>Catch the feel of design in contemporary colors and </a:t>
            </a:r>
            <a:r>
              <a:rPr lang="en-US" altLang="ko-KR" sz="700" b="0" dirty="0" smtClean="0">
                <a:effectLst/>
                <a:latin typeface="Calibri" panose="020F0502020204030204" pitchFamily="34" charset="0"/>
              </a:rPr>
              <a:t>styles</a:t>
            </a:r>
            <a:endParaRPr lang="en-US" altLang="ko-KR" sz="7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 rot="18900000">
            <a:off x="4599802" y="3145592"/>
            <a:ext cx="743129" cy="736269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406620" y="3062856"/>
            <a:ext cx="11378761" cy="2618229"/>
            <a:chOff x="201930" y="3062856"/>
            <a:chExt cx="11378761" cy="2618229"/>
          </a:xfrm>
        </p:grpSpPr>
        <p:grpSp>
          <p:nvGrpSpPr>
            <p:cNvPr id="24" name="原创设计师QQ69613753    _6"/>
            <p:cNvGrpSpPr/>
            <p:nvPr/>
          </p:nvGrpSpPr>
          <p:grpSpPr>
            <a:xfrm>
              <a:off x="201930" y="3176653"/>
              <a:ext cx="3838131" cy="727986"/>
              <a:chOff x="640080" y="2297933"/>
              <a:chExt cx="3838131" cy="727986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640080" y="2687365"/>
                <a:ext cx="38381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600" spc="-150" dirty="0" smtClean="0">
                    <a:gradFill>
                      <a:gsLst>
                        <a:gs pos="90000">
                          <a:srgbClr val="FEFEFF"/>
                        </a:gs>
                        <a:gs pos="10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</a:rPr>
                  <a:t>Development Overview </a:t>
                </a:r>
                <a:endParaRPr lang="zh-CN" altLang="en-US" sz="1600" spc="-150" dirty="0">
                  <a:gradFill>
                    <a:gsLst>
                      <a:gs pos="90000">
                        <a:srgbClr val="FEFEFF"/>
                      </a:gs>
                      <a:gs pos="1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659864" y="2297933"/>
                <a:ext cx="2788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000" dirty="0" smtClean="0">
                    <a:gradFill>
                      <a:gsLst>
                        <a:gs pos="75000">
                          <a:srgbClr val="FEFEFF"/>
                        </a:gs>
                        <a:gs pos="25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</a:rPr>
                  <a:t>开发总览</a:t>
                </a:r>
                <a:endParaRPr lang="en-US" altLang="zh-CN" sz="2000" dirty="0">
                  <a:gradFill>
                    <a:gsLst>
                      <a:gs pos="75000">
                        <a:srgbClr val="FEFEFF"/>
                      </a:gs>
                      <a:gs pos="25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endParaRPr>
              </a:p>
            </p:txBody>
          </p:sp>
        </p:grpSp>
        <p:grpSp>
          <p:nvGrpSpPr>
            <p:cNvPr id="27" name="原创设计师QQ69613753    _7"/>
            <p:cNvGrpSpPr/>
            <p:nvPr/>
          </p:nvGrpSpPr>
          <p:grpSpPr>
            <a:xfrm>
              <a:off x="201930" y="4859892"/>
              <a:ext cx="3838131" cy="727986"/>
              <a:chOff x="640080" y="2297933"/>
              <a:chExt cx="3838131" cy="727986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640080" y="2687365"/>
                <a:ext cx="38381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600" spc="-150" dirty="0" smtClean="0">
                    <a:gradFill>
                      <a:gsLst>
                        <a:gs pos="90000">
                          <a:srgbClr val="FEFEFF"/>
                        </a:gs>
                        <a:gs pos="10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</a:rPr>
                  <a:t>System Demonstration</a:t>
                </a:r>
                <a:endParaRPr lang="zh-CN" altLang="en-US" sz="1600" spc="-150" dirty="0">
                  <a:gradFill>
                    <a:gsLst>
                      <a:gs pos="90000">
                        <a:srgbClr val="FEFEFF"/>
                      </a:gs>
                      <a:gs pos="1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659864" y="2297933"/>
                <a:ext cx="2788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000" dirty="0" smtClean="0">
                    <a:gradFill>
                      <a:gsLst>
                        <a:gs pos="75000">
                          <a:srgbClr val="FEFEFF"/>
                        </a:gs>
                        <a:gs pos="25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</a:rPr>
                  <a:t>系统演示</a:t>
                </a:r>
                <a:endParaRPr lang="en-US" altLang="zh-CN" sz="2000" dirty="0">
                  <a:gradFill>
                    <a:gsLst>
                      <a:gs pos="75000">
                        <a:srgbClr val="FEFEFF"/>
                      </a:gs>
                      <a:gs pos="25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endParaRPr>
              </a:p>
            </p:txBody>
          </p:sp>
        </p:grpSp>
        <p:grpSp>
          <p:nvGrpSpPr>
            <p:cNvPr id="30" name="原创设计师QQ69613753    _8"/>
            <p:cNvGrpSpPr/>
            <p:nvPr/>
          </p:nvGrpSpPr>
          <p:grpSpPr>
            <a:xfrm>
              <a:off x="7742560" y="3176653"/>
              <a:ext cx="3838131" cy="727986"/>
              <a:chOff x="640080" y="2297933"/>
              <a:chExt cx="3838131" cy="72798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640080" y="2687365"/>
                <a:ext cx="38381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pc="-150" dirty="0" smtClean="0">
                    <a:gradFill>
                      <a:gsLst>
                        <a:gs pos="90000">
                          <a:srgbClr val="FEFEFF"/>
                        </a:gs>
                        <a:gs pos="10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</a:rPr>
                  <a:t>System Introduction</a:t>
                </a:r>
                <a:endParaRPr lang="zh-CN" altLang="en-US" sz="1600" spc="-150" dirty="0">
                  <a:gradFill>
                    <a:gsLst>
                      <a:gs pos="90000">
                        <a:srgbClr val="FEFEFF"/>
                      </a:gs>
                      <a:gs pos="1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640080" y="2297933"/>
                <a:ext cx="2788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gradFill>
                      <a:gsLst>
                        <a:gs pos="75000">
                          <a:srgbClr val="FEFEFF"/>
                        </a:gs>
                        <a:gs pos="25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</a:rPr>
                  <a:t>系统简介</a:t>
                </a:r>
                <a:endParaRPr lang="en-US" altLang="zh-CN" sz="2000" dirty="0">
                  <a:gradFill>
                    <a:gsLst>
                      <a:gs pos="75000">
                        <a:srgbClr val="FEFEFF"/>
                      </a:gs>
                      <a:gs pos="25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endParaRPr>
              </a:p>
            </p:txBody>
          </p:sp>
        </p:grpSp>
        <p:grpSp>
          <p:nvGrpSpPr>
            <p:cNvPr id="33" name="原创设计师QQ69613753    _9"/>
            <p:cNvGrpSpPr/>
            <p:nvPr/>
          </p:nvGrpSpPr>
          <p:grpSpPr>
            <a:xfrm>
              <a:off x="7742560" y="4859892"/>
              <a:ext cx="3838131" cy="727986"/>
              <a:chOff x="640080" y="2297933"/>
              <a:chExt cx="3838131" cy="727986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640080" y="2687365"/>
                <a:ext cx="38381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pc="-150" dirty="0" smtClean="0">
                    <a:gradFill>
                      <a:gsLst>
                        <a:gs pos="90000">
                          <a:srgbClr val="FEFEFF"/>
                        </a:gs>
                        <a:gs pos="10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</a:rPr>
                  <a:t>Group Experience. </a:t>
                </a:r>
                <a:endParaRPr lang="zh-CN" altLang="en-US" sz="1600" spc="-150" dirty="0">
                  <a:gradFill>
                    <a:gsLst>
                      <a:gs pos="90000">
                        <a:srgbClr val="FEFEFF"/>
                      </a:gs>
                      <a:gs pos="1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640080" y="2297933"/>
                <a:ext cx="2788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gradFill>
                      <a:gsLst>
                        <a:gs pos="75000">
                          <a:srgbClr val="FEFEFF"/>
                        </a:gs>
                        <a:gs pos="25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</a:rPr>
                  <a:t>组</a:t>
                </a:r>
                <a:r>
                  <a:rPr lang="zh-CN" altLang="en-US" sz="2000" dirty="0" smtClean="0">
                    <a:gradFill>
                      <a:gsLst>
                        <a:gs pos="75000">
                          <a:srgbClr val="FEFEFF"/>
                        </a:gs>
                        <a:gs pos="25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</a:rPr>
                  <a:t>内心得</a:t>
                </a:r>
                <a:endParaRPr lang="en-US" altLang="zh-CN" sz="2000" dirty="0">
                  <a:gradFill>
                    <a:gsLst>
                      <a:gs pos="75000">
                        <a:srgbClr val="FEFEFF"/>
                      </a:gs>
                      <a:gs pos="25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endParaRPr>
              </a:p>
            </p:txBody>
          </p:sp>
        </p:grpSp>
        <p:sp>
          <p:nvSpPr>
            <p:cNvPr id="36" name="原创设计师QQ69613753    _10"/>
            <p:cNvSpPr/>
            <p:nvPr/>
          </p:nvSpPr>
          <p:spPr>
            <a:xfrm>
              <a:off x="4308906" y="3062856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gradFill>
                    <a:gsLst>
                      <a:gs pos="10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atin typeface="Calibri" panose="020F0502020204030204" pitchFamily="34" charset="0"/>
                  <a:ea typeface="微软雅黑 Light" panose="020B0502040204020203" pitchFamily="34" charset="-122"/>
                  <a:cs typeface="Calibri" panose="020F0502020204030204" pitchFamily="34" charset="0"/>
                </a:rPr>
                <a:t>1</a:t>
              </a:r>
              <a:endParaRPr lang="zh-CN" altLang="en-US" sz="4800" b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7" name="原创设计师QQ69613753    _11"/>
            <p:cNvSpPr/>
            <p:nvPr/>
          </p:nvSpPr>
          <p:spPr>
            <a:xfrm>
              <a:off x="6530544" y="3062856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gradFill>
                    <a:gsLst>
                      <a:gs pos="10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atin typeface="Calibri" panose="020F0502020204030204" pitchFamily="34" charset="0"/>
                  <a:ea typeface="微软雅黑 Light" panose="020B0502040204020203" pitchFamily="34" charset="-122"/>
                  <a:cs typeface="Calibri" panose="020F0502020204030204" pitchFamily="34" charset="0"/>
                </a:rPr>
                <a:t>2</a:t>
              </a:r>
              <a:endParaRPr lang="zh-CN" altLang="en-US" sz="4800" b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8" name="原创设计师QQ69613753    _12"/>
            <p:cNvSpPr/>
            <p:nvPr/>
          </p:nvSpPr>
          <p:spPr>
            <a:xfrm>
              <a:off x="4308906" y="4766685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gradFill>
                    <a:gsLst>
                      <a:gs pos="10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atin typeface="Calibri" panose="020F0502020204030204" pitchFamily="34" charset="0"/>
                  <a:ea typeface="微软雅黑 Light" panose="020B0502040204020203" pitchFamily="34" charset="-122"/>
                  <a:cs typeface="Calibri" panose="020F0502020204030204" pitchFamily="34" charset="0"/>
                </a:rPr>
                <a:t>3</a:t>
              </a:r>
              <a:endParaRPr lang="zh-CN" altLang="en-US" sz="4800" b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9" name="原创设计师QQ69613753    _13"/>
            <p:cNvSpPr/>
            <p:nvPr/>
          </p:nvSpPr>
          <p:spPr>
            <a:xfrm>
              <a:off x="6530544" y="4766685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gradFill>
                    <a:gsLst>
                      <a:gs pos="10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atin typeface="Calibri" panose="020F0502020204030204" pitchFamily="34" charset="0"/>
                  <a:ea typeface="微软雅黑 Light" panose="020B0502040204020203" pitchFamily="34" charset="-122"/>
                  <a:cs typeface="Calibri" panose="020F0502020204030204" pitchFamily="34" charset="0"/>
                </a:rPr>
                <a:t>4</a:t>
              </a:r>
              <a:endParaRPr lang="zh-CN" altLang="en-US" sz="4800" b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 rot="18900000">
            <a:off x="4597372" y="4865275"/>
            <a:ext cx="743129" cy="736269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18900000">
            <a:off x="6817809" y="3145592"/>
            <a:ext cx="743129" cy="736269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rot="18900000">
            <a:off x="6815379" y="4865275"/>
            <a:ext cx="743129" cy="736269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28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 animBg="1"/>
      <p:bldP spid="41" grpId="0" animBg="1"/>
      <p:bldP spid="42" grpId="0" animBg="1"/>
      <p:bldP spid="4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3266" cy="6858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91310" y="2076450"/>
            <a:ext cx="6804840" cy="2034595"/>
            <a:chOff x="738960" y="2514600"/>
            <a:chExt cx="6804840" cy="2034595"/>
          </a:xfrm>
        </p:grpSpPr>
        <p:sp>
          <p:nvSpPr>
            <p:cNvPr id="5" name="文本框 4"/>
            <p:cNvSpPr txBox="1"/>
            <p:nvPr/>
          </p:nvSpPr>
          <p:spPr>
            <a:xfrm>
              <a:off x="971550" y="2514600"/>
              <a:ext cx="64389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spc="300" dirty="0" smtClean="0">
                  <a:gradFill flip="none" rotWithShape="1">
                    <a:gsLst>
                      <a:gs pos="60000">
                        <a:srgbClr val="B6C6DD"/>
                      </a:gs>
                      <a:gs pos="23000">
                        <a:schemeClr val="bg1"/>
                      </a:gs>
                      <a:gs pos="100000">
                        <a:srgbClr val="425C8F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  <a:cs typeface="方正兰亭细黑_GBK_M" panose="02010600010101010101" pitchFamily="2" charset="2"/>
                </a:rPr>
                <a:t>感谢观看</a:t>
              </a:r>
              <a:endParaRPr lang="zh-CN" altLang="en-US" sz="6600" spc="300" dirty="0">
                <a:gradFill flip="none" rotWithShape="1">
                  <a:gsLst>
                    <a:gs pos="60000">
                      <a:srgbClr val="B6C6DD"/>
                    </a:gs>
                    <a:gs pos="23000">
                      <a:schemeClr val="bg1"/>
                    </a:gs>
                    <a:gs pos="100000">
                      <a:srgbClr val="425C8F"/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方正兰亭细黑_GBK_M" panose="02010600010101010101" pitchFamily="2" charset="2"/>
              </a:endParaRPr>
            </a:p>
          </p:txBody>
        </p:sp>
        <p:cxnSp>
          <p:nvCxnSpPr>
            <p:cNvPr id="6" name="原创设计师QQ69613753    _4"/>
            <p:cNvCxnSpPr/>
            <p:nvPr/>
          </p:nvCxnSpPr>
          <p:spPr>
            <a:xfrm>
              <a:off x="738960" y="3697247"/>
              <a:ext cx="6598920" cy="0"/>
            </a:xfrm>
            <a:prstGeom prst="line">
              <a:avLst/>
            </a:prstGeom>
            <a:ln w="25400">
              <a:gradFill>
                <a:gsLst>
                  <a:gs pos="71000">
                    <a:srgbClr val="B6C6DD"/>
                  </a:gs>
                  <a:gs pos="0">
                    <a:schemeClr val="bg1">
                      <a:alpha val="0"/>
                    </a:schemeClr>
                  </a:gs>
                  <a:gs pos="100000">
                    <a:srgbClr val="425C8F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9"/>
            <p:cNvSpPr>
              <a:spLocks noChangeArrowheads="1"/>
            </p:cNvSpPr>
            <p:nvPr/>
          </p:nvSpPr>
          <p:spPr bwMode="auto">
            <a:xfrm>
              <a:off x="1043383" y="3718198"/>
              <a:ext cx="650041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 smtClean="0">
                  <a:gradFill>
                    <a:gsLst>
                      <a:gs pos="93000">
                        <a:srgbClr val="FFFFFF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2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Supporters say that the ease of use of presentation software can save A lot of time for people who otherwise would</a:t>
              </a:r>
              <a:endParaRPr lang="en-US" altLang="zh-CN" sz="1600" dirty="0">
                <a:gradFill>
                  <a:gsLst>
                    <a:gs pos="93000">
                      <a:srgbClr val="FFFFFF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2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67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723540" y="3483978"/>
            <a:ext cx="2956531" cy="71006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zh-CN" altLang="en-US" sz="400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开发总览</a:t>
            </a:r>
            <a:endParaRPr lang="en-US" altLang="ko-KR" sz="400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cxnSp>
        <p:nvCxnSpPr>
          <p:cNvPr id="6" name="Straight Connector 4"/>
          <p:cNvCxnSpPr/>
          <p:nvPr/>
        </p:nvCxnSpPr>
        <p:spPr>
          <a:xfrm>
            <a:off x="4590144" y="4132462"/>
            <a:ext cx="5223325" cy="0"/>
          </a:xfrm>
          <a:prstGeom prst="line">
            <a:avLst/>
          </a:prstGeom>
          <a:ln w="3175">
            <a:gradFill>
              <a:gsLst>
                <a:gs pos="45000">
                  <a:srgbClr val="331433"/>
                </a:gs>
                <a:gs pos="0">
                  <a:schemeClr val="bg1"/>
                </a:gs>
                <a:gs pos="100000">
                  <a:srgbClr val="425C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13944" y="2619717"/>
            <a:ext cx="774482" cy="771623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dirty="0" smtClean="0">
                <a:effectLst/>
                <a:latin typeface="Calibri" panose="020F0502020204030204" pitchFamily="34" charset="0"/>
              </a:rPr>
              <a:t>01</a:t>
            </a:r>
            <a:endParaRPr lang="en-US" altLang="ko-KR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114471" y="2906273"/>
            <a:ext cx="2475673" cy="233014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r" latinLnBrk="0"/>
            <a:r>
              <a:rPr lang="zh-CN" altLang="en-US" sz="900" b="0" dirty="0">
                <a:effectLst/>
                <a:latin typeface="Calibri" panose="020F0502020204030204" pitchFamily="34" charset="0"/>
              </a:rPr>
              <a:t>组内</a:t>
            </a:r>
            <a:r>
              <a:rPr lang="zh-CN" altLang="en-US" sz="900" b="0" dirty="0" smtClean="0">
                <a:effectLst/>
                <a:latin typeface="Calibri" panose="020F0502020204030204" pitchFamily="34" charset="0"/>
              </a:rPr>
              <a:t>分工与开发环境</a:t>
            </a:r>
            <a:endParaRPr lang="en-US" altLang="ko-KR" sz="9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752595" y="4290596"/>
            <a:ext cx="3927476" cy="30995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400" b="0" dirty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01-1. </a:t>
            </a:r>
            <a:r>
              <a:rPr lang="zh-CN" altLang="en-US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模块设计</a:t>
            </a:r>
            <a:endParaRPr lang="en-US" altLang="ko-KR" sz="1400" b="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434544" y="4290596"/>
            <a:ext cx="3927476" cy="30995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400" b="0" dirty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01-2. </a:t>
            </a:r>
            <a:r>
              <a:rPr lang="zh-CN" altLang="en-US" sz="1400" b="0" dirty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组</a:t>
            </a:r>
            <a:r>
              <a:rPr lang="zh-CN" altLang="en-US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内分工</a:t>
            </a:r>
            <a:endParaRPr lang="en-US" altLang="ko-KR" sz="1400" b="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304772" y="4290596"/>
            <a:ext cx="3927476" cy="30995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400" b="0" dirty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01-3. </a:t>
            </a:r>
            <a:r>
              <a:rPr lang="zh-CN" altLang="en-US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开发环境</a:t>
            </a:r>
            <a:endParaRPr lang="en-US" altLang="ko-KR" sz="1400" b="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57997" y="2600668"/>
            <a:ext cx="3768529" cy="771622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2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946927" y="233417"/>
            <a:ext cx="6221083" cy="71006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zh-CN" altLang="en-US" sz="4000" dirty="0" smtClean="0">
                <a:effectLst/>
                <a:latin typeface="Calibri" panose="020F0502020204030204" pitchFamily="34" charset="0"/>
              </a:rPr>
              <a:t>模块设计</a:t>
            </a:r>
            <a:endParaRPr lang="en-US" altLang="ko-KR" sz="4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Oval 9"/>
          <p:cNvSpPr/>
          <p:nvPr/>
        </p:nvSpPr>
        <p:spPr>
          <a:xfrm>
            <a:off x="4440657" y="2543348"/>
            <a:ext cx="3310686" cy="331068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3000"/>
                  <a:lumOff val="7000"/>
                </a:schemeClr>
              </a:gs>
              <a:gs pos="100000">
                <a:srgbClr val="141E40">
                  <a:alpha val="0"/>
                </a:srgbClr>
              </a:gs>
              <a:gs pos="53000">
                <a:srgbClr val="0B1123"/>
              </a:gs>
            </a:gsLst>
            <a:lin ang="16200000" scaled="1"/>
            <a:tileRect/>
          </a:gradFill>
          <a:ln>
            <a:solidFill>
              <a:srgbClr val="1B2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7" name="Group 1"/>
          <p:cNvGrpSpPr/>
          <p:nvPr/>
        </p:nvGrpSpPr>
        <p:grpSpPr>
          <a:xfrm>
            <a:off x="4470796" y="2494533"/>
            <a:ext cx="3250408" cy="3099816"/>
            <a:chOff x="4470796" y="2494533"/>
            <a:chExt cx="3250408" cy="3099816"/>
          </a:xfrm>
        </p:grpSpPr>
        <p:sp>
          <p:nvSpPr>
            <p:cNvPr id="8" name="Oval 30"/>
            <p:cNvSpPr/>
            <p:nvPr/>
          </p:nvSpPr>
          <p:spPr>
            <a:xfrm>
              <a:off x="5074443" y="5518149"/>
              <a:ext cx="76202" cy="76200"/>
            </a:xfrm>
            <a:prstGeom prst="ellipse">
              <a:avLst/>
            </a:prstGeom>
            <a:gradFill flip="none" rotWithShape="1">
              <a:gsLst>
                <a:gs pos="0">
                  <a:srgbClr val="7B5A85"/>
                </a:gs>
                <a:gs pos="100000">
                  <a:srgbClr val="C35954"/>
                </a:gs>
              </a:gsLst>
              <a:lin ang="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Oval 31"/>
            <p:cNvSpPr/>
            <p:nvPr/>
          </p:nvSpPr>
          <p:spPr>
            <a:xfrm>
              <a:off x="7041355" y="5518149"/>
              <a:ext cx="76202" cy="76200"/>
            </a:xfrm>
            <a:prstGeom prst="ellipse">
              <a:avLst/>
            </a:prstGeom>
            <a:gradFill flip="none" rotWithShape="1">
              <a:gsLst>
                <a:gs pos="0">
                  <a:srgbClr val="7B5A85"/>
                </a:gs>
                <a:gs pos="100000">
                  <a:srgbClr val="C35954"/>
                </a:gs>
              </a:gsLst>
              <a:lin ang="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Oval 33"/>
            <p:cNvSpPr/>
            <p:nvPr/>
          </p:nvSpPr>
          <p:spPr>
            <a:xfrm>
              <a:off x="6057899" y="2494533"/>
              <a:ext cx="76202" cy="76200"/>
            </a:xfrm>
            <a:prstGeom prst="ellipse">
              <a:avLst/>
            </a:prstGeom>
            <a:gradFill flip="none" rotWithShape="1">
              <a:gsLst>
                <a:gs pos="0">
                  <a:srgbClr val="7B5A85"/>
                </a:gs>
                <a:gs pos="100000">
                  <a:srgbClr val="C35954"/>
                </a:gs>
              </a:gsLst>
              <a:lin ang="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Oval 32"/>
            <p:cNvSpPr/>
            <p:nvPr/>
          </p:nvSpPr>
          <p:spPr>
            <a:xfrm>
              <a:off x="7645002" y="3644899"/>
              <a:ext cx="76202" cy="76200"/>
            </a:xfrm>
            <a:prstGeom prst="ellipse">
              <a:avLst/>
            </a:prstGeom>
            <a:gradFill flip="none" rotWithShape="1">
              <a:gsLst>
                <a:gs pos="0">
                  <a:srgbClr val="7B5A85"/>
                </a:gs>
                <a:gs pos="100000">
                  <a:srgbClr val="C35954"/>
                </a:gs>
              </a:gsLst>
              <a:lin ang="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34"/>
            <p:cNvSpPr/>
            <p:nvPr/>
          </p:nvSpPr>
          <p:spPr>
            <a:xfrm>
              <a:off x="4470796" y="3644899"/>
              <a:ext cx="76202" cy="76200"/>
            </a:xfrm>
            <a:prstGeom prst="ellipse">
              <a:avLst/>
            </a:prstGeom>
            <a:gradFill flip="none" rotWithShape="1">
              <a:gsLst>
                <a:gs pos="0">
                  <a:srgbClr val="7B5A85"/>
                </a:gs>
                <a:gs pos="100000">
                  <a:srgbClr val="C35954"/>
                </a:gs>
              </a:gsLst>
              <a:lin ang="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0"/>
          <p:cNvGrpSpPr/>
          <p:nvPr/>
        </p:nvGrpSpPr>
        <p:grpSpPr>
          <a:xfrm flipH="1">
            <a:off x="7815393" y="5262964"/>
            <a:ext cx="2484547" cy="850940"/>
            <a:chOff x="2354497" y="5314347"/>
            <a:chExt cx="2587634" cy="886247"/>
          </a:xfrm>
        </p:grpSpPr>
        <p:sp>
          <p:nvSpPr>
            <p:cNvPr id="20" name="Rectangle 3"/>
            <p:cNvSpPr txBox="1">
              <a:spLocks noChangeArrowheads="1"/>
            </p:cNvSpPr>
            <p:nvPr/>
          </p:nvSpPr>
          <p:spPr bwMode="auto">
            <a:xfrm>
              <a:off x="2354497" y="5621338"/>
              <a:ext cx="2587634" cy="579256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/>
              <a:r>
                <a:rPr lang="zh-CN" altLang="en-US" sz="1000" b="0" dirty="0" smtClean="0">
                  <a:effectLst/>
                  <a:latin typeface="Calibri" panose="020F0502020204030204" pitchFamily="34" charset="0"/>
                </a:rPr>
                <a:t>重点功能，设计到校内最频繁使用且涉及基础利益的选课退课、查成绩功能，对于教室与教务管理员应有更多权限。</a:t>
              </a:r>
              <a:endParaRPr lang="en-US" altLang="ko-KR" sz="1000" b="0" dirty="0"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21" name="TextBox 22"/>
            <p:cNvSpPr txBox="1"/>
            <p:nvPr/>
          </p:nvSpPr>
          <p:spPr>
            <a:xfrm>
              <a:off x="2511622" y="5314347"/>
              <a:ext cx="2430509" cy="38465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教务模块</a:t>
              </a:r>
              <a:endParaRPr lang="en-US" altLang="ko-KR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3" name="Group 16"/>
          <p:cNvGrpSpPr/>
          <p:nvPr/>
        </p:nvGrpSpPr>
        <p:grpSpPr>
          <a:xfrm>
            <a:off x="1879823" y="5262964"/>
            <a:ext cx="2572890" cy="1004828"/>
            <a:chOff x="2262490" y="5314347"/>
            <a:chExt cx="2679641" cy="1046520"/>
          </a:xfrm>
        </p:grpSpPr>
        <p:sp>
          <p:nvSpPr>
            <p:cNvPr id="27" name="Rectangle 3"/>
            <p:cNvSpPr txBox="1">
              <a:spLocks noChangeArrowheads="1"/>
            </p:cNvSpPr>
            <p:nvPr/>
          </p:nvSpPr>
          <p:spPr bwMode="auto">
            <a:xfrm>
              <a:off x="2262490" y="5621338"/>
              <a:ext cx="2679641" cy="739529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 latinLnBrk="0"/>
              <a:r>
                <a:rPr lang="zh-CN" altLang="en-US" sz="1000" b="0" dirty="0" smtClean="0">
                  <a:effectLst/>
                  <a:latin typeface="Calibri" panose="020F0502020204030204" pitchFamily="34" charset="0"/>
                </a:rPr>
                <a:t>与学生、教师日常息息相关的重要模块，可以展示商店的商品、可以线上购买商品，且直接与学生的账户余额相关联。商店管理员应有更多权限。</a:t>
              </a:r>
              <a:endParaRPr lang="en-US" altLang="ko-KR" sz="1000" b="0" dirty="0"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28" name="TextBox 15"/>
            <p:cNvSpPr txBox="1"/>
            <p:nvPr/>
          </p:nvSpPr>
          <p:spPr>
            <a:xfrm>
              <a:off x="2368126" y="5314347"/>
              <a:ext cx="2574004" cy="38465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商店模块</a:t>
              </a:r>
              <a:endParaRPr lang="en-US" altLang="ko-KR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oup 10"/>
          <p:cNvGrpSpPr/>
          <p:nvPr/>
        </p:nvGrpSpPr>
        <p:grpSpPr>
          <a:xfrm>
            <a:off x="1369349" y="3339820"/>
            <a:ext cx="2471461" cy="850940"/>
            <a:chOff x="1653751" y="3209984"/>
            <a:chExt cx="2574004" cy="886247"/>
          </a:xfrm>
        </p:grpSpPr>
        <p:sp>
          <p:nvSpPr>
            <p:cNvPr id="38" name="Rectangle 3"/>
            <p:cNvSpPr txBox="1">
              <a:spLocks noChangeArrowheads="1"/>
            </p:cNvSpPr>
            <p:nvPr/>
          </p:nvSpPr>
          <p:spPr bwMode="auto">
            <a:xfrm>
              <a:off x="1990725" y="3516975"/>
              <a:ext cx="2237030" cy="579256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 latinLnBrk="0"/>
              <a:r>
                <a:rPr lang="zh-CN" altLang="en-US" sz="1000" b="0" dirty="0">
                  <a:effectLst/>
                  <a:latin typeface="Calibri" panose="020F0502020204030204" pitchFamily="34" charset="0"/>
                </a:rPr>
                <a:t>选</a:t>
              </a:r>
              <a:r>
                <a:rPr lang="zh-CN" altLang="en-US" sz="1000" b="0" dirty="0" smtClean="0">
                  <a:effectLst/>
                  <a:latin typeface="Calibri" panose="020F0502020204030204" pitchFamily="34" charset="0"/>
                </a:rPr>
                <a:t>做模块，也同时是影响用户核心利益的模块，设计余额查询与充值一卡通以及流水显示。</a:t>
              </a:r>
              <a:endParaRPr lang="en-US" altLang="ko-KR" sz="1000" b="0" dirty="0"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9" name="TextBox 13"/>
            <p:cNvSpPr txBox="1"/>
            <p:nvPr/>
          </p:nvSpPr>
          <p:spPr>
            <a:xfrm>
              <a:off x="1653751" y="3209984"/>
              <a:ext cx="2574004" cy="38465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银行模块</a:t>
              </a:r>
              <a:endParaRPr lang="en-US" altLang="ko-KR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1" name="Group 17"/>
          <p:cNvGrpSpPr/>
          <p:nvPr/>
        </p:nvGrpSpPr>
        <p:grpSpPr>
          <a:xfrm flipH="1">
            <a:off x="8488969" y="3358870"/>
            <a:ext cx="2333682" cy="697052"/>
            <a:chOff x="1797247" y="3209984"/>
            <a:chExt cx="2430509" cy="725974"/>
          </a:xfrm>
        </p:grpSpPr>
        <p:sp>
          <p:nvSpPr>
            <p:cNvPr id="43" name="Rectangle 3"/>
            <p:cNvSpPr txBox="1">
              <a:spLocks noChangeArrowheads="1"/>
            </p:cNvSpPr>
            <p:nvPr/>
          </p:nvSpPr>
          <p:spPr bwMode="auto">
            <a:xfrm>
              <a:off x="1865477" y="3516975"/>
              <a:ext cx="2362279" cy="418983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/>
              <a:r>
                <a:rPr lang="zh-CN" altLang="en-US" sz="1000" b="0" dirty="0" smtClean="0">
                  <a:effectLst/>
                  <a:latin typeface="Calibri" panose="020F0502020204030204" pitchFamily="34" charset="0"/>
                </a:rPr>
                <a:t>可以实现借书、还书、馆藏查询的功能，对于图书馆管理员应有更多权限。</a:t>
              </a:r>
              <a:endParaRPr lang="en-US" altLang="ko-KR" sz="1000" b="0" dirty="0"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44" name="TextBox 19"/>
            <p:cNvSpPr txBox="1"/>
            <p:nvPr/>
          </p:nvSpPr>
          <p:spPr>
            <a:xfrm>
              <a:off x="1797247" y="3209984"/>
              <a:ext cx="2430509" cy="38465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图书馆模块</a:t>
              </a:r>
              <a:endParaRPr lang="en-US" altLang="ko-KR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7" name="Group 64"/>
          <p:cNvGrpSpPr/>
          <p:nvPr/>
        </p:nvGrpSpPr>
        <p:grpSpPr>
          <a:xfrm flipH="1">
            <a:off x="6329541" y="1776265"/>
            <a:ext cx="3345122" cy="697052"/>
            <a:chOff x="743841" y="3209984"/>
            <a:chExt cx="3483915" cy="725974"/>
          </a:xfrm>
        </p:grpSpPr>
        <p:sp>
          <p:nvSpPr>
            <p:cNvPr id="48" name="Rectangle 3"/>
            <p:cNvSpPr txBox="1">
              <a:spLocks noChangeArrowheads="1"/>
            </p:cNvSpPr>
            <p:nvPr/>
          </p:nvSpPr>
          <p:spPr bwMode="auto">
            <a:xfrm>
              <a:off x="743841" y="3516975"/>
              <a:ext cx="3483915" cy="418983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/>
              <a:r>
                <a:rPr lang="zh-CN" altLang="en-US" sz="1000" b="0" dirty="0" smtClean="0">
                  <a:effectLst/>
                  <a:latin typeface="Calibri" panose="020F0502020204030204" pitchFamily="34" charset="0"/>
                </a:rPr>
                <a:t>展示与编辑用户的基本信息，对应不同的用户组设置不同的用户权限。</a:t>
              </a:r>
              <a:endParaRPr lang="en-US" altLang="ko-KR" sz="1000" b="0" dirty="0"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49" name="TextBox 66"/>
            <p:cNvSpPr txBox="1"/>
            <p:nvPr/>
          </p:nvSpPr>
          <p:spPr>
            <a:xfrm>
              <a:off x="1797247" y="3209984"/>
              <a:ext cx="2430509" cy="38465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基本功能</a:t>
              </a:r>
              <a:endParaRPr lang="en-US" altLang="ko-KR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7" name="Rectangle 3"/>
          <p:cNvSpPr txBox="1">
            <a:spLocks noChangeArrowheads="1"/>
          </p:cNvSpPr>
          <p:nvPr/>
        </p:nvSpPr>
        <p:spPr bwMode="auto">
          <a:xfrm>
            <a:off x="654966" y="950093"/>
            <a:ext cx="10944224" cy="402291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en-US" altLang="zh-CN" sz="2000" b="0" spc="600" dirty="0" smtClean="0">
                <a:effectLst/>
                <a:latin typeface="Calibri" panose="020F0502020204030204" pitchFamily="34" charset="0"/>
              </a:rPr>
              <a:t>Module Programming</a:t>
            </a:r>
            <a:endParaRPr lang="en-US" altLang="ko-KR" sz="2000" b="0" spc="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206" y="1761951"/>
            <a:ext cx="685386" cy="68538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52" y="3353648"/>
            <a:ext cx="711007" cy="711007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456" y="5248242"/>
            <a:ext cx="802610" cy="80261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95" y="5248242"/>
            <a:ext cx="776747" cy="776747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60" y="3287612"/>
            <a:ext cx="749435" cy="74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6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946927" y="233417"/>
            <a:ext cx="6221083" cy="71006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zh-CN" altLang="en-US" sz="4000" dirty="0" smtClean="0">
                <a:effectLst/>
                <a:latin typeface="Calibri" panose="020F0502020204030204" pitchFamily="34" charset="0"/>
              </a:rPr>
              <a:t>模块设计</a:t>
            </a:r>
            <a:endParaRPr lang="en-US" altLang="ko-KR" sz="4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54966" y="950093"/>
            <a:ext cx="10944224" cy="402291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en-US" altLang="zh-CN" sz="2000" b="0" spc="600" dirty="0" smtClean="0">
                <a:effectLst/>
                <a:latin typeface="Calibri" panose="020F0502020204030204" pitchFamily="34" charset="0"/>
              </a:rPr>
              <a:t>Module Programming</a:t>
            </a:r>
            <a:endParaRPr lang="en-US" altLang="ko-KR" sz="2000" b="0" spc="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468" y="1471137"/>
            <a:ext cx="5221855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483" y="2056120"/>
            <a:ext cx="3921600" cy="360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7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362200" y="233572"/>
            <a:ext cx="7467600" cy="648512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2946927" y="233417"/>
            <a:ext cx="6221083" cy="71006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zh-CN" altLang="en-US" sz="4000" dirty="0">
                <a:effectLst/>
                <a:latin typeface="Calibri" panose="020F0502020204030204" pitchFamily="34" charset="0"/>
              </a:rPr>
              <a:t>组</a:t>
            </a:r>
            <a:r>
              <a:rPr lang="zh-CN" altLang="en-US" sz="4000" dirty="0" smtClean="0">
                <a:effectLst/>
                <a:latin typeface="Calibri" panose="020F0502020204030204" pitchFamily="34" charset="0"/>
              </a:rPr>
              <a:t>内分工</a:t>
            </a:r>
            <a:endParaRPr lang="en-US" altLang="ko-KR" sz="4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23888" y="948437"/>
            <a:ext cx="10944224" cy="402291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altLang="zh-CN" sz="2000" b="0" dirty="0">
                <a:effectLst/>
              </a:rPr>
              <a:t>D</a:t>
            </a:r>
            <a:r>
              <a:rPr lang="en-US" altLang="zh-CN" sz="2000" b="0" dirty="0" smtClean="0">
                <a:effectLst/>
              </a:rPr>
              <a:t>ivision </a:t>
            </a:r>
            <a:r>
              <a:rPr lang="en-US" altLang="zh-CN" sz="2000" b="0" dirty="0">
                <a:effectLst/>
              </a:rPr>
              <a:t>of </a:t>
            </a:r>
            <a:r>
              <a:rPr lang="en-US" altLang="zh-CN" sz="2000" b="0" dirty="0" smtClean="0">
                <a:effectLst/>
              </a:rPr>
              <a:t>Works</a:t>
            </a:r>
            <a:endParaRPr lang="en-US" altLang="ko-KR" sz="2000" b="0" spc="600" dirty="0"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213238"/>
              </p:ext>
            </p:extLst>
          </p:nvPr>
        </p:nvGraphicFramePr>
        <p:xfrm>
          <a:off x="1595887" y="1737953"/>
          <a:ext cx="9066363" cy="4429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1788"/>
                <a:gridCol w="1241788"/>
                <a:gridCol w="1241788"/>
                <a:gridCol w="2658475"/>
                <a:gridCol w="2682524"/>
              </a:tblGrid>
              <a:tr h="542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组号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zh-CN" sz="1400" kern="100">
                          <a:effectLst/>
                        </a:rPr>
                        <a:t>学号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姓名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职务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>
                          <a:effectLst/>
                        </a:rPr>
                        <a:t>具体工作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56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09017229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>
                          <a:effectLst/>
                        </a:rPr>
                        <a:t>王新宇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>
                          <a:effectLst/>
                        </a:rPr>
                        <a:t>组长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主界面UI</a:t>
                      </a:r>
                      <a:r>
                        <a:rPr lang="zh-CN" sz="1400" kern="100" dirty="0">
                          <a:effectLst/>
                        </a:rPr>
                        <a:t>、</a:t>
                      </a:r>
                      <a:r>
                        <a:rPr lang="en-US" sz="1400" kern="100" dirty="0" err="1">
                          <a:effectLst/>
                        </a:rPr>
                        <a:t>软件框架设计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2043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09017231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毛泊涵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>
                          <a:effectLst/>
                        </a:rPr>
                        <a:t>组员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>
                          <a:effectLst/>
                        </a:rPr>
                        <a:t>数据库连接部分</a:t>
                      </a:r>
                      <a:r>
                        <a:rPr lang="zh-CN" sz="1400" kern="100">
                          <a:effectLst/>
                        </a:rPr>
                        <a:t>、软件框架设计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20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>
                          <a:effectLst/>
                        </a:rPr>
                        <a:t>09017232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刘晓臻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>
                          <a:effectLst/>
                        </a:rPr>
                        <a:t>组员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服务端部分</a:t>
                      </a:r>
                      <a:r>
                        <a:rPr lang="zh-CN" sz="1400" kern="100" dirty="0">
                          <a:effectLst/>
                        </a:rPr>
                        <a:t>、</a:t>
                      </a:r>
                      <a:r>
                        <a:rPr lang="en-US" sz="1400" kern="100" dirty="0" err="1">
                          <a:effectLst/>
                        </a:rPr>
                        <a:t>软件框架设计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20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>
                          <a:effectLst/>
                        </a:rPr>
                        <a:t>09017233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银雪岑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组员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>
                          <a:effectLst/>
                        </a:rPr>
                        <a:t>商店与银行模块设计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20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>
                          <a:effectLst/>
                        </a:rPr>
                        <a:t>09017223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>
                          <a:effectLst/>
                        </a:rPr>
                        <a:t>张浩飞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组员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>
                          <a:effectLst/>
                        </a:rPr>
                        <a:t>选课教务模块设计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2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>
                          <a:effectLst/>
                        </a:rPr>
                        <a:t>09017236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>
                          <a:effectLst/>
                        </a:rPr>
                        <a:t>胡嘉铭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组员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图书馆模块设计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2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>
                          <a:effectLst/>
                        </a:rPr>
                        <a:t>09017235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>
                          <a:effectLst/>
                        </a:rPr>
                        <a:t>万家铖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>
                          <a:effectLst/>
                        </a:rPr>
                        <a:t>组员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主界面设计</a:t>
                      </a:r>
                      <a:r>
                        <a:rPr lang="zh-CN" sz="1400" kern="100" dirty="0">
                          <a:effectLst/>
                        </a:rPr>
                        <a:t>、</a:t>
                      </a:r>
                      <a:r>
                        <a:rPr lang="en-US" sz="1400" kern="100" dirty="0" err="1">
                          <a:effectLst/>
                        </a:rPr>
                        <a:t>软件框架设计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55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原创设计师QQ69613753    _1"/>
          <p:cNvSpPr>
            <a:spLocks/>
          </p:cNvSpPr>
          <p:nvPr/>
        </p:nvSpPr>
        <p:spPr bwMode="auto">
          <a:xfrm>
            <a:off x="4476963" y="2341719"/>
            <a:ext cx="1588042" cy="1585945"/>
          </a:xfrm>
          <a:custGeom>
            <a:avLst/>
            <a:gdLst>
              <a:gd name="T0" fmla="*/ 282 w 565"/>
              <a:gd name="T1" fmla="*/ 0 h 565"/>
              <a:gd name="T2" fmla="*/ 0 w 565"/>
              <a:gd name="T3" fmla="*/ 0 h 565"/>
              <a:gd name="T4" fmla="*/ 0 w 565"/>
              <a:gd name="T5" fmla="*/ 283 h 565"/>
              <a:gd name="T6" fmla="*/ 282 w 565"/>
              <a:gd name="T7" fmla="*/ 565 h 565"/>
              <a:gd name="T8" fmla="*/ 565 w 565"/>
              <a:gd name="T9" fmla="*/ 565 h 565"/>
              <a:gd name="T10" fmla="*/ 565 w 565"/>
              <a:gd name="T11" fmla="*/ 283 h 565"/>
              <a:gd name="T12" fmla="*/ 282 w 565"/>
              <a:gd name="T13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439"/>
                  <a:pt x="126" y="565"/>
                  <a:pt x="282" y="565"/>
                </a:cubicBezTo>
                <a:cubicBezTo>
                  <a:pt x="565" y="565"/>
                  <a:pt x="565" y="565"/>
                  <a:pt x="565" y="565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127"/>
                  <a:pt x="438" y="0"/>
                  <a:pt x="282" y="0"/>
                </a:cubicBez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 sz="2800"/>
          </a:p>
        </p:txBody>
      </p:sp>
      <p:sp>
        <p:nvSpPr>
          <p:cNvPr id="7" name="原创设计师QQ69613753    _2"/>
          <p:cNvSpPr>
            <a:spLocks/>
          </p:cNvSpPr>
          <p:nvPr/>
        </p:nvSpPr>
        <p:spPr bwMode="auto">
          <a:xfrm>
            <a:off x="6127078" y="2341719"/>
            <a:ext cx="1585455" cy="1585945"/>
          </a:xfrm>
          <a:custGeom>
            <a:avLst/>
            <a:gdLst>
              <a:gd name="T0" fmla="*/ 283 w 565"/>
              <a:gd name="T1" fmla="*/ 0 h 565"/>
              <a:gd name="T2" fmla="*/ 565 w 565"/>
              <a:gd name="T3" fmla="*/ 0 h 565"/>
              <a:gd name="T4" fmla="*/ 565 w 565"/>
              <a:gd name="T5" fmla="*/ 283 h 565"/>
              <a:gd name="T6" fmla="*/ 283 w 565"/>
              <a:gd name="T7" fmla="*/ 565 h 565"/>
              <a:gd name="T8" fmla="*/ 0 w 565"/>
              <a:gd name="T9" fmla="*/ 565 h 565"/>
              <a:gd name="T10" fmla="*/ 0 w 565"/>
              <a:gd name="T11" fmla="*/ 283 h 565"/>
              <a:gd name="T12" fmla="*/ 283 w 565"/>
              <a:gd name="T13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3" y="0"/>
                </a:moveTo>
                <a:cubicBezTo>
                  <a:pt x="565" y="0"/>
                  <a:pt x="565" y="0"/>
                  <a:pt x="565" y="0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439"/>
                  <a:pt x="439" y="565"/>
                  <a:pt x="283" y="565"/>
                </a:cubicBezTo>
                <a:cubicBezTo>
                  <a:pt x="0" y="565"/>
                  <a:pt x="0" y="565"/>
                  <a:pt x="0" y="565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27"/>
                  <a:pt x="127" y="0"/>
                  <a:pt x="283" y="0"/>
                </a:cubicBez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 sz="2800"/>
          </a:p>
        </p:txBody>
      </p:sp>
      <p:sp>
        <p:nvSpPr>
          <p:cNvPr id="8" name="原创设计师QQ69613753    _3"/>
          <p:cNvSpPr>
            <a:spLocks/>
          </p:cNvSpPr>
          <p:nvPr/>
        </p:nvSpPr>
        <p:spPr bwMode="auto">
          <a:xfrm>
            <a:off x="4476963" y="3992345"/>
            <a:ext cx="1588042" cy="1585945"/>
          </a:xfrm>
          <a:custGeom>
            <a:avLst/>
            <a:gdLst>
              <a:gd name="T0" fmla="*/ 282 w 565"/>
              <a:gd name="T1" fmla="*/ 565 h 565"/>
              <a:gd name="T2" fmla="*/ 0 w 565"/>
              <a:gd name="T3" fmla="*/ 565 h 565"/>
              <a:gd name="T4" fmla="*/ 0 w 565"/>
              <a:gd name="T5" fmla="*/ 283 h 565"/>
              <a:gd name="T6" fmla="*/ 282 w 565"/>
              <a:gd name="T7" fmla="*/ 0 h 565"/>
              <a:gd name="T8" fmla="*/ 565 w 565"/>
              <a:gd name="T9" fmla="*/ 0 h 565"/>
              <a:gd name="T10" fmla="*/ 565 w 565"/>
              <a:gd name="T11" fmla="*/ 283 h 565"/>
              <a:gd name="T12" fmla="*/ 282 w 565"/>
              <a:gd name="T13" fmla="*/ 565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2" y="565"/>
                </a:moveTo>
                <a:cubicBezTo>
                  <a:pt x="0" y="565"/>
                  <a:pt x="0" y="565"/>
                  <a:pt x="0" y="565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27"/>
                  <a:pt x="126" y="0"/>
                  <a:pt x="282" y="0"/>
                </a:cubicBezTo>
                <a:cubicBezTo>
                  <a:pt x="565" y="0"/>
                  <a:pt x="565" y="0"/>
                  <a:pt x="565" y="0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439"/>
                  <a:pt x="438" y="565"/>
                  <a:pt x="282" y="565"/>
                </a:cubicBez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 sz="2800"/>
          </a:p>
        </p:txBody>
      </p:sp>
      <p:sp>
        <p:nvSpPr>
          <p:cNvPr id="9" name="原创设计师QQ69613753    _4"/>
          <p:cNvSpPr>
            <a:spLocks/>
          </p:cNvSpPr>
          <p:nvPr/>
        </p:nvSpPr>
        <p:spPr bwMode="auto">
          <a:xfrm>
            <a:off x="6127078" y="3992345"/>
            <a:ext cx="1585455" cy="1585945"/>
          </a:xfrm>
          <a:custGeom>
            <a:avLst/>
            <a:gdLst>
              <a:gd name="T0" fmla="*/ 283 w 565"/>
              <a:gd name="T1" fmla="*/ 565 h 565"/>
              <a:gd name="T2" fmla="*/ 565 w 565"/>
              <a:gd name="T3" fmla="*/ 565 h 565"/>
              <a:gd name="T4" fmla="*/ 565 w 565"/>
              <a:gd name="T5" fmla="*/ 283 h 565"/>
              <a:gd name="T6" fmla="*/ 283 w 565"/>
              <a:gd name="T7" fmla="*/ 0 h 565"/>
              <a:gd name="T8" fmla="*/ 0 w 565"/>
              <a:gd name="T9" fmla="*/ 0 h 565"/>
              <a:gd name="T10" fmla="*/ 0 w 565"/>
              <a:gd name="T11" fmla="*/ 283 h 565"/>
              <a:gd name="T12" fmla="*/ 283 w 565"/>
              <a:gd name="T13" fmla="*/ 565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3" y="565"/>
                </a:moveTo>
                <a:cubicBezTo>
                  <a:pt x="565" y="565"/>
                  <a:pt x="565" y="565"/>
                  <a:pt x="565" y="565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127"/>
                  <a:pt x="439" y="0"/>
                  <a:pt x="28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439"/>
                  <a:pt x="127" y="565"/>
                  <a:pt x="283" y="565"/>
                </a:cubicBez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 sz="2800"/>
          </a:p>
        </p:txBody>
      </p:sp>
      <p:sp>
        <p:nvSpPr>
          <p:cNvPr id="10" name="原创设计师QQ69613753    _5"/>
          <p:cNvSpPr>
            <a:spLocks noChangeArrowheads="1"/>
          </p:cNvSpPr>
          <p:nvPr/>
        </p:nvSpPr>
        <p:spPr bwMode="auto">
          <a:xfrm>
            <a:off x="5172998" y="2615962"/>
            <a:ext cx="2244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>
                    <a:alpha val="80000"/>
                  </a:schemeClr>
                </a:solidFill>
                <a:latin typeface="+mj-lt"/>
              </a:rPr>
              <a:t>J</a:t>
            </a:r>
            <a:endParaRPr lang="zh-CN" altLang="zh-CN" sz="5400" dirty="0">
              <a:solidFill>
                <a:schemeClr val="bg1">
                  <a:alpha val="80000"/>
                </a:schemeClr>
              </a:solidFill>
              <a:latin typeface="+mj-lt"/>
            </a:endParaRPr>
          </a:p>
        </p:txBody>
      </p:sp>
      <p:sp>
        <p:nvSpPr>
          <p:cNvPr id="11" name="原创设计师QQ69613753    _6"/>
          <p:cNvSpPr>
            <a:spLocks noChangeArrowheads="1"/>
          </p:cNvSpPr>
          <p:nvPr/>
        </p:nvSpPr>
        <p:spPr bwMode="auto">
          <a:xfrm>
            <a:off x="6681528" y="2615962"/>
            <a:ext cx="3446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>
                    <a:alpha val="80000"/>
                  </a:schemeClr>
                </a:solidFill>
                <a:latin typeface="+mj-lt"/>
              </a:rPr>
              <a:t>S</a:t>
            </a:r>
            <a:endParaRPr lang="zh-CN" altLang="zh-CN" sz="5400" dirty="0">
              <a:solidFill>
                <a:schemeClr val="bg1">
                  <a:alpha val="80000"/>
                </a:schemeClr>
              </a:solidFill>
              <a:latin typeface="+mj-lt"/>
            </a:endParaRPr>
          </a:p>
        </p:txBody>
      </p:sp>
      <p:sp>
        <p:nvSpPr>
          <p:cNvPr id="12" name="原创设计师QQ69613753    _7"/>
          <p:cNvSpPr>
            <a:spLocks noChangeArrowheads="1"/>
          </p:cNvSpPr>
          <p:nvPr/>
        </p:nvSpPr>
        <p:spPr bwMode="auto">
          <a:xfrm>
            <a:off x="5094957" y="4168273"/>
            <a:ext cx="4632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>
                    <a:alpha val="80000"/>
                  </a:schemeClr>
                </a:solidFill>
                <a:latin typeface="+mj-lt"/>
              </a:rPr>
              <a:t>G</a:t>
            </a:r>
            <a:endParaRPr lang="zh-CN" altLang="zh-CN" sz="5400" dirty="0">
              <a:solidFill>
                <a:schemeClr val="bg1">
                  <a:alpha val="80000"/>
                </a:schemeClr>
              </a:solidFill>
              <a:latin typeface="+mj-lt"/>
            </a:endParaRPr>
          </a:p>
        </p:txBody>
      </p:sp>
      <p:sp>
        <p:nvSpPr>
          <p:cNvPr id="13" name="原创设计师QQ69613753    _8"/>
          <p:cNvSpPr>
            <a:spLocks noChangeArrowheads="1"/>
          </p:cNvSpPr>
          <p:nvPr/>
        </p:nvSpPr>
        <p:spPr bwMode="auto">
          <a:xfrm>
            <a:off x="6668176" y="4168273"/>
            <a:ext cx="4360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>
                    <a:alpha val="80000"/>
                  </a:schemeClr>
                </a:solidFill>
                <a:latin typeface="+mj-lt"/>
              </a:rPr>
              <a:t>A</a:t>
            </a:r>
            <a:endParaRPr lang="zh-CN" altLang="zh-CN" sz="5400" dirty="0">
              <a:solidFill>
                <a:schemeClr val="bg1">
                  <a:alpha val="80000"/>
                </a:schemeClr>
              </a:solidFill>
              <a:latin typeface="+mj-lt"/>
            </a:endParaRPr>
          </a:p>
        </p:txBody>
      </p:sp>
      <p:sp>
        <p:nvSpPr>
          <p:cNvPr id="16" name="原创设计师QQ69613753    _11"/>
          <p:cNvSpPr>
            <a:spLocks noChangeArrowheads="1"/>
          </p:cNvSpPr>
          <p:nvPr/>
        </p:nvSpPr>
        <p:spPr bwMode="auto">
          <a:xfrm>
            <a:off x="1259270" y="2529706"/>
            <a:ext cx="304676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spcBef>
                <a:spcPts val="300"/>
              </a:spcBef>
            </a:pPr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JDK 1.8.0_211</a:t>
            </a:r>
          </a:p>
          <a:p>
            <a:pPr algn="r">
              <a:spcBef>
                <a:spcPts val="300"/>
              </a:spcBef>
            </a:pPr>
            <a:r>
              <a:rPr lang="zh-CN" altLang="en-US" sz="1400" dirty="0" smtClean="0">
                <a:solidFill>
                  <a:schemeClr val="bg1">
                    <a:alpha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Swing</a:t>
            </a:r>
            <a:r>
              <a:rPr lang="zh-CN" altLang="en-US" sz="1400" dirty="0" smtClean="0">
                <a:solidFill>
                  <a:schemeClr val="bg1">
                    <a:alpha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UI</a:t>
            </a:r>
            <a:r>
              <a:rPr lang="zh-CN" altLang="en-US" sz="1400" dirty="0" smtClean="0">
                <a:solidFill>
                  <a:schemeClr val="bg1">
                    <a:alpha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</a:t>
            </a:r>
            <a:endParaRPr lang="en-US" altLang="zh-CN" sz="1400" dirty="0">
              <a:solidFill>
                <a:schemeClr val="bg1">
                  <a:alpha val="8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>
              <a:spcBef>
                <a:spcPts val="300"/>
              </a:spcBef>
            </a:pPr>
            <a:r>
              <a:rPr lang="zh-CN" altLang="en-US" sz="1400" dirty="0" smtClean="0">
                <a:solidFill>
                  <a:schemeClr val="bg1">
                    <a:alpha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集成开发环境 </a:t>
            </a:r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IntelliJ IDEA</a:t>
            </a:r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原创设计师QQ69613753    _12"/>
          <p:cNvSpPr>
            <a:spLocks noChangeArrowheads="1"/>
          </p:cNvSpPr>
          <p:nvPr/>
        </p:nvSpPr>
        <p:spPr bwMode="auto">
          <a:xfrm>
            <a:off x="1185630" y="4888100"/>
            <a:ext cx="3046765" cy="55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dirty="0" smtClean="0">
                <a:solidFill>
                  <a:schemeClr val="bg1">
                    <a:alpha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基于本地</a:t>
            </a:r>
            <a:r>
              <a:rPr lang="en-US" altLang="zh-CN" sz="1400" dirty="0" err="1" smtClean="0">
                <a:solidFill>
                  <a:schemeClr val="bg1">
                    <a:alpha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sz="1400" dirty="0" smtClean="0">
                <a:solidFill>
                  <a:schemeClr val="bg1">
                    <a:alpha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sz="1400" dirty="0" err="1" smtClean="0">
                <a:solidFill>
                  <a:schemeClr val="bg1">
                    <a:alpha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</a:t>
            </a:r>
            <a:r>
              <a:rPr lang="zh-CN" altLang="en-US" sz="1400" dirty="0" smtClean="0">
                <a:solidFill>
                  <a:schemeClr val="bg1">
                    <a:alpha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网站</a:t>
            </a:r>
            <a:endParaRPr lang="en-US" altLang="zh-CN" sz="1400" dirty="0" smtClean="0">
              <a:solidFill>
                <a:schemeClr val="bg1">
                  <a:alpha val="8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chemeClr val="bg1">
                    <a:alpha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1400" dirty="0" smtClean="0">
                <a:solidFill>
                  <a:schemeClr val="bg1">
                    <a:alpha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项目版本管理</a:t>
            </a:r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原创设计师QQ69613753    _13"/>
          <p:cNvSpPr>
            <a:spLocks noChangeArrowheads="1"/>
          </p:cNvSpPr>
          <p:nvPr/>
        </p:nvSpPr>
        <p:spPr bwMode="auto">
          <a:xfrm>
            <a:off x="7889803" y="2475923"/>
            <a:ext cx="3046765" cy="55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Socket</a:t>
            </a:r>
            <a:r>
              <a:rPr lang="zh-CN" altLang="en-US" sz="1400" dirty="0" smtClean="0">
                <a:solidFill>
                  <a:schemeClr val="bg1">
                    <a:alpha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网络编程</a:t>
            </a:r>
            <a:endParaRPr lang="en-US" altLang="zh-CN" sz="1400" dirty="0" smtClean="0">
              <a:solidFill>
                <a:schemeClr val="bg1">
                  <a:alpha val="8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TCP/IP</a:t>
            </a:r>
            <a:r>
              <a:rPr lang="zh-CN" altLang="en-US" sz="1400" dirty="0" smtClean="0">
                <a:solidFill>
                  <a:schemeClr val="bg1">
                    <a:alpha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协议</a:t>
            </a:r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原创设计师QQ69613753    _14"/>
          <p:cNvSpPr>
            <a:spLocks noChangeArrowheads="1"/>
          </p:cNvSpPr>
          <p:nvPr/>
        </p:nvSpPr>
        <p:spPr bwMode="auto">
          <a:xfrm>
            <a:off x="7889803" y="4739599"/>
            <a:ext cx="3046765" cy="85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Access2013/2016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dirty="0" smtClean="0">
                <a:solidFill>
                  <a:schemeClr val="bg1">
                    <a:alpha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Microsoft Access</a:t>
            </a:r>
            <a:r>
              <a:rPr lang="zh-CN" altLang="en-US" sz="1400" dirty="0" smtClean="0">
                <a:solidFill>
                  <a:schemeClr val="bg1">
                    <a:alpha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的数据库与</a:t>
            </a:r>
            <a:endParaRPr lang="en-US" altLang="zh-CN" sz="1400" dirty="0" smtClean="0">
              <a:solidFill>
                <a:schemeClr val="bg1">
                  <a:alpha val="8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JDBC</a:t>
            </a:r>
            <a:r>
              <a:rPr lang="zh-CN" altLang="en-US" sz="1400" dirty="0" smtClean="0">
                <a:solidFill>
                  <a:schemeClr val="bg1">
                    <a:alpha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连接</a:t>
            </a:r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946927" y="233417"/>
            <a:ext cx="6221083" cy="71006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zh-CN" altLang="en-US" sz="4000" dirty="0">
                <a:effectLst/>
                <a:latin typeface="Calibri" panose="020F0502020204030204" pitchFamily="34" charset="0"/>
              </a:rPr>
              <a:t>开发环境</a:t>
            </a:r>
            <a:endParaRPr lang="en-US" altLang="ko-KR" sz="4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54966" y="950093"/>
            <a:ext cx="10944224" cy="402291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en-US" altLang="zh-CN" sz="2000" b="0" spc="600" dirty="0" smtClean="0">
                <a:effectLst/>
                <a:latin typeface="Calibri" panose="020F0502020204030204" pitchFamily="34" charset="0"/>
              </a:rPr>
              <a:t>Programming Environment</a:t>
            </a:r>
            <a:endParaRPr lang="en-US" altLang="ko-KR" sz="2000" b="0" spc="6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02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95404" y="3506422"/>
            <a:ext cx="4612803" cy="71006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zh-CN" altLang="en-US" sz="400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系统简介</a:t>
            </a:r>
            <a:endParaRPr lang="en-US" altLang="ko-KR" sz="400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cxnSp>
        <p:nvCxnSpPr>
          <p:cNvPr id="6" name="Straight Connector 4"/>
          <p:cNvCxnSpPr/>
          <p:nvPr/>
        </p:nvCxnSpPr>
        <p:spPr>
          <a:xfrm>
            <a:off x="4590144" y="4132462"/>
            <a:ext cx="5223325" cy="0"/>
          </a:xfrm>
          <a:prstGeom prst="line">
            <a:avLst/>
          </a:prstGeom>
          <a:ln w="3175">
            <a:gradFill>
              <a:gsLst>
                <a:gs pos="45000">
                  <a:srgbClr val="331433"/>
                </a:gs>
                <a:gs pos="0">
                  <a:schemeClr val="bg1"/>
                </a:gs>
                <a:gs pos="100000">
                  <a:srgbClr val="425C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13944" y="2619717"/>
            <a:ext cx="774482" cy="771623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dirty="0" smtClean="0">
                <a:effectLst/>
                <a:latin typeface="Calibri" panose="020F0502020204030204" pitchFamily="34" charset="0"/>
              </a:rPr>
              <a:t>02</a:t>
            </a:r>
            <a:endParaRPr lang="en-US" altLang="ko-KR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109469" y="2819772"/>
            <a:ext cx="2475673" cy="233014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r" latinLnBrk="0"/>
            <a:r>
              <a:rPr lang="zh-CN" altLang="en-US" sz="900" b="0" dirty="0" smtClean="0">
                <a:effectLst/>
                <a:latin typeface="Calibri" panose="020F0502020204030204" pitchFamily="34" charset="0"/>
              </a:rPr>
              <a:t>后端框架代码</a:t>
            </a:r>
            <a:endParaRPr lang="en-US" altLang="ko-KR" sz="9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36732" y="4300516"/>
            <a:ext cx="3927476" cy="30995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02-1</a:t>
            </a:r>
            <a:r>
              <a:rPr lang="en-US" altLang="ko-KR" sz="1400" b="0" dirty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. </a:t>
            </a:r>
            <a:r>
              <a:rPr lang="zh-CN" altLang="en-US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公共模块简介</a:t>
            </a:r>
            <a:endParaRPr lang="en-US" altLang="ko-KR" sz="1400" b="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36732" y="4619604"/>
            <a:ext cx="3927476" cy="30995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02-2</a:t>
            </a:r>
            <a:r>
              <a:rPr lang="en-US" altLang="ko-KR" sz="1400" b="0" dirty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. </a:t>
            </a:r>
            <a:r>
              <a:rPr lang="zh-CN" altLang="en-US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数据库模块简介</a:t>
            </a:r>
            <a:endParaRPr lang="en-US" altLang="ko-KR" sz="1400" b="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36732" y="4929166"/>
            <a:ext cx="3927476" cy="30995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02-3</a:t>
            </a:r>
            <a:r>
              <a:rPr lang="en-US" altLang="ko-KR" sz="1400" b="0" dirty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. </a:t>
            </a:r>
            <a:r>
              <a:rPr lang="zh-CN" altLang="en-US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服务端线程简介</a:t>
            </a:r>
            <a:endParaRPr lang="en-US" altLang="ko-KR" sz="1400" b="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57997" y="2600668"/>
            <a:ext cx="3768529" cy="771622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8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946927" y="233417"/>
            <a:ext cx="6221083" cy="71006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zh-CN" altLang="en-US" sz="4000" dirty="0" smtClean="0">
                <a:effectLst/>
                <a:latin typeface="Calibri" panose="020F0502020204030204" pitchFamily="34" charset="0"/>
              </a:rPr>
              <a:t>公共模块</a:t>
            </a:r>
            <a:endParaRPr lang="en-US" altLang="ko-KR" sz="4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54966" y="950093"/>
            <a:ext cx="10944224" cy="402291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en-US" altLang="zh-CN" sz="2000" b="0" spc="600" dirty="0" smtClean="0">
                <a:effectLst/>
                <a:latin typeface="Calibri" panose="020F0502020204030204" pitchFamily="34" charset="0"/>
              </a:rPr>
              <a:t>UTIL Module</a:t>
            </a:r>
            <a:endParaRPr lang="en-US" altLang="ko-KR" sz="2000" b="0" spc="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66" y="2669139"/>
            <a:ext cx="1981372" cy="2781541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702080" y="1301732"/>
            <a:ext cx="58832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</a:rPr>
              <a:t>Message</a:t>
            </a:r>
            <a:r>
              <a:rPr lang="zh-CN" altLang="en-US" dirty="0" smtClean="0">
                <a:solidFill>
                  <a:schemeClr val="bg1"/>
                </a:solidFill>
              </a:rPr>
              <a:t>类实现序列化接口并提供消息类型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所有具体对象均继承</a:t>
            </a:r>
            <a:r>
              <a:rPr lang="en-US" altLang="zh-CN" dirty="0" smtClean="0">
                <a:solidFill>
                  <a:schemeClr val="bg1"/>
                </a:solidFill>
              </a:rPr>
              <a:t>Message</a:t>
            </a:r>
            <a:r>
              <a:rPr lang="zh-CN" altLang="en-US" dirty="0" smtClean="0">
                <a:solidFill>
                  <a:schemeClr val="bg1"/>
                </a:solidFill>
              </a:rPr>
              <a:t>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一次性获得多个对象的信息时建立</a:t>
            </a:r>
            <a:r>
              <a:rPr lang="en-US" altLang="zh-CN" dirty="0" smtClean="0">
                <a:solidFill>
                  <a:schemeClr val="bg1"/>
                </a:solidFill>
              </a:rPr>
              <a:t>Manage</a:t>
            </a:r>
            <a:r>
              <a:rPr lang="zh-CN" altLang="en-US" dirty="0" smtClean="0">
                <a:solidFill>
                  <a:schemeClr val="bg1"/>
                </a:solidFill>
              </a:rPr>
              <a:t>类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66" y="1624590"/>
            <a:ext cx="2890491" cy="474170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53" y="1652279"/>
            <a:ext cx="3978103" cy="481526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702080" y="4059909"/>
            <a:ext cx="55633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bg1"/>
                </a:solidFill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</a:rPr>
              <a:t>Message</a:t>
            </a:r>
            <a:r>
              <a:rPr lang="zh-CN" altLang="en-US" dirty="0" smtClean="0">
                <a:solidFill>
                  <a:schemeClr val="bg1"/>
                </a:solidFill>
              </a:rPr>
              <a:t>定义自己的消息类型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bg1"/>
                </a:solidFill>
              </a:rPr>
              <a:t>建立自己的实体对象类，添加</a:t>
            </a:r>
            <a:r>
              <a:rPr lang="en-US" altLang="zh-CN" dirty="0" smtClean="0">
                <a:solidFill>
                  <a:schemeClr val="bg1"/>
                </a:solidFill>
              </a:rPr>
              <a:t>get</a:t>
            </a:r>
            <a:r>
              <a:rPr lang="zh-CN" altLang="en-US" dirty="0" smtClean="0">
                <a:solidFill>
                  <a:schemeClr val="bg1"/>
                </a:solidFill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</a:rPr>
              <a:t>方法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bg1"/>
                </a:solidFill>
              </a:rPr>
              <a:t>直接使用</a:t>
            </a:r>
            <a:r>
              <a:rPr lang="en-US" altLang="zh-CN" dirty="0" smtClean="0">
                <a:solidFill>
                  <a:schemeClr val="bg1"/>
                </a:solidFill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</a:rPr>
              <a:t>自带强制类型转换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28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渐变星空互联网科技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754</Words>
  <Application>Microsoft Office PowerPoint</Application>
  <PresentationFormat>宽屏</PresentationFormat>
  <Paragraphs>166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Malgun Gothic</vt:lpstr>
      <vt:lpstr>等线</vt:lpstr>
      <vt:lpstr>等线 Light</vt:lpstr>
      <vt:lpstr>方正兰亭细黑_GBK_M</vt:lpstr>
      <vt:lpstr>思源黑体 CN Heavy</vt:lpstr>
      <vt:lpstr>宋体</vt:lpstr>
      <vt:lpstr>微软雅黑</vt:lpstr>
      <vt:lpstr>微软雅黑 Light</vt:lpstr>
      <vt:lpstr>Arial</vt:lpstr>
      <vt:lpstr>Calibri</vt:lpstr>
      <vt:lpstr>Tahoma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科技，点线，星空</dc:title>
  <dc:creator>第一PPT</dc:creator>
  <cp:keywords>www.1ppt.com</cp:keywords>
  <dc:description>第一PPT，www.1ppt.com</dc:description>
  <cp:lastModifiedBy>Chen LostBlackCat</cp:lastModifiedBy>
  <cp:revision>31</cp:revision>
  <dcterms:created xsi:type="dcterms:W3CDTF">2017-07-13T05:14:06Z</dcterms:created>
  <dcterms:modified xsi:type="dcterms:W3CDTF">2019-09-10T08:43:46Z</dcterms:modified>
</cp:coreProperties>
</file>