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64" r:id="rId5"/>
    <p:sldId id="259" r:id="rId6"/>
    <p:sldId id="262" r:id="rId7"/>
    <p:sldId id="257" r:id="rId8"/>
    <p:sldId id="263" r:id="rId9"/>
    <p:sldId id="269" r:id="rId10"/>
    <p:sldId id="260" r:id="rId11"/>
    <p:sldId id="265" r:id="rId12"/>
    <p:sldId id="266" r:id="rId13"/>
    <p:sldId id="267" r:id="rId14"/>
    <p:sldId id="268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88483" autoAdjust="0"/>
  </p:normalViewPr>
  <p:slideViewPr>
    <p:cSldViewPr>
      <p:cViewPr varScale="1">
        <p:scale>
          <a:sx n="196" d="100"/>
          <a:sy n="196" d="100"/>
        </p:scale>
        <p:origin x="776" y="1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A5CB8-7028-426C-B70A-2B609644DC2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4065-4363-4979-B9C6-7914582E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err="1" smtClean="0"/>
              <a:t>FaceMatch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0AD-01EE-40C7-8234-52C4607ADBFA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82E-C6C2-40BC-A64F-2F3C0C5B4D8C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91AA-C970-4693-A23B-520D3C248BBD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45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1pPr>
            <a:lvl2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2pPr>
            <a:lvl3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3pPr>
            <a:lvl4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4pPr>
            <a:lvl5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5pPr>
            <a:lvl6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6pPr>
            <a:lvl7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7pPr>
            <a:lvl8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8pPr>
            <a:lvl9pPr rtl="0">
              <a:spcBef>
                <a:spcPts val="0"/>
              </a:spcBef>
              <a:buClr>
                <a:srgbClr val="3B62AF"/>
              </a:buClr>
              <a:buSzPct val="99224"/>
              <a:defRPr sz="3400">
                <a:solidFill>
                  <a:srgbClr val="3B62A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45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1pPr>
            <a:lvl2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2pPr>
            <a:lvl3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3pPr>
            <a:lvl4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4pPr>
            <a:lvl5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5pPr>
            <a:lvl6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6pPr>
            <a:lvl7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7pPr>
            <a:lvl8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8pPr>
            <a:lvl9pPr rtl="0">
              <a:spcBef>
                <a:spcPts val="0"/>
              </a:spcBef>
              <a:buClr>
                <a:srgbClr val="444444"/>
              </a:buClr>
              <a:buSzPct val="98765"/>
              <a:defRPr sz="2100">
                <a:solidFill>
                  <a:srgbClr val="44444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8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0B0-2809-4D56-8B91-86882A4AFE8D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74A7-BC5E-4043-B19C-135AB9D92DA0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86D1-C5B0-464E-9EBD-FDAE1E69D79E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E232-E170-4614-960F-3571FC17485A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8A34-B8CC-4299-BDAD-24CB30051574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09E0-EBCB-4AB1-9BA9-776DE19AF975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3D0B-B102-4745-8C96-3D9DCA1EC71B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8777-86E5-4ABA-B44C-DCC44FC7E9BF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c.ca/research/flan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1301121_Reciprocal_rank_fusion_outperforms_condorcet_and_individual_rank_learning_metho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qoHeZA9p76eWEC9h_vV7_wyYtqy2z93kW02XTx2ibY/edit#bookmark=id.xk2l4bjy3x7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ist.gov/itl/iad/ig/colorferet.cfm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FaceMatch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major components’ flowcharts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33E5-9D84-42D9-B8CC-7B6A52320868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Fast </a:t>
            </a:r>
            <a:r>
              <a:rPr lang="en-US" dirty="0">
                <a:hlinkClick r:id="rId2"/>
              </a:rPr>
              <a:t>Library for Approximate Nearest </a:t>
            </a:r>
            <a:r>
              <a:rPr lang="en-US" dirty="0" smtClean="0">
                <a:hlinkClick r:id="rId2"/>
              </a:rPr>
              <a:t>Neighbors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lustering based on descriptor-specific norm</a:t>
            </a:r>
          </a:p>
          <a:p>
            <a:r>
              <a:rPr lang="en-US" dirty="0" smtClean="0"/>
              <a:t>5-10x query speed-up w.r.t. linear search</a:t>
            </a:r>
          </a:p>
          <a:p>
            <a:r>
              <a:rPr lang="en-US" dirty="0" smtClean="0"/>
              <a:t>negligible loss in accuracy: 1-2 %-age points </a:t>
            </a:r>
          </a:p>
          <a:p>
            <a:r>
              <a:rPr lang="en-US" dirty="0" smtClean="0"/>
              <a:t>automatic </a:t>
            </a:r>
            <a:r>
              <a:rPr lang="en-US" dirty="0"/>
              <a:t>or on-demand </a:t>
            </a:r>
            <a:r>
              <a:rPr lang="en-US" dirty="0" smtClean="0"/>
              <a:t>re-indexing</a:t>
            </a:r>
          </a:p>
          <a:p>
            <a:r>
              <a:rPr lang="en-US" dirty="0"/>
              <a:t>one-time on-load </a:t>
            </a:r>
            <a:r>
              <a:rPr lang="en-US" dirty="0" smtClean="0"/>
              <a:t>index time penalty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 all critical functions for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orrectness: verify expected output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peed: verify expected timing</a:t>
            </a:r>
          </a:p>
          <a:p>
            <a:r>
              <a:rPr lang="en-US" dirty="0" smtClean="0"/>
              <a:t>command-line tests: run overnight</a:t>
            </a:r>
          </a:p>
          <a:p>
            <a:pPr lvl="1"/>
            <a:r>
              <a:rPr lang="en-US" dirty="0" err="1"/>
              <a:t>NearDupImgDetector</a:t>
            </a:r>
            <a:r>
              <a:rPr lang="en-US" dirty="0"/>
              <a:t> </a:t>
            </a:r>
            <a:r>
              <a:rPr lang="en-US" dirty="0" smtClean="0"/>
              <a:t>-test</a:t>
            </a:r>
          </a:p>
          <a:p>
            <a:pPr lvl="1"/>
            <a:r>
              <a:rPr lang="en-US" dirty="0"/>
              <a:t>FaceFinder </a:t>
            </a:r>
            <a:r>
              <a:rPr lang="en-US" dirty="0" smtClean="0"/>
              <a:t>-test</a:t>
            </a:r>
          </a:p>
          <a:p>
            <a:pPr lvl="1"/>
            <a:r>
              <a:rPr lang="en-US" dirty="0" err="1"/>
              <a:t>ImageMatcher</a:t>
            </a:r>
            <a:r>
              <a:rPr lang="en-US" dirty="0"/>
              <a:t> -test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NearDupImgDetector</a:t>
            </a:r>
            <a:r>
              <a:rPr lang="en-US" dirty="0"/>
              <a:t> 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PrintAndGet</a:t>
            </a:r>
            <a:r>
              <a:rPr lang="en-US" dirty="0"/>
              <a:t>: verify that print and get dups produce the same results</a:t>
            </a:r>
          </a:p>
          <a:p>
            <a:r>
              <a:rPr lang="en-US" dirty="0" err="1"/>
              <a:t>SelfMatch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input image (in list), </a:t>
            </a:r>
            <a:r>
              <a:rPr lang="en-US" dirty="0"/>
              <a:t>find its </a:t>
            </a:r>
            <a:r>
              <a:rPr lang="en-US" dirty="0" smtClean="0"/>
              <a:t>dup and </a:t>
            </a:r>
            <a:r>
              <a:rPr lang="en-US" dirty="0"/>
              <a:t>assert the distance is </a:t>
            </a:r>
            <a:r>
              <a:rPr lang="en-US" dirty="0" smtClean="0"/>
              <a:t>zero</a:t>
            </a:r>
            <a:endParaRPr lang="en-US" dirty="0"/>
          </a:p>
          <a:p>
            <a:r>
              <a:rPr lang="en-US" dirty="0" err="1"/>
              <a:t>SyntheticNearDups</a:t>
            </a:r>
            <a:r>
              <a:rPr lang="en-US" dirty="0"/>
              <a:t>: </a:t>
            </a:r>
            <a:r>
              <a:rPr lang="en-US" dirty="0" smtClean="0"/>
              <a:t>for image list, </a:t>
            </a:r>
            <a:r>
              <a:rPr lang="en-US" dirty="0"/>
              <a:t>synthesize near-duplicates, and assert the </a:t>
            </a:r>
            <a:r>
              <a:rPr lang="en-US" dirty="0" smtClean="0"/>
              <a:t>proper </a:t>
            </a:r>
            <a:r>
              <a:rPr lang="en-US" dirty="0"/>
              <a:t>grouping</a:t>
            </a:r>
          </a:p>
          <a:p>
            <a:r>
              <a:rPr lang="en-US" dirty="0" err="1"/>
              <a:t>NearDups</a:t>
            </a:r>
            <a:r>
              <a:rPr lang="en-US" dirty="0"/>
              <a:t>: f</a:t>
            </a:r>
            <a:r>
              <a:rPr lang="en-US" dirty="0" smtClean="0"/>
              <a:t>or image list, </a:t>
            </a:r>
            <a:r>
              <a:rPr lang="en-US" dirty="0"/>
              <a:t>find and group all near-duplicates, compare </a:t>
            </a:r>
            <a:r>
              <a:rPr lang="en-US" dirty="0" smtClean="0"/>
              <a:t>with </a:t>
            </a:r>
            <a:r>
              <a:rPr lang="en-US" dirty="0"/>
              <a:t>the expected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FaceFinder 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534400" cy="339447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FRD: </a:t>
            </a:r>
            <a:r>
              <a:rPr lang="en-US" dirty="0" smtClean="0"/>
              <a:t>load </a:t>
            </a:r>
            <a:r>
              <a:rPr lang="en-US" dirty="0"/>
              <a:t>Face Region Detector (FRD) multiple times </a:t>
            </a:r>
            <a:r>
              <a:rPr lang="en-US" dirty="0" smtClean="0"/>
              <a:t>with(out) GPU.</a:t>
            </a:r>
            <a:endParaRPr lang="en-US" dirty="0"/>
          </a:p>
          <a:p>
            <a:r>
              <a:rPr lang="en-US" dirty="0" err="1"/>
              <a:t>EvalStats</a:t>
            </a:r>
            <a:r>
              <a:rPr lang="en-US" dirty="0"/>
              <a:t>: </a:t>
            </a:r>
            <a:r>
              <a:rPr lang="en-US" dirty="0" smtClean="0"/>
              <a:t>verify evaluation stats for </a:t>
            </a:r>
            <a:r>
              <a:rPr lang="en-US" dirty="0"/>
              <a:t>complete and partial </a:t>
            </a:r>
            <a:r>
              <a:rPr lang="en-US" dirty="0" smtClean="0"/>
              <a:t>matches.</a:t>
            </a:r>
            <a:endParaRPr lang="en-US" dirty="0"/>
          </a:p>
          <a:p>
            <a:r>
              <a:rPr lang="en-US" dirty="0"/>
              <a:t>Standard: </a:t>
            </a:r>
            <a:r>
              <a:rPr lang="en-US" dirty="0" smtClean="0"/>
              <a:t>for </a:t>
            </a:r>
            <a:r>
              <a:rPr lang="en-US" dirty="0"/>
              <a:t>each image </a:t>
            </a:r>
            <a:r>
              <a:rPr lang="en-US" dirty="0" smtClean="0"/>
              <a:t>in list, </a:t>
            </a:r>
            <a:r>
              <a:rPr lang="en-US" dirty="0"/>
              <a:t>get faces via </a:t>
            </a:r>
            <a:r>
              <a:rPr lang="en-US" dirty="0" smtClean="0"/>
              <a:t>gray-scale (VJ) detection</a:t>
            </a:r>
            <a:r>
              <a:rPr lang="en-US" dirty="0"/>
              <a:t>, and compare the results to the expected output.</a:t>
            </a:r>
          </a:p>
          <a:p>
            <a:r>
              <a:rPr lang="en-US" dirty="0" smtClean="0"/>
              <a:t>Landmarks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/>
              <a:t>each image </a:t>
            </a:r>
            <a:r>
              <a:rPr lang="en-US" dirty="0" smtClean="0"/>
              <a:t>in list, </a:t>
            </a:r>
            <a:r>
              <a:rPr lang="en-US" dirty="0"/>
              <a:t>run standard face detection with </a:t>
            </a:r>
            <a:r>
              <a:rPr lang="en-US" dirty="0" smtClean="0"/>
              <a:t>sub-regions</a:t>
            </a:r>
            <a:r>
              <a:rPr lang="en-US" dirty="0"/>
              <a:t>, and compare the results to the expected output.</a:t>
            </a:r>
          </a:p>
          <a:p>
            <a:r>
              <a:rPr lang="en-US" dirty="0" err="1" smtClean="0"/>
              <a:t>SkinANN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/>
              <a:t>each image </a:t>
            </a:r>
            <a:r>
              <a:rPr lang="en-US" dirty="0" smtClean="0"/>
              <a:t>in list, </a:t>
            </a:r>
            <a:r>
              <a:rPr lang="en-US" dirty="0"/>
              <a:t>get faces via </a:t>
            </a:r>
            <a:r>
              <a:rPr lang="en-US" dirty="0" err="1" smtClean="0"/>
              <a:t>Standard+SkinANN</a:t>
            </a:r>
            <a:r>
              <a:rPr lang="en-US" dirty="0" smtClean="0"/>
              <a:t> method, </a:t>
            </a:r>
            <a:r>
              <a:rPr lang="en-US" dirty="0"/>
              <a:t>and compare the results to the expected output.</a:t>
            </a:r>
          </a:p>
          <a:p>
            <a:r>
              <a:rPr lang="en-US" dirty="0" err="1" smtClean="0"/>
              <a:t>SkinHist</a:t>
            </a:r>
            <a:r>
              <a:rPr lang="en-US" dirty="0"/>
              <a:t>: f</a:t>
            </a:r>
            <a:r>
              <a:rPr lang="en-US" dirty="0" smtClean="0"/>
              <a:t>or </a:t>
            </a:r>
            <a:r>
              <a:rPr lang="en-US" dirty="0"/>
              <a:t>each image </a:t>
            </a:r>
            <a:r>
              <a:rPr lang="en-US" dirty="0" smtClean="0"/>
              <a:t>in list, </a:t>
            </a:r>
            <a:r>
              <a:rPr lang="en-US" dirty="0"/>
              <a:t>get faces via </a:t>
            </a:r>
            <a:r>
              <a:rPr lang="en-US" dirty="0" err="1" smtClean="0"/>
              <a:t>Standard+SkinHist</a:t>
            </a:r>
            <a:r>
              <a:rPr lang="en-US" dirty="0" smtClean="0"/>
              <a:t> method, </a:t>
            </a:r>
            <a:r>
              <a:rPr lang="en-US" dirty="0"/>
              <a:t>and compare the results to the expected output.</a:t>
            </a:r>
          </a:p>
          <a:p>
            <a:r>
              <a:rPr lang="en-US" dirty="0" err="1" smtClean="0"/>
              <a:t>SkinStat</a:t>
            </a:r>
            <a:r>
              <a:rPr lang="en-US" dirty="0" smtClean="0"/>
              <a:t>{</a:t>
            </a:r>
            <a:r>
              <a:rPr lang="en-US" dirty="0" err="1" smtClean="0"/>
              <a:t>BGR|HSV|Lab</a:t>
            </a:r>
            <a:r>
              <a:rPr lang="en-US" dirty="0" smtClean="0"/>
              <a:t>}: for </a:t>
            </a:r>
            <a:r>
              <a:rPr lang="en-US" dirty="0"/>
              <a:t>each image </a:t>
            </a:r>
            <a:r>
              <a:rPr lang="en-US" dirty="0" smtClean="0"/>
              <a:t>in list, </a:t>
            </a:r>
            <a:r>
              <a:rPr lang="en-US" dirty="0"/>
              <a:t>get faces via </a:t>
            </a:r>
            <a:r>
              <a:rPr lang="en-US" dirty="0" err="1" smtClean="0"/>
              <a:t>Standard+SkinStat</a:t>
            </a:r>
            <a:r>
              <a:rPr lang="en-US" dirty="0"/>
              <a:t>{</a:t>
            </a:r>
            <a:r>
              <a:rPr lang="en-US" dirty="0" err="1"/>
              <a:t>BGR|HSV|Lab</a:t>
            </a:r>
            <a:r>
              <a:rPr lang="en-US" dirty="0"/>
              <a:t>}</a:t>
            </a:r>
            <a:r>
              <a:rPr lang="en-US" dirty="0" smtClean="0"/>
              <a:t> method, </a:t>
            </a:r>
            <a:r>
              <a:rPr lang="en-US" dirty="0"/>
              <a:t>and compare the results to the expected output.</a:t>
            </a:r>
          </a:p>
          <a:p>
            <a:r>
              <a:rPr lang="en-US" dirty="0" smtClean="0"/>
              <a:t>Multithread</a:t>
            </a:r>
            <a:r>
              <a:rPr lang="en-US" dirty="0"/>
              <a:t>: for each image in list, run </a:t>
            </a:r>
            <a:r>
              <a:rPr lang="en-US" dirty="0" err="1"/>
              <a:t>Standard+SkinANN</a:t>
            </a:r>
            <a:r>
              <a:rPr lang="en-US" dirty="0"/>
              <a:t> face detection in parallel, and compare the results to the expected output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ImageMatcher</a:t>
            </a:r>
            <a:r>
              <a:rPr lang="en-US" dirty="0"/>
              <a:t> 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ImageMatcherWhole</a:t>
            </a:r>
            <a:r>
              <a:rPr lang="en-US" dirty="0" smtClean="0"/>
              <a:t>{</a:t>
            </a:r>
            <a:r>
              <a:rPr lang="en-US" dirty="0" err="1" smtClean="0"/>
              <a:t>Seq|Par</a:t>
            </a:r>
            <a:r>
              <a:rPr lang="en-US" dirty="0" smtClean="0"/>
              <a:t>}: test whole image matching ingest/query/list/remove functions in {</a:t>
            </a:r>
            <a:r>
              <a:rPr lang="en-US" dirty="0" err="1" smtClean="0"/>
              <a:t>sequence|parallel</a:t>
            </a:r>
            <a:r>
              <a:rPr lang="en-US" dirty="0" smtClean="0"/>
              <a:t>} on HEPL</a:t>
            </a:r>
          </a:p>
          <a:p>
            <a:r>
              <a:rPr lang="en-US" dirty="0" err="1" smtClean="0"/>
              <a:t>ImageMatcherFaceRegions</a:t>
            </a:r>
            <a:r>
              <a:rPr lang="en-US" dirty="0" smtClean="0"/>
              <a:t>{</a:t>
            </a:r>
            <a:r>
              <a:rPr lang="en-US" dirty="0" err="1" smtClean="0"/>
              <a:t>Seq|Par</a:t>
            </a:r>
            <a:r>
              <a:rPr lang="en-US" dirty="0" smtClean="0"/>
              <a:t>}: </a:t>
            </a:r>
            <a:r>
              <a:rPr lang="en-US" dirty="0"/>
              <a:t>test </a:t>
            </a:r>
            <a:r>
              <a:rPr lang="en-US" dirty="0" smtClean="0"/>
              <a:t>face matching </a:t>
            </a:r>
            <a:r>
              <a:rPr lang="en-US" dirty="0"/>
              <a:t>ingest/query/list/remove functions in {</a:t>
            </a:r>
            <a:r>
              <a:rPr lang="en-US" dirty="0" err="1"/>
              <a:t>sequence|parallel</a:t>
            </a:r>
            <a:r>
              <a:rPr lang="en-US" dirty="0"/>
              <a:t>} on HEPL</a:t>
            </a:r>
          </a:p>
          <a:p>
            <a:r>
              <a:rPr lang="en-US" dirty="0" smtClean="0"/>
              <a:t>Serialization</a:t>
            </a:r>
            <a:r>
              <a:rPr lang="en-US" dirty="0"/>
              <a:t>: </a:t>
            </a:r>
            <a:r>
              <a:rPr lang="en-US" dirty="0" smtClean="0"/>
              <a:t>test index YML and binary serialization via round-trip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Large-scale FLANN indexing experiments</a:t>
            </a:r>
          </a:p>
          <a:p>
            <a:r>
              <a:rPr lang="en-US" dirty="0" smtClean="0"/>
              <a:t>RSILC: speed-up computation &amp; comparison</a:t>
            </a:r>
          </a:p>
          <a:p>
            <a:r>
              <a:rPr lang="en-US" dirty="0" smtClean="0"/>
              <a:t>Fuse text and visual search results, e.g. by </a:t>
            </a:r>
            <a:r>
              <a:rPr lang="en-US" dirty="0" smtClean="0">
                <a:hlinkClick r:id="rId2"/>
              </a:rPr>
              <a:t>RRF</a:t>
            </a:r>
            <a:endParaRPr lang="en-US" dirty="0" smtClean="0"/>
          </a:p>
          <a:p>
            <a:r>
              <a:rPr lang="en-US" dirty="0" smtClean="0"/>
              <a:t>Automatic categorization: face tone, gender</a:t>
            </a:r>
          </a:p>
          <a:p>
            <a:r>
              <a:rPr lang="en-US" dirty="0" smtClean="0"/>
              <a:t>Trainable face clustering: same/same/diff map</a:t>
            </a:r>
          </a:p>
          <a:p>
            <a:r>
              <a:rPr lang="en-US" dirty="0" smtClean="0"/>
              <a:t>Extend FM to pet and object visual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FaceMatch library dependencies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4800" y="982316"/>
            <a:ext cx="8153401" cy="3692542"/>
            <a:chOff x="304800" y="982316"/>
            <a:chExt cx="8153401" cy="3692542"/>
          </a:xfrm>
        </p:grpSpPr>
        <p:grpSp>
          <p:nvGrpSpPr>
            <p:cNvPr id="35" name="Group 34"/>
            <p:cNvGrpSpPr/>
            <p:nvPr/>
          </p:nvGrpSpPr>
          <p:grpSpPr>
            <a:xfrm>
              <a:off x="304800" y="982739"/>
              <a:ext cx="5334000" cy="3636815"/>
              <a:chOff x="-13275" y="308005"/>
              <a:chExt cx="1917260" cy="490872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-13275" y="308005"/>
                <a:ext cx="1917260" cy="4908720"/>
              </a:xfrm>
              <a:prstGeom prst="roundRect">
                <a:avLst>
                  <a:gd name="adj" fmla="val 105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b="1" dirty="0" smtClean="0"/>
                  <a:t>FaceMatch</a:t>
                </a:r>
                <a:br>
                  <a:rPr lang="en-US" b="1" dirty="0" smtClean="0"/>
                </a:br>
                <a:r>
                  <a:rPr lang="en-US" b="1" dirty="0" smtClean="0"/>
                  <a:t>library</a:t>
                </a:r>
                <a:endParaRPr lang="en-US" b="1" dirty="0"/>
              </a:p>
            </p:txBody>
          </p:sp>
          <p:sp>
            <p:nvSpPr>
              <p:cNvPr id="37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</p:grpSp>
        <p:sp>
          <p:nvSpPr>
            <p:cNvPr id="9" name="Rounded Rectangle 4"/>
            <p:cNvSpPr/>
            <p:nvPr/>
          </p:nvSpPr>
          <p:spPr>
            <a:xfrm>
              <a:off x="6791255" y="1224756"/>
              <a:ext cx="750888" cy="1118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  <p:grpSp>
          <p:nvGrpSpPr>
            <p:cNvPr id="10" name="Group 9"/>
            <p:cNvGrpSpPr/>
            <p:nvPr/>
          </p:nvGrpSpPr>
          <p:grpSpPr>
            <a:xfrm rot="16200000">
              <a:off x="5567511" y="1358407"/>
              <a:ext cx="1600995" cy="848816"/>
              <a:chOff x="119868" y="582339"/>
              <a:chExt cx="800100" cy="142622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9868" y="582339"/>
                <a:ext cx="800100" cy="1426227"/>
              </a:xfrm>
              <a:prstGeom prst="roundRect">
                <a:avLst>
                  <a:gd name="adj" fmla="val 10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100" b="1" dirty="0" smtClean="0"/>
                  <a:t>OpenCV</a:t>
                </a:r>
                <a:r>
                  <a:rPr lang="en-US" sz="1100" dirty="0" smtClean="0"/>
                  <a:t>:</a:t>
                </a:r>
              </a:p>
              <a:p>
                <a:r>
                  <a:rPr lang="en-US" sz="1100" dirty="0"/>
                  <a:t>i</a:t>
                </a:r>
                <a:r>
                  <a:rPr lang="en-US" sz="1100" dirty="0" smtClean="0"/>
                  <a:t>mage processing</a:t>
                </a:r>
              </a:p>
              <a:p>
                <a:r>
                  <a:rPr lang="en-US" sz="1100" dirty="0" smtClean="0"/>
                  <a:t>Viola-Jones, RANSAC,</a:t>
                </a:r>
              </a:p>
              <a:p>
                <a:r>
                  <a:rPr lang="en-US" sz="1100" dirty="0" smtClean="0"/>
                  <a:t>SIFT, SURF, ORB, LBPH</a:t>
                </a:r>
                <a:endParaRPr lang="en-US" sz="1100" dirty="0"/>
              </a:p>
            </p:txBody>
          </p:sp>
          <p:sp>
            <p:nvSpPr>
              <p:cNvPr id="12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6200000">
              <a:off x="6663881" y="1557439"/>
              <a:ext cx="1600996" cy="450751"/>
              <a:chOff x="119868" y="840362"/>
              <a:chExt cx="800100" cy="116820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9868" y="840362"/>
                <a:ext cx="800100" cy="1168204"/>
              </a:xfrm>
              <a:prstGeom prst="roundRect">
                <a:avLst>
                  <a:gd name="adj" fmla="val 105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CUDA</a:t>
                </a:r>
                <a:endParaRPr lang="en-US" dirty="0"/>
              </a:p>
            </p:txBody>
          </p:sp>
          <p:sp>
            <p:nvSpPr>
              <p:cNvPr id="15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6200000">
              <a:off x="7438296" y="1563407"/>
              <a:ext cx="1600996" cy="438814"/>
              <a:chOff x="119868" y="840362"/>
              <a:chExt cx="800100" cy="116820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9868" y="840362"/>
                <a:ext cx="800100" cy="1168204"/>
              </a:xfrm>
              <a:prstGeom prst="roundRect">
                <a:avLst>
                  <a:gd name="adj" fmla="val 10500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GPU</a:t>
                </a:r>
                <a:endParaRPr lang="en-US" dirty="0"/>
              </a:p>
            </p:txBody>
          </p:sp>
          <p:sp>
            <p:nvSpPr>
              <p:cNvPr id="18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</p:grpSp>
        <p:sp>
          <p:nvSpPr>
            <p:cNvPr id="21" name="Rounded Rectangle 4"/>
            <p:cNvSpPr/>
            <p:nvPr/>
          </p:nvSpPr>
          <p:spPr>
            <a:xfrm rot="16200000">
              <a:off x="6563781" y="3548887"/>
              <a:ext cx="1692446" cy="559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6200000">
              <a:off x="5592395" y="3421516"/>
              <a:ext cx="1550066" cy="847655"/>
              <a:chOff x="119868" y="840362"/>
              <a:chExt cx="800100" cy="116820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9868" y="840362"/>
                <a:ext cx="800100" cy="1168204"/>
              </a:xfrm>
              <a:prstGeom prst="roundRect">
                <a:avLst>
                  <a:gd name="adj" fmla="val 10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400" b="1" dirty="0" smtClean="0"/>
                  <a:t>OpenMP</a:t>
                </a:r>
                <a:r>
                  <a:rPr lang="en-US" sz="1400" dirty="0" smtClean="0"/>
                  <a:t>:</a:t>
                </a:r>
              </a:p>
              <a:p>
                <a:r>
                  <a:rPr lang="en-US" sz="1400" dirty="0" smtClean="0"/>
                  <a:t>multi-threading</a:t>
                </a:r>
                <a:endParaRPr lang="en-US" sz="1400" dirty="0"/>
              </a:p>
            </p:txBody>
          </p:sp>
          <p:sp>
            <p:nvSpPr>
              <p:cNvPr id="24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116515" y="3070312"/>
              <a:ext cx="1341681" cy="1550071"/>
              <a:chOff x="119868" y="840362"/>
              <a:chExt cx="800100" cy="116820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9868" y="840362"/>
                <a:ext cx="800100" cy="1168204"/>
              </a:xfrm>
              <a:prstGeom prst="roundRect">
                <a:avLst>
                  <a:gd name="adj" fmla="val 10500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dirty="0" smtClean="0"/>
                  <a:t>multi-core CPU</a:t>
                </a:r>
                <a:endParaRPr lang="en-US" dirty="0"/>
              </a:p>
            </p:txBody>
          </p:sp>
          <p:sp>
            <p:nvSpPr>
              <p:cNvPr id="27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</p:grpSp>
        <p:cxnSp>
          <p:nvCxnSpPr>
            <p:cNvPr id="43" name="Elbow Connector 42"/>
            <p:cNvCxnSpPr>
              <a:stCxn id="33" idx="0"/>
              <a:endCxn id="30" idx="2"/>
            </p:cNvCxnSpPr>
            <p:nvPr/>
          </p:nvCxnSpPr>
          <p:spPr>
            <a:xfrm rot="16200000" flipV="1">
              <a:off x="2111858" y="2243019"/>
              <a:ext cx="305515" cy="141437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1" idx="1"/>
              <a:endCxn id="23" idx="3"/>
            </p:cNvCxnSpPr>
            <p:nvPr/>
          </p:nvCxnSpPr>
          <p:spPr>
            <a:xfrm rot="5400000">
              <a:off x="6124220" y="2826522"/>
              <a:ext cx="486998" cy="580"/>
            </a:xfrm>
            <a:prstGeom prst="bentConnector3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4" idx="3"/>
              <a:endCxn id="11" idx="0"/>
            </p:cNvCxnSpPr>
            <p:nvPr/>
          </p:nvCxnSpPr>
          <p:spPr>
            <a:xfrm flipV="1">
              <a:off x="5486400" y="1782815"/>
              <a:ext cx="457201" cy="2431962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57200" y="2020650"/>
              <a:ext cx="2200459" cy="776796"/>
              <a:chOff x="119868" y="840362"/>
              <a:chExt cx="800100" cy="116820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19868" y="840362"/>
                <a:ext cx="800100" cy="1168204"/>
              </a:xfrm>
              <a:prstGeom prst="roundRect">
                <a:avLst>
                  <a:gd name="adj" fmla="val 10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400" b="1" dirty="0" smtClean="0"/>
                  <a:t>FaceFinder</a:t>
                </a:r>
                <a:r>
                  <a:rPr lang="en-US" sz="1400" dirty="0" smtClean="0"/>
                  <a:t>:</a:t>
                </a:r>
              </a:p>
              <a:p>
                <a:r>
                  <a:rPr lang="en-US" sz="1400" dirty="0" smtClean="0"/>
                  <a:t>image-specific face and landmarks detection</a:t>
                </a:r>
                <a:endParaRPr lang="en-US" sz="1400" dirty="0"/>
              </a:p>
            </p:txBody>
          </p:sp>
          <p:sp>
            <p:nvSpPr>
              <p:cNvPr id="31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3124200" y="2020650"/>
              <a:ext cx="2362200" cy="776796"/>
            </a:xfrm>
            <a:prstGeom prst="roundRect">
              <a:avLst>
                <a:gd name="adj" fmla="val 10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/>
                <a:t>FaceRegionDetector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smtClean="0"/>
                <a:t>tools for skin-aware face and landmarks detection</a:t>
              </a:r>
              <a:endParaRPr lang="en-US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7200" y="3102961"/>
              <a:ext cx="5029200" cy="568238"/>
            </a:xfrm>
            <a:prstGeom prst="roundRect">
              <a:avLst>
                <a:gd name="adj" fmla="val 10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/>
                <a:t>ImageMatcherFaceRegions</a:t>
              </a:r>
              <a:r>
                <a:rPr lang="en-US" sz="1400" dirty="0" smtClean="0"/>
                <a:t>:</a:t>
              </a:r>
            </a:p>
            <a:p>
              <a:r>
                <a:rPr lang="en-US" sz="1400" dirty="0" smtClean="0"/>
                <a:t>descriptor ensemble based face region ingest, query, remove, list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57200" y="3943350"/>
              <a:ext cx="5029200" cy="542854"/>
            </a:xfrm>
            <a:prstGeom prst="roundRect">
              <a:avLst>
                <a:gd name="adj" fmla="val 10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/>
                <a:t>ImageMatcherWhole</a:t>
              </a:r>
              <a:r>
                <a:rPr lang="en-US" sz="1400" dirty="0" smtClean="0"/>
                <a:t>&lt;descriptor&gt;:</a:t>
              </a:r>
            </a:p>
            <a:p>
              <a:r>
                <a:rPr lang="en-US" sz="1400" dirty="0" smtClean="0"/>
                <a:t>descriptor-specific whole image ingest, query, remove, list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>
              <a:stCxn id="30" idx="3"/>
              <a:endCxn id="32" idx="1"/>
            </p:cNvCxnSpPr>
            <p:nvPr/>
          </p:nvCxnSpPr>
          <p:spPr>
            <a:xfrm>
              <a:off x="2657659" y="2409048"/>
              <a:ext cx="46654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32" idx="3"/>
              <a:endCxn id="11" idx="0"/>
            </p:cNvCxnSpPr>
            <p:nvPr/>
          </p:nvCxnSpPr>
          <p:spPr>
            <a:xfrm flipV="1">
              <a:off x="5486400" y="1782815"/>
              <a:ext cx="457201" cy="626233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33" idx="3"/>
              <a:endCxn id="11" idx="0"/>
            </p:cNvCxnSpPr>
            <p:nvPr/>
          </p:nvCxnSpPr>
          <p:spPr>
            <a:xfrm flipV="1">
              <a:off x="5486400" y="1782815"/>
              <a:ext cx="457201" cy="160426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34" idx="3"/>
              <a:endCxn id="23" idx="0"/>
            </p:cNvCxnSpPr>
            <p:nvPr/>
          </p:nvCxnSpPr>
          <p:spPr>
            <a:xfrm flipV="1">
              <a:off x="5486400" y="3845344"/>
              <a:ext cx="457201" cy="369433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4" idx="2"/>
              <a:endCxn id="17" idx="0"/>
            </p:cNvCxnSpPr>
            <p:nvPr/>
          </p:nvCxnSpPr>
          <p:spPr>
            <a:xfrm flipV="1">
              <a:off x="7689755" y="1782814"/>
              <a:ext cx="32963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5" idx="0"/>
            </p:cNvCxnSpPr>
            <p:nvPr/>
          </p:nvCxnSpPr>
          <p:spPr>
            <a:xfrm flipV="1">
              <a:off x="6792417" y="1782814"/>
              <a:ext cx="456080" cy="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4" idx="1"/>
              <a:endCxn id="26" idx="0"/>
            </p:cNvCxnSpPr>
            <p:nvPr/>
          </p:nvCxnSpPr>
          <p:spPr>
            <a:xfrm rot="16200000" flipH="1">
              <a:off x="7382369" y="2665324"/>
              <a:ext cx="486999" cy="322976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3" idx="2"/>
              <a:endCxn id="26" idx="1"/>
            </p:cNvCxnSpPr>
            <p:nvPr/>
          </p:nvCxnSpPr>
          <p:spPr>
            <a:xfrm>
              <a:off x="6791256" y="3845344"/>
              <a:ext cx="325259" cy="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1981200" y="1123717"/>
              <a:ext cx="3505200" cy="543339"/>
              <a:chOff x="119868" y="840362"/>
              <a:chExt cx="800100" cy="116820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119868" y="840362"/>
                <a:ext cx="800100" cy="1168204"/>
              </a:xfrm>
              <a:prstGeom prst="roundRect">
                <a:avLst>
                  <a:gd name="adj" fmla="val 10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sz="1400" b="1" dirty="0" smtClean="0"/>
                  <a:t>Utilities</a:t>
                </a:r>
                <a:r>
                  <a:rPr lang="en-US" sz="1400" dirty="0" smtClean="0"/>
                  <a:t>:</a:t>
                </a:r>
              </a:p>
              <a:p>
                <a:r>
                  <a:rPr lang="en-US" sz="1400" dirty="0" smtClean="0"/>
                  <a:t>evaluation, visualization, I/O, synchronization</a:t>
                </a:r>
                <a:endParaRPr lang="en-US" sz="1400" dirty="0"/>
              </a:p>
            </p:txBody>
          </p:sp>
          <p:sp>
            <p:nvSpPr>
              <p:cNvPr id="67" name="Rounded Rectangle 4"/>
              <p:cNvSpPr/>
              <p:nvPr/>
            </p:nvSpPr>
            <p:spPr>
              <a:xfrm>
                <a:off x="144474" y="864968"/>
                <a:ext cx="750888" cy="11189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</p:grpSp>
        <p:cxnSp>
          <p:nvCxnSpPr>
            <p:cNvPr id="63" name="Elbow Connector 62"/>
            <p:cNvCxnSpPr>
              <a:stCxn id="66" idx="3"/>
              <a:endCxn id="11" idx="0"/>
            </p:cNvCxnSpPr>
            <p:nvPr/>
          </p:nvCxnSpPr>
          <p:spPr>
            <a:xfrm>
              <a:off x="5486400" y="1395387"/>
              <a:ext cx="457201" cy="387428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30" idx="0"/>
              <a:endCxn id="11" idx="0"/>
            </p:cNvCxnSpPr>
            <p:nvPr/>
          </p:nvCxnSpPr>
          <p:spPr>
            <a:xfrm rot="5400000" flipH="1" flipV="1">
              <a:off x="3631598" y="-291352"/>
              <a:ext cx="237835" cy="438617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1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Document 40"/>
          <p:cNvSpPr/>
          <p:nvPr/>
        </p:nvSpPr>
        <p:spPr>
          <a:xfrm>
            <a:off x="5791200" y="1024517"/>
            <a:ext cx="1602628" cy="117411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HAAR: d</a:t>
            </a:r>
            <a:r>
              <a:rPr lang="en-US" sz="1200" baseline="-25000" dirty="0" smtClean="0"/>
              <a:t>11</a:t>
            </a:r>
            <a:r>
              <a:rPr lang="en-US" sz="1200" dirty="0" smtClean="0"/>
              <a:t>, d</a:t>
            </a:r>
            <a:r>
              <a:rPr lang="en-US" sz="1200" baseline="-25000" dirty="0" smtClean="0"/>
              <a:t>12</a:t>
            </a:r>
            <a:r>
              <a:rPr lang="en-US" sz="1200" dirty="0" smtClean="0"/>
              <a:t>, d</a:t>
            </a:r>
            <a:r>
              <a:rPr lang="en-US" sz="1200" baseline="-25000" dirty="0" smtClean="0"/>
              <a:t>13</a:t>
            </a:r>
            <a:r>
              <a:rPr lang="en-US" sz="1200" dirty="0" smtClean="0"/>
              <a:t>, …</a:t>
            </a:r>
          </a:p>
          <a:p>
            <a:pPr algn="ctr"/>
            <a:r>
              <a:rPr lang="en-US" sz="1200" dirty="0" smtClean="0"/>
              <a:t>LBPH: d</a:t>
            </a:r>
            <a:r>
              <a:rPr lang="en-US" sz="1200" baseline="-25000" dirty="0" smtClean="0"/>
              <a:t>21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22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23</a:t>
            </a:r>
            <a:r>
              <a:rPr lang="en-US" sz="1200" dirty="0"/>
              <a:t>, </a:t>
            </a:r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SURF: </a:t>
            </a:r>
            <a:r>
              <a:rPr lang="en-US" sz="1200" dirty="0"/>
              <a:t>d</a:t>
            </a:r>
            <a:r>
              <a:rPr lang="en-US" sz="1200" baseline="-25000" dirty="0"/>
              <a:t>31</a:t>
            </a:r>
            <a:r>
              <a:rPr lang="en-US" sz="1200" dirty="0"/>
              <a:t>, d</a:t>
            </a:r>
            <a:r>
              <a:rPr lang="en-US" sz="1200" baseline="-25000" dirty="0"/>
              <a:t>32</a:t>
            </a:r>
            <a:r>
              <a:rPr lang="en-US" sz="1200" dirty="0"/>
              <a:t>, d</a:t>
            </a:r>
            <a:r>
              <a:rPr lang="en-US" sz="1200" baseline="-25000" dirty="0"/>
              <a:t>33</a:t>
            </a:r>
            <a:r>
              <a:rPr lang="en-US" sz="1200" dirty="0"/>
              <a:t>, </a:t>
            </a:r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ORB: d</a:t>
            </a:r>
            <a:r>
              <a:rPr lang="en-US" sz="1200" baseline="-25000" dirty="0" smtClean="0"/>
              <a:t>41</a:t>
            </a:r>
            <a:r>
              <a:rPr lang="en-US" sz="1200" dirty="0"/>
              <a:t>, d</a:t>
            </a:r>
            <a:r>
              <a:rPr lang="en-US" sz="1200" baseline="-25000" dirty="0"/>
              <a:t>42</a:t>
            </a:r>
            <a:r>
              <a:rPr lang="en-US" sz="1200" dirty="0"/>
              <a:t>, d</a:t>
            </a:r>
            <a:r>
              <a:rPr lang="en-US" sz="1200" baseline="-25000" dirty="0"/>
              <a:t>43</a:t>
            </a:r>
            <a:r>
              <a:rPr lang="en-US" sz="1200" dirty="0"/>
              <a:t>, …</a:t>
            </a:r>
            <a:endParaRPr lang="en-US" sz="1200" dirty="0" smtClean="0"/>
          </a:p>
          <a:p>
            <a:pPr algn="ctr"/>
            <a:r>
              <a:rPr lang="en-US" sz="1200" dirty="0"/>
              <a:t>SIFT</a:t>
            </a:r>
            <a:r>
              <a:rPr lang="en-US" sz="1200" dirty="0" smtClean="0"/>
              <a:t>: d</a:t>
            </a:r>
            <a:r>
              <a:rPr lang="en-US" sz="1200" baseline="-25000" dirty="0" smtClean="0"/>
              <a:t>51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52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53</a:t>
            </a:r>
            <a:r>
              <a:rPr lang="en-US" sz="1200" dirty="0"/>
              <a:t>, …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3048000" y="1044857"/>
            <a:ext cx="1014263" cy="131252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HAAR: 0.1</a:t>
            </a:r>
          </a:p>
          <a:p>
            <a:pPr algn="ctr"/>
            <a:r>
              <a:rPr lang="en-US" sz="1400" dirty="0" smtClean="0"/>
              <a:t>LBPH: 0.3</a:t>
            </a:r>
          </a:p>
          <a:p>
            <a:pPr algn="ctr"/>
            <a:r>
              <a:rPr lang="en-US" sz="1400" dirty="0" smtClean="0"/>
              <a:t>ORB: 0.4</a:t>
            </a:r>
          </a:p>
          <a:p>
            <a:pPr algn="ctr"/>
            <a:r>
              <a:rPr lang="en-US" sz="1400" dirty="0" smtClean="0"/>
              <a:t>SURF: 0.8</a:t>
            </a:r>
          </a:p>
          <a:p>
            <a:pPr algn="ctr"/>
            <a:r>
              <a:rPr lang="en-US" sz="1400" dirty="0"/>
              <a:t>SIFT: </a:t>
            </a:r>
            <a:r>
              <a:rPr lang="en-US" sz="1400" dirty="0" smtClean="0"/>
              <a:t>0.9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509"/>
            <a:ext cx="8229600" cy="857250"/>
          </a:xfrm>
        </p:spPr>
        <p:txBody>
          <a:bodyPr/>
          <a:lstStyle/>
          <a:p>
            <a:r>
              <a:rPr lang="en-US" dirty="0" smtClean="0"/>
              <a:t>image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3" name="Flowchart: Document 2"/>
          <p:cNvSpPr/>
          <p:nvPr/>
        </p:nvSpPr>
        <p:spPr>
          <a:xfrm>
            <a:off x="456784" y="1986683"/>
            <a:ext cx="786638" cy="7544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13" name="Curved Connector 12"/>
          <p:cNvCxnSpPr>
            <a:stCxn id="99" idx="2"/>
            <a:endCxn id="80" idx="1"/>
          </p:cNvCxnSpPr>
          <p:nvPr/>
        </p:nvCxnSpPr>
        <p:spPr>
          <a:xfrm rot="16200000" flipH="1">
            <a:off x="113741" y="1840982"/>
            <a:ext cx="2024066" cy="679105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6282265" y="470535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4700047" y="135043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4700048" y="37211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64" name="Flowchart: Stored Data 63"/>
          <p:cNvSpPr/>
          <p:nvPr/>
        </p:nvSpPr>
        <p:spPr>
          <a:xfrm>
            <a:off x="5029200" y="2330696"/>
            <a:ext cx="1932447" cy="1121362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70" name="Curved Connector 69"/>
          <p:cNvCxnSpPr>
            <a:stCxn id="59" idx="0"/>
            <a:endCxn id="64" idx="2"/>
          </p:cNvCxnSpPr>
          <p:nvPr/>
        </p:nvCxnSpPr>
        <p:spPr>
          <a:xfrm rot="5400000" flipH="1" flipV="1">
            <a:off x="5441815" y="3167491"/>
            <a:ext cx="269042" cy="838176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4" idx="0"/>
            <a:endCxn id="46" idx="2"/>
          </p:cNvCxnSpPr>
          <p:nvPr/>
        </p:nvCxnSpPr>
        <p:spPr>
          <a:xfrm rot="16200000" flipV="1">
            <a:off x="5392529" y="1727800"/>
            <a:ext cx="367615" cy="838177"/>
          </a:xfrm>
          <a:prstGeom prst="curvedConnector3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1465327" y="2886244"/>
            <a:ext cx="141274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 extraction</a:t>
            </a:r>
            <a:endParaRPr lang="en-US" dirty="0"/>
          </a:p>
        </p:txBody>
      </p:sp>
      <p:sp>
        <p:nvSpPr>
          <p:cNvPr id="99" name="Flowchart: Terminator 98"/>
          <p:cNvSpPr/>
          <p:nvPr/>
        </p:nvSpPr>
        <p:spPr>
          <a:xfrm>
            <a:off x="329022" y="86675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Flowchart: Decision 104"/>
          <p:cNvSpPr/>
          <p:nvPr/>
        </p:nvSpPr>
        <p:spPr>
          <a:xfrm>
            <a:off x="3613531" y="2495550"/>
            <a:ext cx="914400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Curved Connector 109"/>
          <p:cNvCxnSpPr>
            <a:stCxn id="80" idx="0"/>
            <a:endCxn id="210" idx="2"/>
          </p:cNvCxnSpPr>
          <p:nvPr/>
        </p:nvCxnSpPr>
        <p:spPr>
          <a:xfrm rot="16200000" flipV="1">
            <a:off x="1827894" y="2542436"/>
            <a:ext cx="687615" cy="1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05" idx="0"/>
            <a:endCxn id="46" idx="1"/>
          </p:cNvCxnSpPr>
          <p:nvPr/>
        </p:nvCxnSpPr>
        <p:spPr>
          <a:xfrm rot="5400000" flipH="1" flipV="1">
            <a:off x="3965993" y="1761496"/>
            <a:ext cx="838793" cy="629316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05" idx="2"/>
            <a:endCxn id="59" idx="1"/>
          </p:cNvCxnSpPr>
          <p:nvPr/>
        </p:nvCxnSpPr>
        <p:spPr>
          <a:xfrm rot="16200000" flipH="1">
            <a:off x="4010147" y="3337522"/>
            <a:ext cx="750485" cy="629317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91000" y="21460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9078" y="32268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2" name="Flowchart: Process 131"/>
          <p:cNvSpPr/>
          <p:nvPr/>
        </p:nvSpPr>
        <p:spPr>
          <a:xfrm>
            <a:off x="7696200" y="1365250"/>
            <a:ext cx="11430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  <p:cxnSp>
        <p:nvCxnSpPr>
          <p:cNvPr id="134" name="Curved Connector 133"/>
          <p:cNvCxnSpPr>
            <a:stCxn id="46" idx="3"/>
            <a:endCxn id="132" idx="1"/>
          </p:cNvCxnSpPr>
          <p:nvPr/>
        </p:nvCxnSpPr>
        <p:spPr>
          <a:xfrm>
            <a:off x="5614447" y="1656757"/>
            <a:ext cx="2081753" cy="14817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Terminator 176"/>
          <p:cNvSpPr/>
          <p:nvPr/>
        </p:nvSpPr>
        <p:spPr>
          <a:xfrm>
            <a:off x="7810500" y="3870197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Flowchart: Document 177"/>
          <p:cNvSpPr/>
          <p:nvPr/>
        </p:nvSpPr>
        <p:spPr>
          <a:xfrm>
            <a:off x="7747000" y="2287405"/>
            <a:ext cx="1244600" cy="1308733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dist1: image-ID</a:t>
            </a:r>
          </a:p>
          <a:p>
            <a:pPr algn="ctr"/>
            <a:r>
              <a:rPr lang="en-US" sz="1200" dirty="0" smtClean="0"/>
              <a:t>dist2: </a:t>
            </a:r>
            <a:r>
              <a:rPr lang="en-US" sz="1200" dirty="0"/>
              <a:t>image-ID</a:t>
            </a:r>
            <a:endParaRPr lang="en-US" sz="1200" dirty="0" smtClean="0"/>
          </a:p>
          <a:p>
            <a:pPr algn="ctr"/>
            <a:r>
              <a:rPr lang="en-US" sz="1200" dirty="0" smtClean="0"/>
              <a:t>dist3: </a:t>
            </a:r>
            <a:r>
              <a:rPr lang="en-US" sz="1200" dirty="0"/>
              <a:t>image-ID</a:t>
            </a:r>
          </a:p>
          <a:p>
            <a:pPr algn="ctr"/>
            <a:r>
              <a:rPr lang="en-US" sz="1200" dirty="0" smtClean="0"/>
              <a:t>dist4: </a:t>
            </a:r>
            <a:r>
              <a:rPr lang="en-US" sz="1200" dirty="0"/>
              <a:t>image-ID</a:t>
            </a:r>
            <a:endParaRPr lang="en-US" sz="1200" dirty="0" smtClean="0"/>
          </a:p>
          <a:p>
            <a:pPr algn="ctr"/>
            <a:r>
              <a:rPr lang="en-US" sz="1200" dirty="0" smtClean="0"/>
              <a:t>…</a:t>
            </a:r>
          </a:p>
        </p:txBody>
      </p:sp>
      <p:cxnSp>
        <p:nvCxnSpPr>
          <p:cNvPr id="180" name="Curved Connector 179"/>
          <p:cNvCxnSpPr>
            <a:stCxn id="132" idx="2"/>
            <a:endCxn id="177" idx="0"/>
          </p:cNvCxnSpPr>
          <p:nvPr/>
        </p:nvCxnSpPr>
        <p:spPr>
          <a:xfrm rot="5400000">
            <a:off x="7321551" y="2924047"/>
            <a:ext cx="1892299" cy="12700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owchart: Decision 191"/>
          <p:cNvSpPr/>
          <p:nvPr/>
        </p:nvSpPr>
        <p:spPr>
          <a:xfrm>
            <a:off x="6161546" y="3638550"/>
            <a:ext cx="1157730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8" name="Curved Connector 197"/>
          <p:cNvCxnSpPr>
            <a:stCxn id="59" idx="3"/>
            <a:endCxn id="192" idx="1"/>
          </p:cNvCxnSpPr>
          <p:nvPr/>
        </p:nvCxnSpPr>
        <p:spPr>
          <a:xfrm>
            <a:off x="5614448" y="4027424"/>
            <a:ext cx="547098" cy="1821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stCxn id="192" idx="3"/>
            <a:endCxn id="177" idx="1"/>
          </p:cNvCxnSpPr>
          <p:nvPr/>
        </p:nvCxnSpPr>
        <p:spPr>
          <a:xfrm flipV="1">
            <a:off x="7319276" y="4021073"/>
            <a:ext cx="491224" cy="8172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92" idx="2"/>
            <a:endCxn id="42" idx="0"/>
          </p:cNvCxnSpPr>
          <p:nvPr/>
        </p:nvCxnSpPr>
        <p:spPr>
          <a:xfrm rot="5400000">
            <a:off x="6597233" y="4562171"/>
            <a:ext cx="285411" cy="946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282265" y="43360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7255775" y="369188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0" name="Flowchart: Decision 209"/>
          <p:cNvSpPr/>
          <p:nvPr/>
        </p:nvSpPr>
        <p:spPr>
          <a:xfrm>
            <a:off x="1600200" y="1417240"/>
            <a:ext cx="1142999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Flowchart: Terminator 211"/>
          <p:cNvSpPr/>
          <p:nvPr/>
        </p:nvSpPr>
        <p:spPr>
          <a:xfrm>
            <a:off x="1714499" y="86675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Curved Connector 214"/>
          <p:cNvCxnSpPr>
            <a:stCxn id="210" idx="0"/>
            <a:endCxn id="212" idx="2"/>
          </p:cNvCxnSpPr>
          <p:nvPr/>
        </p:nvCxnSpPr>
        <p:spPr>
          <a:xfrm rot="16200000" flipV="1">
            <a:off x="2047331" y="1292870"/>
            <a:ext cx="248738" cy="1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716876" y="11434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8" name="Curved Connector 217"/>
          <p:cNvCxnSpPr>
            <a:stCxn id="210" idx="3"/>
            <a:endCxn id="105" idx="1"/>
          </p:cNvCxnSpPr>
          <p:nvPr/>
        </p:nvCxnSpPr>
        <p:spPr>
          <a:xfrm>
            <a:off x="2743199" y="1807935"/>
            <a:ext cx="870332" cy="1078310"/>
          </a:xfrm>
          <a:prstGeom prst="curvedConnector3">
            <a:avLst>
              <a:gd name="adj1" fmla="val 8696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616680" y="151645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5154" y="3153272"/>
            <a:ext cx="1040619" cy="16927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Legend:</a:t>
            </a: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lowchart: Document 46"/>
          <p:cNvSpPr/>
          <p:nvPr/>
        </p:nvSpPr>
        <p:spPr>
          <a:xfrm>
            <a:off x="158399" y="4003544"/>
            <a:ext cx="609491" cy="216383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</a:t>
            </a:r>
            <a:r>
              <a:rPr lang="en-US" sz="800" dirty="0" smtClean="0"/>
              <a:t>ata item</a:t>
            </a:r>
            <a:endParaRPr lang="en-US" sz="800" dirty="0"/>
          </a:p>
        </p:txBody>
      </p:sp>
      <p:sp>
        <p:nvSpPr>
          <p:cNvPr id="48" name="Flowchart: Process 47"/>
          <p:cNvSpPr/>
          <p:nvPr/>
        </p:nvSpPr>
        <p:spPr>
          <a:xfrm>
            <a:off x="159255" y="3386684"/>
            <a:ext cx="608635" cy="210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process</a:t>
            </a:r>
          </a:p>
        </p:txBody>
      </p:sp>
      <p:sp>
        <p:nvSpPr>
          <p:cNvPr id="49" name="Flowchart: Terminator 48"/>
          <p:cNvSpPr/>
          <p:nvPr/>
        </p:nvSpPr>
        <p:spPr>
          <a:xfrm>
            <a:off x="158399" y="4626183"/>
            <a:ext cx="598379" cy="15536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terminal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8" idx="2"/>
            <a:endCxn id="49" idx="0"/>
          </p:cNvCxnSpPr>
          <p:nvPr/>
        </p:nvCxnSpPr>
        <p:spPr>
          <a:xfrm flipH="1">
            <a:off x="457589" y="3597290"/>
            <a:ext cx="5984" cy="1028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159255" y="3688911"/>
            <a:ext cx="608635" cy="2363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cond</a:t>
            </a:r>
            <a:r>
              <a:rPr lang="en-US" sz="800" dirty="0" smtClean="0">
                <a:solidFill>
                  <a:schemeClr val="tx1"/>
                </a:solidFill>
              </a:rPr>
              <a:t>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Flowchart: Stored Data 61"/>
          <p:cNvSpPr/>
          <p:nvPr/>
        </p:nvSpPr>
        <p:spPr>
          <a:xfrm>
            <a:off x="159255" y="4321880"/>
            <a:ext cx="608635" cy="198804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/>
              <a:t>storage</a:t>
            </a:r>
            <a:endParaRPr lang="en-US" sz="800" dirty="0"/>
          </a:p>
        </p:txBody>
      </p:sp>
      <p:sp>
        <p:nvSpPr>
          <p:cNvPr id="65" name="Flowchart: Terminator 64"/>
          <p:cNvSpPr/>
          <p:nvPr/>
        </p:nvSpPr>
        <p:spPr>
          <a:xfrm rot="16200000">
            <a:off x="709399" y="4205538"/>
            <a:ext cx="519300" cy="19550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error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3573" y="3876871"/>
            <a:ext cx="13334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600" dirty="0" smtClean="0"/>
              <a:t>yes</a:t>
            </a:r>
            <a:endParaRPr lang="en-US" sz="600" dirty="0"/>
          </a:p>
        </p:txBody>
      </p:sp>
      <p:cxnSp>
        <p:nvCxnSpPr>
          <p:cNvPr id="24" name="Elbow Connector 23"/>
          <p:cNvCxnSpPr>
            <a:stCxn id="53" idx="3"/>
            <a:endCxn id="65" idx="3"/>
          </p:cNvCxnSpPr>
          <p:nvPr/>
        </p:nvCxnSpPr>
        <p:spPr>
          <a:xfrm>
            <a:off x="767890" y="3807102"/>
            <a:ext cx="201159" cy="236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7890" y="3754786"/>
            <a:ext cx="13334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600" dirty="0" smtClean="0"/>
              <a:t>no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6006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99" y="895350"/>
            <a:ext cx="2133599" cy="149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749341" y="2742217"/>
            <a:ext cx="2668968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2791" y="742950"/>
            <a:ext cx="8723159" cy="4079790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63271">
              <a:buSzPct val="100000"/>
              <a:buFont typeface="Arial"/>
              <a:buChar char="●"/>
            </a:pPr>
            <a:r>
              <a:rPr lang="en-US" sz="1600" b="1" dirty="0"/>
              <a:t>source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multiple</a:t>
            </a:r>
            <a:r>
              <a:rPr lang="en-US" sz="1600" dirty="0"/>
              <a:t>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posts, recompression, resize</a:t>
            </a:r>
          </a:p>
          <a:p>
            <a:pPr marL="306134" indent="-163271">
              <a:buSzPct val="100000"/>
              <a:buFont typeface="Arial"/>
              <a:buChar char="●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detect &amp; group, exposing highest quality images</a:t>
            </a:r>
          </a:p>
          <a:p>
            <a:pPr marL="306134" indent="-163271">
              <a:buSzPct val="100000"/>
              <a:buFont typeface="Arial"/>
              <a:buChar char="●"/>
            </a:pPr>
            <a:r>
              <a:rPr lang="en-US" sz="1600" b="1" dirty="0"/>
              <a:t>method</a:t>
            </a:r>
            <a:r>
              <a:rPr lang="en-US" sz="1600" dirty="0"/>
              <a:t>: color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Haar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wavelet based IR technique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fast color image matching </a:t>
            </a:r>
            <a:r>
              <a:rPr lang="en-US" sz="1600" dirty="0"/>
              <a:t>in YIQ space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robust to image noise, scale, compression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descriptor: 40 most significant wavelet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coefs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s(Q,T) = w</a:t>
            </a:r>
            <a:r>
              <a:rPr lang="en-US" sz="1600" i="1" baseline="-25000" dirty="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|Q</a:t>
            </a:r>
            <a:r>
              <a:rPr lang="en-US" sz="1600" i="1" baseline="-25000" dirty="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- T</a:t>
            </a:r>
            <a:r>
              <a:rPr lang="en-US" sz="1600" i="1" baseline="-25000" dirty="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| + 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1600" i="1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i="1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|q</a:t>
            </a:r>
            <a:r>
              <a:rPr lang="en-US" sz="1600" i="1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-t</a:t>
            </a:r>
            <a:r>
              <a:rPr lang="en-US" sz="1600" i="1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| }</a:t>
            </a:r>
          </a:p>
          <a:p>
            <a:pPr>
              <a:buNone/>
            </a:pPr>
            <a:endParaRPr sz="800" dirty="0"/>
          </a:p>
          <a:p>
            <a:pPr marL="306134" indent="-163271">
              <a:buSzPct val="1000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results on PL: </a:t>
            </a:r>
            <a:r>
              <a:rPr lang="en-US" sz="1600" b="1" dirty="0"/>
              <a:t>4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0% near-dups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dirty="0"/>
              <a:t>20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K images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tournament of </a:t>
            </a:r>
            <a:r>
              <a:rPr lang="en-US" sz="1600" dirty="0"/>
              <a:t>all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images in 4 minutes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/>
              <a:t>robust to scale and re-compression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/>
              <a:t>naturally gray-scale friendly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/>
              <a:t>sensitive to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rotations, crops, blanks</a:t>
            </a:r>
          </a:p>
          <a:p>
            <a:pPr marL="306134" indent="-163271">
              <a:buSzPct val="1000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robustness to image transforms, blanks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more efficient look-up via clustering</a:t>
            </a:r>
          </a:p>
          <a:p>
            <a:pPr marL="612267" lvl="1" indent="-163271">
              <a:buSzPct val="1000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different color spaces</a:t>
            </a:r>
            <a:r>
              <a:rPr lang="en-US" sz="1600" dirty="0"/>
              <a:t> and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wavelets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82858" y="79751"/>
            <a:ext cx="8723159" cy="596160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Near-dup detection / image search</a:t>
            </a:r>
          </a:p>
        </p:txBody>
      </p:sp>
    </p:spTree>
    <p:extLst>
      <p:ext uri="{BB962C8B-B14F-4D97-AF65-F5344CB8AC3E}">
        <p14:creationId xmlns:p14="http://schemas.microsoft.com/office/powerpoint/2010/main" val="302461731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17" y="9525"/>
            <a:ext cx="8229600" cy="857250"/>
          </a:xfrm>
        </p:spPr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0422" y="287274"/>
            <a:ext cx="8860362" cy="4424426"/>
            <a:chOff x="100422" y="287274"/>
            <a:chExt cx="8860362" cy="4424426"/>
          </a:xfrm>
        </p:grpSpPr>
        <p:sp>
          <p:nvSpPr>
            <p:cNvPr id="6" name="Flowchart: Terminator 5"/>
            <p:cNvSpPr/>
            <p:nvPr/>
          </p:nvSpPr>
          <p:spPr>
            <a:xfrm>
              <a:off x="329022" y="287274"/>
              <a:ext cx="914400" cy="301752"/>
            </a:xfrm>
            <a:prstGeom prst="flowChartTerminator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100422" y="836810"/>
              <a:ext cx="1371600" cy="58698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00422" y="158115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normalize:</a:t>
              </a:r>
            </a:p>
            <a:p>
              <a:pPr algn="ctr"/>
              <a:r>
                <a:rPr lang="en-US" dirty="0" smtClean="0"/>
                <a:t>resize, EQ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1600200" y="2294466"/>
              <a:ext cx="150047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Viola-Jones</a:t>
              </a:r>
            </a:p>
            <a:p>
              <a:pPr algn="ctr"/>
              <a:r>
                <a:rPr lang="en-US" dirty="0" smtClean="0"/>
                <a:t>face, profile</a:t>
              </a:r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1600200" y="1627780"/>
              <a:ext cx="1500470" cy="58698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norm.image</a:t>
              </a:r>
              <a:endParaRPr lang="en-US" dirty="0"/>
            </a:p>
          </p:txBody>
        </p:sp>
        <p:cxnSp>
          <p:nvCxnSpPr>
            <p:cNvPr id="15" name="Curved Connector 14"/>
            <p:cNvCxnSpPr>
              <a:stCxn id="6" idx="2"/>
              <a:endCxn id="9" idx="0"/>
            </p:cNvCxnSpPr>
            <p:nvPr/>
          </p:nvCxnSpPr>
          <p:spPr>
            <a:xfrm rot="5400000">
              <a:off x="290160" y="1085088"/>
              <a:ext cx="992124" cy="1270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/>
            <p:cNvSpPr/>
            <p:nvPr/>
          </p:nvSpPr>
          <p:spPr>
            <a:xfrm>
              <a:off x="1600200" y="836810"/>
              <a:ext cx="150047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skin-mapper</a:t>
              </a:r>
            </a:p>
            <a:p>
              <a:pPr algn="ctr"/>
              <a:r>
                <a:rPr lang="en-US" dirty="0" smtClean="0"/>
                <a:t>{ANN | </a:t>
              </a:r>
              <a:r>
                <a:rPr lang="en-US" dirty="0" err="1" smtClean="0"/>
                <a:t>Hist</a:t>
              </a:r>
              <a:r>
                <a:rPr lang="en-US" dirty="0" smtClean="0"/>
                <a:t>}</a:t>
              </a:r>
            </a:p>
          </p:txBody>
        </p:sp>
        <p:cxnSp>
          <p:nvCxnSpPr>
            <p:cNvPr id="19" name="Curved Connector 18"/>
            <p:cNvCxnSpPr>
              <a:stCxn id="9" idx="3"/>
              <a:endCxn id="12" idx="0"/>
            </p:cNvCxnSpPr>
            <p:nvPr/>
          </p:nvCxnSpPr>
          <p:spPr>
            <a:xfrm>
              <a:off x="1472022" y="1924050"/>
              <a:ext cx="878413" cy="370416"/>
            </a:xfrm>
            <a:prstGeom prst="curved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3"/>
              <a:endCxn id="17" idx="2"/>
            </p:cNvCxnSpPr>
            <p:nvPr/>
          </p:nvCxnSpPr>
          <p:spPr>
            <a:xfrm flipV="1">
              <a:off x="1472022" y="1522610"/>
              <a:ext cx="878413" cy="401440"/>
            </a:xfrm>
            <a:prstGeom prst="curved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Process 27"/>
            <p:cNvSpPr/>
            <p:nvPr/>
          </p:nvSpPr>
          <p:spPr>
            <a:xfrm>
              <a:off x="4655017" y="836810"/>
              <a:ext cx="1361483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</a:t>
              </a:r>
            </a:p>
            <a:p>
              <a:pPr algn="ctr"/>
              <a:r>
                <a:rPr lang="en-US" dirty="0" smtClean="0"/>
                <a:t>skin-blobs</a:t>
              </a:r>
            </a:p>
          </p:txBody>
        </p:sp>
        <p:sp>
          <p:nvSpPr>
            <p:cNvPr id="29" name="Flowchart: Document 28"/>
            <p:cNvSpPr/>
            <p:nvPr/>
          </p:nvSpPr>
          <p:spPr>
            <a:xfrm>
              <a:off x="3217443" y="836810"/>
              <a:ext cx="1295400" cy="68580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skin map</a:t>
              </a:r>
              <a:endParaRPr lang="en-US" dirty="0"/>
            </a:p>
          </p:txBody>
        </p:sp>
        <p:cxnSp>
          <p:nvCxnSpPr>
            <p:cNvPr id="33" name="Curved Connector 32"/>
            <p:cNvCxnSpPr>
              <a:stCxn id="17" idx="3"/>
              <a:endCxn id="28" idx="1"/>
            </p:cNvCxnSpPr>
            <p:nvPr/>
          </p:nvCxnSpPr>
          <p:spPr>
            <a:xfrm>
              <a:off x="3100670" y="1179710"/>
              <a:ext cx="1554347" cy="1270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Process 33"/>
            <p:cNvSpPr/>
            <p:nvPr/>
          </p:nvSpPr>
          <p:spPr>
            <a:xfrm>
              <a:off x="7620000" y="836810"/>
              <a:ext cx="1334434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olor+ANN LM location</a:t>
              </a:r>
            </a:p>
          </p:txBody>
        </p:sp>
        <p:sp>
          <p:nvSpPr>
            <p:cNvPr id="35" name="Flowchart: Document 34"/>
            <p:cNvSpPr/>
            <p:nvPr/>
          </p:nvSpPr>
          <p:spPr>
            <a:xfrm>
              <a:off x="6225115" y="836810"/>
              <a:ext cx="1222607" cy="68580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skin blobs</a:t>
              </a:r>
              <a:endParaRPr lang="en-US" dirty="0"/>
            </a:p>
          </p:txBody>
        </p:sp>
        <p:cxnSp>
          <p:nvCxnSpPr>
            <p:cNvPr id="37" name="Curved Connector 36"/>
            <p:cNvCxnSpPr>
              <a:stCxn id="28" idx="3"/>
              <a:endCxn id="34" idx="1"/>
            </p:cNvCxnSpPr>
            <p:nvPr/>
          </p:nvCxnSpPr>
          <p:spPr>
            <a:xfrm>
              <a:off x="6016500" y="1179710"/>
              <a:ext cx="1603500" cy="1270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7626350" y="2294466"/>
              <a:ext cx="1334434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face LM rectification</a:t>
              </a:r>
            </a:p>
          </p:txBody>
        </p:sp>
        <p:sp>
          <p:nvSpPr>
            <p:cNvPr id="39" name="Flowchart: Document 38"/>
            <p:cNvSpPr/>
            <p:nvPr/>
          </p:nvSpPr>
          <p:spPr>
            <a:xfrm>
              <a:off x="7613650" y="1627780"/>
              <a:ext cx="1334434" cy="58698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landmarks</a:t>
              </a:r>
              <a:endParaRPr lang="en-US" dirty="0"/>
            </a:p>
          </p:txBody>
        </p:sp>
        <p:cxnSp>
          <p:nvCxnSpPr>
            <p:cNvPr id="41" name="Curved Connector 40"/>
            <p:cNvCxnSpPr>
              <a:stCxn id="34" idx="2"/>
              <a:endCxn id="38" idx="0"/>
            </p:cNvCxnSpPr>
            <p:nvPr/>
          </p:nvCxnSpPr>
          <p:spPr>
            <a:xfrm rot="16200000" flipH="1">
              <a:off x="7904464" y="1905363"/>
              <a:ext cx="771856" cy="635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Process 42"/>
            <p:cNvSpPr/>
            <p:nvPr/>
          </p:nvSpPr>
          <p:spPr>
            <a:xfrm>
              <a:off x="4655017" y="4019550"/>
              <a:ext cx="1361484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merge candidates</a:t>
              </a:r>
            </a:p>
          </p:txBody>
        </p:sp>
        <p:sp>
          <p:nvSpPr>
            <p:cNvPr id="45" name="Flowchart: Document 44"/>
            <p:cNvSpPr/>
            <p:nvPr/>
          </p:nvSpPr>
          <p:spPr>
            <a:xfrm>
              <a:off x="7613650" y="3163357"/>
              <a:ext cx="1334433" cy="685799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horizontal eye-lines</a:t>
              </a:r>
            </a:p>
          </p:txBody>
        </p:sp>
        <p:cxnSp>
          <p:nvCxnSpPr>
            <p:cNvPr id="47" name="Curved Connector 46"/>
            <p:cNvCxnSpPr>
              <a:stCxn id="38" idx="2"/>
              <a:endCxn id="84" idx="0"/>
            </p:cNvCxnSpPr>
            <p:nvPr/>
          </p:nvCxnSpPr>
          <p:spPr>
            <a:xfrm rot="5400000">
              <a:off x="7767575" y="3499908"/>
              <a:ext cx="1045634" cy="6350"/>
            </a:xfrm>
            <a:prstGeom prst="curvedConnector3">
              <a:avLst>
                <a:gd name="adj1" fmla="val 50000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Process 48"/>
            <p:cNvSpPr/>
            <p:nvPr/>
          </p:nvSpPr>
          <p:spPr>
            <a:xfrm>
              <a:off x="4655017" y="2294465"/>
              <a:ext cx="1361484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 elimination</a:t>
              </a:r>
            </a:p>
          </p:txBody>
        </p:sp>
        <p:sp>
          <p:nvSpPr>
            <p:cNvPr id="50" name="Flowchart: Document 49"/>
            <p:cNvSpPr/>
            <p:nvPr/>
          </p:nvSpPr>
          <p:spPr>
            <a:xfrm>
              <a:off x="3217443" y="2294466"/>
              <a:ext cx="1295400" cy="685799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face, profile candidates</a:t>
              </a:r>
              <a:endParaRPr lang="en-US" dirty="0"/>
            </a:p>
          </p:txBody>
        </p:sp>
        <p:sp>
          <p:nvSpPr>
            <p:cNvPr id="70" name="Flowchart: Document 69"/>
            <p:cNvSpPr/>
            <p:nvPr/>
          </p:nvSpPr>
          <p:spPr>
            <a:xfrm>
              <a:off x="4655017" y="3157008"/>
              <a:ext cx="1361484" cy="68580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stronger candidates</a:t>
              </a:r>
              <a:endParaRPr lang="en-US" dirty="0"/>
            </a:p>
          </p:txBody>
        </p:sp>
        <p:cxnSp>
          <p:nvCxnSpPr>
            <p:cNvPr id="75" name="Curved Connector 74"/>
            <p:cNvCxnSpPr>
              <a:stCxn id="12" idx="3"/>
              <a:endCxn id="49" idx="1"/>
            </p:cNvCxnSpPr>
            <p:nvPr/>
          </p:nvCxnSpPr>
          <p:spPr>
            <a:xfrm flipV="1">
              <a:off x="3100670" y="2637365"/>
              <a:ext cx="1554347" cy="1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49" idx="2"/>
              <a:endCxn id="43" idx="0"/>
            </p:cNvCxnSpPr>
            <p:nvPr/>
          </p:nvCxnSpPr>
          <p:spPr>
            <a:xfrm rot="5400000">
              <a:off x="4816117" y="3499907"/>
              <a:ext cx="1039285" cy="1270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Document 77"/>
            <p:cNvSpPr/>
            <p:nvPr/>
          </p:nvSpPr>
          <p:spPr>
            <a:xfrm>
              <a:off x="3217443" y="4019551"/>
              <a:ext cx="1295400" cy="685800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corrected FD output</a:t>
              </a:r>
            </a:p>
          </p:txBody>
        </p:sp>
        <p:sp>
          <p:nvSpPr>
            <p:cNvPr id="79" name="Flowchart: Terminator 78"/>
            <p:cNvSpPr/>
            <p:nvPr/>
          </p:nvSpPr>
          <p:spPr>
            <a:xfrm>
              <a:off x="1911228" y="4211574"/>
              <a:ext cx="914400" cy="301752"/>
            </a:xfrm>
            <a:prstGeom prst="flowChartTerminator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urved Connector 80"/>
            <p:cNvCxnSpPr>
              <a:stCxn id="43" idx="1"/>
              <a:endCxn id="79" idx="3"/>
            </p:cNvCxnSpPr>
            <p:nvPr/>
          </p:nvCxnSpPr>
          <p:spPr>
            <a:xfrm rot="10800000">
              <a:off x="2825629" y="4362450"/>
              <a:ext cx="1829389" cy="1270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17" idx="3"/>
              <a:endCxn id="49" idx="0"/>
            </p:cNvCxnSpPr>
            <p:nvPr/>
          </p:nvCxnSpPr>
          <p:spPr>
            <a:xfrm>
              <a:off x="3100670" y="1179710"/>
              <a:ext cx="2235089" cy="1114755"/>
            </a:xfrm>
            <a:prstGeom prst="curved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Process 83"/>
            <p:cNvSpPr/>
            <p:nvPr/>
          </p:nvSpPr>
          <p:spPr>
            <a:xfrm>
              <a:off x="7620000" y="4025900"/>
              <a:ext cx="1334434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face+LM verification</a:t>
              </a:r>
            </a:p>
          </p:txBody>
        </p:sp>
        <p:sp>
          <p:nvSpPr>
            <p:cNvPr id="87" name="Flowchart: Document 86"/>
            <p:cNvSpPr/>
            <p:nvPr/>
          </p:nvSpPr>
          <p:spPr>
            <a:xfrm>
              <a:off x="6225115" y="4025901"/>
              <a:ext cx="1222607" cy="685799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recovered FN</a:t>
              </a:r>
            </a:p>
          </p:txBody>
        </p:sp>
        <p:cxnSp>
          <p:nvCxnSpPr>
            <p:cNvPr id="89" name="Curved Connector 88"/>
            <p:cNvCxnSpPr>
              <a:stCxn id="84" idx="1"/>
              <a:endCxn id="43" idx="3"/>
            </p:cNvCxnSpPr>
            <p:nvPr/>
          </p:nvCxnSpPr>
          <p:spPr>
            <a:xfrm rot="10800000">
              <a:off x="6016502" y="4362450"/>
              <a:ext cx="1603499" cy="6350"/>
            </a:xfrm>
            <a:prstGeom prst="curvedConnector3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68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93230" y="56396"/>
            <a:ext cx="8106750" cy="596160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Face detection </a:t>
            </a:r>
            <a:r>
              <a:rPr lang="en-US" dirty="0" smtClean="0">
                <a:solidFill>
                  <a:srgbClr val="333333"/>
                </a:solidFill>
              </a:rPr>
              <a:t>approach and results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52400" y="589798"/>
            <a:ext cx="8717325" cy="3582152"/>
          </a:xfrm>
          <a:prstGeom prst="rect">
            <a:avLst/>
          </a:prstGeom>
        </p:spPr>
        <p:txBody>
          <a:bodyPr lIns="73460" tIns="73460" rIns="73460" bIns="73460" anchor="t" anchorCtr="0">
            <a:noAutofit/>
          </a:bodyPr>
          <a:lstStyle/>
          <a:p>
            <a:pPr marL="367360" indent="-319739">
              <a:buFont typeface="Arial"/>
              <a:buChar char="●"/>
            </a:pPr>
            <a:r>
              <a:rPr lang="en-US" dirty="0"/>
              <a:t>recover false negatives (FN)</a:t>
            </a:r>
          </a:p>
          <a:p>
            <a:pPr marL="734720" lvl="1" indent="-319739">
              <a:buFont typeface="Courier New"/>
              <a:buChar char="o"/>
            </a:pPr>
            <a:r>
              <a:rPr lang="en-US" dirty="0" err="1"/>
              <a:t>skinmap</a:t>
            </a:r>
            <a:r>
              <a:rPr lang="en-US" dirty="0"/>
              <a:t> patch enhancement</a:t>
            </a:r>
          </a:p>
          <a:p>
            <a:pPr marL="734720" lvl="1" indent="-319739">
              <a:buFont typeface="Courier New"/>
              <a:buChar char="o"/>
            </a:pPr>
            <a:r>
              <a:rPr lang="en-US" dirty="0"/>
              <a:t>color-based landmark detection</a:t>
            </a:r>
          </a:p>
          <a:p>
            <a:pPr marL="367360" indent="-319739">
              <a:buFont typeface="Arial"/>
              <a:buChar char="●"/>
            </a:pPr>
            <a:r>
              <a:rPr lang="en-US" dirty="0"/>
              <a:t>reject false positives (FP)</a:t>
            </a:r>
          </a:p>
          <a:p>
            <a:pPr marL="734720" lvl="1" indent="-319739">
              <a:buFont typeface="Courier New"/>
              <a:buChar char="o"/>
            </a:pPr>
            <a:r>
              <a:rPr lang="en-US" smtClean="0"/>
              <a:t>threshold </a:t>
            </a:r>
            <a:r>
              <a:rPr lang="en-US" dirty="0" smtClean="0"/>
              <a:t>skin mass in face region</a:t>
            </a:r>
          </a:p>
          <a:p>
            <a:pPr marL="734720" lvl="1" indent="-319739">
              <a:buFont typeface="Courier New"/>
              <a:buChar char="o"/>
            </a:pPr>
            <a:r>
              <a:rPr lang="en-US" dirty="0" smtClean="0"/>
              <a:t>landmark based rectification</a:t>
            </a:r>
          </a:p>
          <a:p>
            <a:pPr marL="367360" indent="-319739">
              <a:buFont typeface="Arial"/>
              <a:buChar char="●"/>
            </a:pPr>
            <a:r>
              <a:rPr lang="en-US" dirty="0" smtClean="0"/>
              <a:t>results</a:t>
            </a:r>
            <a:endParaRPr lang="en-US" dirty="0"/>
          </a:p>
          <a:p>
            <a:pPr marL="734720" lvl="1" indent="-319739">
              <a:buFont typeface="Courier New"/>
              <a:buChar char="o"/>
            </a:pPr>
            <a:r>
              <a:rPr lang="en-US" dirty="0"/>
              <a:t>better than baseline VJ</a:t>
            </a:r>
          </a:p>
          <a:p>
            <a:pPr marL="734720" lvl="1" indent="-319739">
              <a:buFont typeface="Courier New"/>
              <a:buChar char="o"/>
            </a:pPr>
            <a:r>
              <a:rPr lang="en-US" dirty="0"/>
              <a:t>on-par or better than</a:t>
            </a:r>
          </a:p>
          <a:p>
            <a:pPr marL="1102081" lvl="2" indent="-319739">
              <a:buFont typeface="Wingdings"/>
              <a:buChar char="§"/>
            </a:pPr>
            <a:r>
              <a:rPr lang="en-US" dirty="0"/>
              <a:t>commercial engines</a:t>
            </a:r>
          </a:p>
          <a:p>
            <a:pPr marL="1102081" lvl="2" indent="-319739">
              <a:buFont typeface="Wingdings"/>
              <a:buChar char="§"/>
            </a:pPr>
            <a:r>
              <a:rPr lang="en-US" dirty="0"/>
              <a:t>leading open-source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22" y="4094178"/>
            <a:ext cx="5506278" cy="1049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589798"/>
            <a:ext cx="2666999" cy="3218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245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lowchart: Document 145"/>
          <p:cNvSpPr/>
          <p:nvPr/>
        </p:nvSpPr>
        <p:spPr>
          <a:xfrm>
            <a:off x="5791200" y="1024517"/>
            <a:ext cx="1602628" cy="117411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HAAR: d</a:t>
            </a:r>
            <a:r>
              <a:rPr lang="en-US" sz="1200" baseline="-25000" dirty="0" smtClean="0"/>
              <a:t>11</a:t>
            </a:r>
            <a:r>
              <a:rPr lang="en-US" sz="1200" dirty="0" smtClean="0"/>
              <a:t>, d</a:t>
            </a:r>
            <a:r>
              <a:rPr lang="en-US" sz="1200" baseline="-25000" dirty="0" smtClean="0"/>
              <a:t>12</a:t>
            </a:r>
            <a:r>
              <a:rPr lang="en-US" sz="1200" dirty="0" smtClean="0"/>
              <a:t>, d</a:t>
            </a:r>
            <a:r>
              <a:rPr lang="en-US" sz="1200" baseline="-25000" dirty="0" smtClean="0"/>
              <a:t>13</a:t>
            </a:r>
            <a:r>
              <a:rPr lang="en-US" sz="1200" dirty="0" smtClean="0"/>
              <a:t>, …</a:t>
            </a:r>
          </a:p>
          <a:p>
            <a:pPr algn="ctr"/>
            <a:r>
              <a:rPr lang="en-US" sz="1200" dirty="0" smtClean="0"/>
              <a:t>LBPH: d</a:t>
            </a:r>
            <a:r>
              <a:rPr lang="en-US" sz="1200" baseline="-25000" dirty="0" smtClean="0"/>
              <a:t>21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22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23</a:t>
            </a:r>
            <a:r>
              <a:rPr lang="en-US" sz="1200" dirty="0"/>
              <a:t>, </a:t>
            </a:r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SURF: </a:t>
            </a:r>
            <a:r>
              <a:rPr lang="en-US" sz="1200" dirty="0"/>
              <a:t>d</a:t>
            </a:r>
            <a:r>
              <a:rPr lang="en-US" sz="1200" baseline="-25000" dirty="0"/>
              <a:t>31</a:t>
            </a:r>
            <a:r>
              <a:rPr lang="en-US" sz="1200" dirty="0"/>
              <a:t>, d</a:t>
            </a:r>
            <a:r>
              <a:rPr lang="en-US" sz="1200" baseline="-25000" dirty="0"/>
              <a:t>32</a:t>
            </a:r>
            <a:r>
              <a:rPr lang="en-US" sz="1200" dirty="0"/>
              <a:t>, d</a:t>
            </a:r>
            <a:r>
              <a:rPr lang="en-US" sz="1200" baseline="-25000" dirty="0"/>
              <a:t>33</a:t>
            </a:r>
            <a:r>
              <a:rPr lang="en-US" sz="1200" dirty="0"/>
              <a:t>, </a:t>
            </a:r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ORB: d</a:t>
            </a:r>
            <a:r>
              <a:rPr lang="en-US" sz="1200" baseline="-25000" dirty="0" smtClean="0"/>
              <a:t>41</a:t>
            </a:r>
            <a:r>
              <a:rPr lang="en-US" sz="1200" dirty="0"/>
              <a:t>, d</a:t>
            </a:r>
            <a:r>
              <a:rPr lang="en-US" sz="1200" baseline="-25000" dirty="0"/>
              <a:t>42</a:t>
            </a:r>
            <a:r>
              <a:rPr lang="en-US" sz="1200" dirty="0"/>
              <a:t>, d</a:t>
            </a:r>
            <a:r>
              <a:rPr lang="en-US" sz="1200" baseline="-25000" dirty="0"/>
              <a:t>43</a:t>
            </a:r>
            <a:r>
              <a:rPr lang="en-US" sz="1200" dirty="0"/>
              <a:t>, …</a:t>
            </a:r>
            <a:endParaRPr lang="en-US" sz="1200" dirty="0" smtClean="0"/>
          </a:p>
          <a:p>
            <a:pPr algn="ctr"/>
            <a:r>
              <a:rPr lang="en-US" sz="1200" dirty="0"/>
              <a:t>SIFT</a:t>
            </a:r>
            <a:r>
              <a:rPr lang="en-US" sz="1200" dirty="0" smtClean="0"/>
              <a:t>: d</a:t>
            </a:r>
            <a:r>
              <a:rPr lang="en-US" sz="1200" baseline="-25000" dirty="0" smtClean="0"/>
              <a:t>51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52</a:t>
            </a:r>
            <a:r>
              <a:rPr lang="en-US" sz="1200" dirty="0"/>
              <a:t>, </a:t>
            </a:r>
            <a:r>
              <a:rPr lang="en-US" sz="1200" dirty="0" smtClean="0"/>
              <a:t>d</a:t>
            </a:r>
            <a:r>
              <a:rPr lang="en-US" sz="1200" baseline="-25000" dirty="0" smtClean="0"/>
              <a:t>53</a:t>
            </a:r>
            <a:r>
              <a:rPr lang="en-US" sz="1200" dirty="0"/>
              <a:t>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509"/>
            <a:ext cx="8229600" cy="857250"/>
          </a:xfrm>
        </p:spPr>
        <p:txBody>
          <a:bodyPr/>
          <a:lstStyle/>
          <a:p>
            <a:r>
              <a:rPr lang="en-US" dirty="0" smtClean="0"/>
              <a:t>face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6B9-3E35-4050-945B-0624CB17031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FaceMatch@NIH.gov</a:t>
            </a:r>
            <a:endParaRPr lang="en-US"/>
          </a:p>
        </p:txBody>
      </p:sp>
      <p:sp>
        <p:nvSpPr>
          <p:cNvPr id="3" name="Flowchart: Document 2"/>
          <p:cNvSpPr/>
          <p:nvPr/>
        </p:nvSpPr>
        <p:spPr>
          <a:xfrm>
            <a:off x="424308" y="1494268"/>
            <a:ext cx="786638" cy="7544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0" y="2495550"/>
            <a:ext cx="1600200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6200" y="3714750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detection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64640" y="1825087"/>
            <a:ext cx="1327048" cy="13878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9" idx="0"/>
          </p:cNvCxnSpPr>
          <p:nvPr/>
        </p:nvCxnSpPr>
        <p:spPr>
          <a:xfrm rot="5400000">
            <a:off x="581195" y="3495844"/>
            <a:ext cx="437811" cy="12700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1905000" y="3630379"/>
            <a:ext cx="1600200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faces?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9" idx="3"/>
            <a:endCxn id="39" idx="1"/>
          </p:cNvCxnSpPr>
          <p:nvPr/>
        </p:nvCxnSpPr>
        <p:spPr>
          <a:xfrm>
            <a:off x="1524000" y="4021074"/>
            <a:ext cx="381000" cy="12700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2254251" y="4659376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Curved Connector 43"/>
          <p:cNvCxnSpPr>
            <a:stCxn id="39" idx="2"/>
            <a:endCxn id="42" idx="0"/>
          </p:cNvCxnSpPr>
          <p:nvPr/>
        </p:nvCxnSpPr>
        <p:spPr>
          <a:xfrm rot="16200000" flipH="1">
            <a:off x="2584471" y="4532396"/>
            <a:ext cx="247608" cy="6351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4700047" y="135043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9" name="Curved Connector 48"/>
          <p:cNvCxnSpPr>
            <a:stCxn id="8" idx="3"/>
            <a:endCxn id="80" idx="1"/>
          </p:cNvCxnSpPr>
          <p:nvPr/>
        </p:nvCxnSpPr>
        <p:spPr>
          <a:xfrm>
            <a:off x="1600200" y="2886245"/>
            <a:ext cx="392176" cy="12700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9" idx="0"/>
            <a:endCxn id="80" idx="2"/>
          </p:cNvCxnSpPr>
          <p:nvPr/>
        </p:nvCxnSpPr>
        <p:spPr>
          <a:xfrm rot="16200000" flipV="1">
            <a:off x="2483020" y="3408299"/>
            <a:ext cx="437810" cy="6350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4700048" y="37211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64" name="Flowchart: Stored Data 63"/>
          <p:cNvSpPr/>
          <p:nvPr/>
        </p:nvSpPr>
        <p:spPr>
          <a:xfrm>
            <a:off x="4876800" y="2330696"/>
            <a:ext cx="2286000" cy="1121362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FLANN-capable</a:t>
            </a:r>
          </a:p>
          <a:p>
            <a:pPr algn="ctr"/>
            <a:r>
              <a:rPr lang="en-US" sz="1600" dirty="0" smtClean="0">
                <a:hlinkClick r:id="rId2"/>
              </a:rPr>
              <a:t>Index</a:t>
            </a:r>
            <a:endParaRPr lang="en-US" sz="1600" dirty="0" smtClean="0"/>
          </a:p>
          <a:p>
            <a:pPr algn="ctr"/>
            <a:r>
              <a:rPr lang="en-US" sz="1600" dirty="0" smtClean="0"/>
              <a:t>[ID: descriptor]</a:t>
            </a:r>
            <a:endParaRPr lang="en-US" sz="1600" dirty="0"/>
          </a:p>
        </p:txBody>
      </p:sp>
      <p:cxnSp>
        <p:nvCxnSpPr>
          <p:cNvPr id="70" name="Curved Connector 69"/>
          <p:cNvCxnSpPr>
            <a:stCxn id="59" idx="0"/>
            <a:endCxn id="64" idx="2"/>
          </p:cNvCxnSpPr>
          <p:nvPr/>
        </p:nvCxnSpPr>
        <p:spPr>
          <a:xfrm rot="5400000" flipH="1" flipV="1">
            <a:off x="5454003" y="3155303"/>
            <a:ext cx="269042" cy="862552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4" idx="0"/>
            <a:endCxn id="46" idx="2"/>
          </p:cNvCxnSpPr>
          <p:nvPr/>
        </p:nvCxnSpPr>
        <p:spPr>
          <a:xfrm rot="16200000" flipV="1">
            <a:off x="5404717" y="1715612"/>
            <a:ext cx="367615" cy="862553"/>
          </a:xfrm>
          <a:prstGeom prst="curvedConnector3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1992376" y="2579921"/>
            <a:ext cx="141274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 extraction</a:t>
            </a:r>
            <a:endParaRPr lang="en-US" dirty="0"/>
          </a:p>
        </p:txBody>
      </p:sp>
      <p:sp>
        <p:nvSpPr>
          <p:cNvPr id="94" name="Flowchart: Document 93"/>
          <p:cNvSpPr/>
          <p:nvPr/>
        </p:nvSpPr>
        <p:spPr>
          <a:xfrm>
            <a:off x="3048000" y="1044857"/>
            <a:ext cx="1014263" cy="131252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HAAR: 0.1</a:t>
            </a:r>
          </a:p>
          <a:p>
            <a:pPr algn="ctr"/>
            <a:r>
              <a:rPr lang="en-US" sz="1400" dirty="0" smtClean="0"/>
              <a:t>LBPH: 0.3</a:t>
            </a:r>
          </a:p>
          <a:p>
            <a:pPr algn="ctr"/>
            <a:r>
              <a:rPr lang="en-US" sz="1400" dirty="0" smtClean="0"/>
              <a:t>ORB: 0.4</a:t>
            </a:r>
          </a:p>
          <a:p>
            <a:pPr algn="ctr"/>
            <a:r>
              <a:rPr lang="en-US" sz="1400" dirty="0" smtClean="0"/>
              <a:t>SURF: 0.8</a:t>
            </a:r>
          </a:p>
          <a:p>
            <a:pPr algn="ctr"/>
            <a:r>
              <a:rPr lang="en-US" sz="1400" dirty="0"/>
              <a:t>SIFT: </a:t>
            </a:r>
            <a:r>
              <a:rPr lang="en-US" sz="1400" dirty="0" smtClean="0"/>
              <a:t>0.9</a:t>
            </a:r>
            <a:endParaRPr lang="en-US" sz="1400" dirty="0"/>
          </a:p>
        </p:txBody>
      </p:sp>
      <p:sp>
        <p:nvSpPr>
          <p:cNvPr id="99" name="Flowchart: Terminator 98"/>
          <p:cNvSpPr/>
          <p:nvPr/>
        </p:nvSpPr>
        <p:spPr>
          <a:xfrm>
            <a:off x="329022" y="86675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Flowchart: Decision 104"/>
          <p:cNvSpPr/>
          <p:nvPr/>
        </p:nvSpPr>
        <p:spPr>
          <a:xfrm>
            <a:off x="3613531" y="2495550"/>
            <a:ext cx="914400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Curved Connector 109"/>
          <p:cNvCxnSpPr>
            <a:stCxn id="80" idx="0"/>
            <a:endCxn id="210" idx="2"/>
          </p:cNvCxnSpPr>
          <p:nvPr/>
        </p:nvCxnSpPr>
        <p:spPr>
          <a:xfrm rot="16200000" flipV="1">
            <a:off x="2244579" y="2125750"/>
            <a:ext cx="381292" cy="527050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05" idx="0"/>
            <a:endCxn id="46" idx="1"/>
          </p:cNvCxnSpPr>
          <p:nvPr/>
        </p:nvCxnSpPr>
        <p:spPr>
          <a:xfrm rot="5400000" flipH="1" flipV="1">
            <a:off x="3965993" y="1761496"/>
            <a:ext cx="838793" cy="629316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05" idx="2"/>
            <a:endCxn id="59" idx="1"/>
          </p:cNvCxnSpPr>
          <p:nvPr/>
        </p:nvCxnSpPr>
        <p:spPr>
          <a:xfrm rot="16200000" flipH="1">
            <a:off x="4010147" y="3337522"/>
            <a:ext cx="750485" cy="629317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91000" y="21460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9078" y="32268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2" name="Flowchart: Process 131"/>
          <p:cNvSpPr/>
          <p:nvPr/>
        </p:nvSpPr>
        <p:spPr>
          <a:xfrm>
            <a:off x="7696200" y="1017626"/>
            <a:ext cx="1219200" cy="1058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weighted-distance merge</a:t>
            </a:r>
            <a:endParaRPr lang="en-US" dirty="0"/>
          </a:p>
        </p:txBody>
      </p:sp>
      <p:cxnSp>
        <p:nvCxnSpPr>
          <p:cNvPr id="134" name="Curved Connector 133"/>
          <p:cNvCxnSpPr>
            <a:stCxn id="46" idx="3"/>
            <a:endCxn id="132" idx="1"/>
          </p:cNvCxnSpPr>
          <p:nvPr/>
        </p:nvCxnSpPr>
        <p:spPr>
          <a:xfrm flipV="1">
            <a:off x="5614447" y="1546890"/>
            <a:ext cx="2081753" cy="109867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Terminator 176"/>
          <p:cNvSpPr/>
          <p:nvPr/>
        </p:nvSpPr>
        <p:spPr>
          <a:xfrm>
            <a:off x="7848600" y="3870197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Flowchart: Document 177"/>
          <p:cNvSpPr/>
          <p:nvPr/>
        </p:nvSpPr>
        <p:spPr>
          <a:xfrm>
            <a:off x="7696200" y="2248733"/>
            <a:ext cx="1447800" cy="1472367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dist1: region-ID</a:t>
            </a:r>
          </a:p>
          <a:p>
            <a:pPr algn="ctr"/>
            <a:r>
              <a:rPr lang="en-US" sz="1200" dirty="0" smtClean="0"/>
              <a:t>dist2: </a:t>
            </a:r>
            <a:r>
              <a:rPr lang="en-US" sz="1200" dirty="0"/>
              <a:t>region-ID</a:t>
            </a:r>
            <a:endParaRPr lang="en-US" sz="1200" dirty="0" smtClean="0"/>
          </a:p>
          <a:p>
            <a:pPr algn="ctr"/>
            <a:r>
              <a:rPr lang="en-US" sz="1200" dirty="0" smtClean="0"/>
              <a:t>dist3: </a:t>
            </a:r>
            <a:r>
              <a:rPr lang="en-US" sz="1200" dirty="0"/>
              <a:t>region-ID</a:t>
            </a:r>
          </a:p>
          <a:p>
            <a:pPr algn="ctr"/>
            <a:r>
              <a:rPr lang="en-US" sz="1200" dirty="0" smtClean="0"/>
              <a:t>dist4: </a:t>
            </a:r>
            <a:r>
              <a:rPr lang="en-US" sz="1200" dirty="0"/>
              <a:t>region-ID</a:t>
            </a:r>
            <a:endParaRPr lang="en-US" sz="1200" dirty="0" smtClean="0"/>
          </a:p>
          <a:p>
            <a:pPr algn="ctr"/>
            <a:r>
              <a:rPr lang="en-US" sz="1200" dirty="0" smtClean="0"/>
              <a:t>dist5: </a:t>
            </a:r>
            <a:r>
              <a:rPr lang="en-US" sz="1200" dirty="0"/>
              <a:t>region-ID</a:t>
            </a:r>
            <a:endParaRPr lang="en-US" sz="1200" dirty="0" smtClean="0"/>
          </a:p>
          <a:p>
            <a:pPr algn="ctr"/>
            <a:r>
              <a:rPr lang="en-US" sz="1200" dirty="0" smtClean="0"/>
              <a:t>…</a:t>
            </a:r>
          </a:p>
        </p:txBody>
      </p:sp>
      <p:cxnSp>
        <p:nvCxnSpPr>
          <p:cNvPr id="180" name="Curved Connector 179"/>
          <p:cNvCxnSpPr>
            <a:stCxn id="132" idx="2"/>
            <a:endCxn id="177" idx="0"/>
          </p:cNvCxnSpPr>
          <p:nvPr/>
        </p:nvCxnSpPr>
        <p:spPr>
          <a:xfrm rot="5400000">
            <a:off x="7408779" y="2973175"/>
            <a:ext cx="1794043" cy="12700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owchart: Decision 191"/>
          <p:cNvSpPr/>
          <p:nvPr/>
        </p:nvSpPr>
        <p:spPr>
          <a:xfrm>
            <a:off x="6161546" y="3638550"/>
            <a:ext cx="1157730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8" name="Curved Connector 197"/>
          <p:cNvCxnSpPr>
            <a:stCxn id="59" idx="3"/>
            <a:endCxn id="192" idx="1"/>
          </p:cNvCxnSpPr>
          <p:nvPr/>
        </p:nvCxnSpPr>
        <p:spPr>
          <a:xfrm>
            <a:off x="5614448" y="4027424"/>
            <a:ext cx="547098" cy="18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stCxn id="192" idx="3"/>
            <a:endCxn id="177" idx="1"/>
          </p:cNvCxnSpPr>
          <p:nvPr/>
        </p:nvCxnSpPr>
        <p:spPr>
          <a:xfrm flipV="1">
            <a:off x="7319276" y="4021073"/>
            <a:ext cx="529324" cy="8172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92" idx="2"/>
            <a:endCxn id="42" idx="3"/>
          </p:cNvCxnSpPr>
          <p:nvPr/>
        </p:nvCxnSpPr>
        <p:spPr>
          <a:xfrm rot="5400000">
            <a:off x="4759375" y="2829215"/>
            <a:ext cx="390313" cy="3571760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161545" y="42457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7255775" y="369188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0" name="Flowchart: Decision 209"/>
          <p:cNvSpPr/>
          <p:nvPr/>
        </p:nvSpPr>
        <p:spPr>
          <a:xfrm>
            <a:off x="1600200" y="1417240"/>
            <a:ext cx="1142999" cy="78138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Flowchart: Terminator 211"/>
          <p:cNvSpPr/>
          <p:nvPr/>
        </p:nvSpPr>
        <p:spPr>
          <a:xfrm>
            <a:off x="1714499" y="86675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Curved Connector 214"/>
          <p:cNvCxnSpPr>
            <a:stCxn id="210" idx="0"/>
            <a:endCxn id="212" idx="2"/>
          </p:cNvCxnSpPr>
          <p:nvPr/>
        </p:nvCxnSpPr>
        <p:spPr>
          <a:xfrm rot="16200000" flipV="1">
            <a:off x="2047331" y="1292870"/>
            <a:ext cx="248738" cy="1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714500" y="11523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8" name="Curved Connector 217"/>
          <p:cNvCxnSpPr>
            <a:stCxn id="210" idx="3"/>
            <a:endCxn id="105" idx="1"/>
          </p:cNvCxnSpPr>
          <p:nvPr/>
        </p:nvCxnSpPr>
        <p:spPr>
          <a:xfrm>
            <a:off x="2743199" y="1807935"/>
            <a:ext cx="870332" cy="1078310"/>
          </a:xfrm>
          <a:prstGeom prst="curvedConnector3">
            <a:avLst>
              <a:gd name="adj1" fmla="val 8696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580263" y="177669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01151" y="251691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11451" y="324905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7627" y="33175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95775" y="43219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274321" y="732831"/>
            <a:ext cx="8667269" cy="3134319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buClr>
                <a:srgbClr val="333333"/>
              </a:buClr>
              <a:buFont typeface="Arial"/>
              <a:buChar char="●"/>
            </a:pPr>
            <a:r>
              <a:rPr lang="en-US" sz="2000" dirty="0" smtClean="0"/>
              <a:t>Descriptor ensemble </a:t>
            </a:r>
            <a:r>
              <a:rPr lang="en-US" sz="2000" dirty="0"/>
              <a:t>based </a:t>
            </a:r>
            <a:r>
              <a:rPr lang="en-US" sz="2000" dirty="0" smtClean="0"/>
              <a:t>matching</a:t>
            </a:r>
          </a:p>
          <a:p>
            <a:pPr marL="306134" indent="-176877">
              <a:buClr>
                <a:schemeClr val="accent1"/>
              </a:buClr>
              <a:buFont typeface="Arial"/>
              <a:buChar char="●"/>
            </a:pPr>
            <a:r>
              <a:rPr lang="en-US" sz="2000" dirty="0" smtClean="0"/>
              <a:t>Landmarks aware key-point filtering</a:t>
            </a:r>
          </a:p>
          <a:p>
            <a:pPr marL="734720" lvl="1" indent="-319739">
              <a:buFont typeface="Courier New"/>
              <a:buChar char="o"/>
            </a:pPr>
            <a:r>
              <a:rPr lang="en-US" sz="2000" dirty="0" smtClean="0"/>
              <a:t>average </a:t>
            </a:r>
            <a:r>
              <a:rPr lang="en-US" sz="2000" dirty="0"/>
              <a:t>distance</a:t>
            </a:r>
          </a:p>
          <a:p>
            <a:pPr marL="1102081" lvl="2" indent="-319739">
              <a:buFont typeface="Wingdings"/>
              <a:buChar char="§"/>
            </a:pPr>
            <a:r>
              <a:rPr lang="en-US" sz="2000" dirty="0"/>
              <a:t>decreases for same subject (.46-&gt;.41)</a:t>
            </a:r>
          </a:p>
          <a:p>
            <a:pPr marL="1102081" lvl="2" indent="-319739">
              <a:buFont typeface="Wingdings"/>
              <a:buChar char="§"/>
            </a:pPr>
            <a:r>
              <a:rPr lang="en-US" sz="2000" dirty="0"/>
              <a:t>increases for diff subjects (.72-&gt;.74)</a:t>
            </a:r>
          </a:p>
          <a:p>
            <a:pPr marL="306134" indent="-176877">
              <a:buClr>
                <a:srgbClr val="333333"/>
              </a:buClr>
              <a:buFont typeface="Arial"/>
              <a:buChar char="●"/>
            </a:pPr>
            <a:r>
              <a:rPr lang="en-US" sz="2000" dirty="0"/>
              <a:t>Utilizing color information improves accuracy</a:t>
            </a:r>
          </a:p>
          <a:p>
            <a:pPr marL="734720" lvl="1" indent="-319739">
              <a:buFont typeface="Courier New"/>
              <a:buChar char="o"/>
            </a:pPr>
            <a:r>
              <a:rPr lang="en-US" sz="2000" dirty="0"/>
              <a:t>gray-scale key-point </a:t>
            </a:r>
            <a:r>
              <a:rPr lang="en-US" sz="2000" dirty="0" err="1"/>
              <a:t>desciptors</a:t>
            </a:r>
            <a:endParaRPr lang="en-US" sz="2000" dirty="0"/>
          </a:p>
          <a:p>
            <a:pPr marL="734720" lvl="1" indent="-319739">
              <a:buFont typeface="Courier New"/>
              <a:buChar char="o"/>
            </a:pPr>
            <a:r>
              <a:rPr lang="en-US" sz="2000" dirty="0"/>
              <a:t>color aware </a:t>
            </a:r>
            <a:r>
              <a:rPr lang="en-US" sz="2000" dirty="0" err="1"/>
              <a:t>Haar</a:t>
            </a:r>
            <a:r>
              <a:rPr lang="en-US" sz="2000" dirty="0"/>
              <a:t> wavelet descriptor</a:t>
            </a:r>
          </a:p>
          <a:p>
            <a:pPr marL="734720" lvl="1" indent="-319739">
              <a:buFont typeface="Courier New"/>
              <a:buChar char="o"/>
            </a:pPr>
            <a:r>
              <a:rPr lang="en-US" sz="2000" dirty="0"/>
              <a:t>color-aware line descriptor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75940" y="150306"/>
            <a:ext cx="4867110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Face </a:t>
            </a:r>
            <a:r>
              <a:rPr lang="en-US" dirty="0" smtClean="0">
                <a:solidFill>
                  <a:srgbClr val="333333"/>
                </a:solidFill>
              </a:rPr>
              <a:t>matching results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1125748"/>
            <a:ext cx="152400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0" y="2006041"/>
            <a:ext cx="152400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2038350"/>
            <a:ext cx="1981199" cy="99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400" y="0"/>
            <a:ext cx="2892787" cy="103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00" y="2904964"/>
            <a:ext cx="1524000" cy="822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216"/>
          <p:cNvGraphicFramePr/>
          <p:nvPr>
            <p:extLst>
              <p:ext uri="{D42A27DB-BD31-4B8C-83A1-F6EECF244321}">
                <p14:modId xmlns:p14="http://schemas.microsoft.com/office/powerpoint/2010/main" val="2050073206"/>
              </p:ext>
            </p:extLst>
          </p:nvPr>
        </p:nvGraphicFramePr>
        <p:xfrm>
          <a:off x="152400" y="3486150"/>
          <a:ext cx="739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6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2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 dirty="0"/>
                        <a:t>dataset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 dirty="0"/>
                        <a:t>top-1 hit-rate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CalTech: 23 subj, 450 large faces, color, mostly frontal, some occlusions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 dirty="0"/>
                        <a:t>0.97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IndianFaces: 40 subj, 667 color images, varying pose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0.79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2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 u="sng">
                          <a:solidFill>
                            <a:schemeClr val="hlink"/>
                          </a:solidFill>
                          <a:hlinkClick r:id="rId8"/>
                        </a:rPr>
                        <a:t>ColorFERET</a:t>
                      </a:r>
                      <a:r>
                        <a:rPr lang="en-US" sz="1400"/>
                        <a:t>: 1200 subj, 15K color images, varying pose, expression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400" dirty="0"/>
                        <a:t>0.96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07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descriptors for face </a:t>
            </a:r>
            <a:r>
              <a:rPr lang="en-US" dirty="0" smtClean="0"/>
              <a:t>matching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structure: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DESC&lt;tab&gt;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DscIndexFile.ndx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&lt;tab&gt;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ConfidenceWeight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 example: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HAAR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FM.demo.HAAR.ndx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0.4 # </a:t>
            </a:r>
            <a:r>
              <a:rPr lang="en-US" sz="1400" dirty="0"/>
              <a:t>color-aware </a:t>
            </a:r>
            <a:r>
              <a:rPr lang="en-US" sz="1400" dirty="0" err="1"/>
              <a:t>Haar</a:t>
            </a:r>
            <a:r>
              <a:rPr lang="en-US" sz="1400" dirty="0"/>
              <a:t> </a:t>
            </a:r>
            <a:r>
              <a:rPr lang="en-US" sz="1400" dirty="0" smtClean="0"/>
              <a:t>wavelet [EB], 3x40 values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LBPH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FM.demo.LBPH.ndx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0.2 # </a:t>
            </a:r>
            <a:r>
              <a:rPr lang="en-US" sz="1400" dirty="0" smtClean="0"/>
              <a:t>Local </a:t>
            </a:r>
            <a:r>
              <a:rPr lang="en-US" sz="1400" dirty="0"/>
              <a:t>Binary Pattern Histogram </a:t>
            </a:r>
            <a:r>
              <a:rPr lang="en-US" sz="1400" dirty="0" smtClean="0"/>
              <a:t>[</a:t>
            </a:r>
            <a:r>
              <a:rPr lang="en-US" sz="1400" dirty="0" err="1" smtClean="0"/>
              <a:t>OpenCV+EB</a:t>
            </a:r>
            <a:r>
              <a:rPr lang="en-US" sz="1400" dirty="0" smtClean="0"/>
              <a:t>], 2</a:t>
            </a:r>
            <a:r>
              <a:rPr lang="en-US" sz="1400" baseline="30000" dirty="0" smtClean="0"/>
              <a:t>14</a:t>
            </a:r>
            <a:r>
              <a:rPr lang="en-US" sz="1400" dirty="0" smtClean="0"/>
              <a:t> values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ORB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FM.demo.ORB.ndx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0.3 # </a:t>
            </a:r>
            <a:r>
              <a:rPr lang="en-US" sz="1400" dirty="0"/>
              <a:t>Oriented FAST and Rotated </a:t>
            </a:r>
            <a:r>
              <a:rPr lang="en-US" sz="1400" dirty="0" smtClean="0"/>
              <a:t>BRIEF [OpenCV], k*500 bits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SURF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FM.demo.SURF.ndx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0.9 # </a:t>
            </a:r>
            <a:r>
              <a:rPr lang="en-US" sz="1400" dirty="0"/>
              <a:t>Speeded Up Robust Features </a:t>
            </a:r>
            <a:r>
              <a:rPr lang="en-US" sz="1400" dirty="0" smtClean="0"/>
              <a:t>[OpenCV], k*64 floats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SIFT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FM.demo.SIFT.ndx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 # </a:t>
            </a:r>
            <a:r>
              <a:rPr lang="en-US" sz="1400" dirty="0"/>
              <a:t>Scale Invariant Feature </a:t>
            </a:r>
            <a:r>
              <a:rPr lang="en-US" sz="1400" dirty="0" smtClean="0"/>
              <a:t>Transform [OpenCV], k*128 floats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#RSILC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FM.demo.RSILC.ndx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0.9 # </a:t>
            </a:r>
            <a:r>
              <a:rPr lang="en-US" sz="1400" dirty="0"/>
              <a:t>Rotation and Scale Invariant Line Color </a:t>
            </a:r>
            <a:r>
              <a:rPr lang="en-US" sz="1400" dirty="0" err="1" smtClean="0"/>
              <a:t>desc</a:t>
            </a:r>
            <a:r>
              <a:rPr lang="en-US" sz="1400" dirty="0" smtClean="0"/>
              <a:t> [FM], k*512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</a:p>
          <a:p>
            <a:r>
              <a:rPr lang="en-US" dirty="0" smtClean="0"/>
              <a:t>combination: D </a:t>
            </a:r>
            <a:r>
              <a:rPr lang="en-US" dirty="0"/>
              <a:t>= </a:t>
            </a:r>
            <a:r>
              <a:rPr lang="ru-RU" dirty="0"/>
              <a:t>П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wi</a:t>
            </a:r>
            <a:endParaRPr lang="en-US" baseline="30000" dirty="0" smtClean="0"/>
          </a:p>
          <a:p>
            <a:r>
              <a:rPr lang="en-US" dirty="0" smtClean="0"/>
              <a:t>individual index: binary </a:t>
            </a:r>
            <a:r>
              <a:rPr lang="en-US" dirty="0"/>
              <a:t>serialization of STL </a:t>
            </a:r>
            <a:r>
              <a:rPr lang="en-US" dirty="0" err="1"/>
              <a:t>std</a:t>
            </a:r>
            <a:r>
              <a:rPr lang="en-US" dirty="0"/>
              <a:t>::map&lt;string, DESC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key = </a:t>
            </a:r>
            <a:r>
              <a:rPr lang="en-US" dirty="0" err="1"/>
              <a:t>ImageURL+FaceProfileRegion</a:t>
            </a:r>
            <a:r>
              <a:rPr lang="en-US" dirty="0"/>
              <a:t> (unique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= descriptor buffer (variable)</a:t>
            </a:r>
          </a:p>
        </p:txBody>
      </p:sp>
    </p:spTree>
    <p:extLst>
      <p:ext uri="{BB962C8B-B14F-4D97-AF65-F5344CB8AC3E}">
        <p14:creationId xmlns:p14="http://schemas.microsoft.com/office/powerpoint/2010/main" val="231919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On-screen Show (16:9)</PresentationFormat>
  <Paragraphs>274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Office Theme</vt:lpstr>
      <vt:lpstr>FaceMatch library</vt:lpstr>
      <vt:lpstr>FaceMatch library dependencies</vt:lpstr>
      <vt:lpstr>image matching</vt:lpstr>
      <vt:lpstr>Near-dup detection / image search</vt:lpstr>
      <vt:lpstr>face detection</vt:lpstr>
      <vt:lpstr>Face detection approach and results</vt:lpstr>
      <vt:lpstr>face matching</vt:lpstr>
      <vt:lpstr>Face matching results</vt:lpstr>
      <vt:lpstr>Visual indexing</vt:lpstr>
      <vt:lpstr>FLANN</vt:lpstr>
      <vt:lpstr>unit tests</vt:lpstr>
      <vt:lpstr>NearDupImgDetector -test</vt:lpstr>
      <vt:lpstr>FaceFinder -test</vt:lpstr>
      <vt:lpstr>ImageMatcher -test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2018-08-28T18:16:01Z</dcterms:created>
  <dcterms:modified xsi:type="dcterms:W3CDTF">2018-08-28T18:16:13Z</dcterms:modified>
</cp:coreProperties>
</file>