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2" r:id="rId1"/>
  </p:sldMasterIdLst>
  <p:notesMasterIdLst>
    <p:notesMasterId r:id="rId43"/>
  </p:notesMasterIdLst>
  <p:handoutMasterIdLst>
    <p:handoutMasterId r:id="rId44"/>
  </p:handoutMasterIdLst>
  <p:sldIdLst>
    <p:sldId id="297" r:id="rId2"/>
    <p:sldId id="343" r:id="rId3"/>
    <p:sldId id="310" r:id="rId4"/>
    <p:sldId id="302" r:id="rId5"/>
    <p:sldId id="299" r:id="rId6"/>
    <p:sldId id="311" r:id="rId7"/>
    <p:sldId id="308" r:id="rId8"/>
    <p:sldId id="274" r:id="rId9"/>
    <p:sldId id="313" r:id="rId10"/>
    <p:sldId id="294" r:id="rId11"/>
    <p:sldId id="303" r:id="rId12"/>
    <p:sldId id="306" r:id="rId13"/>
    <p:sldId id="307" r:id="rId14"/>
    <p:sldId id="309" r:id="rId15"/>
    <p:sldId id="314" r:id="rId16"/>
    <p:sldId id="315" r:id="rId17"/>
    <p:sldId id="316" r:id="rId18"/>
    <p:sldId id="318" r:id="rId19"/>
    <p:sldId id="319" r:id="rId20"/>
    <p:sldId id="320" r:id="rId21"/>
    <p:sldId id="322" r:id="rId22"/>
    <p:sldId id="321" r:id="rId23"/>
    <p:sldId id="326" r:id="rId24"/>
    <p:sldId id="337" r:id="rId25"/>
    <p:sldId id="330" r:id="rId26"/>
    <p:sldId id="336" r:id="rId27"/>
    <p:sldId id="338" r:id="rId28"/>
    <p:sldId id="275" r:id="rId29"/>
    <p:sldId id="339" r:id="rId30"/>
    <p:sldId id="295" r:id="rId31"/>
    <p:sldId id="342" r:id="rId32"/>
    <p:sldId id="332" r:id="rId33"/>
    <p:sldId id="325" r:id="rId34"/>
    <p:sldId id="327" r:id="rId35"/>
    <p:sldId id="329" r:id="rId36"/>
    <p:sldId id="328" r:id="rId37"/>
    <p:sldId id="324" r:id="rId38"/>
    <p:sldId id="300" r:id="rId39"/>
    <p:sldId id="333" r:id="rId40"/>
    <p:sldId id="334" r:id="rId41"/>
    <p:sldId id="335" r:id="rId42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E6F5"/>
    <a:srgbClr val="A50021"/>
    <a:srgbClr val="800000"/>
    <a:srgbClr val="CCCCFF"/>
    <a:srgbClr val="FFCCCC"/>
    <a:srgbClr val="DADECC"/>
    <a:srgbClr val="EFE9DD"/>
    <a:srgbClr val="B9D4ED"/>
    <a:srgbClr val="FBDBC1"/>
    <a:srgbClr val="EDF1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2" autoAdjust="0"/>
    <p:restoredTop sz="94817" autoAdjust="0"/>
  </p:normalViewPr>
  <p:slideViewPr>
    <p:cSldViewPr>
      <p:cViewPr varScale="1">
        <p:scale>
          <a:sx n="119" d="100"/>
          <a:sy n="119" d="100"/>
        </p:scale>
        <p:origin x="192" y="9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658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69333963-0A81-474D-A871-0554846838FF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0DC18C37-9F62-45AE-83CD-0E1070459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2370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14994A-FFE8-4A4F-BBC0-97E6F18CCD4E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6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59734B-EB64-4C11-8917-62551C188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616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59734B-EB64-4C11-8917-62551C18842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4084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59734B-EB64-4C11-8917-62551C188423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0171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59734B-EB64-4C11-8917-62551C18842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8547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59734B-EB64-4C11-8917-62551C188423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5359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59734B-EB64-4C11-8917-62551C18842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1238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59734B-EB64-4C11-8917-62551C188423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205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D. Misra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5067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2400"/>
            <a:ext cx="7886700" cy="701674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600" y="1066800"/>
            <a:ext cx="7886700" cy="5181600"/>
          </a:xfrm>
          <a:noFill/>
        </p:spPr>
        <p:txBody>
          <a:bodyPr>
            <a:normAutofit/>
          </a:bodyPr>
          <a:lstStyle>
            <a:lvl1pPr marL="171450" indent="-171450">
              <a:buFont typeface="Wingdings" panose="05000000000000000000" pitchFamily="2" charset="2"/>
              <a:buChar char="Ø"/>
              <a:defRPr sz="2200">
                <a:solidFill>
                  <a:schemeClr val="tx2">
                    <a:lumMod val="50000"/>
                  </a:schemeClr>
                </a:solidFill>
              </a:defRPr>
            </a:lvl1pPr>
            <a:lvl2pPr marL="514350" indent="-171450">
              <a:buFont typeface="Wingdings" panose="05000000000000000000" pitchFamily="2" charset="2"/>
              <a:buChar char="§"/>
              <a:defRPr sz="2000">
                <a:solidFill>
                  <a:schemeClr val="tx2">
                    <a:lumMod val="50000"/>
                  </a:schemeClr>
                </a:solidFill>
              </a:defRPr>
            </a:lvl2pPr>
            <a:lvl3pPr marL="857250" indent="-171450">
              <a:buFont typeface="Arial" panose="020B0604020202020204" pitchFamily="34" charset="0"/>
              <a:buChar char="•"/>
              <a:defRPr sz="1800">
                <a:solidFill>
                  <a:schemeClr val="tx2">
                    <a:lumMod val="50000"/>
                  </a:schemeClr>
                </a:solidFill>
              </a:defRPr>
            </a:lvl3pPr>
            <a:lvl4pPr>
              <a:defRPr sz="1600">
                <a:solidFill>
                  <a:schemeClr val="tx2">
                    <a:lumMod val="50000"/>
                  </a:schemeClr>
                </a:solidFill>
              </a:defRPr>
            </a:lvl4pPr>
            <a:lvl5pPr>
              <a:defRPr sz="1400"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  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B6F15528-21DE-4FAA-801E-634DDDAF4B2B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940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20000"/>
                <a:lumOff val="8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016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71600"/>
            <a:ext cx="7886700" cy="4805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10/19/2018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256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  <p:sldLayoutId id="2147483814" r:id="rId2"/>
  </p:sldLayoutIdLst>
  <p:timing>
    <p:tnLst>
      <p:par>
        <p:cTn id="1" dur="indefinite" restart="never" nodeType="tmRoot"/>
      </p:par>
    </p:tnLst>
  </p:timing>
  <p:hf hdr="0"/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accent6">
              <a:lumMod val="50000"/>
            </a:schemeClr>
          </a:solidFill>
          <a:latin typeface="+mn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400" b="1" kern="1200">
          <a:solidFill>
            <a:schemeClr val="accent6">
              <a:lumMod val="50000"/>
            </a:schemeClr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000" b="1" kern="1200">
          <a:solidFill>
            <a:schemeClr val="accent6">
              <a:lumMod val="50000"/>
            </a:schemeClr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b="1" kern="1200">
          <a:solidFill>
            <a:schemeClr val="accent6">
              <a:lumMod val="50000"/>
            </a:schemeClr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b="1" kern="1200">
          <a:solidFill>
            <a:schemeClr val="accent6">
              <a:lumMod val="50000"/>
            </a:schemeClr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b="1" kern="1200">
          <a:solidFill>
            <a:schemeClr val="accent6">
              <a:lumMod val="50000"/>
            </a:schemeClr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85800"/>
            <a:ext cx="7848600" cy="2285999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tx1"/>
                </a:solidFill>
              </a:rPr>
              <a:t>FaceMatch2 Web Server </a:t>
            </a:r>
            <a:br>
              <a:rPr lang="en-US" sz="4000" dirty="0" smtClean="0">
                <a:solidFill>
                  <a:schemeClr val="tx1"/>
                </a:solidFill>
              </a:rPr>
            </a:br>
            <a:r>
              <a:rPr lang="en-US" sz="2000" dirty="0" smtClean="0">
                <a:solidFill>
                  <a:schemeClr val="tx1"/>
                </a:solidFill>
              </a:rPr>
              <a:t/>
            </a:r>
            <a:br>
              <a:rPr lang="en-US" sz="2000" dirty="0" smtClean="0">
                <a:solidFill>
                  <a:schemeClr val="tx1"/>
                </a:solidFill>
              </a:rPr>
            </a:br>
            <a:r>
              <a:rPr lang="en-US" sz="2800" dirty="0" smtClean="0"/>
              <a:t>Design, </a:t>
            </a:r>
            <a:r>
              <a:rPr lang="en-US" sz="2800" dirty="0" smtClean="0">
                <a:solidFill>
                  <a:schemeClr val="tx1"/>
                </a:solidFill>
              </a:rPr>
              <a:t>Implementation and Test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53340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chemeClr val="tx1"/>
                </a:solidFill>
              </a:rPr>
              <a:t>May 17,  2017</a:t>
            </a:r>
            <a:endParaRPr 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1947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FM2 Design Highlights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944562"/>
            <a:ext cx="8001001" cy="5227638"/>
          </a:xfrm>
          <a:noFill/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Standard architecture 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en-US" dirty="0" smtClean="0"/>
              <a:t>Linux, Tomcat, RESTful Web Services, MySQL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en-US" dirty="0" smtClean="0"/>
              <a:t>Portability across platforms (for testing, future operations, etc.)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In-memory database object cache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en-US" dirty="0" smtClean="0"/>
              <a:t> Faster access to all image related data for search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In memory inverted metadata tree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en-US" dirty="0" smtClean="0"/>
              <a:t> Each branch groups images for a metadata field/value combination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en-US" dirty="0" smtClean="0"/>
              <a:t>Tree  created at Server start up 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en-US" dirty="0" smtClean="0"/>
              <a:t>Each </a:t>
            </a:r>
            <a:r>
              <a:rPr lang="en-US" i="1" dirty="0" smtClean="0"/>
              <a:t>Matcher</a:t>
            </a:r>
            <a:r>
              <a:rPr lang="en-US" dirty="0" smtClean="0"/>
              <a:t> object is loaded with images in one branch for query</a:t>
            </a:r>
          </a:p>
          <a:p>
            <a:r>
              <a:rPr lang="en-US" sz="2400" dirty="0" smtClean="0"/>
              <a:t>Ingest granularity at Image/Region level</a:t>
            </a:r>
          </a:p>
          <a:p>
            <a:pPr lvl="1">
              <a:buFont typeface="Symbol" panose="05050102010706020507" pitchFamily="18" charset="2"/>
              <a:buChar char=""/>
            </a:pPr>
            <a:r>
              <a:rPr lang="en-US" dirty="0" smtClean="0"/>
              <a:t>Restricts data loss to one image due to system crash, etc.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 Segregated (but synchronized) ingest and query operations</a:t>
            </a:r>
          </a:p>
          <a:p>
            <a:pPr lvl="1">
              <a:buFont typeface="Symbol" panose="05050102010706020507" pitchFamily="18" charset="2"/>
              <a:buChar char=""/>
            </a:pPr>
            <a:r>
              <a:rPr lang="en-US" dirty="0" smtClean="0"/>
              <a:t>Avoids complexities in simultaneous ingest/remove/query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Client-specific</a:t>
            </a:r>
            <a:r>
              <a:rPr lang="en-US" dirty="0"/>
              <a:t> </a:t>
            </a:r>
            <a:r>
              <a:rPr lang="en-US" sz="2400" dirty="0" smtClean="0"/>
              <a:t>metadata fields and values</a:t>
            </a:r>
          </a:p>
          <a:p>
            <a:pPr lvl="1">
              <a:buFont typeface="Symbol" panose="05050102010706020507" pitchFamily="18" charset="2"/>
              <a:buChar char=""/>
            </a:pPr>
            <a:r>
              <a:rPr lang="en-US" dirty="0" smtClean="0"/>
              <a:t>Allows transparent support of different types of FM clients</a:t>
            </a:r>
          </a:p>
          <a:p>
            <a:r>
              <a:rPr lang="en-US" dirty="0" smtClean="0"/>
              <a:t>Offline image reindexing with minimal operation impact</a:t>
            </a:r>
          </a:p>
          <a:p>
            <a:pPr marL="457200" lvl="1" indent="0">
              <a:buNone/>
            </a:pPr>
            <a:endParaRPr lang="en-US" sz="2400" dirty="0" smtClean="0"/>
          </a:p>
          <a:p>
            <a:pPr marL="457200" lvl="1" indent="0">
              <a:buNone/>
            </a:pPr>
            <a:endParaRPr lang="en-US" sz="2400" dirty="0" smtClean="0"/>
          </a:p>
          <a:p>
            <a:pPr marL="457200" lvl="1" indent="0">
              <a:buNone/>
            </a:pPr>
            <a:endParaRPr lang="en-US" sz="2400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B6F15528-21DE-4FAA-801E-634DDDAF4B2B}" type="slidenum">
              <a:rPr lang="en-US" smtClean="0"/>
              <a:pPr algn="r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088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448577" y="994150"/>
            <a:ext cx="8433936" cy="5454289"/>
          </a:xfrm>
          <a:prstGeom prst="rect">
            <a:avLst/>
          </a:prstGeom>
          <a:solidFill>
            <a:srgbClr val="EFE9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2726"/>
            <a:ext cx="7886700" cy="701674"/>
          </a:xfrm>
        </p:spPr>
        <p:txBody>
          <a:bodyPr/>
          <a:lstStyle/>
          <a:p>
            <a:r>
              <a:rPr lang="en-US" dirty="0" smtClean="0"/>
              <a:t>Ingest and Query Synchronization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405625"/>
            <a:ext cx="2057400" cy="365125"/>
          </a:xfrm>
        </p:spPr>
        <p:txBody>
          <a:bodyPr/>
          <a:lstStyle/>
          <a:p>
            <a:fld id="{5EA3EEAA-5127-4EBF-A5DF-6DB19A36A69E}" type="datetime1">
              <a:rPr lang="en-US" smtClean="0"/>
              <a:t>10/19/2018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B6F15528-21DE-4FAA-801E-634DDDAF4B2B}" type="slidenum">
              <a:rPr lang="en-US" smtClean="0"/>
              <a:pPr algn="r"/>
              <a:t>11</a:t>
            </a:fld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34117" y="1758444"/>
            <a:ext cx="17772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Image, metadata</a:t>
            </a:r>
            <a:endParaRPr lang="en-US" sz="1600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2286000" y="2518042"/>
            <a:ext cx="335099" cy="3694"/>
          </a:xfrm>
          <a:prstGeom prst="straightConnector1">
            <a:avLst/>
          </a:prstGeom>
          <a:ln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2706505" y="1151591"/>
            <a:ext cx="1885950" cy="526569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Inverted 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Metadata Tree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3650800" y="2734303"/>
            <a:ext cx="434634" cy="542297"/>
          </a:xfrm>
          <a:prstGeom prst="straightConnector1">
            <a:avLst/>
          </a:prstGeom>
          <a:ln w="38100" cmpd="dbl">
            <a:solidFill>
              <a:schemeClr val="accent6">
                <a:lumMod val="75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276600" y="2861846"/>
            <a:ext cx="207645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Image, Index file name</a:t>
            </a:r>
            <a:endParaRPr lang="en-US" sz="1600" dirty="0"/>
          </a:p>
        </p:txBody>
      </p:sp>
      <p:grpSp>
        <p:nvGrpSpPr>
          <p:cNvPr id="44" name="Group 43"/>
          <p:cNvGrpSpPr/>
          <p:nvPr/>
        </p:nvGrpSpPr>
        <p:grpSpPr>
          <a:xfrm>
            <a:off x="2590800" y="2103233"/>
            <a:ext cx="1970992" cy="584774"/>
            <a:chOff x="1007417" y="3536093"/>
            <a:chExt cx="2051384" cy="507374"/>
          </a:xfrm>
        </p:grpSpPr>
        <p:sp>
          <p:nvSpPr>
            <p:cNvPr id="42" name="Rectangle 41"/>
            <p:cNvSpPr/>
            <p:nvPr/>
          </p:nvSpPr>
          <p:spPr>
            <a:xfrm>
              <a:off x="1007417" y="3541071"/>
              <a:ext cx="2051384" cy="4907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042509" y="3536093"/>
              <a:ext cx="1981200" cy="50737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</a:rPr>
                <a:t>Image Operation Manager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22" name="Group 221"/>
          <p:cNvGrpSpPr/>
          <p:nvPr/>
        </p:nvGrpSpPr>
        <p:grpSpPr>
          <a:xfrm>
            <a:off x="3582585" y="3256976"/>
            <a:ext cx="1549407" cy="607927"/>
            <a:chOff x="3582585" y="3256976"/>
            <a:chExt cx="1549407" cy="607927"/>
          </a:xfrm>
          <a:solidFill>
            <a:schemeClr val="accent6">
              <a:lumMod val="75000"/>
            </a:schemeClr>
          </a:solidFill>
        </p:grpSpPr>
        <p:sp>
          <p:nvSpPr>
            <p:cNvPr id="43" name="Rectangle 42"/>
            <p:cNvSpPr/>
            <p:nvPr/>
          </p:nvSpPr>
          <p:spPr>
            <a:xfrm>
              <a:off x="3609363" y="3266273"/>
              <a:ext cx="1522629" cy="59863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582585" y="3256976"/>
              <a:ext cx="1542968" cy="52322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</a:rPr>
                <a:t>Image Matcher (</a:t>
              </a:r>
              <a:r>
                <a:rPr lang="en-US" sz="1400" dirty="0">
                  <a:solidFill>
                    <a:schemeClr val="bg1"/>
                  </a:solidFill>
                </a:rPr>
                <a:t>FaceMatch </a:t>
              </a:r>
              <a:r>
                <a:rPr lang="en-US" sz="1400" dirty="0" smtClean="0">
                  <a:solidFill>
                    <a:schemeClr val="bg1"/>
                  </a:solidFill>
                </a:rPr>
                <a:t>Lib)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56" name="Straight Arrow Connector 55"/>
          <p:cNvCxnSpPr/>
          <p:nvPr/>
        </p:nvCxnSpPr>
        <p:spPr>
          <a:xfrm flipH="1" flipV="1">
            <a:off x="3589743" y="1668613"/>
            <a:ext cx="11553" cy="390964"/>
          </a:xfrm>
          <a:prstGeom prst="straightConnector1">
            <a:avLst/>
          </a:prstGeom>
          <a:ln w="38100" cmpd="dbl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Can 66"/>
          <p:cNvSpPr/>
          <p:nvPr/>
        </p:nvSpPr>
        <p:spPr>
          <a:xfrm>
            <a:off x="6671397" y="2438400"/>
            <a:ext cx="1101003" cy="587791"/>
          </a:xfrm>
          <a:prstGeom prst="can">
            <a:avLst/>
          </a:prstGeom>
          <a:solidFill>
            <a:schemeClr val="accent4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MySQL DB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72" name="Straight Arrow Connector 71"/>
          <p:cNvCxnSpPr/>
          <p:nvPr/>
        </p:nvCxnSpPr>
        <p:spPr>
          <a:xfrm>
            <a:off x="4561792" y="2471388"/>
            <a:ext cx="2089194" cy="348012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5521579" y="2380558"/>
            <a:ext cx="111825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Image Info</a:t>
            </a:r>
            <a:endParaRPr lang="en-US" sz="1600" dirty="0"/>
          </a:p>
        </p:txBody>
      </p:sp>
      <p:cxnSp>
        <p:nvCxnSpPr>
          <p:cNvPr id="80" name="Straight Arrow Connector 79"/>
          <p:cNvCxnSpPr/>
          <p:nvPr/>
        </p:nvCxnSpPr>
        <p:spPr>
          <a:xfrm flipV="1">
            <a:off x="1221753" y="2684085"/>
            <a:ext cx="1585709" cy="2423533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4628872" y="4663847"/>
            <a:ext cx="4184362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182880">
              <a:buFontTx/>
              <a:buChar char="-"/>
            </a:pPr>
            <a:r>
              <a:rPr lang="en-US" sz="1300" b="1" i="1" dirty="0" smtClean="0">
                <a:solidFill>
                  <a:srgbClr val="A50021"/>
                </a:solidFill>
              </a:rPr>
              <a:t>Each Search Context associated with an </a:t>
            </a:r>
            <a:r>
              <a:rPr lang="en-US" sz="1300" b="1" i="1" dirty="0" err="1" smtClean="0">
                <a:solidFill>
                  <a:srgbClr val="A50021"/>
                </a:solidFill>
              </a:rPr>
              <a:t>ImageMatcher</a:t>
            </a:r>
            <a:r>
              <a:rPr lang="en-US" sz="1300" b="1" i="1" dirty="0" smtClean="0">
                <a:solidFill>
                  <a:srgbClr val="A50021"/>
                </a:solidFill>
              </a:rPr>
              <a:t> – specific to each MD branch</a:t>
            </a:r>
          </a:p>
          <a:p>
            <a:pPr marL="285750" indent="-182880">
              <a:buFontTx/>
              <a:buChar char="-"/>
            </a:pPr>
            <a:r>
              <a:rPr lang="en-US" sz="1300" b="1" i="1" dirty="0" err="1" smtClean="0">
                <a:solidFill>
                  <a:srgbClr val="A50021"/>
                </a:solidFill>
              </a:rPr>
              <a:t>ImageMatcher</a:t>
            </a:r>
            <a:r>
              <a:rPr lang="en-US" sz="1300" b="1" i="1" dirty="0" smtClean="0">
                <a:solidFill>
                  <a:srgbClr val="A50021"/>
                </a:solidFill>
              </a:rPr>
              <a:t> loads index files for the Branch</a:t>
            </a:r>
          </a:p>
          <a:p>
            <a:pPr marL="285750" indent="-182880">
              <a:buFontTx/>
              <a:buChar char="-"/>
            </a:pPr>
            <a:r>
              <a:rPr lang="en-US" sz="1300" b="1" i="1" dirty="0" smtClean="0">
                <a:solidFill>
                  <a:srgbClr val="A50021"/>
                </a:solidFill>
              </a:rPr>
              <a:t>New Index files name added to /removed from a  list  during ingest</a:t>
            </a:r>
          </a:p>
          <a:p>
            <a:pPr marL="285750" indent="-182880">
              <a:buFontTx/>
              <a:buChar char="-"/>
            </a:pPr>
            <a:r>
              <a:rPr lang="en-US" sz="1300" b="1" i="1" dirty="0" smtClean="0">
                <a:solidFill>
                  <a:srgbClr val="A50021"/>
                </a:solidFill>
              </a:rPr>
              <a:t>Image Matcher updated using the list  before a query</a:t>
            </a:r>
          </a:p>
          <a:p>
            <a:pPr marL="285750" indent="-182880">
              <a:buFontTx/>
              <a:buChar char="-"/>
            </a:pPr>
            <a:r>
              <a:rPr lang="en-US" sz="1300" b="1" i="1" dirty="0" smtClean="0">
                <a:solidFill>
                  <a:srgbClr val="A50021"/>
                </a:solidFill>
              </a:rPr>
              <a:t>List then cleared by Image Ops Manage</a:t>
            </a:r>
            <a:r>
              <a:rPr lang="en-US" sz="1400" b="1" i="1" dirty="0" smtClean="0">
                <a:solidFill>
                  <a:srgbClr val="A50021"/>
                </a:solidFill>
              </a:rPr>
              <a:t>r</a:t>
            </a:r>
            <a:endParaRPr lang="en-US" sz="1400" b="1" i="1" dirty="0">
              <a:solidFill>
                <a:srgbClr val="A50021"/>
              </a:solidFill>
            </a:endParaRPr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1370772" y="2010894"/>
            <a:ext cx="104635" cy="181449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4572000" y="1013321"/>
            <a:ext cx="4265131" cy="1438183"/>
            <a:chOff x="4572000" y="1013321"/>
            <a:chExt cx="4265131" cy="1438183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5011926" y="1223906"/>
              <a:ext cx="42653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5023864" y="2078576"/>
              <a:ext cx="397093" cy="1329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9"/>
            <p:cNvGrpSpPr/>
            <p:nvPr/>
          </p:nvGrpSpPr>
          <p:grpSpPr>
            <a:xfrm>
              <a:off x="4572000" y="1013321"/>
              <a:ext cx="4265131" cy="1438183"/>
              <a:chOff x="4572000" y="1013321"/>
              <a:chExt cx="4265131" cy="1438183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 flipH="1">
                <a:off x="5011927" y="1223906"/>
                <a:ext cx="9329" cy="86459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4572000" y="1401365"/>
                <a:ext cx="450560" cy="725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5021256" y="1614834"/>
                <a:ext cx="399700" cy="808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Rounded Rectangle 24"/>
              <p:cNvSpPr/>
              <p:nvPr/>
            </p:nvSpPr>
            <p:spPr>
              <a:xfrm>
                <a:off x="5420957" y="1013321"/>
                <a:ext cx="1281869" cy="323291"/>
              </a:xfrm>
              <a:prstGeom prst="roundRect">
                <a:avLst/>
              </a:prstGeom>
              <a:solidFill>
                <a:srgbClr val="FFFFC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Branch-1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5421206" y="1476167"/>
                <a:ext cx="1310015" cy="352633"/>
              </a:xfrm>
              <a:prstGeom prst="roundRect">
                <a:avLst/>
              </a:prstGeom>
              <a:solidFill>
                <a:srgbClr val="FFFFC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Branch-2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Rounded Rectangle 48"/>
              <p:cNvSpPr/>
              <p:nvPr/>
            </p:nvSpPr>
            <p:spPr>
              <a:xfrm>
                <a:off x="5439619" y="1927721"/>
                <a:ext cx="1263206" cy="358279"/>
              </a:xfrm>
              <a:prstGeom prst="roundRect">
                <a:avLst/>
              </a:prstGeom>
              <a:solidFill>
                <a:srgbClr val="FFFFC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Branch-n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7" name="Right Brace 96"/>
              <p:cNvSpPr/>
              <p:nvPr/>
            </p:nvSpPr>
            <p:spPr>
              <a:xfrm>
                <a:off x="6781800" y="1108210"/>
                <a:ext cx="193291" cy="1111955"/>
              </a:xfrm>
              <a:prstGeom prst="rightBrace">
                <a:avLst/>
              </a:prstGeom>
              <a:ln>
                <a:solidFill>
                  <a:srgbClr val="0070C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chemeClr val="tx1"/>
                    </a:solidFill>
                    <a:prstDash val="dash"/>
                  </a:ln>
                </a:endParaRPr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7010398" y="1281953"/>
                <a:ext cx="1826733" cy="1169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i="1" dirty="0" smtClean="0">
                    <a:solidFill>
                      <a:srgbClr val="C00000"/>
                    </a:solidFill>
                  </a:rPr>
                  <a:t>- One </a:t>
                </a:r>
                <a:r>
                  <a:rPr lang="en-US" sz="1400" i="1" dirty="0">
                    <a:solidFill>
                      <a:srgbClr val="C00000"/>
                    </a:solidFill>
                  </a:rPr>
                  <a:t>MD Tree per ImageExtent</a:t>
                </a:r>
              </a:p>
              <a:p>
                <a:r>
                  <a:rPr lang="en-US" sz="1400" i="1" dirty="0" smtClean="0">
                    <a:solidFill>
                      <a:srgbClr val="C00000"/>
                    </a:solidFill>
                  </a:rPr>
                  <a:t>- Each  branch </a:t>
                </a:r>
                <a:r>
                  <a:rPr lang="en-US" sz="1400" i="1" dirty="0">
                    <a:solidFill>
                      <a:srgbClr val="C00000"/>
                    </a:solidFill>
                  </a:rPr>
                  <a:t> </a:t>
                </a:r>
                <a:r>
                  <a:rPr lang="en-US" sz="1400" i="1" dirty="0" smtClean="0">
                    <a:solidFill>
                      <a:srgbClr val="C00000"/>
                    </a:solidFill>
                  </a:rPr>
                  <a:t>groups images according to their metadata values</a:t>
                </a:r>
                <a:endParaRPr lang="en-US" sz="1400" i="1" dirty="0">
                  <a:solidFill>
                    <a:srgbClr val="C00000"/>
                  </a:solidFill>
                </a:endParaRPr>
              </a:p>
            </p:txBody>
          </p:sp>
        </p:grpSp>
      </p:grpSp>
      <p:cxnSp>
        <p:nvCxnSpPr>
          <p:cNvPr id="108" name="Straight Arrow Connector 107"/>
          <p:cNvCxnSpPr/>
          <p:nvPr/>
        </p:nvCxnSpPr>
        <p:spPr>
          <a:xfrm flipV="1">
            <a:off x="649984" y="3868756"/>
            <a:ext cx="8066316" cy="75678"/>
          </a:xfrm>
          <a:prstGeom prst="straightConnector1">
            <a:avLst/>
          </a:prstGeom>
          <a:ln>
            <a:prstDash val="lgDash"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972950" y="4811804"/>
            <a:ext cx="172603" cy="288744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5131992" y="3746562"/>
            <a:ext cx="1108076" cy="289183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Oval 78"/>
          <p:cNvSpPr/>
          <p:nvPr/>
        </p:nvSpPr>
        <p:spPr>
          <a:xfrm>
            <a:off x="675307" y="5095258"/>
            <a:ext cx="1295400" cy="467779"/>
          </a:xfrm>
          <a:prstGeom prst="ellipse">
            <a:avLst/>
          </a:prstGeom>
          <a:solidFill>
            <a:srgbClr val="A5002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Query</a:t>
            </a:r>
            <a:endParaRPr lang="en-US" sz="1600" dirty="0"/>
          </a:p>
        </p:txBody>
      </p:sp>
      <p:sp>
        <p:nvSpPr>
          <p:cNvPr id="89" name="TextBox 88"/>
          <p:cNvSpPr txBox="1"/>
          <p:nvPr/>
        </p:nvSpPr>
        <p:spPr>
          <a:xfrm>
            <a:off x="403196" y="4535543"/>
            <a:ext cx="17772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9D556A"/>
                </a:solidFill>
              </a:rPr>
              <a:t>Image, metadata</a:t>
            </a:r>
            <a:endParaRPr lang="en-US" sz="1600" dirty="0">
              <a:solidFill>
                <a:srgbClr val="9D556A"/>
              </a:solidFill>
            </a:endParaRPr>
          </a:p>
        </p:txBody>
      </p:sp>
      <p:cxnSp>
        <p:nvCxnSpPr>
          <p:cNvPr id="129" name="Straight Arrow Connector 128"/>
          <p:cNvCxnSpPr/>
          <p:nvPr/>
        </p:nvCxnSpPr>
        <p:spPr>
          <a:xfrm>
            <a:off x="3351719" y="2723127"/>
            <a:ext cx="1081" cy="2143314"/>
          </a:xfrm>
          <a:prstGeom prst="straightConnector1">
            <a:avLst/>
          </a:prstGeom>
          <a:ln w="38100" cmpd="dbl">
            <a:solidFill>
              <a:srgbClr val="9D556A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>
            <a:off x="4419600" y="2667000"/>
            <a:ext cx="1890297" cy="403579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>
            <a:stCxn id="141" idx="1"/>
          </p:cNvCxnSpPr>
          <p:nvPr/>
        </p:nvCxnSpPr>
        <p:spPr>
          <a:xfrm flipH="1">
            <a:off x="3882955" y="3339192"/>
            <a:ext cx="1872862" cy="153182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lowchart: Multidocument 49"/>
          <p:cNvSpPr/>
          <p:nvPr/>
        </p:nvSpPr>
        <p:spPr>
          <a:xfrm>
            <a:off x="5416565" y="4081579"/>
            <a:ext cx="1447800" cy="597923"/>
          </a:xfrm>
          <a:prstGeom prst="flowChartMultidocument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Index files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89" name="TextBox 188"/>
          <p:cNvSpPr txBox="1"/>
          <p:nvPr/>
        </p:nvSpPr>
        <p:spPr>
          <a:xfrm>
            <a:off x="2481166" y="3830992"/>
            <a:ext cx="13288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(1-m , one per search branch)</a:t>
            </a:r>
            <a:endParaRPr lang="en-US" sz="1400" dirty="0"/>
          </a:p>
        </p:txBody>
      </p:sp>
      <p:sp>
        <p:nvSpPr>
          <p:cNvPr id="193" name="Oval 192"/>
          <p:cNvSpPr/>
          <p:nvPr/>
        </p:nvSpPr>
        <p:spPr>
          <a:xfrm>
            <a:off x="990600" y="2209800"/>
            <a:ext cx="1295400" cy="46777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Ingest</a:t>
            </a:r>
            <a:endParaRPr lang="en-US" sz="1600" dirty="0"/>
          </a:p>
        </p:txBody>
      </p:sp>
      <p:cxnSp>
        <p:nvCxnSpPr>
          <p:cNvPr id="196" name="Straight Arrow Connector 195"/>
          <p:cNvCxnSpPr/>
          <p:nvPr/>
        </p:nvCxnSpPr>
        <p:spPr>
          <a:xfrm flipV="1">
            <a:off x="3097522" y="2669629"/>
            <a:ext cx="26678" cy="2359571"/>
          </a:xfrm>
          <a:prstGeom prst="straightConnector1">
            <a:avLst/>
          </a:prstGeom>
          <a:ln w="38100" cmpd="dbl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TextBox 198"/>
          <p:cNvSpPr txBox="1"/>
          <p:nvPr/>
        </p:nvSpPr>
        <p:spPr>
          <a:xfrm>
            <a:off x="1905000" y="3170396"/>
            <a:ext cx="1420772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7030A0"/>
                </a:solidFill>
              </a:rPr>
              <a:t>Match results</a:t>
            </a:r>
            <a:endParaRPr lang="en-US" sz="1600" dirty="0">
              <a:solidFill>
                <a:srgbClr val="7030A0"/>
              </a:solidFill>
            </a:endParaRPr>
          </a:p>
        </p:txBody>
      </p:sp>
      <p:cxnSp>
        <p:nvCxnSpPr>
          <p:cNvPr id="200" name="Straight Arrow Connector 199"/>
          <p:cNvCxnSpPr/>
          <p:nvPr/>
        </p:nvCxnSpPr>
        <p:spPr>
          <a:xfrm flipH="1">
            <a:off x="990758" y="2713078"/>
            <a:ext cx="1652045" cy="1689467"/>
          </a:xfrm>
          <a:prstGeom prst="straightConnector1">
            <a:avLst/>
          </a:prstGeom>
          <a:ln w="38100" cmpd="dbl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1" name="Group 220"/>
          <p:cNvGrpSpPr/>
          <p:nvPr/>
        </p:nvGrpSpPr>
        <p:grpSpPr>
          <a:xfrm>
            <a:off x="5755817" y="3098630"/>
            <a:ext cx="1670383" cy="694580"/>
            <a:chOff x="5527217" y="3163336"/>
            <a:chExt cx="1973543" cy="629873"/>
          </a:xfrm>
        </p:grpSpPr>
        <p:sp>
          <p:nvSpPr>
            <p:cNvPr id="141" name="Rounded Rectangle 140"/>
            <p:cNvSpPr/>
            <p:nvPr/>
          </p:nvSpPr>
          <p:spPr>
            <a:xfrm>
              <a:off x="5527217" y="3163336"/>
              <a:ext cx="1647375" cy="436302"/>
            </a:xfrm>
            <a:prstGeom prst="roundRect">
              <a:avLst/>
            </a:prstGeom>
            <a:solidFill>
              <a:srgbClr val="FFFF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New image List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06" name="Rounded Rectangle 205"/>
            <p:cNvSpPr/>
            <p:nvPr/>
          </p:nvSpPr>
          <p:spPr>
            <a:xfrm>
              <a:off x="5609327" y="3249547"/>
              <a:ext cx="1768207" cy="408054"/>
            </a:xfrm>
            <a:prstGeom prst="roundRect">
              <a:avLst/>
            </a:prstGeom>
            <a:solidFill>
              <a:srgbClr val="FFFF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New image List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07" name="Rounded Rectangle 206"/>
            <p:cNvSpPr/>
            <p:nvPr/>
          </p:nvSpPr>
          <p:spPr>
            <a:xfrm>
              <a:off x="5730159" y="3326701"/>
              <a:ext cx="1770601" cy="466508"/>
            </a:xfrm>
            <a:prstGeom prst="roundRect">
              <a:avLst/>
            </a:prstGeom>
            <a:solidFill>
              <a:srgbClr val="FFFF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Add/remove Region list  for Branch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86" name="Straight Arrow Connector 85"/>
          <p:cNvCxnSpPr>
            <a:stCxn id="50" idx="1"/>
          </p:cNvCxnSpPr>
          <p:nvPr/>
        </p:nvCxnSpPr>
        <p:spPr>
          <a:xfrm flipH="1">
            <a:off x="4091110" y="4380541"/>
            <a:ext cx="1325455" cy="468575"/>
          </a:xfrm>
          <a:prstGeom prst="straightConnector1">
            <a:avLst/>
          </a:prstGeom>
          <a:ln w="254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/>
          <p:cNvSpPr/>
          <p:nvPr/>
        </p:nvSpPr>
        <p:spPr>
          <a:xfrm>
            <a:off x="827707" y="5105837"/>
            <a:ext cx="1295400" cy="467779"/>
          </a:xfrm>
          <a:prstGeom prst="ellipse">
            <a:avLst/>
          </a:prstGeom>
          <a:solidFill>
            <a:srgbClr val="A5002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Query</a:t>
            </a:r>
            <a:endParaRPr lang="en-US" sz="1600" dirty="0"/>
          </a:p>
        </p:txBody>
      </p:sp>
      <p:sp>
        <p:nvSpPr>
          <p:cNvPr id="70" name="Oval 69"/>
          <p:cNvSpPr/>
          <p:nvPr/>
        </p:nvSpPr>
        <p:spPr>
          <a:xfrm>
            <a:off x="1015970" y="5105837"/>
            <a:ext cx="1295400" cy="467779"/>
          </a:xfrm>
          <a:prstGeom prst="ellipse">
            <a:avLst/>
          </a:prstGeom>
          <a:solidFill>
            <a:srgbClr val="A5002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Query</a:t>
            </a:r>
          </a:p>
          <a:p>
            <a:pPr algn="ctr"/>
            <a:r>
              <a:rPr lang="en-US" sz="1600" dirty="0" smtClean="0"/>
              <a:t>Extent-n</a:t>
            </a:r>
            <a:endParaRPr lang="en-US" sz="1600" dirty="0"/>
          </a:p>
        </p:txBody>
      </p:sp>
      <p:grpSp>
        <p:nvGrpSpPr>
          <p:cNvPr id="9" name="Group 8"/>
          <p:cNvGrpSpPr/>
          <p:nvPr/>
        </p:nvGrpSpPr>
        <p:grpSpPr>
          <a:xfrm>
            <a:off x="2758738" y="4856227"/>
            <a:ext cx="1965681" cy="1090345"/>
            <a:chOff x="3012999" y="5006052"/>
            <a:chExt cx="1781482" cy="1011172"/>
          </a:xfrm>
        </p:grpSpPr>
        <p:sp>
          <p:nvSpPr>
            <p:cNvPr id="73" name="Rounded Rectangle 72"/>
            <p:cNvSpPr/>
            <p:nvPr/>
          </p:nvSpPr>
          <p:spPr>
            <a:xfrm>
              <a:off x="3265415" y="5006052"/>
              <a:ext cx="1529066" cy="730225"/>
            </a:xfrm>
            <a:prstGeom prst="roundRect">
              <a:avLst/>
            </a:prstGeom>
            <a:solidFill>
              <a:srgbClr val="A5002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3124200" y="5137175"/>
              <a:ext cx="1529066" cy="730225"/>
            </a:xfrm>
            <a:prstGeom prst="roundRect">
              <a:avLst/>
            </a:prstGeom>
            <a:solidFill>
              <a:srgbClr val="A5002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3012999" y="5271573"/>
              <a:ext cx="1566118" cy="745651"/>
              <a:chOff x="3012999" y="5271573"/>
              <a:chExt cx="1566118" cy="745651"/>
            </a:xfrm>
          </p:grpSpPr>
          <p:sp>
            <p:nvSpPr>
              <p:cNvPr id="93" name="Rounded Rectangle 92"/>
              <p:cNvSpPr/>
              <p:nvPr/>
            </p:nvSpPr>
            <p:spPr>
              <a:xfrm>
                <a:off x="3012999" y="5297372"/>
                <a:ext cx="1566118" cy="719852"/>
              </a:xfrm>
              <a:prstGeom prst="roundRect">
                <a:avLst/>
              </a:prstGeom>
              <a:solidFill>
                <a:srgbClr val="A5002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3047999" y="5271573"/>
                <a:ext cx="1480075" cy="578882"/>
              </a:xfrm>
              <a:prstGeom prst="round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>
                    <a:solidFill>
                      <a:schemeClr val="bg1"/>
                    </a:solidFill>
                  </a:rPr>
                  <a:t>Search Context-n1</a:t>
                </a:r>
                <a:endParaRPr lang="en-US" sz="1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3085545" y="5637133"/>
                <a:ext cx="1369817" cy="256885"/>
              </a:xfrm>
              <a:prstGeom prst="rect">
                <a:avLst/>
              </a:prstGeom>
              <a:solidFill>
                <a:srgbClr val="A50021"/>
              </a:solidFill>
              <a:ln>
                <a:solidFill>
                  <a:schemeClr val="bg1"/>
                </a:solidFill>
                <a:prstDash val="dash"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>
                    <a:solidFill>
                      <a:schemeClr val="bg1"/>
                    </a:solidFill>
                  </a:rPr>
                  <a:t>ImageMatcher-n1</a:t>
                </a:r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p:grpSp>
      </p:grpSp>
      <p:pic>
        <p:nvPicPr>
          <p:cNvPr id="81" name="Picture 8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482" y="1312204"/>
            <a:ext cx="570518" cy="570518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353" y="4139680"/>
            <a:ext cx="570518" cy="570518"/>
          </a:xfrm>
          <a:prstGeom prst="rect">
            <a:avLst/>
          </a:prstGeom>
        </p:spPr>
      </p:pic>
      <p:grpSp>
        <p:nvGrpSpPr>
          <p:cNvPr id="40" name="Group 39"/>
          <p:cNvGrpSpPr/>
          <p:nvPr/>
        </p:nvGrpSpPr>
        <p:grpSpPr>
          <a:xfrm>
            <a:off x="457200" y="5788397"/>
            <a:ext cx="2633735" cy="536203"/>
            <a:chOff x="463787" y="5766745"/>
            <a:chExt cx="3023510" cy="536203"/>
          </a:xfrm>
        </p:grpSpPr>
        <p:cxnSp>
          <p:nvCxnSpPr>
            <p:cNvPr id="87" name="Straight Arrow Connector 86"/>
            <p:cNvCxnSpPr/>
            <p:nvPr/>
          </p:nvCxnSpPr>
          <p:spPr>
            <a:xfrm flipV="1">
              <a:off x="601876" y="6169351"/>
              <a:ext cx="464924" cy="2849"/>
            </a:xfrm>
            <a:prstGeom prst="straightConnector1">
              <a:avLst/>
            </a:prstGeom>
            <a:ln w="38100" cmpd="dbl">
              <a:solidFill>
                <a:schemeClr val="accent1">
                  <a:lumMod val="75000"/>
                </a:schemeClr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Box 93"/>
            <p:cNvSpPr txBox="1"/>
            <p:nvPr/>
          </p:nvSpPr>
          <p:spPr>
            <a:xfrm>
              <a:off x="1043294" y="5995171"/>
              <a:ext cx="24440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rgbClr val="002060"/>
                  </a:solidFill>
                </a:rPr>
                <a:t>Creates a persistent object</a:t>
              </a:r>
              <a:endParaRPr lang="en-US" sz="1400" dirty="0">
                <a:solidFill>
                  <a:srgbClr val="002060"/>
                </a:solidFill>
              </a:endParaRPr>
            </a:p>
          </p:txBody>
        </p:sp>
        <p:sp>
          <p:nvSpPr>
            <p:cNvPr id="95" name="Text Box 6"/>
            <p:cNvSpPr txBox="1"/>
            <p:nvPr/>
          </p:nvSpPr>
          <p:spPr>
            <a:xfrm>
              <a:off x="463787" y="5766745"/>
              <a:ext cx="990600" cy="305612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400" dirty="0" smtClean="0">
                  <a:solidFill>
                    <a:srgbClr val="00206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Legend:</a:t>
              </a:r>
              <a:endParaRPr lang="en-US" sz="1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cxnSp>
        <p:nvCxnSpPr>
          <p:cNvPr id="96" name="Straight Arrow Connector 95"/>
          <p:cNvCxnSpPr/>
          <p:nvPr/>
        </p:nvCxnSpPr>
        <p:spPr>
          <a:xfrm flipH="1" flipV="1">
            <a:off x="2241395" y="2372839"/>
            <a:ext cx="345976" cy="474"/>
          </a:xfrm>
          <a:prstGeom prst="straightConnector1">
            <a:avLst/>
          </a:prstGeom>
          <a:ln w="34925" cmpd="dbl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0470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8" grpId="0"/>
      <p:bldP spid="32" grpId="0" animBg="1"/>
      <p:bldP spid="36" grpId="0"/>
      <p:bldP spid="67" grpId="0" animBg="1"/>
      <p:bldP spid="75" grpId="0"/>
      <p:bldP spid="82" grpId="0"/>
      <p:bldP spid="79" grpId="0" animBg="1"/>
      <p:bldP spid="89" grpId="0"/>
      <p:bldP spid="50" grpId="0" animBg="1"/>
      <p:bldP spid="189" grpId="0"/>
      <p:bldP spid="193" grpId="0" animBg="1"/>
      <p:bldP spid="199" grpId="0"/>
      <p:bldP spid="69" grpId="0" animBg="1"/>
      <p:bldP spid="7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FM2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MySQL database accessed via FM2 Database Manager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Static/semi-static  data</a:t>
            </a:r>
          </a:p>
          <a:p>
            <a:pPr lvl="1"/>
            <a:r>
              <a:rPr lang="en-US" dirty="0" smtClean="0"/>
              <a:t>Client, client metadata fields/allowed values, Index storage roots</a:t>
            </a:r>
          </a:p>
          <a:p>
            <a:pPr lvl="1"/>
            <a:r>
              <a:rPr lang="en-US" dirty="0" smtClean="0"/>
              <a:t>Image Extents (dynamic create/delete/activate/deactivate)</a:t>
            </a:r>
          </a:p>
          <a:p>
            <a:pPr lvl="1"/>
            <a:r>
              <a:rPr lang="en-US" dirty="0" smtClean="0"/>
              <a:t>Supported Index Descriptor types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Image-related data </a:t>
            </a:r>
          </a:p>
          <a:p>
            <a:pPr lvl="1"/>
            <a:r>
              <a:rPr lang="en-US" dirty="0" smtClean="0"/>
              <a:t>Image, image zone (region), zone descriptor, descriptor file path</a:t>
            </a:r>
          </a:p>
          <a:p>
            <a:pPr lvl="1"/>
            <a:r>
              <a:rPr lang="en-US" dirty="0" smtClean="0"/>
              <a:t>Image to metadata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Admin data </a:t>
            </a:r>
          </a:p>
          <a:p>
            <a:pPr lvl="1"/>
            <a:r>
              <a:rPr lang="en-US" dirty="0"/>
              <a:t>Administrator name, </a:t>
            </a:r>
            <a:r>
              <a:rPr lang="en-US" dirty="0" smtClean="0"/>
              <a:t>password</a:t>
            </a:r>
          </a:p>
          <a:p>
            <a:pPr lvl="1"/>
            <a:r>
              <a:rPr lang="en-US" dirty="0" smtClean="0"/>
              <a:t>Performance record tables</a:t>
            </a:r>
          </a:p>
          <a:p>
            <a:pPr marL="342900" lvl="1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i="1" dirty="0"/>
              <a:t>Note: Image and related table rows cached as in-memory Java objects for fast access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FFE12-9072-4CAF-9929-28A3FE9F75D0}" type="datetime1">
              <a:rPr lang="en-US" smtClean="0"/>
              <a:t>10/19/2018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B6F15528-21DE-4FAA-801E-634DDDAF4B2B}" type="slidenum">
              <a:rPr lang="en-US" smtClean="0"/>
              <a:pPr algn="r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181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FM2 Client Server Communication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In compliance with HTTP 4.4.1 protocols</a:t>
            </a:r>
          </a:p>
          <a:p>
            <a:pPr lvl="1"/>
            <a:r>
              <a:rPr lang="en-US" dirty="0" smtClean="0"/>
              <a:t>Client Request format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 smtClean="0"/>
              <a:t>Server URL</a:t>
            </a:r>
            <a:r>
              <a:rPr lang="en-US" dirty="0"/>
              <a:t>, </a:t>
            </a:r>
            <a:r>
              <a:rPr lang="en-US" dirty="0" smtClean="0"/>
              <a:t>Service Name, Service parameter &lt;Name, Value&gt; pairs</a:t>
            </a:r>
          </a:p>
          <a:p>
            <a:pPr lvl="1"/>
            <a:r>
              <a:rPr lang="en-US" dirty="0" smtClean="0"/>
              <a:t>Server Response Format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 smtClean="0"/>
              <a:t>Request status code, Status message, HTTP Header info, Response message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FM2 Client Server Interface Control Document (ICD) </a:t>
            </a:r>
            <a:endParaRPr lang="en-US" dirty="0" smtClean="0"/>
          </a:p>
          <a:p>
            <a:pPr lvl="1"/>
            <a:r>
              <a:rPr lang="en-US" dirty="0" smtClean="0"/>
              <a:t>Defines Service names, parameters, status code, status messages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Response messages are service specific</a:t>
            </a:r>
          </a:p>
          <a:p>
            <a:pPr lvl="1"/>
            <a:r>
              <a:rPr lang="en-US" dirty="0" smtClean="0"/>
              <a:t>encoded as JSON strings </a:t>
            </a:r>
          </a:p>
          <a:p>
            <a:pPr lvl="1"/>
            <a:r>
              <a:rPr lang="en-US" dirty="0" smtClean="0"/>
              <a:t>must be decoded by the client according to the ICD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Utilities to encode/decode Server requests and responses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mplemented for a Java client (for in-house testing) </a:t>
            </a:r>
            <a:endParaRPr lang="en-US" dirty="0"/>
          </a:p>
          <a:p>
            <a:pPr lvl="1"/>
            <a:r>
              <a:rPr lang="en-US" dirty="0" smtClean="0"/>
              <a:t>Parallel implementation provided for PHP clients (</a:t>
            </a:r>
            <a:r>
              <a:rPr lang="en-US" i="1" dirty="0" smtClean="0"/>
              <a:t>by PL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5AAEC-2FCF-457D-BE63-4605A07D4D31}" type="datetime1">
              <a:rPr lang="en-US" smtClean="0"/>
              <a:t>10/19/2018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B6F15528-21DE-4FAA-801E-634DDDAF4B2B}" type="slidenum">
              <a:rPr lang="en-US" smtClean="0"/>
              <a:pPr algn="r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090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876300" y="640160"/>
            <a:ext cx="7391400" cy="1163637"/>
          </a:xfrm>
        </p:spPr>
        <p:txBody>
          <a:bodyPr>
            <a:noAutofit/>
          </a:bodyPr>
          <a:lstStyle/>
          <a:p>
            <a:pPr marL="171450" lvl="0" indent="-171450">
              <a:spcBef>
                <a:spcPts val="750"/>
              </a:spcBef>
            </a:pPr>
            <a:r>
              <a:rPr lang="en-US" sz="4400" dirty="0" smtClean="0">
                <a:solidFill>
                  <a:schemeClr val="accent2">
                    <a:lumMod val="50000"/>
                  </a:schemeClr>
                </a:solidFill>
                <a:ea typeface="+mn-ea"/>
                <a:cs typeface="+mn-cs"/>
              </a:rPr>
              <a:t>Testing</a:t>
            </a:r>
            <a:r>
              <a:rPr lang="en-US" sz="4400" dirty="0">
                <a:solidFill>
                  <a:schemeClr val="accent2">
                    <a:lumMod val="50000"/>
                  </a:schemeClr>
                </a:solidFill>
                <a:ea typeface="+mn-ea"/>
                <a:cs typeface="+mn-cs"/>
              </a:rPr>
              <a:t>	</a:t>
            </a: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2714353" y="2057400"/>
            <a:ext cx="4248150" cy="3657600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</a:rPr>
              <a:t>Test Philosophy</a:t>
            </a:r>
          </a:p>
          <a:p>
            <a:pPr marL="685800" lvl="1" indent="-342900" algn="l"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chemeClr val="accent2">
                    <a:lumMod val="50000"/>
                  </a:schemeClr>
                </a:solidFill>
              </a:rPr>
              <a:t>Test datasets</a:t>
            </a:r>
          </a:p>
          <a:p>
            <a:pPr marL="628650" lvl="1" indent="-285750" algn="l"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chemeClr val="accent2">
                    <a:lumMod val="50000"/>
                  </a:schemeClr>
                </a:solidFill>
              </a:rPr>
              <a:t>Test 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</a:rPr>
              <a:t>data </a:t>
            </a:r>
            <a:r>
              <a:rPr lang="en-US" sz="2200" dirty="0" smtClean="0">
                <a:solidFill>
                  <a:schemeClr val="accent2">
                    <a:lumMod val="50000"/>
                  </a:schemeClr>
                </a:solidFill>
              </a:rPr>
              <a:t>generation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</a:rPr>
              <a:t>Testing Tools</a:t>
            </a:r>
          </a:p>
          <a:p>
            <a:pPr marL="628650" lvl="1" indent="-285750" algn="l"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chemeClr val="accent2">
                    <a:lumMod val="50000"/>
                  </a:schemeClr>
                </a:solidFill>
              </a:rPr>
              <a:t>Client Applications</a:t>
            </a:r>
          </a:p>
          <a:p>
            <a:pPr marL="628650" lvl="1" indent="-285750" algn="l"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chemeClr val="accent2">
                    <a:lumMod val="50000"/>
                  </a:schemeClr>
                </a:solidFill>
              </a:rPr>
              <a:t>Batch tests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300" dirty="0" smtClean="0">
                <a:solidFill>
                  <a:schemeClr val="accent2">
                    <a:lumMod val="50000"/>
                  </a:schemeClr>
                </a:solidFill>
              </a:rPr>
              <a:t>Result </a:t>
            </a:r>
            <a:r>
              <a:rPr lang="en-US" sz="2300" dirty="0">
                <a:solidFill>
                  <a:schemeClr val="accent2">
                    <a:lumMod val="50000"/>
                  </a:schemeClr>
                </a:solidFill>
              </a:rPr>
              <a:t>Display </a:t>
            </a:r>
            <a:endParaRPr lang="en-US" sz="2300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marL="628650" lvl="1" indent="-285750" algn="l"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chemeClr val="accent2">
                    <a:lumMod val="50000"/>
                  </a:schemeClr>
                </a:solidFill>
              </a:rPr>
              <a:t>Real-time 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</a:rPr>
              <a:t>and stored </a:t>
            </a:r>
            <a:r>
              <a:rPr lang="en-US" sz="2200" dirty="0" smtClean="0">
                <a:solidFill>
                  <a:schemeClr val="accent2">
                    <a:lumMod val="50000"/>
                  </a:schemeClr>
                </a:solidFill>
              </a:rPr>
              <a:t>results</a:t>
            </a:r>
          </a:p>
          <a:p>
            <a:pPr marL="628650" lvl="1" indent="-285750" algn="l"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chemeClr val="accent2">
                    <a:lumMod val="50000"/>
                  </a:schemeClr>
                </a:solidFill>
              </a:rPr>
              <a:t>Result Analyzer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44719-EF3D-4706-A934-5B24A60E6A60}" type="datetime1">
              <a:rPr lang="en-US" smtClean="0"/>
              <a:t>10/19/2018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B6F15528-21DE-4FAA-801E-634DDDAF4B2B}" type="slidenum">
              <a:rPr lang="en-US" smtClean="0"/>
              <a:pPr algn="r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917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FM2 Test Philosophy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rgbClr val="800000"/>
                </a:solidFill>
              </a:rPr>
              <a:t> Understand the robustness and deficiencies of the system through various levels of testing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Independent testing at different levels for easy fault isolation</a:t>
            </a:r>
          </a:p>
          <a:p>
            <a:pPr marL="800100" lvl="1" indent="-457200">
              <a:buFont typeface="+mj-lt"/>
              <a:buAutoNum type="alphaLcParenR"/>
            </a:pPr>
            <a:r>
              <a:rPr lang="en-US" dirty="0" smtClean="0"/>
              <a:t>From a Web client</a:t>
            </a:r>
          </a:p>
          <a:p>
            <a:pPr marL="800100" lvl="1" indent="-457200">
              <a:buFont typeface="+mj-lt"/>
              <a:buAutoNum type="alphaLcParenR"/>
            </a:pPr>
            <a:r>
              <a:rPr lang="en-US" dirty="0"/>
              <a:t>L</a:t>
            </a:r>
            <a:r>
              <a:rPr lang="en-US" dirty="0" smtClean="0"/>
              <a:t>ocally at the FM2 server level</a:t>
            </a:r>
          </a:p>
          <a:p>
            <a:pPr marL="800100" lvl="1" indent="-457200">
              <a:buFont typeface="+mj-lt"/>
              <a:buAutoNum type="alphaLcParenR"/>
            </a:pPr>
            <a:r>
              <a:rPr lang="en-US" dirty="0"/>
              <a:t>F</a:t>
            </a:r>
            <a:r>
              <a:rPr lang="en-US" dirty="0" smtClean="0"/>
              <a:t>rom Facematch Adapter layer, using FaceMatch2 JNI</a:t>
            </a:r>
          </a:p>
          <a:p>
            <a:pPr marL="800100" lvl="1" indent="-457200">
              <a:buFont typeface="+mj-lt"/>
              <a:buAutoNum type="alphaLcParenR"/>
            </a:pPr>
            <a:r>
              <a:rPr lang="en-US" dirty="0" smtClean="0"/>
              <a:t>From a C++ test application directly invoking the FaceMatch Lib</a:t>
            </a:r>
          </a:p>
          <a:p>
            <a:r>
              <a:rPr lang="en-US" dirty="0" smtClean="0"/>
              <a:t>  (a) and (b) must support batch based testing for all face match functions, using same data, to:</a:t>
            </a:r>
          </a:p>
          <a:p>
            <a:pPr lvl="1"/>
            <a:r>
              <a:rPr lang="en-US" dirty="0" smtClean="0"/>
              <a:t>Uncover hard-to-find problems</a:t>
            </a:r>
          </a:p>
          <a:p>
            <a:pPr lvl="1"/>
            <a:r>
              <a:rPr lang="en-US" dirty="0" smtClean="0"/>
              <a:t>Check system performance and response times</a:t>
            </a:r>
          </a:p>
          <a:p>
            <a:pPr lvl="1"/>
            <a:r>
              <a:rPr lang="en-US" dirty="0" smtClean="0"/>
              <a:t>Visually display and analyze face match results in real-time and from stored data</a:t>
            </a:r>
          </a:p>
          <a:p>
            <a:r>
              <a:rPr lang="en-US" dirty="0" smtClean="0"/>
              <a:t>(c) and (d) are useful for quick tests and to assure validity of components, especially after a new FaceMatch Lib release, software and system changes etc.</a:t>
            </a:r>
          </a:p>
          <a:p>
            <a:pPr lvl="1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86468-B6E3-4978-AA11-930991BADD48}" type="datetime1">
              <a:rPr lang="en-US" smtClean="0"/>
              <a:t>10/19/2018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B6F15528-21DE-4FAA-801E-634DDDAF4B2B}" type="slidenum">
              <a:rPr lang="en-US" smtClean="0"/>
              <a:pPr algn="r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452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546831" y="1147432"/>
            <a:ext cx="3644169" cy="927166"/>
            <a:chOff x="546831" y="1147432"/>
            <a:chExt cx="3644169" cy="927166"/>
          </a:xfrm>
        </p:grpSpPr>
        <p:sp>
          <p:nvSpPr>
            <p:cNvPr id="12" name="Flowchart: Document 11"/>
            <p:cNvSpPr/>
            <p:nvPr/>
          </p:nvSpPr>
          <p:spPr>
            <a:xfrm>
              <a:off x="546831" y="1349891"/>
              <a:ext cx="1085306" cy="519114"/>
            </a:xfrm>
            <a:prstGeom prst="flowChartDocumen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Test data Batch file</a:t>
              </a:r>
              <a:endParaRPr lang="en-US" sz="1400" dirty="0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2085798" y="1302617"/>
              <a:ext cx="1034717" cy="449392"/>
            </a:xfrm>
            <a:prstGeom prst="rect">
              <a:avLst/>
            </a:prstGeom>
            <a:solidFill>
              <a:srgbClr val="66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FM2 Web Client</a:t>
              </a:r>
              <a:endParaRPr lang="en-US" sz="1400" dirty="0"/>
            </a:p>
          </p:txBody>
        </p:sp>
        <p:cxnSp>
          <p:nvCxnSpPr>
            <p:cNvPr id="95" name="Straight Arrow Connector 94"/>
            <p:cNvCxnSpPr>
              <a:stCxn id="80" idx="3"/>
            </p:cNvCxnSpPr>
            <p:nvPr/>
          </p:nvCxnSpPr>
          <p:spPr>
            <a:xfrm>
              <a:off x="3120515" y="1527313"/>
              <a:ext cx="1070485" cy="20748"/>
            </a:xfrm>
            <a:prstGeom prst="straightConnector1">
              <a:avLst/>
            </a:prstGeom>
            <a:ln w="41275" cmpd="dbl">
              <a:solidFill>
                <a:srgbClr val="441F7B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TextBox 103"/>
            <p:cNvSpPr txBox="1"/>
            <p:nvPr/>
          </p:nvSpPr>
          <p:spPr>
            <a:xfrm>
              <a:off x="1621062" y="1147432"/>
              <a:ext cx="4363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(a)</a:t>
              </a:r>
              <a:endParaRPr lang="en-US" dirty="0"/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3145991" y="1551378"/>
              <a:ext cx="8673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HTTP Requests</a:t>
              </a:r>
              <a:endParaRPr lang="en-US" sz="14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359"/>
            <a:ext cx="7886700" cy="701674"/>
          </a:xfrm>
        </p:spPr>
        <p:txBody>
          <a:bodyPr/>
          <a:lstStyle/>
          <a:p>
            <a:r>
              <a:rPr lang="en-US" dirty="0" smtClean="0"/>
              <a:t>FaceMatch2 Testing Levels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DFAF8-C1F7-4C9D-858F-017BA98E1277}" type="datetime1">
              <a:rPr lang="en-US" smtClean="0"/>
              <a:t>10/19/2018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40458" y="6294437"/>
            <a:ext cx="2057400" cy="365125"/>
          </a:xfrm>
        </p:spPr>
        <p:txBody>
          <a:bodyPr/>
          <a:lstStyle/>
          <a:p>
            <a:pPr algn="r"/>
            <a:fld id="{B6F15528-21DE-4FAA-801E-634DDDAF4B2B}" type="slidenum">
              <a:rPr lang="en-US" smtClean="0"/>
              <a:pPr algn="r"/>
              <a:t>16</a:t>
            </a:fld>
            <a:endParaRPr lang="en-US" dirty="0"/>
          </a:p>
        </p:txBody>
      </p:sp>
      <p:sp>
        <p:nvSpPr>
          <p:cNvPr id="88" name="Rectangle 87"/>
          <p:cNvSpPr/>
          <p:nvPr/>
        </p:nvSpPr>
        <p:spPr>
          <a:xfrm>
            <a:off x="4107472" y="5090461"/>
            <a:ext cx="1617053" cy="304800"/>
          </a:xfrm>
          <a:prstGeom prst="rect">
            <a:avLst/>
          </a:prstGeom>
          <a:pattFill prst="pct20">
            <a:fgClr>
              <a:srgbClr val="CCCCFF"/>
            </a:fgClr>
            <a:bgClr>
              <a:schemeClr val="accent1"/>
            </a:bgClr>
          </a:patt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FMLib JNI</a:t>
            </a:r>
            <a:endParaRPr lang="en-US" sz="1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4051749" y="5621941"/>
            <a:ext cx="1617053" cy="670619"/>
          </a:xfrm>
          <a:prstGeom prst="rect">
            <a:avLst/>
          </a:prstGeom>
          <a:solidFill>
            <a:srgbClr val="441F7B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FaceMatch Lib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155694" y="5953780"/>
            <a:ext cx="32033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A50021"/>
                </a:solidFill>
              </a:rPr>
              <a:t>Note:</a:t>
            </a:r>
          </a:p>
          <a:p>
            <a:r>
              <a:rPr lang="en-US" sz="1400" dirty="0">
                <a:solidFill>
                  <a:srgbClr val="A50021"/>
                </a:solidFill>
              </a:rPr>
              <a:t>(</a:t>
            </a:r>
            <a:r>
              <a:rPr lang="en-US" sz="1400" dirty="0" smtClean="0">
                <a:solidFill>
                  <a:srgbClr val="A50021"/>
                </a:solidFill>
              </a:rPr>
              <a:t>a)-(d) refers to levels of tests</a:t>
            </a:r>
            <a:endParaRPr lang="en-US" sz="1400" dirty="0">
              <a:solidFill>
                <a:srgbClr val="A50021"/>
              </a:solidFill>
            </a:endParaRPr>
          </a:p>
        </p:txBody>
      </p:sp>
      <p:cxnSp>
        <p:nvCxnSpPr>
          <p:cNvPr id="63" name="Straight Arrow Connector 62"/>
          <p:cNvCxnSpPr/>
          <p:nvPr/>
        </p:nvCxnSpPr>
        <p:spPr>
          <a:xfrm flipV="1">
            <a:off x="1658033" y="1452232"/>
            <a:ext cx="437629" cy="2057"/>
          </a:xfrm>
          <a:prstGeom prst="straightConnector1">
            <a:avLst/>
          </a:prstGeom>
          <a:ln w="41275" cmpd="dbl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>
            <a:off x="4915998" y="1753529"/>
            <a:ext cx="0" cy="282477"/>
          </a:xfrm>
          <a:prstGeom prst="straightConnector1">
            <a:avLst/>
          </a:prstGeom>
          <a:ln w="41275" cmpd="dbl">
            <a:solidFill>
              <a:srgbClr val="A5002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/>
          <p:cNvSpPr/>
          <p:nvPr/>
        </p:nvSpPr>
        <p:spPr>
          <a:xfrm>
            <a:off x="381000" y="4155542"/>
            <a:ext cx="1152179" cy="449392"/>
          </a:xfrm>
          <a:prstGeom prst="rect">
            <a:avLst/>
          </a:prstGeom>
          <a:solidFill>
            <a:srgbClr val="66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Adapter  Test modules</a:t>
            </a:r>
            <a:endParaRPr lang="en-US" sz="1400" dirty="0"/>
          </a:p>
        </p:txBody>
      </p:sp>
      <p:sp>
        <p:nvSpPr>
          <p:cNvPr id="111" name="Rectangle 110"/>
          <p:cNvSpPr/>
          <p:nvPr/>
        </p:nvSpPr>
        <p:spPr>
          <a:xfrm>
            <a:off x="1715107" y="5643232"/>
            <a:ext cx="1152179" cy="449392"/>
          </a:xfrm>
          <a:prstGeom prst="rect">
            <a:avLst/>
          </a:prstGeom>
          <a:solidFill>
            <a:srgbClr val="66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C++ Test Program</a:t>
            </a:r>
            <a:endParaRPr lang="en-US" sz="1400" dirty="0"/>
          </a:p>
        </p:txBody>
      </p:sp>
      <p:cxnSp>
        <p:nvCxnSpPr>
          <p:cNvPr id="113" name="Straight Arrow Connector 112"/>
          <p:cNvCxnSpPr/>
          <p:nvPr/>
        </p:nvCxnSpPr>
        <p:spPr>
          <a:xfrm flipH="1">
            <a:off x="4915130" y="5395261"/>
            <a:ext cx="4064" cy="238669"/>
          </a:xfrm>
          <a:prstGeom prst="straightConnector1">
            <a:avLst/>
          </a:prstGeom>
          <a:ln w="19050">
            <a:solidFill>
              <a:srgbClr val="A5002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>
            <a:off x="2862534" y="5858971"/>
            <a:ext cx="1176066" cy="0"/>
          </a:xfrm>
          <a:prstGeom prst="straightConnector1">
            <a:avLst/>
          </a:prstGeom>
          <a:ln w="41275" cmpd="dbl">
            <a:solidFill>
              <a:schemeClr val="accent4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1508738" y="4114800"/>
            <a:ext cx="3962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(c)</a:t>
            </a:r>
            <a:endParaRPr lang="en-US" sz="1600" dirty="0"/>
          </a:p>
        </p:txBody>
      </p:sp>
      <p:sp>
        <p:nvSpPr>
          <p:cNvPr id="129" name="TextBox 128"/>
          <p:cNvSpPr txBox="1"/>
          <p:nvPr/>
        </p:nvSpPr>
        <p:spPr>
          <a:xfrm>
            <a:off x="3221200" y="5502500"/>
            <a:ext cx="4171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(d)</a:t>
            </a:r>
            <a:endParaRPr lang="en-US" sz="16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2084440" y="1194275"/>
            <a:ext cx="5595940" cy="3830111"/>
            <a:chOff x="2084440" y="1194275"/>
            <a:chExt cx="5595940" cy="3830111"/>
          </a:xfrm>
        </p:grpSpPr>
        <p:grpSp>
          <p:nvGrpSpPr>
            <p:cNvPr id="11" name="Group 10"/>
            <p:cNvGrpSpPr/>
            <p:nvPr/>
          </p:nvGrpSpPr>
          <p:grpSpPr>
            <a:xfrm>
              <a:off x="2084440" y="1194275"/>
              <a:ext cx="5595940" cy="3830111"/>
              <a:chOff x="2084440" y="1194275"/>
              <a:chExt cx="5595940" cy="3830111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2084440" y="2072898"/>
                <a:ext cx="5584718" cy="2951488"/>
              </a:xfrm>
              <a:prstGeom prst="rect">
                <a:avLst/>
              </a:prstGeom>
              <a:solidFill>
                <a:srgbClr val="EFE9DD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4183672" y="1194275"/>
                <a:ext cx="1464652" cy="545585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4107472" y="2184120"/>
                <a:ext cx="1617053" cy="30480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FM2ServiceBroker</a:t>
                </a:r>
                <a:endParaRPr lang="en-US" sz="1400" b="1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30" name="Text Box 6"/>
              <p:cNvSpPr txBox="1"/>
              <p:nvPr/>
            </p:nvSpPr>
            <p:spPr>
              <a:xfrm>
                <a:off x="2438398" y="3341073"/>
                <a:ext cx="4876802" cy="588854"/>
              </a:xfrm>
              <a:prstGeom prst="rect">
                <a:avLst/>
              </a:prstGeom>
              <a:pattFill prst="narVert">
                <a:fgClr>
                  <a:schemeClr val="lt1"/>
                </a:fgClr>
                <a:bgClr>
                  <a:schemeClr val="accent5">
                    <a:lumMod val="60000"/>
                    <a:lumOff val="40000"/>
                  </a:schemeClr>
                </a:bgClr>
              </a:pattFill>
              <a:ln w="6350">
                <a:solidFill>
                  <a:prstClr val="black"/>
                </a:solidFill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endParaRPr lang="en-US" sz="1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6324600" y="2051652"/>
                <a:ext cx="13557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FM2 Server</a:t>
                </a:r>
                <a:endParaRPr lang="en-US" b="1" dirty="0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4052380" y="3397153"/>
                <a:ext cx="17272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Manager Layer</a:t>
                </a:r>
                <a:endParaRPr lang="en-US" b="1" dirty="0"/>
              </a:p>
            </p:txBody>
          </p:sp>
          <p:sp>
            <p:nvSpPr>
              <p:cNvPr id="40" name="Text Box 6"/>
              <p:cNvSpPr txBox="1"/>
              <p:nvPr/>
            </p:nvSpPr>
            <p:spPr>
              <a:xfrm>
                <a:off x="2438399" y="4225811"/>
                <a:ext cx="4876801" cy="595257"/>
              </a:xfrm>
              <a:prstGeom prst="rect">
                <a:avLst/>
              </a:prstGeom>
              <a:pattFill prst="pct60">
                <a:fgClr>
                  <a:schemeClr val="bg1"/>
                </a:fgClr>
                <a:bgClr>
                  <a:schemeClr val="accent5">
                    <a:lumMod val="60000"/>
                    <a:lumOff val="40000"/>
                  </a:schemeClr>
                </a:bgClr>
              </a:pattFill>
              <a:ln w="6350">
                <a:solidFill>
                  <a:prstClr val="black"/>
                </a:solidFill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endParaRPr lang="en-US" sz="1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3767878" y="4334339"/>
                <a:ext cx="22962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Adaptor/Proxy Layer</a:t>
                </a:r>
                <a:endParaRPr lang="en-US" b="1" dirty="0"/>
              </a:p>
            </p:txBody>
          </p:sp>
          <p:cxnSp>
            <p:nvCxnSpPr>
              <p:cNvPr id="48" name="Straight Arrow Connector 47"/>
              <p:cNvCxnSpPr/>
              <p:nvPr/>
            </p:nvCxnSpPr>
            <p:spPr>
              <a:xfrm>
                <a:off x="4915998" y="2494869"/>
                <a:ext cx="0" cy="25276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/>
              <p:cNvCxnSpPr/>
              <p:nvPr/>
            </p:nvCxnSpPr>
            <p:spPr>
              <a:xfrm flipH="1">
                <a:off x="4915385" y="3905572"/>
                <a:ext cx="1227" cy="31754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Arrow Connector 80"/>
              <p:cNvCxnSpPr/>
              <p:nvPr/>
            </p:nvCxnSpPr>
            <p:spPr>
              <a:xfrm>
                <a:off x="4915130" y="3179193"/>
                <a:ext cx="1736" cy="15931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" name="Rectangle 88"/>
              <p:cNvSpPr/>
              <p:nvPr/>
            </p:nvSpPr>
            <p:spPr>
              <a:xfrm>
                <a:off x="4023954" y="2747632"/>
                <a:ext cx="1784088" cy="404112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 err="1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FMServiceManager</a:t>
                </a:r>
                <a:endParaRPr lang="en-US" sz="1400" b="1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4354023" y="1279166"/>
              <a:ext cx="11239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W</a:t>
              </a:r>
              <a:r>
                <a:rPr lang="en-US" b="1" dirty="0" smtClean="0"/>
                <a:t>ebFM2</a:t>
              </a:r>
              <a:endParaRPr lang="en-US" b="1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51588" y="1825823"/>
            <a:ext cx="3498803" cy="819857"/>
            <a:chOff x="551588" y="1825823"/>
            <a:chExt cx="3498803" cy="819857"/>
          </a:xfrm>
        </p:grpSpPr>
        <p:sp>
          <p:nvSpPr>
            <p:cNvPr id="77" name="Rectangle 76"/>
            <p:cNvSpPr/>
            <p:nvPr/>
          </p:nvSpPr>
          <p:spPr>
            <a:xfrm>
              <a:off x="551588" y="2196288"/>
              <a:ext cx="1034717" cy="449392"/>
            </a:xfrm>
            <a:prstGeom prst="rect">
              <a:avLst/>
            </a:prstGeom>
            <a:solidFill>
              <a:srgbClr val="66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Local Test Client</a:t>
              </a:r>
              <a:endParaRPr lang="en-US" sz="1400" dirty="0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838200" y="1825823"/>
              <a:ext cx="3882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(b)</a:t>
              </a:r>
              <a:endParaRPr lang="en-US" sz="1400" dirty="0"/>
            </a:p>
          </p:txBody>
        </p:sp>
        <p:cxnSp>
          <p:nvCxnSpPr>
            <p:cNvPr id="106" name="Straight Arrow Connector 105"/>
            <p:cNvCxnSpPr/>
            <p:nvPr/>
          </p:nvCxnSpPr>
          <p:spPr>
            <a:xfrm>
              <a:off x="838200" y="1842528"/>
              <a:ext cx="0" cy="367272"/>
            </a:xfrm>
            <a:prstGeom prst="straightConnector1">
              <a:avLst/>
            </a:prstGeom>
            <a:ln w="41275" cmpd="dbl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/>
            <p:nvPr/>
          </p:nvCxnSpPr>
          <p:spPr>
            <a:xfrm flipV="1">
              <a:off x="1604255" y="2384011"/>
              <a:ext cx="2446136" cy="21975"/>
            </a:xfrm>
            <a:prstGeom prst="straightConnector1">
              <a:avLst/>
            </a:prstGeom>
            <a:ln w="41275" cmpd="dbl">
              <a:solidFill>
                <a:schemeClr val="accent4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9" name="Straight Arrow Connector 118"/>
          <p:cNvCxnSpPr/>
          <p:nvPr/>
        </p:nvCxnSpPr>
        <p:spPr>
          <a:xfrm>
            <a:off x="1508738" y="4490246"/>
            <a:ext cx="918439" cy="1"/>
          </a:xfrm>
          <a:prstGeom prst="straightConnector1">
            <a:avLst/>
          </a:prstGeom>
          <a:ln w="41275" cmpd="dbl">
            <a:solidFill>
              <a:schemeClr val="accent4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4915998" y="4821068"/>
            <a:ext cx="0" cy="26409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7499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animBg="1"/>
      <p:bldP spid="90" grpId="0" animBg="1"/>
      <p:bldP spid="103" grpId="0"/>
      <p:bldP spid="110" grpId="0" animBg="1"/>
      <p:bldP spid="111" grpId="0" animBg="1"/>
      <p:bldP spid="128" grpId="0"/>
      <p:bldP spid="12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Data and Datasets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Tested with approx. 50,000 images</a:t>
            </a:r>
          </a:p>
          <a:p>
            <a:r>
              <a:rPr lang="en-US" dirty="0"/>
              <a:t>4</a:t>
            </a:r>
            <a:r>
              <a:rPr lang="en-US" dirty="0" smtClean="0"/>
              <a:t>0,000 images from PL database from 24 Events</a:t>
            </a:r>
          </a:p>
          <a:p>
            <a:pPr lvl="1"/>
            <a:r>
              <a:rPr lang="en-US" dirty="0" smtClean="0"/>
              <a:t>Collected by accessing Events, images and image metadata from various MySQL tables </a:t>
            </a:r>
          </a:p>
          <a:p>
            <a:r>
              <a:rPr lang="en-US" dirty="0" smtClean="0"/>
              <a:t>10,000 images from ColorFERET collection</a:t>
            </a:r>
          </a:p>
          <a:p>
            <a:pPr lvl="1"/>
            <a:r>
              <a:rPr lang="en-US" dirty="0" smtClean="0"/>
              <a:t>Images and metadata available on </a:t>
            </a:r>
            <a:r>
              <a:rPr lang="en-US" dirty="0"/>
              <a:t>/</a:t>
            </a:r>
            <a:r>
              <a:rPr lang="en-US" dirty="0" err="1"/>
              <a:t>pl</a:t>
            </a:r>
            <a:r>
              <a:rPr lang="en-US" dirty="0"/>
              <a:t>/</a:t>
            </a:r>
            <a:r>
              <a:rPr lang="en-US" dirty="0" err="1"/>
              <a:t>facematch</a:t>
            </a:r>
            <a:r>
              <a:rPr lang="en-US" dirty="0"/>
              <a:t>/Data </a:t>
            </a:r>
            <a:endParaRPr lang="en-US" dirty="0" smtClean="0"/>
          </a:p>
          <a:p>
            <a:pPr lvl="1"/>
            <a:r>
              <a:rPr lang="en-US" dirty="0" smtClean="0"/>
              <a:t>Associated annotations used for FMLib result verification</a:t>
            </a:r>
          </a:p>
          <a:p>
            <a:r>
              <a:rPr lang="en-US" dirty="0" smtClean="0"/>
              <a:t>Attempt to get images/metadata from Open-I was not fully successful</a:t>
            </a:r>
          </a:p>
          <a:p>
            <a:r>
              <a:rPr lang="en-US" dirty="0" smtClean="0"/>
              <a:t>Test Data allocated to three or more fictitious clients:</a:t>
            </a:r>
          </a:p>
          <a:p>
            <a:pPr lvl="1"/>
            <a:r>
              <a:rPr lang="en-US" dirty="0"/>
              <a:t>PL2test (uses PL database events and images) </a:t>
            </a:r>
          </a:p>
          <a:p>
            <a:pPr lvl="1"/>
            <a:r>
              <a:rPr lang="en-US" dirty="0" err="1"/>
              <a:t>FMResearch</a:t>
            </a:r>
            <a:r>
              <a:rPr lang="en-US" dirty="0"/>
              <a:t> (ColorFERET data)</a:t>
            </a:r>
          </a:p>
          <a:p>
            <a:pPr lvl="1"/>
            <a:r>
              <a:rPr lang="en-US" dirty="0"/>
              <a:t>PL (Actual PL integration testing</a:t>
            </a:r>
            <a:r>
              <a:rPr lang="en-US" dirty="0" smtClean="0"/>
              <a:t>)</a:t>
            </a:r>
          </a:p>
          <a:p>
            <a:r>
              <a:rPr lang="en-US" dirty="0" smtClean="0"/>
              <a:t>Same images were used for face finding, ingest and query</a:t>
            </a:r>
          </a:p>
          <a:p>
            <a:pPr lvl="1"/>
            <a:r>
              <a:rPr lang="en-US" dirty="0" smtClean="0"/>
              <a:t>Much smaller sets used for Region Remove tests</a:t>
            </a:r>
          </a:p>
          <a:p>
            <a:r>
              <a:rPr lang="en-US" dirty="0" smtClean="0"/>
              <a:t>Tests for parallel ingest, query, region remove etc. created using selected image sets (or images)</a:t>
            </a:r>
          </a:p>
          <a:p>
            <a:pPr marL="342900" lvl="1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2E48-6A74-4F99-9B43-AA3738CF34B4}" type="datetime1">
              <a:rPr lang="en-US" smtClean="0"/>
              <a:t>10/19/2018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B6F15528-21DE-4FAA-801E-634DDDAF4B2B}" type="slidenum">
              <a:rPr lang="en-US" smtClean="0"/>
              <a:pPr algn="r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9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28650" y="1066800"/>
            <a:ext cx="8058150" cy="5029200"/>
          </a:xfrm>
          <a:prstGeom prst="rect">
            <a:avLst/>
          </a:prstGeom>
          <a:solidFill>
            <a:srgbClr val="EFE9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Data Generation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DB0E0-EA41-45FC-B8F2-B062DC3D048A}" type="datetime1">
              <a:rPr lang="en-US" smtClean="0"/>
              <a:t>10/19/2018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B6F15528-21DE-4FAA-801E-634DDDAF4B2B}" type="slidenum">
              <a:rPr lang="en-US" smtClean="0"/>
              <a:pPr algn="r"/>
              <a:t>18</a:t>
            </a:fld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1007918" y="1143000"/>
            <a:ext cx="5697682" cy="919401"/>
            <a:chOff x="1007918" y="1143000"/>
            <a:chExt cx="5697682" cy="919401"/>
          </a:xfrm>
        </p:grpSpPr>
        <p:sp>
          <p:nvSpPr>
            <p:cNvPr id="8" name="TextBox 7"/>
            <p:cNvSpPr txBox="1"/>
            <p:nvPr/>
          </p:nvSpPr>
          <p:spPr>
            <a:xfrm>
              <a:off x="1007918" y="1143000"/>
              <a:ext cx="1143000" cy="919401"/>
            </a:xfrm>
            <a:prstGeom prst="roundRect">
              <a:avLst/>
            </a:prstGeom>
            <a:solidFill>
              <a:srgbClr val="FFFFCC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/>
                <a:t>PL Database Tables</a:t>
              </a:r>
              <a:endParaRPr lang="en-US" sz="1600" b="1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2638424" y="1394046"/>
              <a:ext cx="1885950" cy="426482"/>
            </a:xfrm>
            <a:prstGeom prst="ellipse">
              <a:avLst/>
            </a:prstGeom>
            <a:solidFill>
              <a:srgbClr val="CCCC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</a:rPr>
                <a:t>MySQL Script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1" name="Flowchart: Document 10"/>
            <p:cNvSpPr/>
            <p:nvPr/>
          </p:nvSpPr>
          <p:spPr>
            <a:xfrm>
              <a:off x="5181600" y="1241646"/>
              <a:ext cx="1524000" cy="762000"/>
            </a:xfrm>
            <a:prstGeom prst="flowChartDocumen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</a:rPr>
                <a:t>Event data (image URL, Metadata)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V="1">
              <a:off x="2150918" y="1622646"/>
              <a:ext cx="487506" cy="661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4494904" y="1545832"/>
              <a:ext cx="686696" cy="61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Oval 17"/>
          <p:cNvSpPr/>
          <p:nvPr/>
        </p:nvSpPr>
        <p:spPr>
          <a:xfrm>
            <a:off x="2870200" y="2286000"/>
            <a:ext cx="1676400" cy="609600"/>
          </a:xfrm>
          <a:prstGeom prst="ellipse">
            <a:avLst/>
          </a:prstGeom>
          <a:solidFill>
            <a:srgbClr val="CC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7" name="Oval 16"/>
          <p:cNvSpPr/>
          <p:nvPr/>
        </p:nvSpPr>
        <p:spPr>
          <a:xfrm>
            <a:off x="2817608" y="2407615"/>
            <a:ext cx="1676400" cy="496875"/>
          </a:xfrm>
          <a:prstGeom prst="ellipse">
            <a:avLst/>
          </a:prstGeom>
          <a:solidFill>
            <a:srgbClr val="CC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2" name="Oval 11"/>
          <p:cNvSpPr/>
          <p:nvPr/>
        </p:nvSpPr>
        <p:spPr>
          <a:xfrm>
            <a:off x="2743200" y="2518477"/>
            <a:ext cx="1676400" cy="473738"/>
          </a:xfrm>
          <a:prstGeom prst="ellipse">
            <a:avLst/>
          </a:prstGeom>
          <a:solidFill>
            <a:srgbClr val="CC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Python Scripts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09416" y="2433935"/>
            <a:ext cx="1470391" cy="681038"/>
          </a:xfrm>
          <a:prstGeom prst="round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ColorFERET</a:t>
            </a:r>
            <a:r>
              <a:rPr lang="en-US" b="1" dirty="0" smtClean="0"/>
              <a:t> </a:t>
            </a:r>
            <a:r>
              <a:rPr lang="en-US" sz="1600" b="1" dirty="0" smtClean="0"/>
              <a:t>Image Set info</a:t>
            </a:r>
            <a:endParaRPr lang="en-US" sz="1600" b="1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2168785" y="2749965"/>
            <a:ext cx="563393" cy="107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1" idx="1"/>
            <a:endCxn id="18" idx="0"/>
          </p:cNvCxnSpPr>
          <p:nvPr/>
        </p:nvCxnSpPr>
        <p:spPr>
          <a:xfrm flipH="1">
            <a:off x="3708400" y="1622646"/>
            <a:ext cx="1473200" cy="6633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lowchart: Multidocument 24"/>
          <p:cNvSpPr/>
          <p:nvPr/>
        </p:nvSpPr>
        <p:spPr>
          <a:xfrm>
            <a:off x="5535522" y="2289877"/>
            <a:ext cx="1779678" cy="800394"/>
          </a:xfrm>
          <a:prstGeom prst="flowChartMultidocumen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Service Requests (as JSON Array)</a:t>
            </a:r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4418303" y="2731401"/>
            <a:ext cx="1113042" cy="22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391401" y="2178998"/>
            <a:ext cx="13715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(Client </a:t>
            </a:r>
            <a:r>
              <a:rPr lang="en-US" sz="12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key, service, operation, </a:t>
            </a:r>
          </a:p>
          <a:p>
            <a:r>
              <a:rPr lang="en-US" sz="12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image URI, metadata </a:t>
            </a:r>
            <a:r>
              <a:rPr lang="en-US" sz="1200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values)</a:t>
            </a:r>
            <a:endParaRPr lang="en-US" sz="1200" b="1" i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2659063" y="3429000"/>
            <a:ext cx="2118621" cy="689677"/>
          </a:xfrm>
          <a:prstGeom prst="ellipse">
            <a:avLst/>
          </a:prstGeom>
          <a:solidFill>
            <a:srgbClr val="CC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</a:rPr>
              <a:t>TestsetBuilder</a:t>
            </a:r>
            <a:endParaRPr lang="en-US" sz="1600" b="1" dirty="0" smtClean="0">
              <a:solidFill>
                <a:schemeClr val="tx1"/>
              </a:solidFill>
            </a:endParaRPr>
          </a:p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(Java module)</a:t>
            </a:r>
            <a:endParaRPr lang="en-US" sz="1600" b="1" dirty="0">
              <a:solidFill>
                <a:schemeClr val="tx1"/>
              </a:solidFill>
            </a:endParaRPr>
          </a:p>
        </p:txBody>
      </p:sp>
      <p:cxnSp>
        <p:nvCxnSpPr>
          <p:cNvPr id="37" name="Straight Arrow Connector 36"/>
          <p:cNvCxnSpPr/>
          <p:nvPr/>
        </p:nvCxnSpPr>
        <p:spPr>
          <a:xfrm flipH="1">
            <a:off x="3735327" y="2869238"/>
            <a:ext cx="1796018" cy="5388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>
            <a:off x="2550450" y="4813784"/>
            <a:ext cx="460035" cy="2775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lowchart: Process 44"/>
          <p:cNvSpPr/>
          <p:nvPr/>
        </p:nvSpPr>
        <p:spPr>
          <a:xfrm>
            <a:off x="1444611" y="5087466"/>
            <a:ext cx="1679589" cy="62753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Java Web Test Client</a:t>
            </a:r>
            <a:endParaRPr lang="en-US" sz="1600" b="1" dirty="0"/>
          </a:p>
        </p:txBody>
      </p:sp>
      <p:sp>
        <p:nvSpPr>
          <p:cNvPr id="49" name="Rectangle 48"/>
          <p:cNvSpPr/>
          <p:nvPr/>
        </p:nvSpPr>
        <p:spPr>
          <a:xfrm>
            <a:off x="4128675" y="5101523"/>
            <a:ext cx="1910176" cy="6896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FM2 Local Tester</a:t>
            </a:r>
            <a:endParaRPr lang="en-US" sz="1600" b="1" dirty="0"/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4111356" y="4800600"/>
            <a:ext cx="495003" cy="3186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3687834" y="4114800"/>
            <a:ext cx="2309" cy="21936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ounded Rectangle 66"/>
          <p:cNvSpPr/>
          <p:nvPr/>
        </p:nvSpPr>
        <p:spPr>
          <a:xfrm>
            <a:off x="2659063" y="4343400"/>
            <a:ext cx="1947295" cy="46626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Service Request (with Parameter Map)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4064436" y="3141638"/>
            <a:ext cx="1751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i="1" dirty="0" smtClean="0"/>
              <a:t>(At Run time)</a:t>
            </a:r>
            <a:endParaRPr lang="en-US" sz="1400" b="1" i="1" dirty="0"/>
          </a:p>
        </p:txBody>
      </p:sp>
      <p:sp>
        <p:nvSpPr>
          <p:cNvPr id="81" name="Rectangle 80"/>
          <p:cNvSpPr/>
          <p:nvPr/>
        </p:nvSpPr>
        <p:spPr>
          <a:xfrm>
            <a:off x="5127224" y="3570982"/>
            <a:ext cx="302617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1600" b="1" i="1" dirty="0">
                <a:solidFill>
                  <a:srgbClr val="800000"/>
                </a:solidFill>
              </a:rPr>
              <a:t>Tests with the same image have a unique test ID across all three </a:t>
            </a:r>
            <a:r>
              <a:rPr lang="en-US" sz="1600" b="1" i="1" dirty="0" smtClean="0">
                <a:solidFill>
                  <a:srgbClr val="800000"/>
                </a:solidFill>
              </a:rPr>
              <a:t>service types </a:t>
            </a:r>
            <a:r>
              <a:rPr lang="en-US" sz="1600" b="1" i="1" dirty="0">
                <a:solidFill>
                  <a:srgbClr val="800000"/>
                </a:solidFill>
              </a:rPr>
              <a:t>for easy tracking of test results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894291" y="3090446"/>
            <a:ext cx="14971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Batch Test Files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1545697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8" grpId="0" animBg="1"/>
      <p:bldP spid="17" grpId="0" animBg="1"/>
      <p:bldP spid="12" grpId="0" animBg="1"/>
      <p:bldP spid="19" grpId="0" animBg="1"/>
      <p:bldP spid="25" grpId="0" animBg="1"/>
      <p:bldP spid="35" grpId="0"/>
      <p:bldP spid="36" grpId="0" animBg="1"/>
      <p:bldP spid="45" grpId="0" animBg="1"/>
      <p:bldP spid="49" grpId="0" animBg="1"/>
      <p:bldP spid="67" grpId="0" animBg="1"/>
      <p:bldP spid="78" grpId="0"/>
      <p:bldP spid="81" grpId="0"/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Tools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593271" y="1014412"/>
            <a:ext cx="7886700" cy="5181600"/>
          </a:xfrm>
        </p:spPr>
        <p:txBody>
          <a:bodyPr>
            <a:normAutofit lnSpcReduction="10000"/>
          </a:bodyPr>
          <a:lstStyle/>
          <a:p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LocalServerTest</a:t>
            </a:r>
            <a:r>
              <a:rPr lang="en-US" dirty="0" smtClean="0"/>
              <a:t> – bypasses Web service calls</a:t>
            </a:r>
          </a:p>
          <a:p>
            <a:pPr lvl="1"/>
            <a:r>
              <a:rPr lang="en-US" sz="1900" dirty="0"/>
              <a:t>A</a:t>
            </a:r>
            <a:r>
              <a:rPr lang="en-US" sz="1900" dirty="0" smtClean="0"/>
              <a:t>ctivate the server and executes requests using a batch test files </a:t>
            </a:r>
          </a:p>
          <a:p>
            <a:pPr lvl="1"/>
            <a:r>
              <a:rPr lang="en-US" sz="1900" dirty="0" smtClean="0"/>
              <a:t>Results stored as JSON stream for off-line checking </a:t>
            </a:r>
          </a:p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FM2JavaClient</a:t>
            </a:r>
            <a:r>
              <a:rPr lang="en-US" dirty="0" smtClean="0"/>
              <a:t> - A full-blown Java Web application with all supported FM2 service requests </a:t>
            </a:r>
          </a:p>
          <a:p>
            <a:pPr lvl="1"/>
            <a:r>
              <a:rPr lang="en-US" sz="1900" dirty="0"/>
              <a:t>R</a:t>
            </a:r>
            <a:r>
              <a:rPr lang="en-US" sz="1900" dirty="0" smtClean="0"/>
              <a:t>eal-time and Playback operations</a:t>
            </a:r>
            <a:endParaRPr lang="en-US" sz="1900" dirty="0"/>
          </a:p>
          <a:p>
            <a:pPr lvl="1"/>
            <a:r>
              <a:rPr lang="en-US" sz="1900" dirty="0" smtClean="0"/>
              <a:t>Real-time: </a:t>
            </a:r>
            <a:r>
              <a:rPr lang="en-US" sz="1900" dirty="0"/>
              <a:t>s</a:t>
            </a:r>
            <a:r>
              <a:rPr lang="en-US" sz="1900" dirty="0" smtClean="0"/>
              <a:t>ends request from input test file one at a time, decodes and </a:t>
            </a:r>
            <a:r>
              <a:rPr lang="en-US" sz="1900" i="1" dirty="0" smtClean="0">
                <a:solidFill>
                  <a:schemeClr val="tx1"/>
                </a:solidFill>
              </a:rPr>
              <a:t>visually displays </a:t>
            </a:r>
            <a:r>
              <a:rPr lang="en-US" sz="1900" dirty="0" smtClean="0"/>
              <a:t>server returned result. Optionally stores it.</a:t>
            </a:r>
          </a:p>
          <a:p>
            <a:pPr lvl="1"/>
            <a:r>
              <a:rPr lang="en-US" sz="1900" dirty="0" smtClean="0"/>
              <a:t>Playback mode: displays previously stored results</a:t>
            </a:r>
          </a:p>
          <a:p>
            <a:pPr lvl="1"/>
            <a:r>
              <a:rPr lang="en-US" sz="1900" i="1" dirty="0" smtClean="0"/>
              <a:t>May be invoked interactively, or from command line procedures </a:t>
            </a:r>
          </a:p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Result Analyzers- </a:t>
            </a:r>
            <a:r>
              <a:rPr lang="en-US" dirty="0" smtClean="0">
                <a:solidFill>
                  <a:schemeClr val="tx1"/>
                </a:solidFill>
              </a:rPr>
              <a:t>Integrated with FM2JavaClient for visually  analyzing face match results </a:t>
            </a:r>
          </a:p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FM2Workbench</a:t>
            </a:r>
            <a:r>
              <a:rPr lang="en-US" dirty="0" smtClean="0"/>
              <a:t> - A more sophisticated </a:t>
            </a:r>
            <a:r>
              <a:rPr lang="en-US" i="1" dirty="0" smtClean="0"/>
              <a:t>menu driven</a:t>
            </a:r>
            <a:r>
              <a:rPr lang="en-US" dirty="0" smtClean="0"/>
              <a:t> front end to the FM2JavaClient</a:t>
            </a:r>
          </a:p>
          <a:p>
            <a:pPr marL="0" indent="0">
              <a:buNone/>
            </a:pPr>
            <a:endParaRPr lang="en-US" sz="2000" i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2000" i="1" dirty="0" smtClean="0">
                <a:solidFill>
                  <a:schemeClr val="accent5">
                    <a:lumMod val="75000"/>
                  </a:schemeClr>
                </a:solidFill>
              </a:rPr>
              <a:t>Note: Java-based </a:t>
            </a:r>
            <a:r>
              <a:rPr lang="en-US" sz="2000" i="1" dirty="0">
                <a:solidFill>
                  <a:schemeClr val="accent5">
                    <a:lumMod val="75000"/>
                  </a:schemeClr>
                </a:solidFill>
              </a:rPr>
              <a:t>test clients are platform independent; may be run on either Linux or Windows machines.</a:t>
            </a:r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086FB-C053-474E-B520-71AC78082C14}" type="datetime1">
              <a:rPr lang="en-US" smtClean="0"/>
              <a:pPr/>
              <a:t>10/19/2018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4136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A50021"/>
                </a:solidFill>
              </a:rPr>
              <a:t>Presentation Outline</a:t>
            </a:r>
            <a:endParaRPr lang="en-US" dirty="0">
              <a:solidFill>
                <a:srgbClr val="A5002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E01D3-0078-438B-A178-65C37D9A910A}" type="datetime1">
              <a:rPr lang="en-US" smtClean="0"/>
              <a:t>10/19/2018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B6F15528-21DE-4FAA-801E-634DDDAF4B2B}" type="slidenum">
              <a:rPr lang="en-US" smtClean="0"/>
              <a:pPr algn="r"/>
              <a:t>2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09600" y="1350526"/>
            <a:ext cx="3505200" cy="3505200"/>
          </a:xfrm>
        </p:spPr>
        <p:txBody>
          <a:bodyPr/>
          <a:lstStyle/>
          <a:p>
            <a:r>
              <a:rPr lang="en-US" dirty="0" smtClean="0">
                <a:solidFill>
                  <a:srgbClr val="A50021"/>
                </a:solidFill>
              </a:rPr>
              <a:t>Why is FaceMatch2 (FM2) needed?</a:t>
            </a:r>
          </a:p>
          <a:p>
            <a:endParaRPr lang="en-US" dirty="0">
              <a:solidFill>
                <a:srgbClr val="A50021"/>
              </a:solidFill>
            </a:endParaRPr>
          </a:p>
          <a:p>
            <a:r>
              <a:rPr lang="en-US" dirty="0" smtClean="0">
                <a:solidFill>
                  <a:srgbClr val="A50021"/>
                </a:solidFill>
              </a:rPr>
              <a:t>How is it implemented?</a:t>
            </a:r>
            <a:endParaRPr lang="en-US" dirty="0">
              <a:solidFill>
                <a:srgbClr val="A50021"/>
              </a:solidFill>
            </a:endParaRPr>
          </a:p>
          <a:p>
            <a:endParaRPr lang="en-US" dirty="0" smtClean="0">
              <a:solidFill>
                <a:srgbClr val="A50021"/>
              </a:solidFill>
            </a:endParaRPr>
          </a:p>
          <a:p>
            <a:endParaRPr lang="en-US" dirty="0">
              <a:solidFill>
                <a:srgbClr val="A50021"/>
              </a:solidFill>
            </a:endParaRPr>
          </a:p>
          <a:p>
            <a:r>
              <a:rPr lang="en-US" dirty="0" smtClean="0">
                <a:solidFill>
                  <a:srgbClr val="A50021"/>
                </a:solidFill>
              </a:rPr>
              <a:t>How good is it?</a:t>
            </a:r>
          </a:p>
          <a:p>
            <a:endParaRPr lang="en-US" dirty="0">
              <a:solidFill>
                <a:srgbClr val="A50021"/>
              </a:solidFill>
            </a:endParaRPr>
          </a:p>
          <a:p>
            <a:endParaRPr lang="en-US" dirty="0">
              <a:solidFill>
                <a:srgbClr val="A50021"/>
              </a:solidFill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3886200" y="2440306"/>
            <a:ext cx="1066800" cy="5314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181600" y="1350526"/>
            <a:ext cx="3562350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rgbClr val="A50021"/>
                </a:solidFill>
              </a:rPr>
              <a:t>FM2 Requirements</a:t>
            </a:r>
          </a:p>
          <a:p>
            <a:endParaRPr lang="en-US" sz="2200" b="1" dirty="0">
              <a:solidFill>
                <a:srgbClr val="A50021"/>
              </a:solidFill>
            </a:endParaRPr>
          </a:p>
          <a:p>
            <a:endParaRPr lang="en-US" sz="2200" b="1" dirty="0" smtClean="0">
              <a:solidFill>
                <a:srgbClr val="A50021"/>
              </a:solidFill>
            </a:endParaRPr>
          </a:p>
          <a:p>
            <a:r>
              <a:rPr lang="en-US" sz="2200" b="1" dirty="0" smtClean="0">
                <a:solidFill>
                  <a:srgbClr val="A50021"/>
                </a:solidFill>
              </a:rPr>
              <a:t>FM2 System Description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rgbClr val="A50021"/>
                </a:solidFill>
              </a:rPr>
              <a:t>FM2 System Infrastructure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rgbClr val="A50021"/>
                </a:solidFill>
              </a:rPr>
              <a:t>Design and implementation</a:t>
            </a:r>
          </a:p>
          <a:p>
            <a:endParaRPr lang="en-US" sz="2200" b="1" dirty="0" smtClean="0">
              <a:solidFill>
                <a:srgbClr val="A50021"/>
              </a:solidFill>
            </a:endParaRPr>
          </a:p>
          <a:p>
            <a:r>
              <a:rPr lang="en-US" sz="2200" b="1" dirty="0" smtClean="0">
                <a:solidFill>
                  <a:srgbClr val="A50021"/>
                </a:solidFill>
              </a:rPr>
              <a:t>FM2 System Testing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rgbClr val="A50021"/>
                </a:solidFill>
              </a:rPr>
              <a:t>FM2 Evaluation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rgbClr val="A50021"/>
                </a:solidFill>
              </a:rPr>
              <a:t>Towards Operational Readiness</a:t>
            </a:r>
            <a:endParaRPr lang="en-US" sz="2000" b="1" dirty="0">
              <a:solidFill>
                <a:srgbClr val="A50021"/>
              </a:solidFill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4038600" y="1356359"/>
            <a:ext cx="914400" cy="4960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3505200" y="3657600"/>
            <a:ext cx="14478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126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10" grpId="0" animBg="1"/>
      <p:bldP spid="13" grpId="0" animBg="1"/>
      <p:bldP spid="1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/>
          <p:cNvSpPr/>
          <p:nvPr/>
        </p:nvSpPr>
        <p:spPr>
          <a:xfrm>
            <a:off x="428421" y="1053288"/>
            <a:ext cx="8382000" cy="5029200"/>
          </a:xfrm>
          <a:prstGeom prst="rect">
            <a:avLst/>
          </a:prstGeom>
          <a:solidFill>
            <a:srgbClr val="EFE9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071" y="121383"/>
            <a:ext cx="7886700" cy="701674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FM2JavaClient – Design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57CD1-A4E0-4017-A9BD-C9AD59FE0686}" type="datetime1">
              <a:rPr lang="en-US" smtClean="0"/>
              <a:t>10/19/2018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B6F15528-21DE-4FAA-801E-634DDDAF4B2B}" type="slidenum">
              <a:rPr lang="en-US" smtClean="0"/>
              <a:pPr algn="r"/>
              <a:t>20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877659" y="1822093"/>
            <a:ext cx="1152924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Test data file, </a:t>
            </a:r>
          </a:p>
          <a:p>
            <a:r>
              <a:rPr lang="en-US" sz="1200" b="1" dirty="0" smtClean="0"/>
              <a:t>user options</a:t>
            </a:r>
            <a:endParaRPr lang="en-US" sz="12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259830" y="2821424"/>
            <a:ext cx="2305050" cy="338554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FM2ServiceRequestor</a:t>
            </a:r>
            <a:endParaRPr lang="en-US" sz="1600" b="1" dirty="0">
              <a:solidFill>
                <a:schemeClr val="bg1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2250427" y="1546177"/>
            <a:ext cx="785048" cy="33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1884444" y="2117668"/>
            <a:ext cx="1163556" cy="2632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99253" y="2056525"/>
            <a:ext cx="1172666" cy="649724"/>
          </a:xfrm>
          <a:prstGeom prst="flowChartDocumen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Shell</a:t>
            </a:r>
          </a:p>
          <a:p>
            <a:r>
              <a:rPr lang="en-US" sz="1400" b="1" dirty="0" smtClean="0"/>
              <a:t>Command</a:t>
            </a:r>
            <a:endParaRPr lang="en-US" sz="14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2929329" y="3449178"/>
            <a:ext cx="1490271" cy="432792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080657" y="3408228"/>
            <a:ext cx="1110343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Client Request</a:t>
            </a:r>
            <a:endParaRPr lang="en-US" sz="1400" b="1" dirty="0">
              <a:solidFill>
                <a:schemeClr val="bg1"/>
              </a:solidFill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3505265" y="3853741"/>
            <a:ext cx="0" cy="1231191"/>
          </a:xfrm>
          <a:prstGeom prst="straightConnector1">
            <a:avLst/>
          </a:prstGeom>
          <a:ln w="34925" cmpd="dbl">
            <a:solidFill>
              <a:srgbClr val="A5002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3351959" y="5084932"/>
            <a:ext cx="2067773" cy="76705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3505265" y="3144126"/>
            <a:ext cx="405356" cy="295626"/>
          </a:xfrm>
          <a:prstGeom prst="straightConnector1">
            <a:avLst/>
          </a:prstGeom>
          <a:ln w="34925" cmpd="dbl">
            <a:solidFill>
              <a:srgbClr val="A5002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577330" y="3420949"/>
            <a:ext cx="1490271" cy="432792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771920" y="3388419"/>
            <a:ext cx="1110343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Server Response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910621" y="5129453"/>
            <a:ext cx="1110343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WebFM2</a:t>
            </a:r>
          </a:p>
          <a:p>
            <a:pPr algn="ctr"/>
            <a:r>
              <a:rPr lang="en-US" b="1" dirty="0" smtClean="0">
                <a:solidFill>
                  <a:schemeClr val="bg1"/>
                </a:solidFill>
              </a:rPr>
              <a:t>Server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 flipV="1">
            <a:off x="5322465" y="3853742"/>
            <a:ext cx="10694" cy="1231190"/>
          </a:xfrm>
          <a:prstGeom prst="straightConnector1">
            <a:avLst/>
          </a:prstGeom>
          <a:ln w="34925" cmpd="dbl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4811451" y="3166215"/>
            <a:ext cx="389158" cy="254734"/>
          </a:xfrm>
          <a:prstGeom prst="straightConnector1">
            <a:avLst/>
          </a:prstGeom>
          <a:ln w="34925" cmpd="dbl">
            <a:solidFill>
              <a:schemeClr val="accent6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 flipV="1">
            <a:off x="4563698" y="2188413"/>
            <a:ext cx="11998" cy="659244"/>
          </a:xfrm>
          <a:prstGeom prst="straightConnector1">
            <a:avLst/>
          </a:prstGeom>
          <a:ln w="34925" cmpd="dbl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>
            <a:off x="4183380" y="2205985"/>
            <a:ext cx="7620" cy="635501"/>
          </a:xfrm>
          <a:prstGeom prst="straightConnector1">
            <a:avLst/>
          </a:prstGeom>
          <a:ln w="34925" cmpd="dbl">
            <a:solidFill>
              <a:srgbClr val="A5002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" name="Picture 7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3423" y="1253864"/>
            <a:ext cx="570518" cy="570518"/>
          </a:xfrm>
          <a:prstGeom prst="rect">
            <a:avLst/>
          </a:prstGeom>
        </p:spPr>
      </p:pic>
      <p:sp>
        <p:nvSpPr>
          <p:cNvPr id="82" name="TextBox 81"/>
          <p:cNvSpPr txBox="1"/>
          <p:nvPr/>
        </p:nvSpPr>
        <p:spPr>
          <a:xfrm>
            <a:off x="1541400" y="2757938"/>
            <a:ext cx="935100" cy="382191"/>
          </a:xfrm>
          <a:prstGeom prst="flowChartDocumen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Test Data</a:t>
            </a:r>
            <a:endParaRPr lang="en-US" sz="1400" b="1" dirty="0"/>
          </a:p>
        </p:txBody>
      </p:sp>
      <p:cxnSp>
        <p:nvCxnSpPr>
          <p:cNvPr id="83" name="Straight Arrow Connector 82"/>
          <p:cNvCxnSpPr/>
          <p:nvPr/>
        </p:nvCxnSpPr>
        <p:spPr>
          <a:xfrm flipV="1">
            <a:off x="2057400" y="2194384"/>
            <a:ext cx="1294559" cy="548626"/>
          </a:xfrm>
          <a:prstGeom prst="straightConnector1">
            <a:avLst/>
          </a:prstGeom>
          <a:ln w="34925" cmpd="dbl">
            <a:solidFill>
              <a:srgbClr val="A5002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4619421" y="2418519"/>
            <a:ext cx="11676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Result: JSON Stream</a:t>
            </a:r>
            <a:endParaRPr lang="en-US" sz="1200" b="1" dirty="0"/>
          </a:p>
        </p:txBody>
      </p:sp>
      <p:sp>
        <p:nvSpPr>
          <p:cNvPr id="93" name="TextBox 92"/>
          <p:cNvSpPr txBox="1"/>
          <p:nvPr/>
        </p:nvSpPr>
        <p:spPr>
          <a:xfrm>
            <a:off x="5791200" y="2608510"/>
            <a:ext cx="1136016" cy="382191"/>
          </a:xfrm>
          <a:prstGeom prst="flowChartDocumen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Result Data</a:t>
            </a:r>
            <a:endParaRPr lang="en-US" sz="1400" b="1" dirty="0"/>
          </a:p>
        </p:txBody>
      </p:sp>
      <p:cxnSp>
        <p:nvCxnSpPr>
          <p:cNvPr id="94" name="Straight Arrow Connector 93"/>
          <p:cNvCxnSpPr/>
          <p:nvPr/>
        </p:nvCxnSpPr>
        <p:spPr>
          <a:xfrm>
            <a:off x="5120301" y="2194384"/>
            <a:ext cx="1051032" cy="374007"/>
          </a:xfrm>
          <a:prstGeom prst="straightConnector1">
            <a:avLst/>
          </a:prstGeom>
          <a:ln w="34925" cmpd="dbl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5956767" y="3604931"/>
            <a:ext cx="1193591" cy="6547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A50021"/>
                </a:solidFill>
              </a:rPr>
              <a:t>Real-time mode</a:t>
            </a:r>
            <a:endParaRPr lang="en-US" b="1" dirty="0">
              <a:solidFill>
                <a:srgbClr val="A50021"/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6617399" y="1977452"/>
            <a:ext cx="1688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A50021"/>
                </a:solidFill>
              </a:rPr>
              <a:t>Playback mode</a:t>
            </a:r>
            <a:endParaRPr lang="en-US" b="1" dirty="0">
              <a:solidFill>
                <a:srgbClr val="A50021"/>
              </a:solidFill>
            </a:endParaRPr>
          </a:p>
        </p:txBody>
      </p:sp>
      <p:cxnSp>
        <p:nvCxnSpPr>
          <p:cNvPr id="99" name="Straight Arrow Connector 98"/>
          <p:cNvCxnSpPr/>
          <p:nvPr/>
        </p:nvCxnSpPr>
        <p:spPr>
          <a:xfrm>
            <a:off x="5668782" y="1432384"/>
            <a:ext cx="797522" cy="4903"/>
          </a:xfrm>
          <a:prstGeom prst="straightConnector1">
            <a:avLst/>
          </a:prstGeom>
          <a:ln w="34925" cmpd="dbl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/>
          <p:cNvSpPr/>
          <p:nvPr/>
        </p:nvSpPr>
        <p:spPr>
          <a:xfrm>
            <a:off x="2514599" y="2461330"/>
            <a:ext cx="4515249" cy="1730612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grpSp>
        <p:nvGrpSpPr>
          <p:cNvPr id="120" name="Group 119"/>
          <p:cNvGrpSpPr/>
          <p:nvPr/>
        </p:nvGrpSpPr>
        <p:grpSpPr>
          <a:xfrm>
            <a:off x="3761921" y="4259683"/>
            <a:ext cx="1228090" cy="601701"/>
            <a:chOff x="1217821" y="290614"/>
            <a:chExt cx="831099" cy="511936"/>
          </a:xfrm>
        </p:grpSpPr>
        <p:sp>
          <p:nvSpPr>
            <p:cNvPr id="121" name="Cloud 120"/>
            <p:cNvSpPr/>
            <p:nvPr/>
          </p:nvSpPr>
          <p:spPr>
            <a:xfrm>
              <a:off x="1217821" y="325812"/>
              <a:ext cx="781394" cy="476738"/>
            </a:xfrm>
            <a:prstGeom prst="cloud">
              <a:avLst/>
            </a:prstGeom>
            <a:solidFill>
              <a:sysClr val="window" lastClr="FFFFFF">
                <a:lumMod val="65000"/>
              </a:sysClr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122" name="Rounded Rectangle 121"/>
            <p:cNvSpPr/>
            <p:nvPr/>
          </p:nvSpPr>
          <p:spPr>
            <a:xfrm>
              <a:off x="1244375" y="290614"/>
              <a:ext cx="804545" cy="476885"/>
            </a:xfrm>
            <a:prstGeom prst="roundRect">
              <a:avLst/>
            </a:prstGeom>
            <a:noFill/>
            <a:ln w="9525" cap="flat" cmpd="sng" algn="ctr">
              <a:noFill/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900" b="1" dirty="0"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Internet with HTTPS</a:t>
              </a:r>
              <a:endParaRPr lang="en-US" sz="9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668783" y="2046013"/>
            <a:ext cx="960618" cy="562498"/>
            <a:chOff x="5668783" y="2046013"/>
            <a:chExt cx="960618" cy="562498"/>
          </a:xfrm>
        </p:grpSpPr>
        <p:cxnSp>
          <p:nvCxnSpPr>
            <p:cNvPr id="102" name="Straight Arrow Connector 101"/>
            <p:cNvCxnSpPr/>
            <p:nvPr/>
          </p:nvCxnSpPr>
          <p:spPr>
            <a:xfrm flipH="1" flipV="1">
              <a:off x="6629189" y="2046013"/>
              <a:ext cx="212" cy="562498"/>
            </a:xfrm>
            <a:prstGeom prst="straightConnector1">
              <a:avLst/>
            </a:prstGeom>
            <a:ln w="34925" cmpd="dbl">
              <a:solidFill>
                <a:schemeClr val="accent6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126"/>
            <p:cNvCxnSpPr/>
            <p:nvPr/>
          </p:nvCxnSpPr>
          <p:spPr>
            <a:xfrm flipH="1">
              <a:off x="5668783" y="2059913"/>
              <a:ext cx="933723" cy="10243"/>
            </a:xfrm>
            <a:prstGeom prst="straightConnector1">
              <a:avLst/>
            </a:prstGeom>
            <a:ln w="34925" cmpd="dbl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5" name="TextBox 134"/>
          <p:cNvSpPr txBox="1"/>
          <p:nvPr/>
        </p:nvSpPr>
        <p:spPr>
          <a:xfrm>
            <a:off x="7293481" y="1156229"/>
            <a:ext cx="13820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 smtClean="0">
                <a:solidFill>
                  <a:srgbClr val="C00000"/>
                </a:solidFill>
              </a:rPr>
              <a:t>Tabular display of results</a:t>
            </a:r>
            <a:endParaRPr lang="en-US" sz="1400" b="1" i="1" dirty="0">
              <a:solidFill>
                <a:srgbClr val="C00000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3028950" y="1160022"/>
            <a:ext cx="2676689" cy="1034362"/>
            <a:chOff x="3028950" y="1160022"/>
            <a:chExt cx="2676689" cy="1034362"/>
          </a:xfrm>
        </p:grpSpPr>
        <p:sp>
          <p:nvSpPr>
            <p:cNvPr id="7" name="Rectangle 6"/>
            <p:cNvSpPr/>
            <p:nvPr/>
          </p:nvSpPr>
          <p:spPr>
            <a:xfrm>
              <a:off x="3028950" y="1160022"/>
              <a:ext cx="2676689" cy="10343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8" name="TextBox 7"/>
            <p:cNvSpPr txBox="1"/>
            <p:nvPr/>
          </p:nvSpPr>
          <p:spPr>
            <a:xfrm rot="16200000">
              <a:off x="2887763" y="1483568"/>
              <a:ext cx="776431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/>
                <a:t>GUI</a:t>
              </a:r>
              <a:endParaRPr lang="en-US" sz="1400" b="1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564640" y="1219200"/>
              <a:ext cx="1482732" cy="830997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chemeClr val="bg1"/>
                  </a:solidFill>
                </a:rPr>
                <a:t>FM2JavaClient Core</a:t>
              </a:r>
            </a:p>
            <a:p>
              <a:pPr algn="ctr"/>
              <a:r>
                <a:rPr lang="en-US" sz="1600" b="1" dirty="0" smtClean="0">
                  <a:solidFill>
                    <a:schemeClr val="bg1"/>
                  </a:solidFill>
                </a:rPr>
                <a:t>Modules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38" name="TextBox 137"/>
            <p:cNvSpPr txBox="1"/>
            <p:nvPr/>
          </p:nvSpPr>
          <p:spPr>
            <a:xfrm rot="5400000">
              <a:off x="4899978" y="1419386"/>
              <a:ext cx="954423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/>
                <a:t>Result Analyzers</a:t>
              </a:r>
              <a:endParaRPr lang="en-US" sz="1400" b="1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466304" y="1190829"/>
            <a:ext cx="835656" cy="727512"/>
            <a:chOff x="6466304" y="1190829"/>
            <a:chExt cx="835656" cy="727512"/>
          </a:xfrm>
        </p:grpSpPr>
        <p:pic>
          <p:nvPicPr>
            <p:cNvPr id="126" name="Picture 12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66304" y="1190829"/>
              <a:ext cx="835656" cy="727512"/>
            </a:xfrm>
            <a:prstGeom prst="rect">
              <a:avLst/>
            </a:prstGeom>
          </p:spPr>
        </p:pic>
        <p:pic>
          <p:nvPicPr>
            <p:cNvPr id="2052" name="Picture 4" descr="Image result for table icon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96712" y="1256814"/>
              <a:ext cx="538916" cy="4674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" name="Group 15"/>
          <p:cNvGrpSpPr/>
          <p:nvPr/>
        </p:nvGrpSpPr>
        <p:grpSpPr>
          <a:xfrm>
            <a:off x="576027" y="4448167"/>
            <a:ext cx="1828800" cy="1051813"/>
            <a:chOff x="609600" y="4427863"/>
            <a:chExt cx="1828800" cy="1271721"/>
          </a:xfrm>
        </p:grpSpPr>
        <p:cxnSp>
          <p:nvCxnSpPr>
            <p:cNvPr id="112" name="Straight Arrow Connector 111"/>
            <p:cNvCxnSpPr/>
            <p:nvPr/>
          </p:nvCxnSpPr>
          <p:spPr>
            <a:xfrm>
              <a:off x="808876" y="4993970"/>
              <a:ext cx="448059" cy="8936"/>
            </a:xfrm>
            <a:prstGeom prst="straightConnector1">
              <a:avLst/>
            </a:prstGeom>
            <a:ln w="34925" cmpd="dbl">
              <a:solidFill>
                <a:srgbClr val="A5002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TextBox 113"/>
            <p:cNvSpPr txBox="1"/>
            <p:nvPr/>
          </p:nvSpPr>
          <p:spPr>
            <a:xfrm>
              <a:off x="1253012" y="4812376"/>
              <a:ext cx="1167621" cy="3721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rgbClr val="002060"/>
                  </a:solidFill>
                </a:rPr>
                <a:t>Request Data </a:t>
              </a:r>
              <a:endParaRPr lang="en-US" sz="1400" dirty="0">
                <a:solidFill>
                  <a:srgbClr val="002060"/>
                </a:solidFill>
              </a:endParaRPr>
            </a:p>
          </p:txBody>
        </p:sp>
        <p:cxnSp>
          <p:nvCxnSpPr>
            <p:cNvPr id="115" name="Straight Arrow Connector 114"/>
            <p:cNvCxnSpPr/>
            <p:nvPr/>
          </p:nvCxnSpPr>
          <p:spPr>
            <a:xfrm>
              <a:off x="762000" y="5257515"/>
              <a:ext cx="472993" cy="18465"/>
            </a:xfrm>
            <a:prstGeom prst="straightConnector1">
              <a:avLst/>
            </a:prstGeom>
            <a:ln w="34925" cmpd="dbl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TextBox 115"/>
            <p:cNvSpPr txBox="1"/>
            <p:nvPr/>
          </p:nvSpPr>
          <p:spPr>
            <a:xfrm>
              <a:off x="1184780" y="5112859"/>
              <a:ext cx="12536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rgbClr val="002060"/>
                  </a:solidFill>
                </a:rPr>
                <a:t>Response Data </a:t>
              </a:r>
              <a:endParaRPr lang="en-US" sz="1400" dirty="0">
                <a:solidFill>
                  <a:srgbClr val="002060"/>
                </a:solidFill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609600" y="4427863"/>
              <a:ext cx="1813464" cy="1271721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</p:grpSp>
      <p:sp>
        <p:nvSpPr>
          <p:cNvPr id="53" name="Rectangle 52"/>
          <p:cNvSpPr/>
          <p:nvPr/>
        </p:nvSpPr>
        <p:spPr>
          <a:xfrm>
            <a:off x="5876712" y="1114093"/>
            <a:ext cx="2514977" cy="1248107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55" name="Text Box 6"/>
          <p:cNvSpPr txBox="1"/>
          <p:nvPr/>
        </p:nvSpPr>
        <p:spPr>
          <a:xfrm>
            <a:off x="525732" y="4495800"/>
            <a:ext cx="990600" cy="305612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400" dirty="0" smtClean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Legend:</a:t>
            </a:r>
            <a:endParaRPr lang="en-US" sz="1400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8327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9" grpId="0"/>
      <p:bldP spid="10" grpId="0" animBg="1"/>
      <p:bldP spid="10" grpId="1" animBg="1"/>
      <p:bldP spid="14" grpId="0" animBg="1"/>
      <p:bldP spid="25" grpId="0" animBg="1"/>
      <p:bldP spid="25" grpId="1" animBg="1"/>
      <p:bldP spid="26" grpId="0"/>
      <p:bldP spid="26" grpId="1"/>
      <p:bldP spid="31" grpId="0" animBg="1"/>
      <p:bldP spid="31" grpId="1" animBg="1"/>
      <p:bldP spid="35" grpId="0" animBg="1"/>
      <p:bldP spid="35" grpId="1" animBg="1"/>
      <p:bldP spid="37" grpId="0"/>
      <p:bldP spid="37" grpId="1"/>
      <p:bldP spid="39" grpId="0"/>
      <p:bldP spid="39" grpId="1"/>
      <p:bldP spid="82" grpId="0" animBg="1"/>
      <p:bldP spid="92" grpId="0"/>
      <p:bldP spid="92" grpId="1"/>
      <p:bldP spid="93" grpId="0" animBg="1"/>
      <p:bldP spid="96" grpId="0"/>
      <p:bldP spid="96" grpId="1"/>
      <p:bldP spid="97" grpId="0"/>
      <p:bldP spid="106" grpId="0" animBg="1"/>
      <p:bldP spid="106" grpId="1" animBg="1"/>
      <p:bldP spid="135" grpId="0"/>
      <p:bldP spid="53" grpId="0" animBg="1"/>
      <p:bldP spid="5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 </a:t>
            </a:r>
            <a:r>
              <a:rPr lang="en-US" dirty="0" smtClean="0">
                <a:solidFill>
                  <a:schemeClr val="tx1"/>
                </a:solidFill>
              </a:rPr>
              <a:t>Display (Visual)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Helps us evaluate the quality and correctness of FM2Server and FMLib systems</a:t>
            </a:r>
            <a:endParaRPr lang="en-US" dirty="0"/>
          </a:p>
          <a:p>
            <a:r>
              <a:rPr lang="en-US" dirty="0" smtClean="0"/>
              <a:t>Three types of Table displays – as per Batch Request types</a:t>
            </a:r>
          </a:p>
          <a:p>
            <a:pPr lvl="1"/>
            <a:r>
              <a:rPr lang="en-US" dirty="0" smtClean="0"/>
              <a:t>Face finder, Ingest and Query result table</a:t>
            </a:r>
          </a:p>
          <a:p>
            <a:r>
              <a:rPr lang="en-US" dirty="0" smtClean="0"/>
              <a:t>Each Table displayed as a set of two tagged panels:                 	(a)  Successful requests, (b) Failed requests</a:t>
            </a:r>
          </a:p>
          <a:p>
            <a:pPr marL="685800" lvl="2" indent="0">
              <a:buNone/>
            </a:pPr>
            <a:r>
              <a:rPr lang="en-US" dirty="0" smtClean="0"/>
              <a:t>Row =&gt; returned data for one request in full</a:t>
            </a:r>
          </a:p>
          <a:p>
            <a:pPr marL="685800" lvl="2" indent="0">
              <a:buNone/>
            </a:pPr>
            <a:r>
              <a:rPr lang="en-US" dirty="0" smtClean="0"/>
              <a:t>Column =&gt; value of appropriate fields in data</a:t>
            </a:r>
          </a:p>
          <a:p>
            <a:r>
              <a:rPr lang="en-US" dirty="0" smtClean="0"/>
              <a:t>Clicking on any row displays the URL and other information as determined by the corresponding </a:t>
            </a:r>
            <a:r>
              <a:rPr lang="en-US" dirty="0"/>
              <a:t> </a:t>
            </a:r>
            <a:r>
              <a:rPr lang="en-US" i="1" dirty="0" smtClean="0"/>
              <a:t>Analyzer.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04808-7FA0-4848-B40F-B5753FA37FF6}" type="datetime1">
              <a:rPr lang="en-US" smtClean="0"/>
              <a:t>10/19/2018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B6F15528-21DE-4FAA-801E-634DDDAF4B2B}" type="slidenum">
              <a:rPr lang="en-US" smtClean="0"/>
              <a:pPr algn="r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381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FM2</a:t>
            </a:r>
            <a:r>
              <a:rPr lang="en-US" dirty="0" smtClean="0"/>
              <a:t> Result Analyzers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Helps to visually evaluate FaceMatch2  returned results</a:t>
            </a: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Two types currently available</a:t>
            </a:r>
          </a:p>
          <a:p>
            <a:pPr lvl="1"/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Default Analyzer 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sz="1800" i="1" dirty="0" smtClean="0">
                <a:solidFill>
                  <a:schemeClr val="tx1"/>
                </a:solidFill>
              </a:rPr>
              <a:t>applies to all collections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Fetches and displays the image in a selected Table Row using its URL 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Annotates it with Face finder results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Displays ingested regions in the a face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Ranked display of all images with face regions against the query </a:t>
            </a:r>
            <a:r>
              <a:rPr lang="en-US" dirty="0" smtClean="0">
                <a:solidFill>
                  <a:schemeClr val="tx1"/>
                </a:solidFill>
              </a:rPr>
              <a:t>one</a:t>
            </a:r>
          </a:p>
          <a:p>
            <a:pPr lvl="1"/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ColorFERET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Anal</a:t>
            </a:r>
            <a:r>
              <a:rPr lang="en-US" dirty="0">
                <a:solidFill>
                  <a:schemeClr val="tx1"/>
                </a:solidFill>
              </a:rPr>
              <a:t>yzer </a:t>
            </a:r>
            <a:r>
              <a:rPr lang="en-US" sz="1800" i="1" dirty="0">
                <a:solidFill>
                  <a:schemeClr val="tx1"/>
                </a:solidFill>
              </a:rPr>
              <a:t>(</a:t>
            </a:r>
            <a:r>
              <a:rPr lang="en-US" sz="1800" i="1" dirty="0" smtClean="0">
                <a:solidFill>
                  <a:schemeClr val="tx1"/>
                </a:solidFill>
              </a:rPr>
              <a:t>Primarily </a:t>
            </a:r>
            <a:r>
              <a:rPr lang="en-US" sz="1800" i="1" dirty="0">
                <a:solidFill>
                  <a:schemeClr val="tx1"/>
                </a:solidFill>
              </a:rPr>
              <a:t>for FM research </a:t>
            </a:r>
            <a:r>
              <a:rPr lang="en-US" sz="1800" i="1" dirty="0" smtClean="0">
                <a:solidFill>
                  <a:schemeClr val="tx1"/>
                </a:solidFill>
              </a:rPr>
              <a:t>purpose)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All functions of the Default Analyzer, plus: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Displays all images in the image set containing the selected image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Display of FMLib face annotations with ground truth annotations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New collection-specific analyzers may easily be added to the Client App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81D02-0BC3-469B-B0FD-F08EF0B09587}" type="datetime1">
              <a:rPr lang="en-US" smtClean="0"/>
              <a:t>10/19/2018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B6F15528-21DE-4FAA-801E-634DDDAF4B2B}" type="slidenum">
              <a:rPr lang="en-US" smtClean="0"/>
              <a:pPr algn="r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705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</a:t>
            </a:r>
            <a:r>
              <a:rPr lang="en-US" dirty="0" smtClean="0">
                <a:solidFill>
                  <a:schemeClr val="tx1"/>
                </a:solidFill>
              </a:rPr>
              <a:t>for</a:t>
            </a:r>
            <a:r>
              <a:rPr lang="en-US" dirty="0" smtClean="0"/>
              <a:t> Operational Scenarios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Checking </a:t>
            </a:r>
            <a:r>
              <a:rPr lang="en-US" sz="2400" dirty="0"/>
              <a:t>FaceMatch Server status </a:t>
            </a:r>
            <a:r>
              <a:rPr lang="en-US" sz="2400" dirty="0" smtClean="0"/>
              <a:t>anywhere </a:t>
            </a:r>
            <a:r>
              <a:rPr lang="en-US" sz="2400" i="1" dirty="0" smtClean="0"/>
              <a:t>internally</a:t>
            </a:r>
          </a:p>
          <a:p>
            <a:pPr marL="685800" lvl="2" indent="0"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TestHost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::8080/webfm2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  <a:p>
            <a:r>
              <a:rPr lang="en-US" sz="2400" dirty="0" smtClean="0"/>
              <a:t>Enabling/disabling GPU (for testing)</a:t>
            </a:r>
            <a:endParaRPr lang="en-US" sz="2400" dirty="0"/>
          </a:p>
          <a:p>
            <a:r>
              <a:rPr lang="en-US" sz="2400" dirty="0" smtClean="0"/>
              <a:t>Running  command scripts with Java </a:t>
            </a:r>
            <a:r>
              <a:rPr lang="en-US" sz="2400" dirty="0" err="1" smtClean="0"/>
              <a:t>TestClient</a:t>
            </a:r>
            <a:r>
              <a:rPr lang="en-US" sz="2400" dirty="0" smtClean="0"/>
              <a:t> to:</a:t>
            </a:r>
          </a:p>
          <a:p>
            <a:pPr lvl="1"/>
            <a:r>
              <a:rPr lang="en-US" sz="2200" dirty="0" smtClean="0"/>
              <a:t>Add a new Client dynamically</a:t>
            </a:r>
          </a:p>
          <a:p>
            <a:pPr lvl="1"/>
            <a:r>
              <a:rPr lang="en-US" sz="2200" dirty="0" smtClean="0"/>
              <a:t>Add/delete/activate/deactivate an Image Extent</a:t>
            </a:r>
          </a:p>
          <a:p>
            <a:pPr lvl="1"/>
            <a:r>
              <a:rPr lang="en-US" sz="2200" dirty="0" smtClean="0"/>
              <a:t>Parallel ingest from multiple clients; from same client</a:t>
            </a:r>
          </a:p>
          <a:p>
            <a:pPr lvl="1"/>
            <a:r>
              <a:rPr lang="en-US" sz="2200" dirty="0" smtClean="0"/>
              <a:t>Parallel ingest and query for the same Extent</a:t>
            </a:r>
          </a:p>
          <a:p>
            <a:pPr lvl="1"/>
            <a:r>
              <a:rPr lang="en-US" sz="2200" dirty="0" smtClean="0"/>
              <a:t>Remove/ingest same face regions in different sequences with parallel query for an Extent</a:t>
            </a:r>
          </a:p>
          <a:p>
            <a:r>
              <a:rPr lang="en-US" sz="2400" dirty="0" smtClean="0"/>
              <a:t>Future </a:t>
            </a:r>
            <a:r>
              <a:rPr lang="en-US" sz="2400" dirty="0" smtClean="0"/>
              <a:t>enhancements</a:t>
            </a:r>
            <a:r>
              <a:rPr lang="en-US" sz="2400" dirty="0" smtClean="0"/>
              <a:t>:</a:t>
            </a:r>
          </a:p>
          <a:p>
            <a:pPr lvl="1"/>
            <a:r>
              <a:rPr lang="en-US" sz="2200" dirty="0" smtClean="0"/>
              <a:t>Test with </a:t>
            </a:r>
            <a:r>
              <a:rPr lang="en-US" sz="2200" dirty="0" err="1" smtClean="0"/>
              <a:t>JMeter</a:t>
            </a:r>
            <a:r>
              <a:rPr lang="en-US" sz="2200" dirty="0" smtClean="0"/>
              <a:t> using several machines </a:t>
            </a:r>
            <a:r>
              <a:rPr lang="en-US" sz="2200" i="1" dirty="0" smtClean="0"/>
              <a:t>(TBD)</a:t>
            </a:r>
          </a:p>
          <a:p>
            <a:pPr lvl="1"/>
            <a:r>
              <a:rPr lang="en-US" sz="2200" dirty="0" smtClean="0"/>
              <a:t>Use </a:t>
            </a:r>
            <a:r>
              <a:rPr lang="en-US" sz="2200" dirty="0" err="1" smtClean="0"/>
              <a:t>JConsole</a:t>
            </a:r>
            <a:r>
              <a:rPr lang="en-US" sz="2200" dirty="0" smtClean="0"/>
              <a:t> for monitoring the Java components </a:t>
            </a:r>
            <a:r>
              <a:rPr lang="en-US" sz="2200" i="1" dirty="0" smtClean="0"/>
              <a:t>(TBD)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0F1F7-AAAD-46C3-8349-35D9A43C17A2}" type="datetime1">
              <a:rPr lang="en-US" smtClean="0"/>
              <a:t>10/19/2018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B6F15528-21DE-4FAA-801E-634DDDAF4B2B}" type="slidenum">
              <a:rPr lang="en-US" smtClean="0"/>
              <a:pPr algn="r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43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876300" y="640160"/>
            <a:ext cx="7391400" cy="1163637"/>
          </a:xfrm>
        </p:spPr>
        <p:txBody>
          <a:bodyPr>
            <a:noAutofit/>
          </a:bodyPr>
          <a:lstStyle/>
          <a:p>
            <a:pPr marL="171450" lvl="0" indent="-171450">
              <a:spcBef>
                <a:spcPts val="750"/>
              </a:spcBef>
            </a:pPr>
            <a:r>
              <a:rPr lang="en-US" sz="4400" dirty="0" smtClean="0">
                <a:solidFill>
                  <a:schemeClr val="accent2">
                    <a:lumMod val="50000"/>
                  </a:schemeClr>
                </a:solidFill>
                <a:ea typeface="+mn-ea"/>
                <a:cs typeface="+mn-cs"/>
              </a:rPr>
              <a:t>Test Results</a:t>
            </a:r>
            <a:r>
              <a:rPr lang="en-US" sz="4400" dirty="0">
                <a:solidFill>
                  <a:schemeClr val="accent2">
                    <a:lumMod val="50000"/>
                  </a:schemeClr>
                </a:solidFill>
                <a:ea typeface="+mn-ea"/>
                <a:cs typeface="+mn-cs"/>
              </a:rPr>
              <a:t>	</a:t>
            </a: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2362199" y="2057400"/>
            <a:ext cx="5181601" cy="3733800"/>
          </a:xfrm>
        </p:spPr>
        <p:txBody>
          <a:bodyPr>
            <a:normAutofit/>
          </a:bodyPr>
          <a:lstStyle/>
          <a:p>
            <a:pPr marL="685800" lvl="1" indent="-342900" algn="l"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chemeClr val="accent2">
                    <a:lumMod val="50000"/>
                  </a:schemeClr>
                </a:solidFill>
              </a:rPr>
              <a:t>Test Environment</a:t>
            </a:r>
          </a:p>
          <a:p>
            <a:pPr marL="685800" lvl="1" indent="-342900" algn="l"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chemeClr val="accent2">
                    <a:lumMod val="50000"/>
                  </a:schemeClr>
                </a:solidFill>
              </a:rPr>
              <a:t>Test data characteristic</a:t>
            </a:r>
          </a:p>
          <a:p>
            <a:pPr marL="685800" lvl="1" indent="-342900" algn="l"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chemeClr val="accent2">
                    <a:lumMod val="50000"/>
                  </a:schemeClr>
                </a:solidFill>
              </a:rPr>
              <a:t>Operation statistics</a:t>
            </a:r>
          </a:p>
          <a:p>
            <a:pPr marL="685800" lvl="1" indent="-342900" algn="l"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chemeClr val="accent2">
                    <a:lumMod val="50000"/>
                  </a:schemeClr>
                </a:solidFill>
              </a:rPr>
              <a:t>FM2 Performance</a:t>
            </a:r>
          </a:p>
          <a:p>
            <a:pPr marL="1028700" lvl="2" indent="-342900" algn="l">
              <a:buFont typeface="Arial" panose="020B0604020202020204" pitchFamily="34" charset="0"/>
              <a:buChar char="•"/>
            </a:pPr>
            <a:r>
              <a:rPr lang="en-US" sz="2050" dirty="0" smtClean="0">
                <a:solidFill>
                  <a:schemeClr val="accent2">
                    <a:lumMod val="50000"/>
                  </a:schemeClr>
                </a:solidFill>
              </a:rPr>
              <a:t>System level</a:t>
            </a:r>
          </a:p>
          <a:p>
            <a:pPr marL="1028700" lvl="2" indent="-342900" algn="l">
              <a:buFont typeface="Arial" panose="020B0604020202020204" pitchFamily="34" charset="0"/>
              <a:buChar char="•"/>
            </a:pPr>
            <a:r>
              <a:rPr lang="en-US" sz="2050" dirty="0" smtClean="0">
                <a:solidFill>
                  <a:schemeClr val="accent2">
                    <a:lumMod val="50000"/>
                  </a:schemeClr>
                </a:solidFill>
              </a:rPr>
              <a:t>Service level</a:t>
            </a:r>
          </a:p>
          <a:p>
            <a:pPr marL="685800" lvl="1" indent="-342900" algn="l"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chemeClr val="accent2">
                    <a:lumMod val="50000"/>
                  </a:schemeClr>
                </a:solidFill>
              </a:rPr>
              <a:t>Display (playback) of stored results</a:t>
            </a:r>
          </a:p>
          <a:p>
            <a:pPr marL="685800" lvl="1" indent="-342900" algn="l"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chemeClr val="accent2">
                    <a:lumMod val="50000"/>
                  </a:schemeClr>
                </a:solidFill>
              </a:rPr>
              <a:t>Inferences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44719-EF3D-4706-A934-5B24A60E6A60}" type="datetime1">
              <a:rPr lang="en-US" smtClean="0"/>
              <a:t>10/19/2018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B6F15528-21DE-4FAA-801E-634DDDAF4B2B}" type="slidenum">
              <a:rPr lang="en-US" smtClean="0"/>
              <a:pPr algn="r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763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Test</a:t>
            </a:r>
            <a:r>
              <a:rPr lang="en-US" dirty="0"/>
              <a:t> </a:t>
            </a:r>
            <a:r>
              <a:rPr lang="en-US" dirty="0" smtClean="0"/>
              <a:t>Environment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7886700" cy="4724400"/>
          </a:xfrm>
        </p:spPr>
        <p:txBody>
          <a:bodyPr/>
          <a:lstStyle/>
          <a:p>
            <a:r>
              <a:rPr lang="en-US" dirty="0" smtClean="0"/>
              <a:t>Server Machine: </a:t>
            </a:r>
            <a:r>
              <a:rPr lang="en-US" dirty="0" smtClean="0"/>
              <a:t>&lt;fm2&gt;</a:t>
            </a:r>
            <a:endParaRPr lang="en-US" dirty="0" smtClean="0"/>
          </a:p>
          <a:p>
            <a:r>
              <a:rPr lang="en-US" sz="1800" dirty="0" smtClean="0"/>
              <a:t>Model</a:t>
            </a:r>
            <a:r>
              <a:rPr lang="en-US" sz="1800" dirty="0" smtClean="0"/>
              <a:t>: DELL-T1700</a:t>
            </a:r>
          </a:p>
          <a:p>
            <a:pPr lvl="1"/>
            <a:r>
              <a:rPr lang="en-US" sz="1800" dirty="0" smtClean="0"/>
              <a:t>Operating System: Red Hat 7.1</a:t>
            </a:r>
          </a:p>
          <a:p>
            <a:pPr lvl="1"/>
            <a:r>
              <a:rPr lang="en-US" sz="1800" dirty="0" smtClean="0"/>
              <a:t>GPU:GTX GeForce 750</a:t>
            </a:r>
          </a:p>
          <a:p>
            <a:pPr lvl="1"/>
            <a:r>
              <a:rPr lang="en-US" sz="1800" dirty="0" smtClean="0"/>
              <a:t>No. of Processors: 4</a:t>
            </a:r>
          </a:p>
          <a:p>
            <a:pPr lvl="1"/>
            <a:r>
              <a:rPr lang="en-US" sz="1800" dirty="0" smtClean="0"/>
              <a:t>Memory Size:  16 GB  </a:t>
            </a:r>
          </a:p>
          <a:p>
            <a:pPr lvl="1"/>
            <a:r>
              <a:rPr lang="en-US" sz="1800" dirty="0" smtClean="0"/>
              <a:t>Database: MySQL V5.6</a:t>
            </a:r>
          </a:p>
          <a:p>
            <a:pPr lvl="1"/>
            <a:r>
              <a:rPr lang="en-US" sz="1800" dirty="0" smtClean="0"/>
              <a:t>FaceMatch Library: SVN Trunk 19April2017</a:t>
            </a:r>
          </a:p>
          <a:p>
            <a:pPr lvl="1"/>
            <a:r>
              <a:rPr lang="en-US" sz="1800" dirty="0" smtClean="0"/>
              <a:t>OpenCV V-2.4.13 , CUDA V-7.5</a:t>
            </a:r>
          </a:p>
          <a:p>
            <a:pPr marL="342900" lvl="1" indent="0">
              <a:buNone/>
            </a:pPr>
            <a:endParaRPr lang="en-US" sz="2200" dirty="0" smtClean="0"/>
          </a:p>
          <a:p>
            <a:r>
              <a:rPr lang="en-US" dirty="0" smtClean="0"/>
              <a:t>Client Machines </a:t>
            </a:r>
          </a:p>
          <a:p>
            <a:pPr lvl="1"/>
            <a:r>
              <a:rPr lang="en-US" sz="1800" dirty="0" smtClean="0"/>
              <a:t>&lt;</a:t>
            </a:r>
            <a:r>
              <a:rPr lang="en-US" sz="1800" dirty="0" smtClean="0"/>
              <a:t>L</a:t>
            </a:r>
            <a:r>
              <a:rPr lang="en-US" sz="1800" dirty="0" smtClean="0"/>
              <a:t>inux-</a:t>
            </a:r>
            <a:r>
              <a:rPr lang="en-US" sz="1800" dirty="0" err="1" smtClean="0"/>
              <a:t>RedHat</a:t>
            </a:r>
            <a:r>
              <a:rPr lang="en-US" sz="1800" dirty="0" smtClean="0"/>
              <a:t> Test-Machine&gt;</a:t>
            </a:r>
          </a:p>
          <a:p>
            <a:pPr lvl="1"/>
            <a:r>
              <a:rPr lang="en-US" sz="1800" dirty="0" smtClean="0"/>
              <a:t>&lt;Windows-7 Test-Machine&gt; </a:t>
            </a:r>
          </a:p>
          <a:p>
            <a:pPr lvl="1"/>
            <a:r>
              <a:rPr lang="en-US" sz="1800" dirty="0" smtClean="0"/>
              <a:t>Other </a:t>
            </a:r>
            <a:r>
              <a:rPr lang="en-US" sz="1800" dirty="0" smtClean="0"/>
              <a:t>tester’s machines</a:t>
            </a:r>
          </a:p>
          <a:p>
            <a:pPr marL="0" indent="0">
              <a:buNone/>
            </a:pPr>
            <a:endParaRPr lang="en-US" sz="2400" dirty="0" smtClean="0"/>
          </a:p>
          <a:p>
            <a:pPr lvl="1"/>
            <a:endParaRPr lang="en-US" sz="2200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B25D7-80FD-4524-B91F-5CBAB619B0C2}" type="datetime1">
              <a:rPr lang="en-US" smtClean="0"/>
              <a:t>10/19/2018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B6F15528-21DE-4FAA-801E-634DDDAF4B2B}" type="slidenum">
              <a:rPr lang="en-US" smtClean="0"/>
              <a:pPr algn="r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999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Test </a:t>
            </a:r>
            <a:r>
              <a:rPr lang="en-US" dirty="0" smtClean="0"/>
              <a:t>Data </a:t>
            </a:r>
            <a:r>
              <a:rPr lang="en-US" dirty="0"/>
              <a:t>C</a:t>
            </a:r>
            <a:r>
              <a:rPr lang="en-US" dirty="0" smtClean="0"/>
              <a:t>haracteristic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035EE-905E-49B8-88F4-2956DF9EC17C}" type="datetime1">
              <a:rPr lang="en-US" smtClean="0"/>
              <a:t>10/19/2018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B6F15528-21DE-4FAA-801E-634DDDAF4B2B}" type="slidenum">
              <a:rPr lang="en-US" smtClean="0"/>
              <a:pPr algn="r"/>
              <a:t>26</a:t>
            </a:fld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0330602"/>
              </p:ext>
            </p:extLst>
          </p:nvPr>
        </p:nvGraphicFramePr>
        <p:xfrm>
          <a:off x="718457" y="992531"/>
          <a:ext cx="7829550" cy="51456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59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36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5269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Client:  PL2test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Client: 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FMResearch</a:t>
                      </a:r>
                      <a:endParaRPr lang="en-US" sz="2000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Image extents:</a:t>
                      </a:r>
                      <a:r>
                        <a:rPr lang="en-US" sz="1600" baseline="0" dirty="0" smtClean="0"/>
                        <a:t> 24, Total # of image: 40,000</a:t>
                      </a:r>
                    </a:p>
                    <a:p>
                      <a:r>
                        <a:rPr lang="en-US" sz="1600" baseline="0" dirty="0" smtClean="0"/>
                        <a:t>Max no images in an Extent: 12,000</a:t>
                      </a:r>
                    </a:p>
                    <a:p>
                      <a:r>
                        <a:rPr lang="en-US" sz="1600" baseline="0" dirty="0" smtClean="0"/>
                        <a:t>Min: 8</a:t>
                      </a:r>
                    </a:p>
                    <a:p>
                      <a:r>
                        <a:rPr lang="en-US" sz="1600" baseline="0" dirty="0" smtClean="0"/>
                        <a:t>Average: &lt; 1,000</a:t>
                      </a:r>
                      <a:endParaRPr lang="en-US" sz="1600" dirty="0" smtClean="0"/>
                    </a:p>
                    <a:p>
                      <a:r>
                        <a:rPr lang="en-US" sz="1600" dirty="0" smtClean="0"/>
                        <a:t>Metadata:</a:t>
                      </a:r>
                      <a:r>
                        <a:rPr lang="en-US" sz="1600" baseline="0" dirty="0" smtClean="0"/>
                        <a:t> properly distributed </a:t>
                      </a:r>
                      <a:r>
                        <a:rPr lang="en-US" sz="1600" dirty="0" smtClean="0"/>
                        <a:t>gender</a:t>
                      </a:r>
                      <a:r>
                        <a:rPr lang="en-US" sz="1600" baseline="0" dirty="0" smtClean="0"/>
                        <a:t>/ </a:t>
                      </a:r>
                      <a:r>
                        <a:rPr lang="en-US" sz="1600" dirty="0" smtClean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dirty="0" smtClean="0"/>
                        <a:t>Image Extent: 1</a:t>
                      </a:r>
                    </a:p>
                    <a:p>
                      <a:r>
                        <a:rPr lang="en-US" sz="1600" baseline="0" dirty="0" smtClean="0"/>
                        <a:t>Total # of images: </a:t>
                      </a:r>
                      <a:r>
                        <a:rPr lang="en-US" sz="1600" dirty="0" smtClean="0"/>
                        <a:t>11,000</a:t>
                      </a:r>
                    </a:p>
                    <a:p>
                      <a:r>
                        <a:rPr lang="en-US" sz="1600" dirty="0" smtClean="0"/>
                        <a:t>Metadata: adult/gender=unknown</a:t>
                      </a:r>
                    </a:p>
                    <a:p>
                      <a:endParaRPr 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71494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Largest collection</a:t>
                      </a:r>
                      <a:r>
                        <a:rPr lang="en-US" sz="1600" b="1" baseline="0" dirty="0" smtClean="0"/>
                        <a:t> </a:t>
                      </a:r>
                      <a:r>
                        <a:rPr lang="en-US" sz="1600" b="1" dirty="0" smtClean="0"/>
                        <a:t>sendai2011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baseline="0" dirty="0" smtClean="0"/>
                        <a:t># of images: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baseline="0" dirty="0" smtClean="0"/>
                        <a:t># of images ingested: 11,471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baseline="0" dirty="0" smtClean="0"/>
                        <a:t># of Images with multiple detected faces: 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baseline="0" dirty="0" smtClean="0"/>
                        <a:t>#Images with 10 to 13 faces: </a:t>
                      </a:r>
                    </a:p>
                    <a:p>
                      <a:pPr marL="285750" marR="0" lvl="0" indent="-28575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b="1" baseline="0" dirty="0" smtClean="0"/>
                        <a:t>Large number of fake images (tables, concrete block structures etc.)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baseline="0" dirty="0" smtClean="0"/>
                        <a:t>Images with no faces but sharp lines causes OpenCV Exception</a:t>
                      </a:r>
                      <a:endParaRPr lang="en-US" sz="16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Single Collection:</a:t>
                      </a:r>
                      <a:r>
                        <a:rPr lang="en-US" sz="1600" b="1" baseline="0" dirty="0" smtClean="0"/>
                        <a:t> ColorFERET</a:t>
                      </a:r>
                    </a:p>
                    <a:p>
                      <a:pPr marL="285750" marR="0" lvl="0" indent="-28575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b="1" baseline="0" dirty="0" smtClean="0"/>
                        <a:t>Total # of images: 11,338</a:t>
                      </a:r>
                      <a:endParaRPr lang="en-US" sz="1600" b="1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dirty="0" smtClean="0"/>
                        <a:t># of images ingested: ???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baseline="0" dirty="0" smtClean="0"/>
                        <a:t># of Images with multiple detected faces:  </a:t>
                      </a:r>
                      <a:endParaRPr lang="en-US" sz="1600" b="1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dirty="0" smtClean="0"/>
                        <a:t># of image sets (set =&gt; same person):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dirty="0" smtClean="0"/>
                        <a:t>Max # in a set: 13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dirty="0" smtClean="0"/>
                        <a:t>#</a:t>
                      </a:r>
                      <a:r>
                        <a:rPr lang="en-US" sz="1600" b="1" baseline="0" dirty="0" smtClean="0"/>
                        <a:t> of images a</a:t>
                      </a:r>
                      <a:r>
                        <a:rPr lang="en-US" sz="1600" b="1" dirty="0" smtClean="0"/>
                        <a:t>nnotated: 8676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32737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Smallest: Joplin:</a:t>
                      </a:r>
                      <a:r>
                        <a:rPr lang="en-US" sz="1600" b="1" baseline="0" dirty="0" smtClean="0"/>
                        <a:t>  8</a:t>
                      </a:r>
                    </a:p>
                    <a:p>
                      <a:r>
                        <a:rPr lang="en-US" sz="1600" b="1" baseline="0" dirty="0" smtClean="0"/>
                        <a:t># of images ingested: 8</a:t>
                      </a:r>
                    </a:p>
                    <a:p>
                      <a:r>
                        <a:rPr lang="en-US" sz="1600" b="1" baseline="0" dirty="0" smtClean="0"/>
                        <a:t># of Images with multiple detected faces: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0030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2400"/>
            <a:ext cx="7886700" cy="990600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Some Statistics </a:t>
            </a:r>
            <a:r>
              <a:rPr lang="en-US" sz="3600" dirty="0"/>
              <a:t>on </a:t>
            </a:r>
            <a:r>
              <a:rPr lang="en-US" sz="3600" dirty="0" smtClean="0"/>
              <a:t>Staging machine (FM2)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700" dirty="0"/>
              <a:t/>
            </a:r>
            <a:br>
              <a:rPr lang="en-US" sz="2700" dirty="0"/>
            </a:br>
            <a:endParaRPr lang="en-US" sz="27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4F416-6740-4311-88FD-7B19136C362B}" type="datetime1">
              <a:rPr lang="en-US" smtClean="0"/>
              <a:t>10/19/2018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B6F15528-21DE-4FAA-801E-634DDDAF4B2B}" type="slidenum">
              <a:rPr lang="en-US" smtClean="0"/>
              <a:pPr algn="r"/>
              <a:t>27</a:t>
            </a:fld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5546832"/>
              </p:ext>
            </p:extLst>
          </p:nvPr>
        </p:nvGraphicFramePr>
        <p:xfrm>
          <a:off x="1228725" y="1219200"/>
          <a:ext cx="6686550" cy="47432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8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4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6930">
                <a:tc>
                  <a:txBody>
                    <a:bodyPr/>
                    <a:lstStyle/>
                    <a:p>
                      <a:pPr lvl="0"/>
                      <a:r>
                        <a:rPr lang="en-US" sz="1800" b="0" dirty="0" smtClean="0"/>
                        <a:t>Time to initialize the NVidia GPU in</a:t>
                      </a:r>
                      <a:r>
                        <a:rPr lang="en-US" sz="1800" b="0" baseline="0" dirty="0" smtClean="0"/>
                        <a:t> </a:t>
                      </a:r>
                      <a:r>
                        <a:rPr lang="en-US" sz="1800" b="0" dirty="0" smtClean="0"/>
                        <a:t>an application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10-20 sec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7223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/>
                        <a:t>Time to download an image URL (using Java NIO)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/>
                        <a:t>5 – 10 msec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7223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/>
                        <a:t>Time to load info</a:t>
                      </a:r>
                      <a:r>
                        <a:rPr lang="en-US" sz="1600" b="0" baseline="0" dirty="0" smtClean="0"/>
                        <a:t> for one image to cache by </a:t>
                      </a:r>
                      <a:r>
                        <a:rPr lang="en-US" sz="1600" b="0" i="1" baseline="0" dirty="0" smtClean="0"/>
                        <a:t>FM2Server</a:t>
                      </a:r>
                      <a:endParaRPr lang="en-US" sz="1600" b="0" i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solidFill>
                            <a:srgbClr val="A50021"/>
                          </a:solidFill>
                        </a:rPr>
                        <a:t>1-3 msec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7223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/>
                        <a:t>Time to open/read/close a  150 KB binary 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&lt; 0.5 msec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0130">
                <a:tc>
                  <a:txBody>
                    <a:bodyPr/>
                    <a:lstStyle/>
                    <a:p>
                      <a:pPr lvl="0"/>
                      <a:r>
                        <a:rPr lang="en-US" sz="1600" b="0" dirty="0" smtClean="0"/>
                        <a:t>Time to read and load a 150 KB </a:t>
                      </a:r>
                      <a:r>
                        <a:rPr lang="en-US" sz="1600" dirty="0" smtClean="0"/>
                        <a:t>DIST </a:t>
                      </a:r>
                      <a:r>
                        <a:rPr lang="en-US" sz="1600" b="0" dirty="0" smtClean="0"/>
                        <a:t>Index file by FMLib </a:t>
                      </a:r>
                      <a:r>
                        <a:rPr lang="en-US" sz="1600" b="0" i="1" dirty="0" err="1" smtClean="0"/>
                        <a:t>ImageMatcher</a:t>
                      </a:r>
                      <a:endParaRPr lang="en-US" sz="1600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rgbClr val="A50021"/>
                          </a:solidFill>
                        </a:rPr>
                        <a:t>0.5</a:t>
                      </a:r>
                      <a:r>
                        <a:rPr lang="en-US" sz="1600" b="0" baseline="0" dirty="0" smtClean="0">
                          <a:solidFill>
                            <a:srgbClr val="A50021"/>
                          </a:solidFill>
                        </a:rPr>
                        <a:t> msec</a:t>
                      </a:r>
                      <a:endParaRPr lang="en-US" sz="1600" b="0" dirty="0">
                        <a:solidFill>
                          <a:srgbClr val="A5002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2208">
                <a:tc>
                  <a:txBody>
                    <a:bodyPr/>
                    <a:lstStyle/>
                    <a:p>
                      <a:pPr lvl="0"/>
                      <a:r>
                        <a:rPr lang="en-US" sz="1600" b="0" dirty="0" smtClean="0"/>
                        <a:t>Time for 10 parallel queries in the same (small) Extent: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 sec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7223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/>
                        <a:t>Time to reindex 50,000 images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 hours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9564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/>
                        <a:t>FM2 Image cache size</a:t>
                      </a:r>
                      <a:r>
                        <a:rPr lang="en-US" sz="1600" b="0" baseline="0" dirty="0" smtClean="0"/>
                        <a:t> ( for loading 50,000 image info)</a:t>
                      </a: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100</a:t>
                      </a:r>
                      <a:r>
                        <a:rPr lang="en-US" sz="1600" baseline="0" dirty="0" smtClean="0"/>
                        <a:t> M</a:t>
                      </a:r>
                      <a:r>
                        <a:rPr lang="en-US" sz="1600" dirty="0" smtClean="0"/>
                        <a:t>B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23253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Index (DIST) Descriptor file space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="0" dirty="0" smtClean="0"/>
                        <a:t>for 50,000 image</a:t>
                      </a: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9 GB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23253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Tomcat Heap</a:t>
                      </a:r>
                      <a:r>
                        <a:rPr lang="en-US" sz="1600" baseline="0" dirty="0" smtClean="0"/>
                        <a:t> memory size</a:t>
                      </a: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dirty="0" smtClean="0"/>
                        <a:t>3.6 GB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7668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9888"/>
            <a:ext cx="7543800" cy="563562"/>
          </a:xfrm>
        </p:spPr>
        <p:txBody>
          <a:bodyPr>
            <a:normAutofit/>
          </a:bodyPr>
          <a:lstStyle/>
          <a:p>
            <a:r>
              <a:rPr lang="en-US" dirty="0" smtClean="0"/>
              <a:t>Performance Recording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Performance measured and recorded at two levels</a:t>
            </a:r>
          </a:p>
          <a:p>
            <a:r>
              <a:rPr lang="en-US" dirty="0" smtClean="0"/>
              <a:t>At the </a:t>
            </a:r>
            <a:r>
              <a:rPr lang="en-US" dirty="0"/>
              <a:t>FaceMatch2 </a:t>
            </a:r>
            <a:r>
              <a:rPr lang="en-US" dirty="0" smtClean="0"/>
              <a:t>Server level, time for:</a:t>
            </a:r>
          </a:p>
          <a:p>
            <a:pPr lvl="1"/>
            <a:r>
              <a:rPr lang="en-US" dirty="0" smtClean="0"/>
              <a:t>System start up</a:t>
            </a:r>
          </a:p>
          <a:p>
            <a:pPr lvl="2"/>
            <a:r>
              <a:rPr lang="en-US" dirty="0" smtClean="0"/>
              <a:t>Image cache and other initializations</a:t>
            </a:r>
          </a:p>
          <a:p>
            <a:pPr lvl="2"/>
            <a:r>
              <a:rPr lang="en-US" dirty="0" smtClean="0"/>
              <a:t>Inverted Metadata Tree building</a:t>
            </a:r>
          </a:p>
          <a:p>
            <a:r>
              <a:rPr lang="en-US" b="1" dirty="0" smtClean="0"/>
              <a:t>At Individual Service request level, time for:</a:t>
            </a:r>
          </a:p>
          <a:p>
            <a:pPr lvl="1"/>
            <a:r>
              <a:rPr lang="en-US" dirty="0" smtClean="0"/>
              <a:t>Image URL download</a:t>
            </a:r>
          </a:p>
          <a:p>
            <a:pPr lvl="1"/>
            <a:r>
              <a:rPr lang="en-US" b="1" dirty="0" smtClean="0"/>
              <a:t>Face finding, indexin</a:t>
            </a:r>
            <a:r>
              <a:rPr lang="en-US" dirty="0" smtClean="0"/>
              <a:t>g and </a:t>
            </a:r>
            <a:r>
              <a:rPr lang="en-US" b="1" dirty="0" smtClean="0"/>
              <a:t>Index descriptor writing</a:t>
            </a:r>
          </a:p>
          <a:p>
            <a:pPr lvl="1"/>
            <a:r>
              <a:rPr lang="en-US" dirty="0" smtClean="0"/>
              <a:t>Index </a:t>
            </a:r>
            <a:r>
              <a:rPr lang="en-US" dirty="0" smtClean="0">
                <a:solidFill>
                  <a:schemeClr val="tx1"/>
                </a:solidFill>
              </a:rPr>
              <a:t>file</a:t>
            </a:r>
            <a:r>
              <a:rPr lang="en-US" dirty="0" smtClean="0"/>
              <a:t> upload prior to a query</a:t>
            </a:r>
            <a:endParaRPr lang="en-US" b="1" dirty="0" smtClean="0"/>
          </a:p>
          <a:p>
            <a:pPr lvl="1"/>
            <a:r>
              <a:rPr lang="en-US" dirty="0"/>
              <a:t>Q</a:t>
            </a:r>
            <a:r>
              <a:rPr lang="en-US" b="1" dirty="0" smtClean="0"/>
              <a:t>u</a:t>
            </a:r>
            <a:r>
              <a:rPr lang="en-US" dirty="0" smtClean="0"/>
              <a:t>ery matching</a:t>
            </a:r>
          </a:p>
          <a:p>
            <a:pPr lvl="1"/>
            <a:r>
              <a:rPr lang="en-US" dirty="0" smtClean="0"/>
              <a:t>Database record update and total service round-trip </a:t>
            </a:r>
          </a:p>
          <a:p>
            <a:r>
              <a:rPr lang="en-US" dirty="0" smtClean="0"/>
              <a:t>System level times are logged to Server’s Log file</a:t>
            </a:r>
          </a:p>
          <a:p>
            <a:r>
              <a:rPr lang="en-US" dirty="0" smtClean="0"/>
              <a:t>Service level ones recoded in Performance tables in MySQL DB</a:t>
            </a:r>
          </a:p>
          <a:p>
            <a:pPr marL="342900" lvl="1" indent="0">
              <a:buNone/>
            </a:pP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B6F15528-21DE-4FAA-801E-634DDDAF4B2B}" type="slidenum">
              <a:rPr lang="en-US" smtClean="0"/>
              <a:pPr algn="r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629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FM2 Performance Data </a:t>
            </a:r>
            <a:r>
              <a:rPr lang="en-US" i="1" dirty="0" smtClean="0"/>
              <a:t>(To be updated)</a:t>
            </a:r>
            <a:endParaRPr lang="en-US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FAF0D-3F78-4B6C-A643-369027C24F03}" type="datetime1">
              <a:rPr lang="en-US" smtClean="0"/>
              <a:t>10/19/2018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B6F15528-21DE-4FAA-801E-634DDDAF4B2B}" type="slidenum">
              <a:rPr lang="en-US" smtClean="0"/>
              <a:pPr algn="r"/>
              <a:t>29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90600" y="1828800"/>
            <a:ext cx="7467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(*) Checks GPU availability through OpenCL, does not perform any GPU computation</a:t>
            </a:r>
          </a:p>
          <a:p>
            <a:endParaRPr lang="en-US" sz="1400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8822505"/>
              </p:ext>
            </p:extLst>
          </p:nvPr>
        </p:nvGraphicFramePr>
        <p:xfrm>
          <a:off x="727262" y="2743200"/>
          <a:ext cx="7349937" cy="36263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02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80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75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440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0235">
                <a:tc>
                  <a:txBody>
                    <a:bodyPr/>
                    <a:lstStyle/>
                    <a:p>
                      <a:r>
                        <a:rPr lang="en-US" dirty="0" smtClean="0"/>
                        <a:t>Operation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Largest PL collection</a:t>
                      </a:r>
                    </a:p>
                    <a:p>
                      <a:r>
                        <a:rPr lang="en-US" dirty="0" smtClean="0"/>
                        <a:t> (10,000  images)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Average</a:t>
                      </a:r>
                      <a:r>
                        <a:rPr lang="en-US" baseline="0" dirty="0" smtClean="0"/>
                        <a:t> PL Collection</a:t>
                      </a:r>
                    </a:p>
                    <a:p>
                      <a:r>
                        <a:rPr lang="en-US" baseline="0" dirty="0" smtClean="0"/>
                        <a:t>Sichuan( 210 images)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ColorFERET</a:t>
                      </a:r>
                      <a:r>
                        <a:rPr lang="en-US" baseline="0" dirty="0" smtClean="0"/>
                        <a:t> Collection</a:t>
                      </a:r>
                    </a:p>
                    <a:p>
                      <a:r>
                        <a:rPr lang="en-US" baseline="0" dirty="0" smtClean="0"/>
                        <a:t>(7,000 images)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235">
                <a:tc>
                  <a:txBody>
                    <a:bodyPr/>
                    <a:lstStyle/>
                    <a:p>
                      <a:r>
                        <a:rPr lang="en-US" b="1" dirty="0" smtClean="0"/>
                        <a:t>Face detection</a:t>
                      </a:r>
                      <a:r>
                        <a:rPr lang="en-US" b="1" baseline="0" dirty="0" smtClean="0"/>
                        <a:t> </a:t>
                      </a:r>
                      <a:r>
                        <a:rPr lang="en-US" dirty="0" smtClean="0"/>
                        <a:t>(with</a:t>
                      </a:r>
                      <a:r>
                        <a:rPr lang="en-US" baseline="0" dirty="0" smtClean="0"/>
                        <a:t> rotation)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75 msec to 5 sec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 msec to 3 sec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 to 3.8</a:t>
                      </a:r>
                      <a:r>
                        <a:rPr lang="en-US" baseline="0" dirty="0" smtClean="0"/>
                        <a:t> sec</a:t>
                      </a:r>
                    </a:p>
                    <a:p>
                      <a:r>
                        <a:rPr lang="en-US" baseline="0" dirty="0" smtClean="0"/>
                        <a:t>(Frontal to Left  profile faces, multiple misidentified faces)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997">
                <a:tc>
                  <a:txBody>
                    <a:bodyPr/>
                    <a:lstStyle/>
                    <a:p>
                      <a:r>
                        <a:rPr lang="en-US" b="1" dirty="0" smtClean="0"/>
                        <a:t>Ingest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0.16 to 3.6 sec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1997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dirty="0" smtClean="0"/>
                        <a:t>- Face detection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dirty="0" smtClean="0"/>
                        <a:t>(Less precise)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45</a:t>
                      </a:r>
                      <a:r>
                        <a:rPr lang="en-US" baseline="0" dirty="0" smtClean="0"/>
                        <a:t> sec to 3.5 sec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44 msec to 1.3 sec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0.15 to 3.4 sec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0235">
                <a:tc>
                  <a:txBody>
                    <a:bodyPr/>
                    <a:lstStyle/>
                    <a:p>
                      <a:r>
                        <a:rPr lang="en-US" dirty="0" smtClean="0"/>
                        <a:t>- DIST Indexing with file write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 100 msec/region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 100 msec/region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 100</a:t>
                      </a:r>
                      <a:r>
                        <a:rPr lang="en-US" baseline="0" dirty="0" smtClean="0"/>
                        <a:t> msec /region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1997">
                <a:tc>
                  <a:txBody>
                    <a:bodyPr/>
                    <a:lstStyle/>
                    <a:p>
                      <a:r>
                        <a:rPr lang="en-US" b="1" dirty="0" smtClean="0"/>
                        <a:t>Query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1997">
                <a:tc>
                  <a:txBody>
                    <a:bodyPr/>
                    <a:lstStyle/>
                    <a:p>
                      <a:r>
                        <a:rPr lang="en-US" dirty="0" smtClean="0"/>
                        <a:t>Index file upload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??(*)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4 msec/region</a:t>
                      </a:r>
                    </a:p>
                    <a:p>
                      <a:r>
                        <a:rPr lang="en-US" baseline="0" dirty="0" smtClean="0"/>
                        <a:t>1.1 sec for 272 regions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180</a:t>
                      </a:r>
                      <a:r>
                        <a:rPr lang="en-US" baseline="0" dirty="0" smtClean="0"/>
                        <a:t> msec (average)/region</a:t>
                      </a:r>
                    </a:p>
                    <a:p>
                      <a:r>
                        <a:rPr lang="en-US" baseline="0" dirty="0" smtClean="0"/>
                        <a:t>(13-15 min for 6400 files)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1997">
                <a:tc>
                  <a:txBody>
                    <a:bodyPr/>
                    <a:lstStyle/>
                    <a:p>
                      <a:r>
                        <a:rPr lang="en-US" dirty="0" smtClean="0"/>
                        <a:t>Match</a:t>
                      </a:r>
                      <a:r>
                        <a:rPr lang="en-US" baseline="0" dirty="0" smtClean="0"/>
                        <a:t>/region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 msec</a:t>
                      </a:r>
                      <a:r>
                        <a:rPr lang="en-US" baseline="0" dirty="0" smtClean="0"/>
                        <a:t> to 300 msec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r>
                        <a:rPr lang="en-US" baseline="0" dirty="0" smtClean="0"/>
                        <a:t> - 10</a:t>
                      </a:r>
                      <a:r>
                        <a:rPr lang="en-US" dirty="0" smtClean="0"/>
                        <a:t> sec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038224" y="897983"/>
            <a:ext cx="71913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WebFM2 Server start up time (*) – 85 sec</a:t>
            </a:r>
          </a:p>
          <a:p>
            <a:pPr marL="342900" indent="-342900">
              <a:buFontTx/>
              <a:buChar char="-"/>
            </a:pPr>
            <a:r>
              <a:rPr lang="en-US" b="1" dirty="0" smtClean="0"/>
              <a:t>Load Memory cache from database for 40,000 images: 84 sec</a:t>
            </a:r>
          </a:p>
          <a:p>
            <a:pPr marL="342900" indent="-342900">
              <a:buFontTx/>
              <a:buChar char="-"/>
            </a:pPr>
            <a:r>
              <a:rPr lang="en-US" b="1" dirty="0" smtClean="0"/>
              <a:t>Build Inverted Metadata Tree: 70 msec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704850" y="2362200"/>
            <a:ext cx="678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Face matching service  operation times  (</a:t>
            </a:r>
            <a:r>
              <a:rPr lang="en-US" i="1" dirty="0" smtClean="0"/>
              <a:t>as currently observed</a:t>
            </a:r>
            <a:r>
              <a:rPr lang="en-US" b="1" dirty="0" smtClean="0"/>
              <a:t>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78507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Rationale for FaceMatch2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smtClean="0">
                <a:solidFill>
                  <a:schemeClr val="tx1"/>
                </a:solidFill>
              </a:rPr>
              <a:t>To overcome the weaknesses of the current FaceMatch (FM1) system in providing Web access to CEB’s FaceMatch library for </a:t>
            </a:r>
            <a:r>
              <a:rPr lang="en-US" sz="2200" i="1" dirty="0" smtClean="0">
                <a:solidFill>
                  <a:schemeClr val="tx1"/>
                </a:solidFill>
              </a:rPr>
              <a:t>face recognition </a:t>
            </a:r>
            <a:r>
              <a:rPr lang="en-US" sz="2200" dirty="0" smtClean="0">
                <a:solidFill>
                  <a:schemeClr val="tx1"/>
                </a:solidFill>
              </a:rPr>
              <a:t>services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 smtClean="0">
                <a:solidFill>
                  <a:schemeClr val="tx1"/>
                </a:solidFill>
              </a:rPr>
              <a:t>Deficiencies of FM1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</a:rPr>
              <a:t>Ad-hoc design developed to meet People Locator system's present needs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</a:rPr>
              <a:t>Based on proprietary Windows platform, .NET Web services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</a:rPr>
              <a:t>Older communication protocols (SOAP)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</a:rPr>
              <a:t>No visibility into image/indexed data stored by the System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>
                <a:solidFill>
                  <a:schemeClr val="tx1"/>
                </a:solidFill>
              </a:rPr>
              <a:t>B</a:t>
            </a:r>
            <a:r>
              <a:rPr lang="en-US" sz="1800" dirty="0" smtClean="0">
                <a:solidFill>
                  <a:schemeClr val="tx1"/>
                </a:solidFill>
              </a:rPr>
              <a:t>ucketing of Indexed data loses granularity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H</a:t>
            </a:r>
            <a:r>
              <a:rPr lang="en-US" sz="1800" dirty="0" smtClean="0">
                <a:solidFill>
                  <a:schemeClr val="tx1"/>
                </a:solidFill>
              </a:rPr>
              <a:t>ardcoded parameters, file paths; lack </a:t>
            </a:r>
            <a:r>
              <a:rPr lang="en-US" sz="1800" dirty="0">
                <a:solidFill>
                  <a:schemeClr val="tx1"/>
                </a:solidFill>
              </a:rPr>
              <a:t>of flexibility </a:t>
            </a:r>
            <a:endParaRPr lang="en-US" sz="1800" dirty="0" smtClean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</a:rPr>
              <a:t>Lack of future extensibility</a:t>
            </a:r>
            <a:endParaRPr lang="en-US" sz="2200" dirty="0" smtClean="0">
              <a:solidFill>
                <a:schemeClr val="tx1"/>
              </a:solidFill>
            </a:endParaRPr>
          </a:p>
          <a:p>
            <a:r>
              <a:rPr lang="en-US" sz="2200" dirty="0" smtClean="0">
                <a:solidFill>
                  <a:srgbClr val="A50021"/>
                </a:solidFill>
              </a:rPr>
              <a:t>FaceMatch2 </a:t>
            </a:r>
            <a:r>
              <a:rPr lang="en-US" dirty="0" smtClean="0">
                <a:solidFill>
                  <a:srgbClr val="A50021"/>
                </a:solidFill>
              </a:rPr>
              <a:t>has to</a:t>
            </a:r>
            <a:r>
              <a:rPr lang="en-US" sz="2200" dirty="0" smtClean="0">
                <a:solidFill>
                  <a:srgbClr val="A50021"/>
                </a:solidFill>
              </a:rPr>
              <a:t> be built as a more robust, general purpose Web-</a:t>
            </a:r>
            <a:r>
              <a:rPr lang="en-US" dirty="0" smtClean="0">
                <a:solidFill>
                  <a:srgbClr val="A50021"/>
                </a:solidFill>
              </a:rPr>
              <a:t>accessible </a:t>
            </a:r>
            <a:r>
              <a:rPr lang="en-US" sz="2200" dirty="0" smtClean="0">
                <a:solidFill>
                  <a:srgbClr val="A50021"/>
                </a:solidFill>
              </a:rPr>
              <a:t>front end to the FaceMatch library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725A5-EE5A-4477-BC84-5AC6FE5A6A15}" type="datetime1">
              <a:rPr lang="en-US" smtClean="0"/>
              <a:t>10/19/2018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B6F15528-21DE-4FAA-801E-634DDDAF4B2B}" type="slidenum">
              <a:rPr lang="en-US" smtClean="0"/>
              <a:pPr algn="r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289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 Display Demo from Stored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933450"/>
            <a:ext cx="8001001" cy="5019675"/>
          </a:xfrm>
        </p:spPr>
        <p:txBody>
          <a:bodyPr>
            <a:normAutofit/>
          </a:bodyPr>
          <a:lstStyle/>
          <a:p>
            <a:pPr marL="342900" lvl="1" indent="0">
              <a:buNone/>
            </a:pPr>
            <a:endParaRPr lang="en-US" sz="2400" dirty="0" smtClean="0"/>
          </a:p>
          <a:p>
            <a:pPr marL="457200" lvl="1" indent="0">
              <a:buNone/>
            </a:pPr>
            <a:endParaRPr lang="en-US" sz="2400" dirty="0" smtClean="0"/>
          </a:p>
          <a:p>
            <a:pPr marL="457200" lvl="1" indent="0">
              <a:buNone/>
            </a:pPr>
            <a:endParaRPr lang="en-US" sz="2400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B6F15528-21DE-4FAA-801E-634DDDAF4B2B}" type="slidenum">
              <a:rPr lang="en-US" smtClean="0"/>
              <a:pPr algn="r"/>
              <a:t>30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66800" y="2057400"/>
            <a:ext cx="70675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(Through </a:t>
            </a:r>
            <a:r>
              <a:rPr lang="en-US" sz="2400" b="1" dirty="0" err="1" smtClean="0"/>
              <a:t>VNCViewer</a:t>
            </a:r>
            <a:r>
              <a:rPr lang="en-US" sz="2400" b="1" dirty="0" smtClean="0"/>
              <a:t> </a:t>
            </a:r>
            <a:r>
              <a:rPr lang="en-US" sz="2400" b="1" dirty="0" smtClean="0"/>
              <a:t>to &lt;Linux-Host-Machine&gt;)</a:t>
            </a:r>
            <a:endParaRPr lang="en-US" sz="2400" b="1" dirty="0" smtClean="0"/>
          </a:p>
          <a:p>
            <a:endParaRPr lang="en-US" sz="2400" b="1" dirty="0"/>
          </a:p>
          <a:p>
            <a:r>
              <a:rPr lang="en-US" sz="2400" b="1" dirty="0" smtClean="0"/>
              <a:t>FullTest/ExecutionScripts/StoredResultDemo_xxx.sh 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52351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Inferences from Benchmark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Test results are reliable and repeatable</a:t>
            </a:r>
          </a:p>
          <a:p>
            <a:r>
              <a:rPr lang="en-US" dirty="0" smtClean="0"/>
              <a:t>Design is stable: no unexpected system crashes, strange results</a:t>
            </a:r>
          </a:p>
          <a:p>
            <a:r>
              <a:rPr lang="en-US" dirty="0" smtClean="0"/>
              <a:t>Face Detection: </a:t>
            </a:r>
          </a:p>
          <a:p>
            <a:pPr lvl="1"/>
            <a:r>
              <a:rPr lang="en-US" dirty="0" smtClean="0"/>
              <a:t>&lt; 0.2 sec to &gt; 4 sec depending upon image size and orientation </a:t>
            </a:r>
          </a:p>
          <a:p>
            <a:r>
              <a:rPr lang="en-US" dirty="0"/>
              <a:t>Ingest: </a:t>
            </a:r>
            <a:r>
              <a:rPr lang="en-US" dirty="0" smtClean="0"/>
              <a:t>0.1 sec after face detection</a:t>
            </a:r>
          </a:p>
          <a:p>
            <a:r>
              <a:rPr lang="en-US" dirty="0" smtClean="0"/>
              <a:t>Query:  Response time dependents upon:</a:t>
            </a:r>
          </a:p>
          <a:p>
            <a:pPr lvl="1"/>
            <a:r>
              <a:rPr lang="en-US" dirty="0" smtClean="0"/>
              <a:t>Size/metadata distribution of the image set (</a:t>
            </a:r>
            <a:r>
              <a:rPr lang="en-US" i="1" dirty="0" smtClean="0"/>
              <a:t>Extent</a:t>
            </a:r>
            <a:r>
              <a:rPr lang="en-US" dirty="0" smtClean="0"/>
              <a:t>) being queried</a:t>
            </a:r>
          </a:p>
          <a:p>
            <a:pPr lvl="1"/>
            <a:r>
              <a:rPr lang="en-US" dirty="0" smtClean="0"/>
              <a:t>Number of parallel queries </a:t>
            </a:r>
          </a:p>
          <a:p>
            <a:r>
              <a:rPr lang="en-US" dirty="0" smtClean="0"/>
              <a:t>Query time acceptable for average PL cases:</a:t>
            </a:r>
          </a:p>
          <a:p>
            <a:pPr lvl="1"/>
            <a:r>
              <a:rPr lang="en-US" dirty="0" smtClean="0"/>
              <a:t>for small (100 images)  collections 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or medium size (1,000 image) collection</a:t>
            </a:r>
          </a:p>
          <a:p>
            <a:r>
              <a:rPr lang="en-US" dirty="0" smtClean="0"/>
              <a:t>Query time too long for large collections (Sendai2011, ColorFERET) both for upfront index data load and region match</a:t>
            </a:r>
          </a:p>
          <a:p>
            <a:pPr lvl="1"/>
            <a:r>
              <a:rPr lang="en-US" dirty="0" smtClean="0"/>
              <a:t>For a 6,000 image collection (ColorFERET)</a:t>
            </a:r>
          </a:p>
          <a:p>
            <a:pPr lvl="2"/>
            <a:r>
              <a:rPr lang="en-US" dirty="0" smtClean="0"/>
              <a:t>Average query time: 35 - 40 sec</a:t>
            </a:r>
          </a:p>
          <a:p>
            <a:pPr lvl="2"/>
            <a:r>
              <a:rPr lang="en-US" dirty="0" smtClean="0"/>
              <a:t>Index file load time: 7 - 8 sec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99F70-6A28-49B6-A521-847F24F72E6E}" type="datetime1">
              <a:rPr lang="en-US" smtClean="0"/>
              <a:t>10/19/2018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B6F15528-21DE-4FAA-801E-634DDDAF4B2B}" type="slidenum">
              <a:rPr lang="en-US" smtClean="0"/>
              <a:pPr algn="r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522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28600"/>
            <a:ext cx="7886700" cy="701674"/>
          </a:xfrm>
        </p:spPr>
        <p:txBody>
          <a:bodyPr/>
          <a:lstStyle/>
          <a:p>
            <a:r>
              <a:rPr lang="en-US" dirty="0" smtClean="0"/>
              <a:t>Optimizations and Extensibility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Optimization</a:t>
            </a:r>
          </a:p>
          <a:p>
            <a:pPr lvl="1"/>
            <a:r>
              <a:rPr lang="en-US" dirty="0" smtClean="0"/>
              <a:t>Load memory cache only for </a:t>
            </a:r>
            <a:r>
              <a:rPr lang="en-US" i="1" dirty="0" smtClean="0"/>
              <a:t>active</a:t>
            </a:r>
            <a:r>
              <a:rPr lang="en-US" dirty="0" smtClean="0"/>
              <a:t> image extents</a:t>
            </a:r>
            <a:endParaRPr lang="en-US" dirty="0"/>
          </a:p>
          <a:p>
            <a:pPr lvl="1"/>
            <a:r>
              <a:rPr lang="en-US" dirty="0" smtClean="0"/>
              <a:t>Preload Index files for selected </a:t>
            </a:r>
            <a:r>
              <a:rPr lang="en-US" dirty="0" err="1" smtClean="0"/>
              <a:t>ImageExtents</a:t>
            </a:r>
            <a:r>
              <a:rPr lang="en-US" dirty="0" smtClean="0"/>
              <a:t> at Server startup rather than at the arrival of the first user query</a:t>
            </a:r>
          </a:p>
          <a:p>
            <a:pPr lvl="1"/>
            <a:r>
              <a:rPr lang="en-US" dirty="0" smtClean="0"/>
              <a:t>FaceMatch Library compiled for </a:t>
            </a:r>
            <a:r>
              <a:rPr lang="en-US" i="1" dirty="0"/>
              <a:t>o</a:t>
            </a:r>
            <a:r>
              <a:rPr lang="en-US" i="1" dirty="0" smtClean="0"/>
              <a:t>ptimization</a:t>
            </a:r>
            <a:r>
              <a:rPr lang="en-US" dirty="0" smtClean="0"/>
              <a:t> (default: </a:t>
            </a:r>
            <a:r>
              <a:rPr lang="en-US" i="1" dirty="0" smtClean="0"/>
              <a:t>accuracy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MySQL parameter tuning(?)</a:t>
            </a:r>
            <a:endParaRPr lang="en-US" dirty="0"/>
          </a:p>
          <a:p>
            <a:r>
              <a:rPr lang="en-US" dirty="0" smtClean="0"/>
              <a:t> Extensibility</a:t>
            </a:r>
          </a:p>
          <a:p>
            <a:pPr lvl="1"/>
            <a:r>
              <a:rPr lang="en-US" dirty="0" smtClean="0"/>
              <a:t>FaceMatch2 system can be extended for more clients</a:t>
            </a:r>
          </a:p>
          <a:p>
            <a:pPr lvl="1"/>
            <a:r>
              <a:rPr lang="en-US" dirty="0" smtClean="0"/>
              <a:t>For large scale operations: Use of Memcached (with multiple servers) – to replace memory caching of database information</a:t>
            </a:r>
          </a:p>
          <a:p>
            <a:pPr lvl="1"/>
            <a:r>
              <a:rPr lang="en-US" dirty="0" smtClean="0"/>
              <a:t>Indexed binary data in NoSQL </a:t>
            </a:r>
            <a:r>
              <a:rPr lang="en-US" dirty="0"/>
              <a:t>&lt;</a:t>
            </a:r>
            <a:r>
              <a:rPr lang="en-US" i="1" dirty="0" smtClean="0"/>
              <a:t>key, value&gt;</a:t>
            </a:r>
            <a:r>
              <a:rPr lang="en-US" dirty="0" smtClean="0"/>
              <a:t> type database; incorporated at FM2JNI level (in C++)</a:t>
            </a:r>
          </a:p>
          <a:p>
            <a:pPr lvl="1"/>
            <a:r>
              <a:rPr lang="en-US" dirty="0" smtClean="0"/>
              <a:t>Alternatives to keeping all indexed data in memory for region match (to be investigated)</a:t>
            </a:r>
          </a:p>
          <a:p>
            <a:pPr marL="342900" lvl="1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E0FF8-9D57-44A9-9812-55879F7A6D44}" type="datetime1">
              <a:rPr lang="en-US" smtClean="0"/>
              <a:t>10/19/2018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B6F15528-21DE-4FAA-801E-634DDDAF4B2B}" type="slidenum">
              <a:rPr lang="en-US" smtClean="0"/>
              <a:pPr algn="r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8353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AA2CC-35A2-44B0-AE83-810687A2C62E}" type="datetime1">
              <a:rPr lang="en-US" smtClean="0"/>
              <a:t>10/19/2018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B6F15528-21DE-4FAA-801E-634DDDAF4B2B}" type="slidenum">
              <a:rPr lang="en-US" smtClean="0"/>
              <a:pPr algn="r"/>
              <a:t>33</a:t>
            </a:fld>
            <a:endParaRPr lang="en-US" dirty="0"/>
          </a:p>
        </p:txBody>
      </p:sp>
      <p:sp>
        <p:nvSpPr>
          <p:cNvPr id="7" name="Title 6"/>
          <p:cNvSpPr txBox="1">
            <a:spLocks/>
          </p:cNvSpPr>
          <p:nvPr/>
        </p:nvSpPr>
        <p:spPr>
          <a:xfrm>
            <a:off x="875404" y="697566"/>
            <a:ext cx="7391400" cy="11161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50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pPr marL="171450" indent="-171450">
              <a:spcBef>
                <a:spcPts val="750"/>
              </a:spcBef>
            </a:pPr>
            <a:r>
              <a:rPr lang="en-US" sz="4400" dirty="0" smtClean="0">
                <a:solidFill>
                  <a:schemeClr val="accent2">
                    <a:lumMod val="50000"/>
                  </a:schemeClr>
                </a:solidFill>
                <a:ea typeface="+mn-ea"/>
                <a:cs typeface="+mn-cs"/>
              </a:rPr>
              <a:t>Image Reindexing	</a:t>
            </a:r>
            <a:endParaRPr lang="en-US" sz="4400" dirty="0">
              <a:solidFill>
                <a:schemeClr val="accent2">
                  <a:lumMod val="50000"/>
                </a:schemeClr>
              </a:solidFill>
              <a:ea typeface="+mn-ea"/>
              <a:cs typeface="+mn-cs"/>
            </a:endParaRPr>
          </a:p>
        </p:txBody>
      </p:sp>
      <p:sp>
        <p:nvSpPr>
          <p:cNvPr id="8" name="Subtitle 7"/>
          <p:cNvSpPr txBox="1">
            <a:spLocks/>
          </p:cNvSpPr>
          <p:nvPr/>
        </p:nvSpPr>
        <p:spPr>
          <a:xfrm>
            <a:off x="2346880" y="2057400"/>
            <a:ext cx="4448447" cy="2362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Wingdings" panose="05000000000000000000" pitchFamily="2" charset="2"/>
              <a:buChar char="Ø"/>
              <a:defRPr sz="2200" b="1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§"/>
              <a:defRPr sz="2000" b="1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b="1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</a:rPr>
              <a:t>FM2 reindexing operation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chemeClr val="accent2">
                    <a:lumMod val="50000"/>
                  </a:schemeClr>
                </a:solidFill>
              </a:rPr>
              <a:t>ImageReindexer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</a:rPr>
              <a:t> tool design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</a:rPr>
              <a:t>Reindexing Workflow</a:t>
            </a:r>
            <a:endParaRPr lang="en-US" sz="24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4317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Reindexing</a:t>
            </a:r>
            <a:r>
              <a:rPr lang="en-US" dirty="0" smtClean="0"/>
              <a:t> operation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Required</a:t>
            </a:r>
            <a:r>
              <a:rPr lang="en-US" dirty="0"/>
              <a:t> </a:t>
            </a:r>
            <a:r>
              <a:rPr lang="en-US" dirty="0" smtClean="0"/>
              <a:t>for:</a:t>
            </a:r>
          </a:p>
          <a:p>
            <a:pPr lvl="1"/>
            <a:r>
              <a:rPr lang="en-US" dirty="0" smtClean="0"/>
              <a:t>New release of FM library:  better indexing schemes, face detection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hoice of different indexing type (SIFT vs. DIST), face find flags</a:t>
            </a:r>
          </a:p>
          <a:p>
            <a:r>
              <a:rPr lang="en-US" dirty="0" smtClean="0"/>
              <a:t>Reindexing Policy under FM2</a:t>
            </a:r>
            <a:endParaRPr lang="en-US" sz="2000" i="1" dirty="0" smtClean="0">
              <a:solidFill>
                <a:srgbClr val="A50021"/>
              </a:solidFill>
            </a:endParaRPr>
          </a:p>
          <a:p>
            <a:pPr lvl="1"/>
            <a:r>
              <a:rPr lang="en-US" dirty="0" smtClean="0"/>
              <a:t>Does not involve any client</a:t>
            </a:r>
          </a:p>
          <a:p>
            <a:pPr lvl="1"/>
            <a:r>
              <a:rPr lang="en-US" dirty="0" smtClean="0"/>
              <a:t>Offline operation, does not involve FM2 Web server</a:t>
            </a:r>
          </a:p>
          <a:p>
            <a:pPr lvl="1"/>
            <a:r>
              <a:rPr lang="en-US" dirty="0" smtClean="0"/>
              <a:t>All image information gathered from the FM2 database and used to create a new one for reindexing</a:t>
            </a:r>
          </a:p>
          <a:p>
            <a:pPr lvl="1"/>
            <a:r>
              <a:rPr lang="en-US" dirty="0" smtClean="0"/>
              <a:t>Face detection for an image is optional</a:t>
            </a:r>
          </a:p>
          <a:p>
            <a:pPr lvl="1"/>
            <a:r>
              <a:rPr lang="en-US" dirty="0" err="1" smtClean="0">
                <a:solidFill>
                  <a:srgbClr val="A50021"/>
                </a:solidFill>
              </a:rPr>
              <a:t>ImageReindexer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tool, linked with </a:t>
            </a:r>
            <a:r>
              <a:rPr lang="en-US" i="1" dirty="0" smtClean="0"/>
              <a:t>fm2server.jar,</a:t>
            </a:r>
            <a:r>
              <a:rPr lang="en-US" dirty="0" smtClean="0"/>
              <a:t> is invoked with a new</a:t>
            </a:r>
            <a:r>
              <a:rPr lang="en-US" dirty="0"/>
              <a:t> </a:t>
            </a:r>
            <a:r>
              <a:rPr lang="en-US" dirty="0" smtClean="0"/>
              <a:t>configuration  file to reindex all existing images</a:t>
            </a:r>
          </a:p>
          <a:p>
            <a:pPr lvl="1"/>
            <a:r>
              <a:rPr lang="en-US" dirty="0" smtClean="0"/>
              <a:t>Interruption to FM2 Web server: minimal </a:t>
            </a:r>
          </a:p>
          <a:p>
            <a:pPr lvl="1"/>
            <a:r>
              <a:rPr lang="en-US" dirty="0"/>
              <a:t>Ingesting of additional files during reindexing not allowed (All </a:t>
            </a:r>
            <a:r>
              <a:rPr lang="en-US" dirty="0" err="1" smtClean="0"/>
              <a:t>ImageExtents</a:t>
            </a:r>
            <a:r>
              <a:rPr lang="en-US" dirty="0" smtClean="0"/>
              <a:t> </a:t>
            </a:r>
            <a:r>
              <a:rPr lang="en-US" dirty="0"/>
              <a:t>set </a:t>
            </a:r>
            <a:r>
              <a:rPr lang="en-US" dirty="0" smtClean="0"/>
              <a:t>to </a:t>
            </a:r>
            <a:r>
              <a:rPr lang="en-US" i="1" dirty="0" smtClean="0"/>
              <a:t>inactive</a:t>
            </a:r>
            <a:r>
              <a:rPr lang="en-US" dirty="0"/>
              <a:t>)</a:t>
            </a:r>
          </a:p>
          <a:p>
            <a:pPr marL="342900" lvl="1" indent="0">
              <a:buNone/>
            </a:pPr>
            <a:endParaRPr lang="en-US" dirty="0" smtClean="0"/>
          </a:p>
          <a:p>
            <a:pPr marL="342900" lvl="1" indent="0">
              <a:buNone/>
            </a:pPr>
            <a:endParaRPr lang="en-US" dirty="0" smtClean="0"/>
          </a:p>
          <a:p>
            <a:pPr marL="342900" lvl="1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C7B5F-5AD1-441C-B79A-C000BA14CE35}" type="datetime1">
              <a:rPr lang="en-US" smtClean="0"/>
              <a:t>10/19/2018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B6F15528-21DE-4FAA-801E-634DDDAF4B2B}" type="slidenum">
              <a:rPr lang="en-US" smtClean="0"/>
              <a:pPr algn="r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607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95300" y="748486"/>
            <a:ext cx="8229600" cy="5499913"/>
          </a:xfrm>
          <a:prstGeom prst="rect">
            <a:avLst/>
          </a:prstGeom>
          <a:solidFill>
            <a:srgbClr val="EFE9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295400" y="2407759"/>
            <a:ext cx="6510879" cy="179813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Re-indexer  Design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3B2DF-AA6C-4178-8400-4A15B478A013}" type="datetime1">
              <a:rPr lang="en-US" smtClean="0"/>
              <a:t>10/19/2018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6356351"/>
            <a:ext cx="457200" cy="365125"/>
          </a:xfrm>
        </p:spPr>
        <p:txBody>
          <a:bodyPr/>
          <a:lstStyle/>
          <a:p>
            <a:pPr algn="r"/>
            <a:fld id="{B6F15528-21DE-4FAA-801E-634DDDAF4B2B}" type="slidenum">
              <a:rPr lang="en-US" smtClean="0"/>
              <a:pPr algn="r"/>
              <a:t>35</a:t>
            </a:fld>
            <a:endParaRPr lang="en-US" dirty="0"/>
          </a:p>
        </p:txBody>
      </p:sp>
      <p:sp>
        <p:nvSpPr>
          <p:cNvPr id="9" name="Text Box 6"/>
          <p:cNvSpPr txBox="1"/>
          <p:nvPr/>
        </p:nvSpPr>
        <p:spPr>
          <a:xfrm>
            <a:off x="2945050" y="1243959"/>
            <a:ext cx="2503250" cy="82826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prstClr val="black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000" b="1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ImageReindexer</a:t>
            </a: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i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i="1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pkg</a:t>
            </a:r>
            <a:r>
              <a:rPr lang="en-US" i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en-US" i="1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fmtools</a:t>
            </a:r>
            <a:r>
              <a:rPr lang="en-US" i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endParaRPr lang="en-US" i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1" name="Text Box 6"/>
          <p:cNvSpPr txBox="1"/>
          <p:nvPr/>
        </p:nvSpPr>
        <p:spPr>
          <a:xfrm>
            <a:off x="1524000" y="2521988"/>
            <a:ext cx="6172200" cy="706659"/>
          </a:xfrm>
          <a:prstGeom prst="rect">
            <a:avLst/>
          </a:prstGeom>
          <a:pattFill prst="pct60">
            <a:fgClr>
              <a:schemeClr val="lt1"/>
            </a:fgClr>
            <a:bgClr>
              <a:schemeClr val="accent5">
                <a:lumMod val="60000"/>
                <a:lumOff val="40000"/>
              </a:schemeClr>
            </a:bgClr>
          </a:pattFill>
          <a:ln w="6350">
            <a:solidFill>
              <a:prstClr val="black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endParaRPr lang="en-U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695450" y="2665306"/>
            <a:ext cx="1123950" cy="476327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Configuration </a:t>
            </a:r>
          </a:p>
          <a:p>
            <a:pPr algn="ctr"/>
            <a: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Manager</a:t>
            </a:r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971800" y="2654402"/>
            <a:ext cx="1123950" cy="476327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Database  </a:t>
            </a:r>
          </a:p>
          <a:p>
            <a:pPr algn="ctr"/>
            <a: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Manager</a:t>
            </a:r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496050" y="2660132"/>
            <a:ext cx="1123950" cy="405115"/>
          </a:xfrm>
          <a:prstGeom prst="rect">
            <a:avLst/>
          </a:prstGeom>
          <a:solidFill>
            <a:schemeClr val="accent3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Image-Ops Manager</a:t>
            </a:r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362450" y="2654402"/>
            <a:ext cx="1123950" cy="476327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ImageCache</a:t>
            </a:r>
            <a: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Manager</a:t>
            </a:r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7" name="Text Box 6"/>
          <p:cNvSpPr txBox="1"/>
          <p:nvPr/>
        </p:nvSpPr>
        <p:spPr>
          <a:xfrm>
            <a:off x="5579110" y="2654402"/>
            <a:ext cx="795655" cy="457718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200" dirty="0" err="1">
                <a:effectLst/>
                <a:ea typeface="Calibri" panose="020F0502020204030204" pitchFamily="34" charset="0"/>
              </a:rPr>
              <a:t>GPUOps</a:t>
            </a:r>
            <a:r>
              <a:rPr lang="en-US" sz="1200" dirty="0">
                <a:effectLst/>
                <a:ea typeface="Calibri" panose="020F0502020204030204" pitchFamily="34" charset="0"/>
              </a:rPr>
              <a:t> Manager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8" name="Text Box 6"/>
          <p:cNvSpPr txBox="1"/>
          <p:nvPr/>
        </p:nvSpPr>
        <p:spPr>
          <a:xfrm>
            <a:off x="2477020" y="3471303"/>
            <a:ext cx="3673411" cy="595257"/>
          </a:xfrm>
          <a:prstGeom prst="rect">
            <a:avLst/>
          </a:prstGeom>
          <a:pattFill prst="pct60">
            <a:fgClr>
              <a:schemeClr val="bg1"/>
            </a:fgClr>
            <a:bgClr>
              <a:schemeClr val="accent5">
                <a:lumMod val="60000"/>
                <a:lumOff val="40000"/>
              </a:schemeClr>
            </a:bgClr>
          </a:pattFill>
          <a:ln w="6350">
            <a:solidFill>
              <a:prstClr val="black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endParaRPr lang="en-U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5035805" y="2068354"/>
            <a:ext cx="679195" cy="57980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4511673" y="2057400"/>
            <a:ext cx="407325" cy="47840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3412148" y="2093495"/>
            <a:ext cx="462020" cy="57187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2381250" y="2098326"/>
            <a:ext cx="1123950" cy="56681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 Box 6"/>
          <p:cNvSpPr txBox="1"/>
          <p:nvPr/>
        </p:nvSpPr>
        <p:spPr>
          <a:xfrm>
            <a:off x="4584065" y="3532473"/>
            <a:ext cx="1283335" cy="472915"/>
          </a:xfrm>
          <a:prstGeom prst="rect">
            <a:avLst/>
          </a:prstGeom>
          <a:solidFill>
            <a:sysClr val="window" lastClr="FFFFFF"/>
          </a:solidFill>
          <a:ln w="6350">
            <a:solidFill>
              <a:prstClr val="black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200" dirty="0" err="1">
                <a:effectLst/>
                <a:ea typeface="Calibri" panose="020F0502020204030204" pitchFamily="34" charset="0"/>
              </a:rPr>
              <a:t>RegionIngest</a:t>
            </a:r>
            <a:r>
              <a:rPr lang="en-US" sz="1200" dirty="0">
                <a:effectLst/>
                <a:ea typeface="Calibri" panose="020F0502020204030204" pitchFamily="34" charset="0"/>
              </a:rPr>
              <a:t> Adapter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8" name="Text Box 6"/>
          <p:cNvSpPr txBox="1"/>
          <p:nvPr/>
        </p:nvSpPr>
        <p:spPr>
          <a:xfrm>
            <a:off x="2773607" y="3538080"/>
            <a:ext cx="1283335" cy="472915"/>
          </a:xfrm>
          <a:prstGeom prst="rect">
            <a:avLst/>
          </a:prstGeom>
          <a:solidFill>
            <a:sysClr val="window" lastClr="FFFFFF"/>
          </a:solidFill>
          <a:ln w="6350">
            <a:solidFill>
              <a:prstClr val="black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200" dirty="0" err="1" smtClean="0">
                <a:effectLst/>
                <a:ea typeface="Calibri" panose="020F0502020204030204" pitchFamily="34" charset="0"/>
              </a:rPr>
              <a:t>FaceFinder</a:t>
            </a:r>
            <a:r>
              <a:rPr lang="en-US" sz="1200" dirty="0" smtClean="0">
                <a:effectLst/>
                <a:ea typeface="Calibri" panose="020F0502020204030204" pitchFamily="34" charset="0"/>
              </a:rPr>
              <a:t> </a:t>
            </a:r>
            <a:r>
              <a:rPr lang="en-US" sz="1200" dirty="0">
                <a:effectLst/>
                <a:ea typeface="Calibri" panose="020F0502020204030204" pitchFamily="34" charset="0"/>
              </a:rPr>
              <a:t>Adapter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4267200" y="2072227"/>
            <a:ext cx="0" cy="139557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 Box 6"/>
          <p:cNvSpPr txBox="1"/>
          <p:nvPr/>
        </p:nvSpPr>
        <p:spPr>
          <a:xfrm>
            <a:off x="5848350" y="1525004"/>
            <a:ext cx="1688962" cy="71467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prstClr val="black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dirty="0" err="1" smtClean="0">
                <a:ea typeface="Calibri" panose="020F0502020204030204" pitchFamily="34" charset="0"/>
              </a:rPr>
              <a:t>Index</a:t>
            </a:r>
            <a:r>
              <a:rPr lang="en-US" dirty="0" err="1" smtClean="0">
                <a:effectLst/>
                <a:ea typeface="Calibri" panose="020F0502020204030204" pitchFamily="34" charset="0"/>
              </a:rPr>
              <a:t>Info</a:t>
            </a:r>
            <a:r>
              <a:rPr lang="en-US" dirty="0" smtClean="0">
                <a:effectLst/>
                <a:ea typeface="Calibri" panose="020F0502020204030204" pitchFamily="34" charset="0"/>
              </a:rPr>
              <a:t> Recorder</a:t>
            </a: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3496826" y="4357116"/>
            <a:ext cx="1617053" cy="304800"/>
          </a:xfrm>
          <a:prstGeom prst="rect">
            <a:avLst/>
          </a:prstGeom>
          <a:pattFill prst="pct20">
            <a:fgClr>
              <a:srgbClr val="CCCCFF"/>
            </a:fgClr>
            <a:bgClr>
              <a:schemeClr val="accent1"/>
            </a:bgClr>
          </a:patt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FMLib JNI (V2)</a:t>
            </a:r>
            <a:endParaRPr lang="en-US" sz="1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3505200" y="4912442"/>
            <a:ext cx="1617053" cy="605616"/>
          </a:xfrm>
          <a:prstGeom prst="rect">
            <a:avLst/>
          </a:prstGeom>
          <a:solidFill>
            <a:srgbClr val="441F7B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FaceMatch Lib</a:t>
            </a:r>
            <a:endParaRPr lang="en-US" sz="1400" b="1" dirty="0">
              <a:solidFill>
                <a:schemeClr val="bg1"/>
              </a:solidFill>
            </a:endParaRPr>
          </a:p>
        </p:txBody>
      </p:sp>
      <p:cxnSp>
        <p:nvCxnSpPr>
          <p:cNvPr id="65" name="Straight Arrow Connector 64"/>
          <p:cNvCxnSpPr/>
          <p:nvPr/>
        </p:nvCxnSpPr>
        <p:spPr>
          <a:xfrm>
            <a:off x="4313725" y="4066560"/>
            <a:ext cx="0" cy="26424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4313726" y="4648200"/>
            <a:ext cx="0" cy="26424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endCxn id="55" idx="1"/>
          </p:cNvCxnSpPr>
          <p:nvPr/>
        </p:nvCxnSpPr>
        <p:spPr>
          <a:xfrm flipV="1">
            <a:off x="5461158" y="1882340"/>
            <a:ext cx="387192" cy="200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H="1" flipV="1">
            <a:off x="5127538" y="3138220"/>
            <a:ext cx="1930487" cy="434243"/>
          </a:xfrm>
          <a:prstGeom prst="straightConnector1">
            <a:avLst/>
          </a:prstGeom>
          <a:ln w="34925" cmpd="dbl">
            <a:solidFill>
              <a:srgbClr val="A5002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" name="Group 92"/>
          <p:cNvGrpSpPr/>
          <p:nvPr/>
        </p:nvGrpSpPr>
        <p:grpSpPr>
          <a:xfrm>
            <a:off x="7537522" y="1854035"/>
            <a:ext cx="386982" cy="1558838"/>
            <a:chOff x="7407220" y="2120089"/>
            <a:chExt cx="386982" cy="1558838"/>
          </a:xfrm>
        </p:grpSpPr>
        <p:cxnSp>
          <p:nvCxnSpPr>
            <p:cNvPr id="83" name="Straight Arrow Connector 82"/>
            <p:cNvCxnSpPr/>
            <p:nvPr/>
          </p:nvCxnSpPr>
          <p:spPr>
            <a:xfrm flipH="1" flipV="1">
              <a:off x="7407220" y="2120089"/>
              <a:ext cx="386982" cy="20485"/>
            </a:xfrm>
            <a:prstGeom prst="straightConnector1">
              <a:avLst/>
            </a:prstGeom>
            <a:ln w="34925" cmpd="dbl">
              <a:solidFill>
                <a:schemeClr val="accent6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/>
            <p:nvPr/>
          </p:nvCxnSpPr>
          <p:spPr>
            <a:xfrm>
              <a:off x="7779258" y="2140574"/>
              <a:ext cx="140" cy="1538353"/>
            </a:xfrm>
            <a:prstGeom prst="straightConnector1">
              <a:avLst/>
            </a:prstGeom>
            <a:ln w="34925" cmpd="dbl">
              <a:solidFill>
                <a:schemeClr val="accent6">
                  <a:lumMod val="5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4" name="Straight Arrow Connector 93"/>
          <p:cNvCxnSpPr/>
          <p:nvPr/>
        </p:nvCxnSpPr>
        <p:spPr>
          <a:xfrm flipV="1">
            <a:off x="685800" y="5287884"/>
            <a:ext cx="441508" cy="203"/>
          </a:xfrm>
          <a:prstGeom prst="straightConnector1">
            <a:avLst/>
          </a:prstGeom>
          <a:ln w="34925" cmpd="dbl">
            <a:solidFill>
              <a:srgbClr val="A5002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 Box 6"/>
          <p:cNvSpPr txBox="1"/>
          <p:nvPr/>
        </p:nvSpPr>
        <p:spPr>
          <a:xfrm>
            <a:off x="1080704" y="5126500"/>
            <a:ext cx="2331444" cy="32297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400" dirty="0" smtClean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Image info – no index info</a:t>
            </a:r>
            <a:endParaRPr lang="en-US" sz="1400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10" name="Text Box 6"/>
          <p:cNvSpPr txBox="1"/>
          <p:nvPr/>
        </p:nvSpPr>
        <p:spPr>
          <a:xfrm>
            <a:off x="1383665" y="2068788"/>
            <a:ext cx="1283335" cy="293412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400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f</a:t>
            </a:r>
            <a:r>
              <a:rPr lang="en-US" sz="1400" i="1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m2server.jar</a:t>
            </a:r>
            <a:endParaRPr lang="en-US" sz="1400" i="1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15" name="Text Box 6"/>
          <p:cNvSpPr txBox="1"/>
          <p:nvPr/>
        </p:nvSpPr>
        <p:spPr>
          <a:xfrm>
            <a:off x="6106780" y="4214815"/>
            <a:ext cx="2842606" cy="1334589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R="0">
              <a:lnSpc>
                <a:spcPct val="115000"/>
              </a:lnSpc>
              <a:spcBef>
                <a:spcPts val="0"/>
              </a:spcBef>
            </a:pPr>
            <a:r>
              <a:rPr lang="en-US" sz="1400" b="1" i="1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Notes: </a:t>
            </a:r>
          </a:p>
          <a:p>
            <a:pPr marR="0">
              <a:lnSpc>
                <a:spcPct val="115000"/>
              </a:lnSpc>
              <a:spcBef>
                <a:spcPts val="0"/>
              </a:spcBef>
            </a:pPr>
            <a:r>
              <a:rPr lang="en-US" sz="1400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- </a:t>
            </a:r>
            <a:r>
              <a:rPr lang="en-US" sz="1400" i="1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Linked with </a:t>
            </a:r>
            <a:r>
              <a:rPr lang="en-US" sz="1400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FM2Server jar file</a:t>
            </a:r>
          </a:p>
          <a:p>
            <a:pPr marR="0">
              <a:lnSpc>
                <a:spcPct val="115000"/>
              </a:lnSpc>
              <a:spcBef>
                <a:spcPts val="0"/>
              </a:spcBef>
            </a:pPr>
            <a:r>
              <a:rPr lang="en-US" sz="1400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- Indexes all images (in a loop) invoking </a:t>
            </a:r>
            <a:r>
              <a:rPr lang="en-US" sz="1400" i="1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RegionIngestAdapter</a:t>
            </a:r>
            <a:r>
              <a:rPr lang="en-US" sz="1400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directly</a:t>
            </a:r>
            <a:endParaRPr lang="en-US" sz="1400" i="1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9" name="Flowchart: Multidocument 38"/>
          <p:cNvSpPr/>
          <p:nvPr/>
        </p:nvSpPr>
        <p:spPr>
          <a:xfrm>
            <a:off x="5175127" y="5538681"/>
            <a:ext cx="1447800" cy="597923"/>
          </a:xfrm>
          <a:prstGeom prst="flowChartMultidocument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Index files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40" name="Straight Arrow Connector 39"/>
          <p:cNvCxnSpPr>
            <a:endCxn id="64" idx="3"/>
          </p:cNvCxnSpPr>
          <p:nvPr/>
        </p:nvCxnSpPr>
        <p:spPr>
          <a:xfrm flipH="1" flipV="1">
            <a:off x="5122253" y="5215250"/>
            <a:ext cx="592748" cy="302809"/>
          </a:xfrm>
          <a:prstGeom prst="straightConnector1">
            <a:avLst/>
          </a:prstGeom>
          <a:ln w="34925" cmpd="dbl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>
            <a:off x="685800" y="5549404"/>
            <a:ext cx="394904" cy="4888"/>
          </a:xfrm>
          <a:prstGeom prst="straightConnector1">
            <a:avLst/>
          </a:prstGeom>
          <a:ln w="34925" cmpd="dbl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 Box 6"/>
          <p:cNvSpPr txBox="1"/>
          <p:nvPr/>
        </p:nvSpPr>
        <p:spPr>
          <a:xfrm>
            <a:off x="1066800" y="5365252"/>
            <a:ext cx="990600" cy="305612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400" dirty="0" smtClean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Index data</a:t>
            </a:r>
            <a:endParaRPr lang="en-US" sz="1400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9" name="Text Box 6"/>
          <p:cNvSpPr txBox="1"/>
          <p:nvPr/>
        </p:nvSpPr>
        <p:spPr>
          <a:xfrm>
            <a:off x="530110" y="4874864"/>
            <a:ext cx="990600" cy="305612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400" dirty="0" smtClean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Legend:</a:t>
            </a:r>
            <a:endParaRPr lang="en-US" sz="1400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172200" y="3440668"/>
            <a:ext cx="289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1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230848" y="5080138"/>
            <a:ext cx="289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7864292" y="2073189"/>
            <a:ext cx="289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66" name="Straight Arrow Connector 65"/>
          <p:cNvCxnSpPr/>
          <p:nvPr/>
        </p:nvCxnSpPr>
        <p:spPr>
          <a:xfrm flipV="1">
            <a:off x="692464" y="5856331"/>
            <a:ext cx="441508" cy="203"/>
          </a:xfrm>
          <a:prstGeom prst="straightConnector1">
            <a:avLst/>
          </a:prstGeom>
          <a:ln w="34925" cmpd="dbl">
            <a:solidFill>
              <a:schemeClr val="accent6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 Box 6"/>
          <p:cNvSpPr txBox="1"/>
          <p:nvPr/>
        </p:nvSpPr>
        <p:spPr>
          <a:xfrm>
            <a:off x="1087368" y="5694947"/>
            <a:ext cx="2324780" cy="32297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400" dirty="0" smtClean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Image and </a:t>
            </a:r>
            <a:r>
              <a:rPr lang="en-US" sz="1400" dirty="0" smtClean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updated </a:t>
            </a:r>
            <a:r>
              <a:rPr lang="en-US" sz="1400" dirty="0" smtClean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index info</a:t>
            </a:r>
            <a:endParaRPr lang="en-US" sz="1400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0" name="Can 69"/>
          <p:cNvSpPr/>
          <p:nvPr/>
        </p:nvSpPr>
        <p:spPr>
          <a:xfrm>
            <a:off x="6886404" y="3354270"/>
            <a:ext cx="1186042" cy="608130"/>
          </a:xfrm>
          <a:prstGeom prst="can">
            <a:avLst/>
          </a:prstGeom>
          <a:solidFill>
            <a:srgbClr val="FFFFCC"/>
          </a:solidFill>
          <a:ln w="63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MySQL DB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(Copy)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9106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FaceMatch2 Reindexing Workflow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FD59B-0E42-4F85-93A4-4E5D11359B91}" type="datetime1">
              <a:rPr lang="en-US" smtClean="0"/>
              <a:t>10/19/2018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B6F15528-21DE-4FAA-801E-634DDDAF4B2B}" type="slidenum">
              <a:rPr lang="en-US" smtClean="0"/>
              <a:pPr algn="r"/>
              <a:t>36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51875" y="1066801"/>
            <a:ext cx="7955055" cy="1424868"/>
          </a:xfrm>
          <a:prstGeom prst="rect">
            <a:avLst/>
          </a:prstGeom>
          <a:solidFill>
            <a:srgbClr val="EFE9D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Preparation</a:t>
            </a:r>
          </a:p>
          <a:p>
            <a:pPr algn="ctr"/>
            <a:endParaRPr lang="en-US" b="1" dirty="0"/>
          </a:p>
        </p:txBody>
      </p:sp>
      <p:grpSp>
        <p:nvGrpSpPr>
          <p:cNvPr id="46" name="Group 45"/>
          <p:cNvGrpSpPr/>
          <p:nvPr/>
        </p:nvGrpSpPr>
        <p:grpSpPr>
          <a:xfrm>
            <a:off x="828451" y="1447800"/>
            <a:ext cx="7795594" cy="762000"/>
            <a:chOff x="828451" y="1743192"/>
            <a:chExt cx="7795594" cy="762000"/>
          </a:xfrm>
        </p:grpSpPr>
        <p:sp>
          <p:nvSpPr>
            <p:cNvPr id="8" name="Oval 7"/>
            <p:cNvSpPr/>
            <p:nvPr/>
          </p:nvSpPr>
          <p:spPr>
            <a:xfrm>
              <a:off x="828451" y="1743192"/>
              <a:ext cx="1294952" cy="762000"/>
            </a:xfrm>
            <a:prstGeom prst="ellipse">
              <a:avLst/>
            </a:prstGeom>
            <a:solidFill>
              <a:srgbClr val="FFFF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rgbClr val="002060"/>
                  </a:solidFill>
                </a:rPr>
                <a:t>ReplicateFM2 database</a:t>
              </a:r>
              <a:endParaRPr lang="en-US" sz="1400" b="1" dirty="0">
                <a:solidFill>
                  <a:srgbClr val="002060"/>
                </a:solidFill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2352451" y="1743192"/>
              <a:ext cx="1143000" cy="762000"/>
            </a:xfrm>
            <a:prstGeom prst="ellipse">
              <a:avLst/>
            </a:prstGeom>
            <a:solidFill>
              <a:srgbClr val="FFFF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rgbClr val="002060"/>
                  </a:solidFill>
                </a:rPr>
                <a:t>Clear index  tables</a:t>
              </a:r>
              <a:endParaRPr lang="en-US" sz="1400" b="1" dirty="0">
                <a:solidFill>
                  <a:srgbClr val="002060"/>
                </a:solidFill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3856729" y="1758432"/>
              <a:ext cx="1506298" cy="746760"/>
            </a:xfrm>
            <a:prstGeom prst="ellipse">
              <a:avLst/>
            </a:prstGeom>
            <a:solidFill>
              <a:srgbClr val="FFFF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rgbClr val="002060"/>
                  </a:solidFill>
                </a:rPr>
                <a:t>Copy and update FM2 </a:t>
              </a:r>
              <a:r>
                <a:rPr lang="en-US" sz="1400" b="1" dirty="0" err="1" smtClean="0">
                  <a:solidFill>
                    <a:srgbClr val="002060"/>
                  </a:solidFill>
                </a:rPr>
                <a:t>Config</a:t>
              </a:r>
              <a:r>
                <a:rPr lang="en-US" sz="1400" b="1" dirty="0" smtClean="0">
                  <a:solidFill>
                    <a:srgbClr val="002060"/>
                  </a:solidFill>
                </a:rPr>
                <a:t> file</a:t>
              </a:r>
              <a:endParaRPr lang="en-US" sz="1400" b="1" dirty="0">
                <a:solidFill>
                  <a:srgbClr val="002060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5630403" y="1743192"/>
              <a:ext cx="1141648" cy="762000"/>
            </a:xfrm>
            <a:prstGeom prst="ellipse">
              <a:avLst/>
            </a:prstGeom>
            <a:pattFill prst="pct5">
              <a:fgClr>
                <a:schemeClr val="accent1"/>
              </a:fgClr>
              <a:bgClr>
                <a:srgbClr val="FFFFCC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rgbClr val="002060"/>
                  </a:solidFill>
                </a:rPr>
                <a:t>Update FMLib </a:t>
              </a:r>
              <a:r>
                <a:rPr lang="en-US" sz="1400" b="1" dirty="0" err="1" smtClean="0">
                  <a:solidFill>
                    <a:srgbClr val="002060"/>
                  </a:solidFill>
                </a:rPr>
                <a:t>params</a:t>
              </a:r>
              <a:endParaRPr lang="en-US" sz="1400" b="1" dirty="0">
                <a:solidFill>
                  <a:srgbClr val="002060"/>
                </a:solidFill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7039426" y="1743192"/>
              <a:ext cx="1584619" cy="762000"/>
            </a:xfrm>
            <a:prstGeom prst="ellipse">
              <a:avLst/>
            </a:prstGeom>
            <a:pattFill prst="pct5">
              <a:fgClr>
                <a:schemeClr val="accent1"/>
              </a:fgClr>
              <a:bgClr>
                <a:srgbClr val="FFFFCC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rgbClr val="002060"/>
                  </a:solidFill>
                </a:rPr>
                <a:t>Relink FM2JNI with new FMLib</a:t>
              </a:r>
              <a:endParaRPr lang="en-US" sz="1400" b="1" dirty="0">
                <a:solidFill>
                  <a:srgbClr val="002060"/>
                </a:solidFill>
              </a:endParaRP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>
              <a:off x="2141332" y="2095617"/>
              <a:ext cx="211119" cy="7175"/>
            </a:xfrm>
            <a:prstGeom prst="straightConnector1">
              <a:avLst/>
            </a:prstGeom>
            <a:ln w="28575">
              <a:solidFill>
                <a:srgbClr val="441F7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3495451" y="2124192"/>
              <a:ext cx="361278" cy="0"/>
            </a:xfrm>
            <a:prstGeom prst="straightConnector1">
              <a:avLst/>
            </a:prstGeom>
            <a:ln w="28575">
              <a:solidFill>
                <a:srgbClr val="441F7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0" idx="6"/>
              <a:endCxn id="11" idx="2"/>
            </p:cNvCxnSpPr>
            <p:nvPr/>
          </p:nvCxnSpPr>
          <p:spPr>
            <a:xfrm flipV="1">
              <a:off x="5363027" y="2124192"/>
              <a:ext cx="267376" cy="7620"/>
            </a:xfrm>
            <a:prstGeom prst="straightConnector1">
              <a:avLst/>
            </a:prstGeom>
            <a:ln w="28575">
              <a:solidFill>
                <a:srgbClr val="441F7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V="1">
              <a:off x="6772051" y="2119489"/>
              <a:ext cx="267376" cy="9407"/>
            </a:xfrm>
            <a:prstGeom prst="straightConnector1">
              <a:avLst/>
            </a:prstGeom>
            <a:ln w="28575">
              <a:solidFill>
                <a:srgbClr val="441F7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751822" y="4819101"/>
            <a:ext cx="7944930" cy="1353099"/>
            <a:chOff x="821782" y="1012130"/>
            <a:chExt cx="7944930" cy="1321951"/>
          </a:xfrm>
        </p:grpSpPr>
        <p:sp>
          <p:nvSpPr>
            <p:cNvPr id="32" name="Rectangle 31"/>
            <p:cNvSpPr/>
            <p:nvPr/>
          </p:nvSpPr>
          <p:spPr>
            <a:xfrm>
              <a:off x="821782" y="1012130"/>
              <a:ext cx="7944930" cy="1321951"/>
            </a:xfrm>
            <a:prstGeom prst="rect">
              <a:avLst/>
            </a:prstGeom>
            <a:solidFill>
              <a:srgbClr val="EFE9D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980851" y="1527506"/>
              <a:ext cx="1294952" cy="7620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bg1"/>
                  </a:solidFill>
                </a:rPr>
                <a:t>Stop FM2 Web Server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34" name="Oval 33"/>
            <p:cNvSpPr/>
            <p:nvPr/>
          </p:nvSpPr>
          <p:spPr>
            <a:xfrm>
              <a:off x="2504851" y="1527506"/>
              <a:ext cx="1143000" cy="762000"/>
            </a:xfrm>
            <a:prstGeom prst="ellipse">
              <a:avLst/>
            </a:prstGeom>
            <a:solidFill>
              <a:srgbClr val="FFFF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rgbClr val="002060"/>
                  </a:solidFill>
                </a:rPr>
                <a:t>Copy Index Files</a:t>
              </a:r>
              <a:endParaRPr lang="en-US" sz="1400" b="1" dirty="0">
                <a:solidFill>
                  <a:srgbClr val="002060"/>
                </a:solidFill>
              </a:endParaRPr>
            </a:p>
          </p:txBody>
        </p:sp>
        <p:sp>
          <p:nvSpPr>
            <p:cNvPr id="35" name="Oval 34"/>
            <p:cNvSpPr/>
            <p:nvPr/>
          </p:nvSpPr>
          <p:spPr>
            <a:xfrm>
              <a:off x="4009129" y="1527506"/>
              <a:ext cx="1308453" cy="762000"/>
            </a:xfrm>
            <a:prstGeom prst="ellipse">
              <a:avLst/>
            </a:prstGeom>
            <a:solidFill>
              <a:srgbClr val="FFFF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rgbClr val="002060"/>
                  </a:solidFill>
                </a:rPr>
                <a:t>Copy new database, </a:t>
              </a:r>
              <a:r>
                <a:rPr lang="en-US" sz="1400" b="1" dirty="0" err="1" smtClean="0">
                  <a:solidFill>
                    <a:srgbClr val="002060"/>
                  </a:solidFill>
                </a:rPr>
                <a:t>config</a:t>
              </a:r>
              <a:r>
                <a:rPr lang="en-US" sz="1400" b="1" dirty="0" smtClean="0">
                  <a:solidFill>
                    <a:srgbClr val="002060"/>
                  </a:solidFill>
                </a:rPr>
                <a:t> file</a:t>
              </a:r>
              <a:endParaRPr lang="en-US" sz="1400" b="1" dirty="0">
                <a:solidFill>
                  <a:srgbClr val="002060"/>
                </a:solidFill>
              </a:endParaRPr>
            </a:p>
          </p:txBody>
        </p:sp>
        <p:sp>
          <p:nvSpPr>
            <p:cNvPr id="36" name="Oval 35"/>
            <p:cNvSpPr/>
            <p:nvPr/>
          </p:nvSpPr>
          <p:spPr>
            <a:xfrm>
              <a:off x="5782803" y="1527506"/>
              <a:ext cx="1141648" cy="762000"/>
            </a:xfrm>
            <a:prstGeom prst="ellipse">
              <a:avLst/>
            </a:prstGeom>
            <a:pattFill prst="pct5">
              <a:fgClr>
                <a:schemeClr val="accent1"/>
              </a:fgClr>
              <a:bgClr>
                <a:srgbClr val="FFFFCC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rgbClr val="002060"/>
                  </a:solidFill>
                </a:rPr>
                <a:t>Copy FMLib, FM2-JNI</a:t>
              </a:r>
              <a:endParaRPr lang="en-US" sz="1400" b="1" dirty="0">
                <a:solidFill>
                  <a:srgbClr val="002060"/>
                </a:solidFill>
              </a:endParaRPr>
            </a:p>
          </p:txBody>
        </p:sp>
        <p:sp>
          <p:nvSpPr>
            <p:cNvPr id="37" name="Oval 36"/>
            <p:cNvSpPr/>
            <p:nvPr/>
          </p:nvSpPr>
          <p:spPr>
            <a:xfrm>
              <a:off x="7191827" y="1527506"/>
              <a:ext cx="1383306" cy="762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bg1"/>
                  </a:solidFill>
                </a:rPr>
                <a:t>Restart FM2 Web server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  <p:cxnSp>
          <p:nvCxnSpPr>
            <p:cNvPr id="38" name="Straight Arrow Connector 37"/>
            <p:cNvCxnSpPr/>
            <p:nvPr/>
          </p:nvCxnSpPr>
          <p:spPr>
            <a:xfrm>
              <a:off x="2293732" y="1879930"/>
              <a:ext cx="211119" cy="7175"/>
            </a:xfrm>
            <a:prstGeom prst="straightConnector1">
              <a:avLst/>
            </a:prstGeom>
            <a:ln w="28575">
              <a:solidFill>
                <a:srgbClr val="441F7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>
              <a:off x="3647851" y="1908506"/>
              <a:ext cx="361278" cy="0"/>
            </a:xfrm>
            <a:prstGeom prst="straightConnector1">
              <a:avLst/>
            </a:prstGeom>
            <a:ln w="28575">
              <a:solidFill>
                <a:srgbClr val="441F7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35" idx="6"/>
              <a:endCxn id="36" idx="2"/>
            </p:cNvCxnSpPr>
            <p:nvPr/>
          </p:nvCxnSpPr>
          <p:spPr>
            <a:xfrm>
              <a:off x="5317582" y="1908507"/>
              <a:ext cx="465221" cy="0"/>
            </a:xfrm>
            <a:prstGeom prst="straightConnector1">
              <a:avLst/>
            </a:prstGeom>
            <a:ln w="28575">
              <a:solidFill>
                <a:srgbClr val="441F7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 flipV="1">
              <a:off x="6924451" y="1903801"/>
              <a:ext cx="267376" cy="9407"/>
            </a:xfrm>
            <a:prstGeom prst="straightConnector1">
              <a:avLst/>
            </a:prstGeom>
            <a:ln w="28575">
              <a:solidFill>
                <a:srgbClr val="441F7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47"/>
          <p:cNvSpPr txBox="1"/>
          <p:nvPr/>
        </p:nvSpPr>
        <p:spPr>
          <a:xfrm>
            <a:off x="751874" y="990600"/>
            <a:ext cx="210788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a</a:t>
            </a:r>
            <a:r>
              <a:rPr lang="en-US" sz="2200" b="1" dirty="0" smtClean="0"/>
              <a:t>) </a:t>
            </a:r>
            <a:r>
              <a:rPr lang="en-US" sz="2000" b="1" dirty="0" smtClean="0"/>
              <a:t>Preparation</a:t>
            </a:r>
            <a:r>
              <a:rPr lang="en-US" sz="2200" b="1" dirty="0" smtClean="0"/>
              <a:t>:</a:t>
            </a:r>
            <a:endParaRPr lang="en-US" sz="2200" b="1" dirty="0"/>
          </a:p>
        </p:txBody>
      </p:sp>
      <p:sp>
        <p:nvSpPr>
          <p:cNvPr id="50" name="Rectangle 49"/>
          <p:cNvSpPr/>
          <p:nvPr/>
        </p:nvSpPr>
        <p:spPr>
          <a:xfrm>
            <a:off x="800631" y="4775758"/>
            <a:ext cx="188541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/>
              <a:t>c) Switch-over</a:t>
            </a:r>
            <a:r>
              <a:rPr lang="en-US" b="1" dirty="0" smtClean="0"/>
              <a:t>:</a:t>
            </a:r>
            <a:endParaRPr lang="en-US" b="1" dirty="0"/>
          </a:p>
        </p:txBody>
      </p:sp>
      <p:sp>
        <p:nvSpPr>
          <p:cNvPr id="72" name="Rectangle 71"/>
          <p:cNvSpPr/>
          <p:nvPr/>
        </p:nvSpPr>
        <p:spPr>
          <a:xfrm>
            <a:off x="731745" y="2819400"/>
            <a:ext cx="7955055" cy="1647700"/>
          </a:xfrm>
          <a:prstGeom prst="rect">
            <a:avLst/>
          </a:prstGeom>
          <a:solidFill>
            <a:srgbClr val="EFE9D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  <a:p>
            <a:pPr algn="ctr"/>
            <a:endParaRPr lang="en-US" b="1" dirty="0"/>
          </a:p>
        </p:txBody>
      </p:sp>
      <p:grpSp>
        <p:nvGrpSpPr>
          <p:cNvPr id="73" name="Group 72"/>
          <p:cNvGrpSpPr/>
          <p:nvPr/>
        </p:nvGrpSpPr>
        <p:grpSpPr>
          <a:xfrm>
            <a:off x="862799" y="3491987"/>
            <a:ext cx="7494158" cy="787284"/>
            <a:chOff x="828450" y="1743192"/>
            <a:chExt cx="7494158" cy="787284"/>
          </a:xfrm>
        </p:grpSpPr>
        <p:sp>
          <p:nvSpPr>
            <p:cNvPr id="74" name="Oval 73"/>
            <p:cNvSpPr/>
            <p:nvPr/>
          </p:nvSpPr>
          <p:spPr>
            <a:xfrm>
              <a:off x="828450" y="1743192"/>
              <a:ext cx="2832781" cy="762000"/>
            </a:xfrm>
            <a:prstGeom prst="ellipse">
              <a:avLst/>
            </a:prstGeom>
            <a:solidFill>
              <a:srgbClr val="FFFF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 smtClean="0">
                <a:solidFill>
                  <a:srgbClr val="002060"/>
                </a:solidFill>
              </a:endParaRPr>
            </a:p>
            <a:p>
              <a:pPr algn="ctr"/>
              <a:r>
                <a:rPr lang="en-US" sz="1400" b="1" dirty="0" smtClean="0">
                  <a:solidFill>
                    <a:srgbClr val="002060"/>
                  </a:solidFill>
                </a:rPr>
                <a:t>Rebuild </a:t>
              </a:r>
              <a:r>
                <a:rPr lang="en-US" sz="1400" b="1" dirty="0" err="1" smtClean="0">
                  <a:solidFill>
                    <a:srgbClr val="002060"/>
                  </a:solidFill>
                </a:rPr>
                <a:t>ImageReindexer</a:t>
              </a:r>
              <a:endParaRPr lang="en-US" sz="1400" b="1" dirty="0" smtClean="0">
                <a:solidFill>
                  <a:srgbClr val="002060"/>
                </a:solidFill>
              </a:endParaRPr>
            </a:p>
            <a:p>
              <a:pPr algn="ctr"/>
              <a:r>
                <a:rPr lang="en-US" sz="1400" b="1" dirty="0" smtClean="0">
                  <a:solidFill>
                    <a:srgbClr val="002060"/>
                  </a:solidFill>
                </a:rPr>
                <a:t>with </a:t>
              </a:r>
              <a:r>
                <a:rPr lang="en-US" sz="1400" b="1" dirty="0">
                  <a:solidFill>
                    <a:srgbClr val="002060"/>
                  </a:solidFill>
                </a:rPr>
                <a:t>new </a:t>
              </a:r>
              <a:r>
                <a:rPr lang="en-US" sz="1400" b="1" dirty="0" smtClean="0">
                  <a:solidFill>
                    <a:srgbClr val="002060"/>
                  </a:solidFill>
                </a:rPr>
                <a:t>FMLib and FM2JNI</a:t>
              </a:r>
              <a:endParaRPr lang="en-US" sz="1400" b="1" dirty="0">
                <a:solidFill>
                  <a:srgbClr val="002060"/>
                </a:solidFill>
              </a:endParaRPr>
            </a:p>
            <a:p>
              <a:pPr algn="ctr"/>
              <a:endParaRPr lang="en-US" sz="1400" b="1" dirty="0">
                <a:solidFill>
                  <a:srgbClr val="002060"/>
                </a:solidFill>
              </a:endParaRPr>
            </a:p>
          </p:txBody>
        </p:sp>
        <p:sp>
          <p:nvSpPr>
            <p:cNvPr id="75" name="Oval 74"/>
            <p:cNvSpPr/>
            <p:nvPr/>
          </p:nvSpPr>
          <p:spPr>
            <a:xfrm>
              <a:off x="4070190" y="1768476"/>
              <a:ext cx="2053643" cy="762000"/>
            </a:xfrm>
            <a:prstGeom prst="ellipse">
              <a:avLst/>
            </a:prstGeom>
            <a:solidFill>
              <a:srgbClr val="FFFF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rgbClr val="002060"/>
                  </a:solidFill>
                </a:rPr>
                <a:t>Invoke with the new configuration file</a:t>
              </a:r>
              <a:endParaRPr lang="en-US" sz="1400" b="1" dirty="0">
                <a:solidFill>
                  <a:srgbClr val="002060"/>
                </a:solidFill>
              </a:endParaRPr>
            </a:p>
          </p:txBody>
        </p:sp>
        <p:sp>
          <p:nvSpPr>
            <p:cNvPr id="78" name="Oval 77"/>
            <p:cNvSpPr/>
            <p:nvPr/>
          </p:nvSpPr>
          <p:spPr>
            <a:xfrm>
              <a:off x="6737989" y="1743192"/>
              <a:ext cx="1584619" cy="762000"/>
            </a:xfrm>
            <a:prstGeom prst="ellipse">
              <a:avLst/>
            </a:prstGeom>
            <a:pattFill prst="pct5">
              <a:fgClr>
                <a:schemeClr val="accent1"/>
              </a:fgClr>
              <a:bgClr>
                <a:srgbClr val="FFFFCC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rgbClr val="002060"/>
                  </a:solidFill>
                </a:rPr>
                <a:t>Check log file  and database</a:t>
              </a:r>
              <a:endParaRPr lang="en-US" sz="1400" b="1" dirty="0">
                <a:solidFill>
                  <a:srgbClr val="002060"/>
                </a:solidFill>
              </a:endParaRPr>
            </a:p>
          </p:txBody>
        </p:sp>
        <p:cxnSp>
          <p:nvCxnSpPr>
            <p:cNvPr id="79" name="Straight Arrow Connector 78"/>
            <p:cNvCxnSpPr>
              <a:endCxn id="75" idx="2"/>
            </p:cNvCxnSpPr>
            <p:nvPr/>
          </p:nvCxnSpPr>
          <p:spPr>
            <a:xfrm>
              <a:off x="3661231" y="2149476"/>
              <a:ext cx="408959" cy="0"/>
            </a:xfrm>
            <a:prstGeom prst="straightConnector1">
              <a:avLst/>
            </a:prstGeom>
            <a:ln w="28575">
              <a:solidFill>
                <a:srgbClr val="441F7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>
              <a:stCxn id="75" idx="6"/>
            </p:cNvCxnSpPr>
            <p:nvPr/>
          </p:nvCxnSpPr>
          <p:spPr>
            <a:xfrm>
              <a:off x="6123833" y="2149476"/>
              <a:ext cx="609333" cy="0"/>
            </a:xfrm>
            <a:prstGeom prst="straightConnector1">
              <a:avLst/>
            </a:prstGeom>
            <a:ln w="28575">
              <a:solidFill>
                <a:srgbClr val="441F7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0" name="TextBox 89"/>
          <p:cNvSpPr txBox="1"/>
          <p:nvPr/>
        </p:nvSpPr>
        <p:spPr>
          <a:xfrm>
            <a:off x="779929" y="2868661"/>
            <a:ext cx="7862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b) Operation</a:t>
            </a:r>
            <a:r>
              <a:rPr lang="en-US" sz="2000" b="1" dirty="0"/>
              <a:t>: </a:t>
            </a:r>
            <a:r>
              <a:rPr lang="en-US" sz="2000" b="1" dirty="0" smtClean="0"/>
              <a:t>			</a:t>
            </a:r>
            <a:r>
              <a:rPr lang="en-US" sz="2000" b="1" i="1" dirty="0" smtClean="0"/>
              <a:t>         (p</a:t>
            </a:r>
            <a:r>
              <a:rPr lang="en-US" b="1" i="1" dirty="0" smtClean="0"/>
              <a:t>referably </a:t>
            </a:r>
            <a:r>
              <a:rPr lang="en-US" b="1" i="1" dirty="0"/>
              <a:t>on </a:t>
            </a:r>
            <a:r>
              <a:rPr lang="en-US" b="1" i="1" dirty="0" smtClean="0"/>
              <a:t>the stage machine</a:t>
            </a:r>
            <a:r>
              <a:rPr lang="en-US" b="1" i="1" dirty="0"/>
              <a:t>)</a:t>
            </a:r>
            <a:endParaRPr lang="en-US" b="1" dirty="0"/>
          </a:p>
        </p:txBody>
      </p:sp>
      <p:sp>
        <p:nvSpPr>
          <p:cNvPr id="91" name="TextBox 90"/>
          <p:cNvSpPr txBox="1"/>
          <p:nvPr/>
        </p:nvSpPr>
        <p:spPr>
          <a:xfrm>
            <a:off x="6499538" y="2206447"/>
            <a:ext cx="10746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 smtClean="0"/>
              <a:t>If necessary</a:t>
            </a:r>
            <a:endParaRPr lang="en-US" sz="1400" b="1" i="1" dirty="0"/>
          </a:p>
        </p:txBody>
      </p:sp>
      <p:cxnSp>
        <p:nvCxnSpPr>
          <p:cNvPr id="98" name="Straight Arrow Connector 97"/>
          <p:cNvCxnSpPr/>
          <p:nvPr/>
        </p:nvCxnSpPr>
        <p:spPr>
          <a:xfrm flipH="1" flipV="1">
            <a:off x="6283667" y="2263069"/>
            <a:ext cx="261672" cy="99132"/>
          </a:xfrm>
          <a:prstGeom prst="straightConnector1">
            <a:avLst/>
          </a:prstGeom>
          <a:ln w="9525">
            <a:solidFill>
              <a:srgbClr val="441F7B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 flipV="1">
            <a:off x="7458208" y="2278942"/>
            <a:ext cx="267088" cy="74711"/>
          </a:xfrm>
          <a:prstGeom prst="straightConnector1">
            <a:avLst/>
          </a:prstGeom>
          <a:ln w="9525">
            <a:solidFill>
              <a:srgbClr val="441F7B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Down Arrow 106"/>
          <p:cNvSpPr/>
          <p:nvPr/>
        </p:nvSpPr>
        <p:spPr>
          <a:xfrm>
            <a:off x="4122050" y="2491669"/>
            <a:ext cx="526150" cy="3331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11" name="Down Arrow 110"/>
          <p:cNvSpPr/>
          <p:nvPr/>
        </p:nvSpPr>
        <p:spPr>
          <a:xfrm>
            <a:off x="4191000" y="4472538"/>
            <a:ext cx="526150" cy="3331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353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48" grpId="0"/>
      <p:bldP spid="50" grpId="0"/>
      <p:bldP spid="72" grpId="0" animBg="1"/>
      <p:bldP spid="90" grpId="0"/>
      <p:bldP spid="91" grpId="0"/>
      <p:bldP spid="107" grpId="0" animBg="1"/>
      <p:bldP spid="111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7765" y="1143000"/>
            <a:ext cx="6808470" cy="701674"/>
          </a:xfrm>
        </p:spPr>
        <p:txBody>
          <a:bodyPr>
            <a:normAutofit/>
          </a:bodyPr>
          <a:lstStyle/>
          <a:p>
            <a:r>
              <a:rPr lang="en-US" sz="4400" dirty="0" smtClean="0">
                <a:solidFill>
                  <a:schemeClr val="accent2">
                    <a:lumMod val="50000"/>
                  </a:schemeClr>
                </a:solidFill>
              </a:rPr>
              <a:t>FaceMatch2 Evaluation</a:t>
            </a:r>
            <a:endParaRPr lang="en-US" sz="44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49D50-B1E1-4A1F-9BF3-4F223BC42A53}" type="datetime1">
              <a:rPr lang="en-US" smtClean="0"/>
              <a:t>10/19/2018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B6F15528-21DE-4FAA-801E-634DDDAF4B2B}" type="slidenum">
              <a:rPr lang="en-US" smtClean="0"/>
              <a:pPr algn="r"/>
              <a:t>37</a:t>
            </a:fld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905000" y="2286000"/>
            <a:ext cx="5105400" cy="3276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50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</a:rPr>
              <a:t>Meeting original objectives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accent2">
                    <a:lumMod val="50000"/>
                  </a:schemeClr>
                </a:solidFill>
              </a:rPr>
              <a:t>Open system, proven technique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accent2">
                    <a:lumMod val="50000"/>
                  </a:schemeClr>
                </a:solidFill>
              </a:rPr>
              <a:t>Reliable, smooth operation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accent2">
                    <a:lumMod val="50000"/>
                  </a:schemeClr>
                </a:solidFill>
              </a:rPr>
              <a:t>Data visibility, extensibility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accent2">
                  <a:lumMod val="50000"/>
                </a:schemeClr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</a:rPr>
              <a:t>Meeting Performance requirements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accent2">
                    <a:lumMod val="50000"/>
                  </a:schemeClr>
                </a:solidFill>
              </a:rPr>
              <a:t>Development environment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accent2">
                    <a:lumMod val="50000"/>
                  </a:schemeClr>
                </a:solidFill>
              </a:rPr>
              <a:t>Operation-like Environment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accent2">
                    <a:lumMod val="50000"/>
                  </a:schemeClr>
                </a:solidFill>
              </a:rPr>
              <a:t>Areas to check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accent2">
                    <a:lumMod val="50000"/>
                  </a:schemeClr>
                </a:solidFill>
              </a:rPr>
              <a:t>Shared Lib load, initial index load, …</a:t>
            </a:r>
            <a:endParaRPr lang="en-US" sz="2000" b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4942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Meeting the Objectives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380810"/>
              </p:ext>
            </p:extLst>
          </p:nvPr>
        </p:nvGraphicFramePr>
        <p:xfrm>
          <a:off x="761999" y="881838"/>
          <a:ext cx="7753351" cy="557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930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602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8672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Requirement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Satisfied</a:t>
                      </a:r>
                      <a:r>
                        <a:rPr lang="en-US" sz="1800" baseline="0" dirty="0" smtClean="0"/>
                        <a:t> by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425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Non-proprietary,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dirty="0" smtClean="0"/>
                        <a:t>open source, standard</a:t>
                      </a:r>
                      <a:r>
                        <a:rPr lang="en-US" sz="1800" baseline="0" dirty="0" smtClean="0"/>
                        <a:t> technique/protocols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 smtClean="0"/>
                        <a:t>Linux, Tomcat, HTTP, MySQL, Java, Log4j, JSON, JNI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53642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Improved data visibility, reliability 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dirty="0" smtClean="0"/>
                        <a:t>MySQL</a:t>
                      </a:r>
                      <a:r>
                        <a:rPr lang="en-US" sz="1800" baseline="0" dirty="0" smtClean="0"/>
                        <a:t> database with info</a:t>
                      </a:r>
                      <a:r>
                        <a:rPr lang="en-US" sz="1800" dirty="0" smtClean="0"/>
                        <a:t> on all clients, images, </a:t>
                      </a:r>
                      <a:r>
                        <a:rPr lang="en-US" sz="1800" baseline="0" dirty="0" smtClean="0"/>
                        <a:t>regions, image descriptors etc.</a:t>
                      </a:r>
                    </a:p>
                    <a:p>
                      <a:pPr marL="285750" marR="0" lvl="0" indent="-28575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baseline="0" dirty="0" smtClean="0"/>
                        <a:t>Modelled after data repositories</a:t>
                      </a:r>
                    </a:p>
                    <a:p>
                      <a:pPr marL="285750" marR="0" lvl="0" indent="-28575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baseline="0" dirty="0" smtClean="0"/>
                        <a:t>Checksum of Index files stored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0494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Improved data granularity,</a:t>
                      </a:r>
                    </a:p>
                    <a:p>
                      <a:r>
                        <a:rPr lang="en-US" sz="1800" dirty="0" smtClean="0"/>
                        <a:t>minimum data loss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 smtClean="0"/>
                        <a:t>Index</a:t>
                      </a:r>
                      <a:r>
                        <a:rPr lang="en-US" sz="1800" baseline="0" dirty="0" smtClean="0"/>
                        <a:t> Descriptor for each “region” stored as a file. Saved at each image ingest completion.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aseline="0" dirty="0" smtClean="0"/>
                        <a:t>Database updated after each image ingest.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425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Support of multiple clients 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 smtClean="0"/>
                        <a:t>Client-specific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dirty="0" smtClean="0"/>
                        <a:t>metadata fields and valid values</a:t>
                      </a:r>
                      <a:r>
                        <a:rPr lang="en-US" sz="1800" baseline="0" dirty="0" smtClean="0"/>
                        <a:t>;  more dynamic search strategy.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425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Operational smoothness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baseline="0" dirty="0" smtClean="0"/>
                        <a:t>Simpler Image reindexing with  new FMLib, no client involvement</a:t>
                      </a:r>
                      <a:endParaRPr lang="en-US" sz="18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53642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Future extensibility</a:t>
                      </a:r>
                    </a:p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 smtClean="0"/>
                        <a:t>Database</a:t>
                      </a:r>
                      <a:r>
                        <a:rPr lang="en-US" sz="1800" baseline="0" dirty="0" smtClean="0"/>
                        <a:t> info cached in memory for fast access, extensible to multiple servers using Memcached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aseline="0" dirty="0" smtClean="0"/>
                        <a:t>Large scale databases: NoSQL, others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70624-AAB9-4C85-8F31-BC80F26E7305}" type="datetime1">
              <a:rPr lang="en-US" smtClean="0"/>
              <a:t>10/19/2018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B6F15528-21DE-4FAA-801E-634DDDAF4B2B}" type="slidenum">
              <a:rPr lang="en-US" smtClean="0"/>
              <a:pPr algn="r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605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Meeting Performance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Results are preliminary but acceptable</a:t>
            </a:r>
          </a:p>
          <a:p>
            <a:pPr lvl="1"/>
            <a:r>
              <a:rPr lang="en-US" dirty="0" smtClean="0"/>
              <a:t>Initial performance on development system look acceptable</a:t>
            </a:r>
          </a:p>
          <a:p>
            <a:pPr lvl="1"/>
            <a:r>
              <a:rPr lang="en-US" dirty="0"/>
              <a:t>B</a:t>
            </a:r>
            <a:r>
              <a:rPr lang="en-US" dirty="0" smtClean="0"/>
              <a:t>etter </a:t>
            </a:r>
            <a:r>
              <a:rPr lang="en-US" dirty="0"/>
              <a:t>data after tests are conducted on the “FM2-stage” system, with faster GPU and acceptably memory access </a:t>
            </a:r>
            <a:r>
              <a:rPr lang="en-US" dirty="0" smtClean="0"/>
              <a:t>time</a:t>
            </a:r>
          </a:p>
          <a:p>
            <a:pPr lvl="1"/>
            <a:r>
              <a:rPr lang="en-US" dirty="0" smtClean="0"/>
              <a:t>Optimization to be applied as data size gets larger</a:t>
            </a:r>
          </a:p>
          <a:p>
            <a:r>
              <a:rPr lang="en-US" dirty="0" smtClean="0"/>
              <a:t>Necessary to have some FaceMatch1 data for similar tests for comparison </a:t>
            </a:r>
            <a:endParaRPr lang="en-US" b="0" i="1" dirty="0"/>
          </a:p>
          <a:p>
            <a:pPr marL="685800" lvl="2" indent="0">
              <a:buNone/>
            </a:pPr>
            <a:endParaRPr lang="en-US" b="0" i="1" dirty="0" smtClean="0"/>
          </a:p>
          <a:p>
            <a:pPr marL="342900" lvl="1" indent="0">
              <a:buNone/>
            </a:pPr>
            <a:endParaRPr lang="en-US" i="1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AEB59-2A67-43B2-AFD0-6FA3D06BCEA0}" type="datetime1">
              <a:rPr lang="en-US" smtClean="0"/>
              <a:t>10/19/2018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B6F15528-21DE-4FAA-801E-634DDDAF4B2B}" type="slidenum">
              <a:rPr lang="en-US" smtClean="0"/>
              <a:pPr algn="r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237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FaceMatch2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06268"/>
            <a:ext cx="7886700" cy="4781846"/>
          </a:xfrm>
          <a:noFill/>
        </p:spPr>
        <p:txBody>
          <a:bodyPr>
            <a:normAutofit fontScale="92500"/>
          </a:bodyPr>
          <a:lstStyle/>
          <a:p>
            <a:pPr lvl="1">
              <a:buFont typeface="Wingdings" panose="05000000000000000000" pitchFamily="2" charset="2"/>
              <a:buChar char="Ø"/>
            </a:pPr>
            <a:r>
              <a:rPr lang="en-US" sz="2600" dirty="0" smtClean="0"/>
              <a:t>Basic Requirements</a:t>
            </a:r>
          </a:p>
          <a:p>
            <a:pPr lvl="2"/>
            <a:r>
              <a:rPr lang="en-US" sz="2200" dirty="0" smtClean="0"/>
              <a:t>Use non-proprietary operating environment</a:t>
            </a:r>
          </a:p>
          <a:p>
            <a:pPr lvl="2"/>
            <a:r>
              <a:rPr lang="en-US" sz="2200" dirty="0" smtClean="0"/>
              <a:t>Build with open source/newer software (as much as possible)</a:t>
            </a:r>
          </a:p>
          <a:p>
            <a:pPr lvl="2"/>
            <a:r>
              <a:rPr lang="en-US" sz="2200" dirty="0" smtClean="0"/>
              <a:t>Improved data granularity (region or face in an image) </a:t>
            </a:r>
          </a:p>
          <a:p>
            <a:pPr lvl="2"/>
            <a:r>
              <a:rPr lang="en-US" sz="2200" dirty="0" smtClean="0"/>
              <a:t>Improved data visibility (stored at the server)</a:t>
            </a:r>
          </a:p>
          <a:p>
            <a:pPr lvl="2"/>
            <a:r>
              <a:rPr lang="en-US" sz="2200" dirty="0" smtClean="0"/>
              <a:t>Support of multiple clients (People Locator and others)</a:t>
            </a:r>
          </a:p>
          <a:p>
            <a:pPr lvl="2"/>
            <a:r>
              <a:rPr lang="en-US" sz="2200" dirty="0" smtClean="0"/>
              <a:t>Future extensibility (more clients, larger image sets)</a:t>
            </a:r>
          </a:p>
          <a:p>
            <a:pPr marL="685800" lvl="2" indent="0">
              <a:buNone/>
            </a:pPr>
            <a:endParaRPr lang="en-US" sz="2400" b="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600" dirty="0" smtClean="0"/>
              <a:t>Implied Requirements</a:t>
            </a:r>
          </a:p>
          <a:p>
            <a:pPr lvl="2"/>
            <a:r>
              <a:rPr lang="en-US" sz="1900" dirty="0"/>
              <a:t> </a:t>
            </a:r>
            <a:r>
              <a:rPr lang="en-US" sz="2200" dirty="0" smtClean="0"/>
              <a:t>Operational reliability</a:t>
            </a:r>
          </a:p>
          <a:p>
            <a:pPr lvl="3"/>
            <a:r>
              <a:rPr lang="en-US" sz="2000" dirty="0" smtClean="0"/>
              <a:t>Minimum loss of </a:t>
            </a:r>
            <a:r>
              <a:rPr lang="en-US" sz="2000" dirty="0"/>
              <a:t>(</a:t>
            </a:r>
            <a:r>
              <a:rPr lang="en-US" sz="2000" dirty="0" smtClean="0"/>
              <a:t>ingested) data against system crashes</a:t>
            </a:r>
          </a:p>
          <a:p>
            <a:pPr lvl="3"/>
            <a:r>
              <a:rPr lang="en-US" sz="2000" dirty="0" smtClean="0"/>
              <a:t>Index data integrity check (via </a:t>
            </a:r>
            <a:r>
              <a:rPr lang="en-US" sz="2000" i="1" dirty="0" smtClean="0"/>
              <a:t>checksum</a:t>
            </a:r>
            <a:r>
              <a:rPr lang="en-US" sz="2000" dirty="0" smtClean="0"/>
              <a:t>)</a:t>
            </a:r>
          </a:p>
          <a:p>
            <a:pPr lvl="2"/>
            <a:r>
              <a:rPr lang="en-US" sz="2200" dirty="0" smtClean="0"/>
              <a:t> Image reindexing (for FMLib updates) with minimal down time</a:t>
            </a:r>
          </a:p>
          <a:p>
            <a:pPr lvl="2"/>
            <a:r>
              <a:rPr lang="en-US" sz="2200" dirty="0" smtClean="0"/>
              <a:t>Better performance and status monitoring, Test suites</a:t>
            </a:r>
          </a:p>
          <a:p>
            <a:pPr marL="342900" lvl="1" indent="0">
              <a:buNone/>
            </a:pPr>
            <a:endParaRPr lang="en-US" sz="1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B6F15528-21DE-4FAA-801E-634DDDAF4B2B}" type="slidenum">
              <a:rPr lang="en-US" smtClean="0"/>
              <a:pPr algn="r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938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Operational Readiness </a:t>
            </a:r>
            <a:r>
              <a:rPr lang="en-US" i="1" dirty="0" smtClean="0"/>
              <a:t>(for PL)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Both </a:t>
            </a:r>
            <a:r>
              <a:rPr lang="en-US" dirty="0" smtClean="0"/>
              <a:t>FM2 Java </a:t>
            </a:r>
            <a:r>
              <a:rPr lang="en-US" dirty="0"/>
              <a:t>clients </a:t>
            </a:r>
            <a:r>
              <a:rPr lang="en-US" dirty="0" smtClean="0"/>
              <a:t>and </a:t>
            </a:r>
            <a:r>
              <a:rPr lang="en-US" dirty="0"/>
              <a:t>PHP clients (PL) should be available to perform nece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ssary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testing</a:t>
            </a:r>
            <a:endParaRPr lang="en-US" dirty="0" smtClean="0">
              <a:solidFill>
                <a:srgbClr val="A50021"/>
              </a:solidFill>
            </a:endParaRPr>
          </a:p>
          <a:p>
            <a:r>
              <a:rPr lang="en-US" dirty="0" smtClean="0"/>
              <a:t>Resolve existing issues</a:t>
            </a:r>
          </a:p>
          <a:p>
            <a:pPr lvl="1"/>
            <a:r>
              <a:rPr lang="en-US" dirty="0" smtClean="0"/>
              <a:t>Shared library loading: Tomcat has to be restarted for WebFM2 restart: deferred</a:t>
            </a:r>
          </a:p>
          <a:p>
            <a:pPr lvl="1"/>
            <a:r>
              <a:rPr lang="en-US" dirty="0" smtClean="0"/>
              <a:t>NVidia CUDA driver automatic push: needs system restart for GPU</a:t>
            </a:r>
          </a:p>
          <a:p>
            <a:r>
              <a:rPr lang="en-US" dirty="0" smtClean="0"/>
              <a:t>Test with new attributes (skin color, occlusion etc.) of FMLib</a:t>
            </a:r>
            <a:endParaRPr lang="en-US" dirty="0"/>
          </a:p>
          <a:p>
            <a:r>
              <a:rPr lang="en-US" dirty="0" smtClean="0"/>
              <a:t>Independent tests by FM2 operations team members</a:t>
            </a:r>
          </a:p>
          <a:p>
            <a:pPr lvl="1"/>
            <a:r>
              <a:rPr lang="en-US" dirty="0" smtClean="0"/>
              <a:t>Development of Ops test scripts (mostly available)</a:t>
            </a:r>
          </a:p>
          <a:p>
            <a:pPr lvl="1"/>
            <a:r>
              <a:rPr lang="en-US" dirty="0" smtClean="0"/>
              <a:t>Tests using PL as the client</a:t>
            </a:r>
          </a:p>
          <a:p>
            <a:r>
              <a:rPr lang="en-US" dirty="0" smtClean="0"/>
              <a:t>Complete/update all necessary documentation (FM2 ICD, Design documents, Code comments and Java Doc) and put on FaceMatch wiki and/or GIT repository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D350B-629A-459F-8AA1-E378C3099EF5}" type="datetime1">
              <a:rPr lang="en-US" smtClean="0"/>
              <a:t>10/19/2018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B6F15528-21DE-4FAA-801E-634DDDAF4B2B}" type="slidenum">
              <a:rPr lang="en-US" smtClean="0"/>
              <a:pPr algn="r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252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Conclusion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FM2 System can be used operationally with proper hardware and personnel support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Fixing of FM2 machine slow memory speed a priority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Designation of compatible  FM2-stage and FM2-prod machines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Problem areas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Most efforts expended on configuration issues and software incompatibilities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JNIs add an extra level of complexity for debugging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FaceMatch Library Changes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No changes were required for FM2, except for certain bug fixes and  optimization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New capability added to load multiple index files in Batch mode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FMLib should </a:t>
            </a:r>
            <a:r>
              <a:rPr lang="en-US" dirty="0">
                <a:solidFill>
                  <a:schemeClr val="tx1"/>
                </a:solidFill>
              </a:rPr>
              <a:t>return query results in a structured format (e.g. JSON), rather than as text string </a:t>
            </a:r>
            <a:r>
              <a:rPr lang="en-US" dirty="0" smtClean="0">
                <a:solidFill>
                  <a:schemeClr val="tx1"/>
                </a:solidFill>
              </a:rPr>
              <a:t>with complex parsing needs</a:t>
            </a:r>
          </a:p>
          <a:p>
            <a:r>
              <a:rPr lang="en-US" dirty="0">
                <a:solidFill>
                  <a:schemeClr val="tx1"/>
                </a:solidFill>
              </a:rPr>
              <a:t> Would be good to have an external agency as a Client</a:t>
            </a:r>
          </a:p>
          <a:p>
            <a:pPr marL="342900" lvl="1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pPr marL="342900" lvl="1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FFA0B-C3CF-4309-9337-7638028DB039}" type="datetime1">
              <a:rPr lang="en-US" smtClean="0"/>
              <a:t>10/19/2018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B6F15528-21DE-4FAA-801E-634DDDAF4B2B}" type="slidenum">
              <a:rPr lang="en-US" smtClean="0"/>
              <a:pPr algn="r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492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FaceMatch2 Infrastructure (As Built)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Standard infrastructure</a:t>
            </a:r>
          </a:p>
          <a:p>
            <a:pPr lvl="1"/>
            <a:r>
              <a:rPr lang="en-US" dirty="0" smtClean="0"/>
              <a:t>Linux Red Hat 7 (RHEL-7) operating system</a:t>
            </a:r>
          </a:p>
          <a:p>
            <a:pPr lvl="1"/>
            <a:r>
              <a:rPr lang="en-US" dirty="0" smtClean="0"/>
              <a:t>Web-based technology using Linux, Apache/Tomcat, MySQL) </a:t>
            </a:r>
          </a:p>
          <a:p>
            <a:pPr lvl="1"/>
            <a:r>
              <a:rPr lang="en-US" dirty="0" smtClean="0"/>
              <a:t>RESTful API (more recent and simpler than SOAP)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Additional features</a:t>
            </a:r>
          </a:p>
          <a:p>
            <a:pPr lvl="1"/>
            <a:r>
              <a:rPr lang="en-US" dirty="0" smtClean="0"/>
              <a:t>Apache Log4j for logging at various levels</a:t>
            </a:r>
          </a:p>
          <a:p>
            <a:pPr lvl="1"/>
            <a:r>
              <a:rPr lang="en-US" dirty="0" smtClean="0"/>
              <a:t>All data exchange between the client and server in JSON format</a:t>
            </a:r>
          </a:p>
          <a:p>
            <a:pPr lvl="1"/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Modular Server design and interface to FaceMatch Lib </a:t>
            </a:r>
          </a:p>
          <a:p>
            <a:pPr lvl="1"/>
            <a:r>
              <a:rPr lang="en-US" dirty="0"/>
              <a:t>Interface to FMLib using standard Java Native Interface (JNI</a:t>
            </a:r>
            <a:r>
              <a:rPr lang="en-US" dirty="0" smtClean="0"/>
              <a:t>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 </a:t>
            </a:r>
            <a:r>
              <a:rPr lang="en-US" i="1" dirty="0"/>
              <a:t>No changes </a:t>
            </a:r>
            <a:r>
              <a:rPr lang="en-US" i="1" dirty="0" smtClean="0"/>
              <a:t>to </a:t>
            </a:r>
            <a:r>
              <a:rPr lang="en-US" i="1" dirty="0"/>
              <a:t>the underlying C++ FaceMatch Lib code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B7F1F-0ED9-48A1-86B3-302DBCBE855F}" type="datetime1">
              <a:rPr lang="en-US" smtClean="0"/>
              <a:t>10/19/2018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B6F15528-21DE-4FAA-801E-634DDDAF4B2B}" type="slidenum">
              <a:rPr lang="en-US" smtClean="0"/>
              <a:pPr algn="r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396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87"/>
          <p:cNvSpPr/>
          <p:nvPr/>
        </p:nvSpPr>
        <p:spPr>
          <a:xfrm>
            <a:off x="5110171" y="1147465"/>
            <a:ext cx="3615443" cy="4590691"/>
          </a:xfrm>
          <a:prstGeom prst="rect">
            <a:avLst/>
          </a:prstGeom>
          <a:solidFill>
            <a:srgbClr val="E5E5FF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05" name="Rectangle 104"/>
          <p:cNvSpPr/>
          <p:nvPr/>
        </p:nvSpPr>
        <p:spPr>
          <a:xfrm>
            <a:off x="5668201" y="2593968"/>
            <a:ext cx="2929873" cy="12270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rgbClr val="7030A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8" name="Rectangle 7"/>
          <p:cNvSpPr/>
          <p:nvPr/>
        </p:nvSpPr>
        <p:spPr>
          <a:xfrm>
            <a:off x="354056" y="1147465"/>
            <a:ext cx="3571402" cy="4554627"/>
          </a:xfrm>
          <a:prstGeom prst="rect">
            <a:avLst/>
          </a:prstGeom>
          <a:solidFill>
            <a:srgbClr val="DADECC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9" name="Rectangle 18"/>
          <p:cNvSpPr/>
          <p:nvPr/>
        </p:nvSpPr>
        <p:spPr>
          <a:xfrm>
            <a:off x="673696" y="2554999"/>
            <a:ext cx="3028297" cy="1290433"/>
          </a:xfrm>
          <a:prstGeom prst="rect">
            <a:avLst/>
          </a:prstGeom>
          <a:pattFill prst="pct25">
            <a:fgClr>
              <a:schemeClr val="accent2">
                <a:lumMod val="60000"/>
                <a:lumOff val="40000"/>
              </a:schemeClr>
            </a:fgClr>
            <a:bgClr>
              <a:schemeClr val="bg1"/>
            </a:bgClr>
          </a:patt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28600"/>
            <a:ext cx="7315200" cy="563562"/>
          </a:xfrm>
        </p:spPr>
        <p:txBody>
          <a:bodyPr>
            <a:normAutofit/>
          </a:bodyPr>
          <a:lstStyle/>
          <a:p>
            <a:r>
              <a:rPr lang="en-US" dirty="0" smtClean="0"/>
              <a:t>FM1-&gt; FM2 Architectural Changes</a:t>
            </a:r>
            <a:endParaRPr lang="en-US" dirty="0"/>
          </a:p>
        </p:txBody>
      </p:sp>
      <p:sp>
        <p:nvSpPr>
          <p:cNvPr id="8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725A5-EE5A-4477-BC84-5AC6FE5A6A15}" type="datetime1">
              <a:rPr lang="en-US" smtClean="0"/>
              <a:t>10/19/2018</a:t>
            </a:fld>
            <a:endParaRPr lang="en-US" dirty="0"/>
          </a:p>
        </p:txBody>
      </p:sp>
      <p:sp>
        <p:nvSpPr>
          <p:cNvPr id="8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465896" y="1871957"/>
            <a:ext cx="1658304" cy="52322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.NET</a:t>
            </a:r>
          </a:p>
          <a:p>
            <a:pPr algn="ctr"/>
            <a:r>
              <a:rPr lang="en-US" sz="1400" b="1" dirty="0" smtClean="0"/>
              <a:t>Web Services</a:t>
            </a:r>
            <a:endParaRPr lang="en-US" sz="1400" b="1" dirty="0"/>
          </a:p>
        </p:txBody>
      </p:sp>
      <p:sp>
        <p:nvSpPr>
          <p:cNvPr id="31" name="Rectangle 30"/>
          <p:cNvSpPr/>
          <p:nvPr/>
        </p:nvSpPr>
        <p:spPr>
          <a:xfrm>
            <a:off x="1150971" y="4805951"/>
            <a:ext cx="2041212" cy="30425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OpenCV (DLL)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936209" y="5763366"/>
            <a:ext cx="2187991" cy="276999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 smtClean="0"/>
              <a:t>Windows Platform</a:t>
            </a:r>
            <a:endParaRPr lang="en-US" sz="1200" b="1" i="1" dirty="0"/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2229666" y="2390344"/>
            <a:ext cx="0" cy="2849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>
            <a:off x="2217278" y="3722209"/>
            <a:ext cx="2735" cy="521238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1303356" y="2675328"/>
            <a:ext cx="1874787" cy="28451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 COM</a:t>
            </a:r>
            <a:endParaRPr lang="en-US" sz="1200" dirty="0"/>
          </a:p>
        </p:txBody>
      </p:sp>
      <p:sp>
        <p:nvSpPr>
          <p:cNvPr id="61" name="Rectangle 60"/>
          <p:cNvSpPr/>
          <p:nvPr/>
        </p:nvSpPr>
        <p:spPr>
          <a:xfrm>
            <a:off x="1278439" y="4231483"/>
            <a:ext cx="1919010" cy="361997"/>
          </a:xfrm>
          <a:prstGeom prst="rect">
            <a:avLst/>
          </a:prstGeom>
          <a:solidFill>
            <a:srgbClr val="441F7B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FaceMatch Lib (DLL)</a:t>
            </a:r>
            <a:endParaRPr lang="en-US" sz="1200" dirty="0"/>
          </a:p>
        </p:txBody>
      </p:sp>
      <p:cxnSp>
        <p:nvCxnSpPr>
          <p:cNvPr id="65" name="Straight Arrow Connector 64"/>
          <p:cNvCxnSpPr/>
          <p:nvPr/>
        </p:nvCxnSpPr>
        <p:spPr>
          <a:xfrm>
            <a:off x="2224965" y="2989536"/>
            <a:ext cx="9403" cy="276977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2229666" y="4547650"/>
            <a:ext cx="0" cy="24737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673696" y="4195465"/>
            <a:ext cx="634536" cy="46166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Visual C++</a:t>
            </a:r>
            <a:endParaRPr lang="en-US" sz="1200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1053533" y="743239"/>
            <a:ext cx="2187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i="1" dirty="0" smtClean="0">
                <a:solidFill>
                  <a:schemeClr val="accent2"/>
                </a:solidFill>
              </a:rPr>
              <a:t>FM1 Hierarchy</a:t>
            </a:r>
            <a:endParaRPr lang="en-US" sz="2000" b="1" i="1" dirty="0">
              <a:solidFill>
                <a:schemeClr val="accent2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5660609" y="742890"/>
            <a:ext cx="2187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i="1" dirty="0" smtClean="0">
                <a:solidFill>
                  <a:schemeClr val="accent2"/>
                </a:solidFill>
              </a:rPr>
              <a:t>FM2 Hierarchy</a:t>
            </a:r>
            <a:endParaRPr lang="en-US" sz="2000" b="1" i="1" dirty="0">
              <a:solidFill>
                <a:schemeClr val="accent2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885191" y="2711037"/>
            <a:ext cx="371417" cy="278499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C</a:t>
            </a:r>
            <a:r>
              <a:rPr lang="en-US" sz="1200" b="1" dirty="0"/>
              <a:t>#</a:t>
            </a:r>
          </a:p>
        </p:txBody>
      </p:sp>
      <p:sp>
        <p:nvSpPr>
          <p:cNvPr id="70" name="Rectangle 69"/>
          <p:cNvSpPr/>
          <p:nvPr/>
        </p:nvSpPr>
        <p:spPr>
          <a:xfrm>
            <a:off x="1259133" y="3283815"/>
            <a:ext cx="1919010" cy="44800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FaceMatcher</a:t>
            </a:r>
            <a:r>
              <a:rPr lang="en-US" sz="1400" dirty="0" smtClean="0"/>
              <a:t> Core.exe</a:t>
            </a:r>
            <a:endParaRPr lang="en-US" sz="1200" dirty="0"/>
          </a:p>
        </p:txBody>
      </p:sp>
      <p:cxnSp>
        <p:nvCxnSpPr>
          <p:cNvPr id="72" name="Straight Arrow Connector 71"/>
          <p:cNvCxnSpPr/>
          <p:nvPr/>
        </p:nvCxnSpPr>
        <p:spPr>
          <a:xfrm>
            <a:off x="2229666" y="5099223"/>
            <a:ext cx="0" cy="294903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1150971" y="5417616"/>
            <a:ext cx="1980111" cy="225649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CUDA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612307" y="4121039"/>
            <a:ext cx="2884312" cy="1082862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79" name="Rectangle 78"/>
          <p:cNvSpPr/>
          <p:nvPr/>
        </p:nvSpPr>
        <p:spPr>
          <a:xfrm>
            <a:off x="466091" y="1362976"/>
            <a:ext cx="1447800" cy="332106"/>
          </a:xfrm>
          <a:prstGeom prst="rect">
            <a:avLst/>
          </a:prstGeom>
          <a:solidFill>
            <a:srgbClr val="FFCC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FM1 Client (PL)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936209" y="1721584"/>
            <a:ext cx="673966" cy="921196"/>
          </a:xfrm>
          <a:prstGeom prst="straightConnector1">
            <a:avLst/>
          </a:prstGeom>
          <a:ln w="34925" cmpd="dbl">
            <a:solidFill>
              <a:schemeClr val="accent5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568671" y="1909465"/>
            <a:ext cx="762000" cy="276999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 smtClean="0"/>
              <a:t>SOAP</a:t>
            </a:r>
            <a:endParaRPr lang="en-US" sz="1200" b="1" i="1" dirty="0"/>
          </a:p>
        </p:txBody>
      </p:sp>
      <p:sp>
        <p:nvSpPr>
          <p:cNvPr id="89" name="TextBox 88"/>
          <p:cNvSpPr txBox="1"/>
          <p:nvPr/>
        </p:nvSpPr>
        <p:spPr>
          <a:xfrm>
            <a:off x="6126293" y="1828791"/>
            <a:ext cx="1658304" cy="52322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Tomcat </a:t>
            </a:r>
          </a:p>
          <a:p>
            <a:pPr algn="ctr"/>
            <a:r>
              <a:rPr lang="en-US" sz="1400" b="1" dirty="0" smtClean="0"/>
              <a:t>Web Server</a:t>
            </a:r>
            <a:endParaRPr lang="en-US" sz="1400" b="1" dirty="0"/>
          </a:p>
        </p:txBody>
      </p:sp>
      <p:sp>
        <p:nvSpPr>
          <p:cNvPr id="90" name="Rectangle 89"/>
          <p:cNvSpPr/>
          <p:nvPr/>
        </p:nvSpPr>
        <p:spPr>
          <a:xfrm>
            <a:off x="6096000" y="4957465"/>
            <a:ext cx="2041212" cy="30425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OpenCV (SO)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92" name="Straight Arrow Connector 91"/>
          <p:cNvCxnSpPr/>
          <p:nvPr/>
        </p:nvCxnSpPr>
        <p:spPr>
          <a:xfrm>
            <a:off x="6886428" y="2375978"/>
            <a:ext cx="0" cy="371687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6934200" y="4107689"/>
            <a:ext cx="14694" cy="298405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Rectangle 93"/>
          <p:cNvSpPr/>
          <p:nvPr/>
        </p:nvSpPr>
        <p:spPr>
          <a:xfrm>
            <a:off x="6133977" y="2754832"/>
            <a:ext cx="1409823" cy="26347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WebFM2 (Servlets)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6172200" y="4424065"/>
            <a:ext cx="1919010" cy="346189"/>
          </a:xfrm>
          <a:prstGeom prst="rect">
            <a:avLst/>
          </a:prstGeom>
          <a:solidFill>
            <a:srgbClr val="441F7B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FaceMatch Lib (SO)</a:t>
            </a:r>
            <a:endParaRPr lang="en-US" sz="1200" dirty="0"/>
          </a:p>
        </p:txBody>
      </p:sp>
      <p:cxnSp>
        <p:nvCxnSpPr>
          <p:cNvPr id="96" name="Straight Arrow Connector 95"/>
          <p:cNvCxnSpPr/>
          <p:nvPr/>
        </p:nvCxnSpPr>
        <p:spPr>
          <a:xfrm flipH="1">
            <a:off x="6901173" y="3013131"/>
            <a:ext cx="6121" cy="196999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 flipH="1">
            <a:off x="7010400" y="4770254"/>
            <a:ext cx="7347" cy="187826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5334000" y="4376038"/>
            <a:ext cx="801779" cy="276999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GNU C++</a:t>
            </a:r>
            <a:endParaRPr lang="en-US" sz="1200" b="1" dirty="0"/>
          </a:p>
        </p:txBody>
      </p:sp>
      <p:sp>
        <p:nvSpPr>
          <p:cNvPr id="102" name="TextBox 101"/>
          <p:cNvSpPr txBox="1"/>
          <p:nvPr/>
        </p:nvSpPr>
        <p:spPr>
          <a:xfrm>
            <a:off x="5249868" y="2855316"/>
            <a:ext cx="609600" cy="276999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Java</a:t>
            </a:r>
            <a:endParaRPr lang="en-US" sz="1200" b="1" dirty="0"/>
          </a:p>
        </p:txBody>
      </p:sp>
      <p:sp>
        <p:nvSpPr>
          <p:cNvPr id="103" name="Rectangle 102"/>
          <p:cNvSpPr/>
          <p:nvPr/>
        </p:nvSpPr>
        <p:spPr>
          <a:xfrm>
            <a:off x="6298074" y="3235112"/>
            <a:ext cx="1176709" cy="37516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FM2Server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06" name="Straight Arrow Connector 105"/>
          <p:cNvCxnSpPr/>
          <p:nvPr/>
        </p:nvCxnSpPr>
        <p:spPr>
          <a:xfrm>
            <a:off x="7010400" y="5246674"/>
            <a:ext cx="0" cy="219153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Rectangle 106"/>
          <p:cNvSpPr/>
          <p:nvPr/>
        </p:nvSpPr>
        <p:spPr>
          <a:xfrm>
            <a:off x="6019800" y="5453326"/>
            <a:ext cx="1980111" cy="225649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CUDA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5363251" y="4334654"/>
            <a:ext cx="3018749" cy="1027830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09" name="Rectangle 108"/>
          <p:cNvSpPr/>
          <p:nvPr/>
        </p:nvSpPr>
        <p:spPr>
          <a:xfrm>
            <a:off x="5343701" y="1294982"/>
            <a:ext cx="1087660" cy="320539"/>
          </a:xfrm>
          <a:prstGeom prst="rect">
            <a:avLst/>
          </a:prstGeom>
          <a:solidFill>
            <a:srgbClr val="FFCC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FM2 Client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10" name="Straight Arrow Connector 109"/>
          <p:cNvCxnSpPr/>
          <p:nvPr/>
        </p:nvCxnSpPr>
        <p:spPr>
          <a:xfrm>
            <a:off x="5575127" y="1637566"/>
            <a:ext cx="801293" cy="1110099"/>
          </a:xfrm>
          <a:prstGeom prst="straightConnector1">
            <a:avLst/>
          </a:prstGeom>
          <a:ln w="34925" cmpd="dbl">
            <a:solidFill>
              <a:schemeClr val="accent5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5020111" y="1815763"/>
            <a:ext cx="941738" cy="276999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 smtClean="0"/>
              <a:t>HTTP/REST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6282975" y="3950277"/>
            <a:ext cx="1386281" cy="24518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FMLib-JNI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14" name="Straight Arrow Connector 113"/>
          <p:cNvCxnSpPr/>
          <p:nvPr/>
        </p:nvCxnSpPr>
        <p:spPr>
          <a:xfrm>
            <a:off x="6930224" y="3623702"/>
            <a:ext cx="3976" cy="324471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ight Arrow 5"/>
          <p:cNvSpPr/>
          <p:nvPr/>
        </p:nvSpPr>
        <p:spPr>
          <a:xfrm>
            <a:off x="3124199" y="2169139"/>
            <a:ext cx="3002093" cy="130516"/>
          </a:xfrm>
          <a:prstGeom prst="rightArrow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16" name="TextBox 115"/>
          <p:cNvSpPr txBox="1"/>
          <p:nvPr/>
        </p:nvSpPr>
        <p:spPr>
          <a:xfrm>
            <a:off x="5490980" y="3902377"/>
            <a:ext cx="813166" cy="276999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GNU C++</a:t>
            </a:r>
            <a:endParaRPr lang="en-US" sz="1200" b="1" dirty="0"/>
          </a:p>
        </p:txBody>
      </p:sp>
      <p:sp>
        <p:nvSpPr>
          <p:cNvPr id="118" name="Right Arrow 117"/>
          <p:cNvSpPr/>
          <p:nvPr/>
        </p:nvSpPr>
        <p:spPr>
          <a:xfrm>
            <a:off x="3701993" y="3212296"/>
            <a:ext cx="1958616" cy="258491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19" name="TextBox 118"/>
          <p:cNvSpPr txBox="1"/>
          <p:nvPr/>
        </p:nvSpPr>
        <p:spPr>
          <a:xfrm>
            <a:off x="762000" y="3288671"/>
            <a:ext cx="634536" cy="46166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Visual C++</a:t>
            </a:r>
            <a:endParaRPr lang="en-US" sz="1200" b="1" dirty="0"/>
          </a:p>
        </p:txBody>
      </p:sp>
      <p:sp>
        <p:nvSpPr>
          <p:cNvPr id="120" name="TextBox 119"/>
          <p:cNvSpPr txBox="1"/>
          <p:nvPr/>
        </p:nvSpPr>
        <p:spPr>
          <a:xfrm>
            <a:off x="5906358" y="5747266"/>
            <a:ext cx="2187991" cy="276999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 smtClean="0"/>
              <a:t>Linux Platform</a:t>
            </a:r>
            <a:endParaRPr lang="en-US" sz="1200" b="1" i="1" dirty="0"/>
          </a:p>
        </p:txBody>
      </p:sp>
      <p:sp>
        <p:nvSpPr>
          <p:cNvPr id="52" name="TextBox 51"/>
          <p:cNvSpPr txBox="1"/>
          <p:nvPr/>
        </p:nvSpPr>
        <p:spPr>
          <a:xfrm>
            <a:off x="3416634" y="4274543"/>
            <a:ext cx="2187991" cy="646331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smtClean="0">
                <a:solidFill>
                  <a:srgbClr val="A50021"/>
                </a:solidFill>
              </a:rPr>
              <a:t>FaceMatch Lib </a:t>
            </a:r>
          </a:p>
          <a:p>
            <a:pPr algn="ctr"/>
            <a:r>
              <a:rPr lang="en-US" sz="1200" i="1" dirty="0" smtClean="0">
                <a:solidFill>
                  <a:srgbClr val="A50021"/>
                </a:solidFill>
              </a:rPr>
              <a:t>unchanged, but invoked differently</a:t>
            </a:r>
            <a:endParaRPr lang="en-US" sz="1200" i="1" dirty="0">
              <a:solidFill>
                <a:srgbClr val="A50021"/>
              </a:solidFill>
            </a:endParaRPr>
          </a:p>
        </p:txBody>
      </p:sp>
      <p:sp>
        <p:nvSpPr>
          <p:cNvPr id="80" name="Can 79"/>
          <p:cNvSpPr/>
          <p:nvPr/>
        </p:nvSpPr>
        <p:spPr>
          <a:xfrm>
            <a:off x="7848600" y="2997416"/>
            <a:ext cx="617855" cy="389486"/>
          </a:xfrm>
          <a:prstGeom prst="can">
            <a:avLst/>
          </a:prstGeom>
          <a:solidFill>
            <a:schemeClr val="accent4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MySQL DB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81" name="Straight Arrow Connector 80"/>
          <p:cNvCxnSpPr>
            <a:endCxn id="80" idx="2"/>
          </p:cNvCxnSpPr>
          <p:nvPr/>
        </p:nvCxnSpPr>
        <p:spPr>
          <a:xfrm flipV="1">
            <a:off x="7467600" y="3192159"/>
            <a:ext cx="381000" cy="87548"/>
          </a:xfrm>
          <a:prstGeom prst="straightConnector1">
            <a:avLst/>
          </a:prstGeom>
          <a:ln w="34925" cmpd="dbl">
            <a:solidFill>
              <a:schemeClr val="accent5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ight Arrow 68"/>
          <p:cNvSpPr/>
          <p:nvPr/>
        </p:nvSpPr>
        <p:spPr>
          <a:xfrm>
            <a:off x="2657518" y="5826712"/>
            <a:ext cx="3800432" cy="129433"/>
          </a:xfrm>
          <a:prstGeom prst="rightArrow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grpSp>
        <p:nvGrpSpPr>
          <p:cNvPr id="36" name="Group 35"/>
          <p:cNvGrpSpPr/>
          <p:nvPr/>
        </p:nvGrpSpPr>
        <p:grpSpPr>
          <a:xfrm>
            <a:off x="2925298" y="3077924"/>
            <a:ext cx="865218" cy="1134705"/>
            <a:chOff x="2925298" y="3225859"/>
            <a:chExt cx="865218" cy="1134705"/>
          </a:xfrm>
        </p:grpSpPr>
        <p:pic>
          <p:nvPicPr>
            <p:cNvPr id="1026" name="Picture 2" descr="Image result for Bucket icon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197449" y="3680236"/>
              <a:ext cx="535465" cy="3485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33" name="Group 32"/>
            <p:cNvGrpSpPr/>
            <p:nvPr/>
          </p:nvGrpSpPr>
          <p:grpSpPr>
            <a:xfrm>
              <a:off x="2925298" y="3225859"/>
              <a:ext cx="865218" cy="1134705"/>
              <a:chOff x="2925298" y="3225859"/>
              <a:chExt cx="865218" cy="1134705"/>
            </a:xfrm>
          </p:grpSpPr>
          <p:cxnSp>
            <p:nvCxnSpPr>
              <p:cNvPr id="71" name="Straight Arrow Connector 70"/>
              <p:cNvCxnSpPr>
                <a:endCxn id="1026" idx="2"/>
              </p:cNvCxnSpPr>
              <p:nvPr/>
            </p:nvCxnSpPr>
            <p:spPr>
              <a:xfrm flipV="1">
                <a:off x="2925298" y="4028804"/>
                <a:ext cx="539883" cy="331760"/>
              </a:xfrm>
              <a:prstGeom prst="straightConnector1">
                <a:avLst/>
              </a:prstGeom>
              <a:ln w="34925" cmpd="dbl">
                <a:solidFill>
                  <a:schemeClr val="accent2">
                    <a:lumMod val="75000"/>
                  </a:schemeClr>
                </a:solidFill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/>
              <p:cNvCxnSpPr/>
              <p:nvPr/>
            </p:nvCxnSpPr>
            <p:spPr>
              <a:xfrm>
                <a:off x="3160221" y="3618723"/>
                <a:ext cx="222746" cy="95754"/>
              </a:xfrm>
              <a:prstGeom prst="straightConnector1">
                <a:avLst/>
              </a:prstGeom>
              <a:ln w="19050">
                <a:solidFill>
                  <a:schemeClr val="accent2">
                    <a:lumMod val="75000"/>
                  </a:schemeClr>
                </a:solidFill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6" name="TextBox 75"/>
              <p:cNvSpPr txBox="1"/>
              <p:nvPr/>
            </p:nvSpPr>
            <p:spPr>
              <a:xfrm>
                <a:off x="3183624" y="3225859"/>
                <a:ext cx="606892" cy="415498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 smtClean="0"/>
                  <a:t>Index Bucket</a:t>
                </a:r>
                <a:endParaRPr lang="en-US" sz="1000" dirty="0"/>
              </a:p>
            </p:txBody>
          </p:sp>
        </p:grpSp>
      </p:grpSp>
      <p:grpSp>
        <p:nvGrpSpPr>
          <p:cNvPr id="34" name="Group 33"/>
          <p:cNvGrpSpPr/>
          <p:nvPr/>
        </p:nvGrpSpPr>
        <p:grpSpPr>
          <a:xfrm>
            <a:off x="7480992" y="3404873"/>
            <a:ext cx="1144829" cy="1012036"/>
            <a:chOff x="7480992" y="3552808"/>
            <a:chExt cx="1144829" cy="1012036"/>
          </a:xfrm>
        </p:grpSpPr>
        <p:sp>
          <p:nvSpPr>
            <p:cNvPr id="86" name="TextBox 85"/>
            <p:cNvSpPr txBox="1"/>
            <p:nvPr/>
          </p:nvSpPr>
          <p:spPr>
            <a:xfrm>
              <a:off x="8151978" y="3559485"/>
              <a:ext cx="473843" cy="40011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/>
                <a:t>Index Files</a:t>
              </a:r>
              <a:endParaRPr lang="en-US" sz="1000" dirty="0"/>
            </a:p>
          </p:txBody>
        </p:sp>
        <p:pic>
          <p:nvPicPr>
            <p:cNvPr id="1032" name="Picture 8" descr="Related image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69256" y="3552808"/>
              <a:ext cx="407944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1" name="Picture 8" descr="Related image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25106" y="3588244"/>
              <a:ext cx="407944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04" name="Straight Arrow Connector 103"/>
            <p:cNvCxnSpPr/>
            <p:nvPr/>
          </p:nvCxnSpPr>
          <p:spPr>
            <a:xfrm>
              <a:off x="7480992" y="3570846"/>
              <a:ext cx="303605" cy="134362"/>
            </a:xfrm>
            <a:prstGeom prst="straightConnector1">
              <a:avLst/>
            </a:prstGeom>
            <a:ln w="19050">
              <a:solidFill>
                <a:schemeClr val="accent2">
                  <a:lumMod val="75000"/>
                </a:schemeClr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Straight Arrow Connector 111"/>
            <p:cNvCxnSpPr/>
            <p:nvPr/>
          </p:nvCxnSpPr>
          <p:spPr>
            <a:xfrm flipV="1">
              <a:off x="7661836" y="3911015"/>
              <a:ext cx="415364" cy="653829"/>
            </a:xfrm>
            <a:prstGeom prst="straightConnector1">
              <a:avLst/>
            </a:prstGeom>
            <a:ln w="34925" cmpd="dbl">
              <a:solidFill>
                <a:schemeClr val="accent2">
                  <a:lumMod val="75000"/>
                </a:schemeClr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504457" y="6044587"/>
            <a:ext cx="66075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DLL =&gt; Dynamic Link Library , SO =&gt; Shared library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775048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animBg="1"/>
      <p:bldP spid="105" grpId="0" animBg="1"/>
      <p:bldP spid="8" grpId="0" animBg="1"/>
      <p:bldP spid="19" grpId="0" animBg="1"/>
      <p:bldP spid="11" grpId="0" animBg="1"/>
      <p:bldP spid="31" grpId="0" animBg="1"/>
      <p:bldP spid="32" grpId="0"/>
      <p:bldP spid="53" grpId="0" animBg="1"/>
      <p:bldP spid="61" grpId="0" animBg="1"/>
      <p:bldP spid="100" grpId="0"/>
      <p:bldP spid="66" grpId="0"/>
      <p:bldP spid="73" grpId="0"/>
      <p:bldP spid="58" grpId="0"/>
      <p:bldP spid="70" grpId="0" animBg="1"/>
      <p:bldP spid="77" grpId="0" animBg="1"/>
      <p:bldP spid="78" grpId="0" animBg="1"/>
      <p:bldP spid="79" grpId="0" animBg="1"/>
      <p:bldP spid="85" grpId="0"/>
      <p:bldP spid="89" grpId="0" animBg="1"/>
      <p:bldP spid="90" grpId="0" animBg="1"/>
      <p:bldP spid="94" grpId="0" animBg="1"/>
      <p:bldP spid="95" grpId="0" animBg="1"/>
      <p:bldP spid="98" grpId="0"/>
      <p:bldP spid="102" grpId="0"/>
      <p:bldP spid="103" grpId="0" animBg="1"/>
      <p:bldP spid="107" grpId="0" animBg="1"/>
      <p:bldP spid="108" grpId="0" animBg="1"/>
      <p:bldP spid="109" grpId="0" animBg="1"/>
      <p:bldP spid="111" grpId="0"/>
      <p:bldP spid="113" grpId="0" animBg="1"/>
      <p:bldP spid="6" grpId="0" animBg="1"/>
      <p:bldP spid="116" grpId="0"/>
      <p:bldP spid="118" grpId="0" animBg="1"/>
      <p:bldP spid="119" grpId="0"/>
      <p:bldP spid="120" grpId="0"/>
      <p:bldP spid="52" grpId="0"/>
      <p:bldP spid="80" grpId="0" animBg="1"/>
      <p:bldP spid="69" grpId="0" animBg="1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725487"/>
            <a:ext cx="6858000" cy="1087437"/>
          </a:xfrm>
        </p:spPr>
        <p:txBody>
          <a:bodyPr/>
          <a:lstStyle/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FM2 </a:t>
            </a:r>
            <a:r>
              <a:rPr lang="en-US" sz="4400" dirty="0" smtClean="0">
                <a:solidFill>
                  <a:schemeClr val="accent2">
                    <a:lumMod val="50000"/>
                  </a:schemeClr>
                </a:solidFill>
              </a:rPr>
              <a:t>Implementation</a:t>
            </a:r>
            <a:endParaRPr lang="en-US" sz="44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85975" y="2514600"/>
            <a:ext cx="4972050" cy="2438400"/>
          </a:xfrm>
        </p:spPr>
        <p:txBody>
          <a:bodyPr>
            <a:normAutofit fontScale="92500" lnSpcReduction="10000"/>
          </a:bodyPr>
          <a:lstStyle/>
          <a:p>
            <a:pPr marL="628650" lvl="1" indent="-285750" algn="l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</a:rPr>
              <a:t>FaceMatch2 System Overview</a:t>
            </a:r>
          </a:p>
          <a:p>
            <a:pPr marL="628650" lvl="1" indent="-285750" algn="l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</a:rPr>
              <a:t>FM2 Server Design</a:t>
            </a:r>
          </a:p>
          <a:p>
            <a:pPr marL="628650" lvl="1" indent="-285750" algn="l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</a:rPr>
              <a:t>Design Highlights</a:t>
            </a:r>
          </a:p>
          <a:p>
            <a:pPr marL="628650" lvl="1" indent="-285750" algn="l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</a:rPr>
              <a:t>Ingest, Query Synchronization</a:t>
            </a:r>
          </a:p>
          <a:p>
            <a:pPr marL="628650" lvl="1" indent="-285750" algn="l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</a:rPr>
              <a:t>Image Reindexing</a:t>
            </a:r>
            <a:endParaRPr lang="en-US" sz="2400" dirty="0">
              <a:solidFill>
                <a:schemeClr val="accent2">
                  <a:lumMod val="50000"/>
                </a:schemeClr>
              </a:solidFill>
            </a:endParaRPr>
          </a:p>
          <a:p>
            <a:pPr marL="628650" lvl="1" indent="-28575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FM2 Database</a:t>
            </a:r>
          </a:p>
          <a:p>
            <a:pPr marL="628650" lvl="1" indent="-285750" algn="l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</a:rPr>
              <a:t>Client Server Communication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D. Misra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5734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92505"/>
            <a:ext cx="7315200" cy="563562"/>
          </a:xfrm>
        </p:spPr>
        <p:txBody>
          <a:bodyPr>
            <a:normAutofit/>
          </a:bodyPr>
          <a:lstStyle/>
          <a:p>
            <a:r>
              <a:rPr lang="en-US" dirty="0" smtClean="0"/>
              <a:t>FaceMatch2  System Overview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B6F15528-21DE-4FAA-801E-634DDDAF4B2B}" type="slidenum">
              <a:rPr lang="en-US" smtClean="0"/>
              <a:pPr algn="r"/>
              <a:t>8</a:t>
            </a:fld>
            <a:endParaRPr lang="en-US" dirty="0"/>
          </a:p>
        </p:txBody>
      </p:sp>
      <p:sp>
        <p:nvSpPr>
          <p:cNvPr id="95" name="Rounded Rectangle 94"/>
          <p:cNvSpPr/>
          <p:nvPr/>
        </p:nvSpPr>
        <p:spPr>
          <a:xfrm>
            <a:off x="2245629" y="1234524"/>
            <a:ext cx="6166815" cy="4468958"/>
          </a:xfrm>
          <a:prstGeom prst="roundRect">
            <a:avLst/>
          </a:prstGeom>
          <a:solidFill>
            <a:srgbClr val="EFE9DD"/>
          </a:solidFill>
          <a:ln>
            <a:solidFill>
              <a:srgbClr val="0020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/>
          </a:p>
        </p:txBody>
      </p:sp>
      <p:sp>
        <p:nvSpPr>
          <p:cNvPr id="34" name="Rectangle 33"/>
          <p:cNvSpPr/>
          <p:nvPr/>
        </p:nvSpPr>
        <p:spPr>
          <a:xfrm>
            <a:off x="3568191" y="2384197"/>
            <a:ext cx="2472520" cy="1644179"/>
          </a:xfrm>
          <a:prstGeom prst="rect">
            <a:avLst/>
          </a:prstGeom>
          <a:solidFill>
            <a:schemeClr val="tx2">
              <a:lumMod val="20000"/>
              <a:lumOff val="80000"/>
              <a:alpha val="23922"/>
            </a:schemeClr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/>
          </a:p>
        </p:txBody>
      </p:sp>
      <p:sp>
        <p:nvSpPr>
          <p:cNvPr id="35" name="Rectangle 34"/>
          <p:cNvSpPr/>
          <p:nvPr/>
        </p:nvSpPr>
        <p:spPr>
          <a:xfrm>
            <a:off x="6382532" y="2338770"/>
            <a:ext cx="1902342" cy="1446152"/>
          </a:xfrm>
          <a:prstGeom prst="rect">
            <a:avLst/>
          </a:prstGeom>
          <a:solidFill>
            <a:srgbClr val="CCECFF">
              <a:alpha val="23922"/>
            </a:srgbClr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3803031" y="5715000"/>
            <a:ext cx="28745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i="1" dirty="0" smtClean="0">
                <a:solidFill>
                  <a:srgbClr val="C00000"/>
                </a:solidFill>
              </a:rPr>
              <a:t>Linux Platform</a:t>
            </a:r>
            <a:endParaRPr lang="en-US" sz="2000" b="1" i="1" dirty="0">
              <a:solidFill>
                <a:srgbClr val="C00000"/>
              </a:solidFill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4749409" y="1853624"/>
            <a:ext cx="1982" cy="639592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3803660" y="2493216"/>
            <a:ext cx="1901986" cy="39831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FM2 Web Services</a:t>
            </a:r>
            <a:endParaRPr lang="en-US" sz="1600" b="1" dirty="0"/>
          </a:p>
        </p:txBody>
      </p:sp>
      <p:sp>
        <p:nvSpPr>
          <p:cNvPr id="42" name="Rectangle 41"/>
          <p:cNvSpPr/>
          <p:nvPr/>
        </p:nvSpPr>
        <p:spPr>
          <a:xfrm>
            <a:off x="6603846" y="3020860"/>
            <a:ext cx="1621751" cy="463523"/>
          </a:xfrm>
          <a:prstGeom prst="rect">
            <a:avLst/>
          </a:prstGeom>
          <a:solidFill>
            <a:srgbClr val="441F7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FaceMatch Lib</a:t>
            </a:r>
            <a:endParaRPr lang="en-US" sz="1600" b="1" dirty="0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7299307" y="2696183"/>
            <a:ext cx="0" cy="327273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3839901" y="1476313"/>
            <a:ext cx="1970758" cy="41166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Tomcat</a:t>
            </a:r>
            <a:r>
              <a:rPr lang="en-US" b="1" dirty="0" smtClean="0"/>
              <a:t> Server</a:t>
            </a:r>
            <a:endParaRPr lang="en-US" b="1" dirty="0"/>
          </a:p>
        </p:txBody>
      </p:sp>
      <p:sp>
        <p:nvSpPr>
          <p:cNvPr id="71" name="Rectangle 70"/>
          <p:cNvSpPr/>
          <p:nvPr/>
        </p:nvSpPr>
        <p:spPr>
          <a:xfrm>
            <a:off x="6531250" y="2445814"/>
            <a:ext cx="1621751" cy="32472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FM2JNI</a:t>
            </a:r>
            <a:endParaRPr lang="en-US" sz="1600" b="1" dirty="0">
              <a:solidFill>
                <a:schemeClr val="tx1"/>
              </a:solidFill>
            </a:endParaRPr>
          </a:p>
        </p:txBody>
      </p:sp>
      <p:cxnSp>
        <p:nvCxnSpPr>
          <p:cNvPr id="70" name="Straight Arrow Connector 69"/>
          <p:cNvCxnSpPr>
            <a:endCxn id="71" idx="1"/>
          </p:cNvCxnSpPr>
          <p:nvPr/>
        </p:nvCxnSpPr>
        <p:spPr>
          <a:xfrm flipV="1">
            <a:off x="5698576" y="2608175"/>
            <a:ext cx="832674" cy="689366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6253746" y="2024610"/>
            <a:ext cx="21586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i="1" dirty="0" smtClean="0"/>
              <a:t>Shared Libraries (C++)</a:t>
            </a:r>
            <a:endParaRPr lang="en-US" sz="1400" b="1" i="1" dirty="0"/>
          </a:p>
        </p:txBody>
      </p:sp>
      <p:sp>
        <p:nvSpPr>
          <p:cNvPr id="85" name="Rectangle 84"/>
          <p:cNvSpPr/>
          <p:nvPr/>
        </p:nvSpPr>
        <p:spPr>
          <a:xfrm>
            <a:off x="3849385" y="3196458"/>
            <a:ext cx="1894916" cy="59918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 smtClean="0">
              <a:solidFill>
                <a:schemeClr val="tx1"/>
              </a:solidFill>
            </a:endParaRPr>
          </a:p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FM2 Server</a:t>
            </a:r>
          </a:p>
          <a:p>
            <a:pPr algn="ctr"/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3611844" y="2069998"/>
            <a:ext cx="19484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i="1" dirty="0" smtClean="0"/>
              <a:t>FM2 Web Server (Java)</a:t>
            </a:r>
            <a:endParaRPr lang="en-US" sz="1400" b="1" i="1" dirty="0"/>
          </a:p>
        </p:txBody>
      </p:sp>
      <p:cxnSp>
        <p:nvCxnSpPr>
          <p:cNvPr id="97" name="Straight Arrow Connector 96"/>
          <p:cNvCxnSpPr/>
          <p:nvPr/>
        </p:nvCxnSpPr>
        <p:spPr>
          <a:xfrm>
            <a:off x="4751391" y="2865636"/>
            <a:ext cx="9406" cy="324889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3745320" y="3479924"/>
            <a:ext cx="4610973" cy="1906395"/>
            <a:chOff x="3686099" y="3469003"/>
            <a:chExt cx="4610973" cy="1906395"/>
          </a:xfrm>
        </p:grpSpPr>
        <p:sp>
          <p:nvSpPr>
            <p:cNvPr id="45" name="TextBox 44"/>
            <p:cNvSpPr txBox="1"/>
            <p:nvPr/>
          </p:nvSpPr>
          <p:spPr>
            <a:xfrm>
              <a:off x="7130991" y="4011506"/>
              <a:ext cx="1166081" cy="350353"/>
            </a:xfrm>
            <a:prstGeom prst="roundRect">
              <a:avLst/>
            </a:prstGeom>
            <a:solidFill>
              <a:srgbClr val="FFFF99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i="1" dirty="0" smtClean="0"/>
                <a:t>NVidia GPU</a:t>
              </a:r>
              <a:endParaRPr lang="en-US" sz="1400" b="1" i="1" dirty="0"/>
            </a:p>
          </p:txBody>
        </p:sp>
        <p:cxnSp>
          <p:nvCxnSpPr>
            <p:cNvPr id="50" name="Straight Arrow Connector 49"/>
            <p:cNvCxnSpPr/>
            <p:nvPr/>
          </p:nvCxnSpPr>
          <p:spPr>
            <a:xfrm>
              <a:off x="7561699" y="3484383"/>
              <a:ext cx="330420" cy="516649"/>
            </a:xfrm>
            <a:prstGeom prst="straightConnector1">
              <a:avLst/>
            </a:prstGeom>
            <a:ln w="28575" cmpd="dbl">
              <a:solidFill>
                <a:schemeClr val="tx1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0" name="Can 119"/>
            <p:cNvSpPr/>
            <p:nvPr/>
          </p:nvSpPr>
          <p:spPr>
            <a:xfrm>
              <a:off x="4602973" y="4772149"/>
              <a:ext cx="988023" cy="603249"/>
            </a:xfrm>
            <a:prstGeom prst="can">
              <a:avLst/>
            </a:prstGeom>
            <a:solidFill>
              <a:schemeClr val="accent4">
                <a:lumMod val="60000"/>
                <a:lumOff val="4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121" name="Can 120"/>
            <p:cNvSpPr/>
            <p:nvPr/>
          </p:nvSpPr>
          <p:spPr>
            <a:xfrm>
              <a:off x="6285179" y="4498769"/>
              <a:ext cx="1014128" cy="621461"/>
            </a:xfrm>
            <a:prstGeom prst="can">
              <a:avLst/>
            </a:prstGeom>
            <a:solidFill>
              <a:schemeClr val="accent4">
                <a:lumMod val="60000"/>
                <a:lumOff val="4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4547515" y="4841793"/>
              <a:ext cx="986863" cy="51154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MySQL Database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6246754" y="4584443"/>
              <a:ext cx="1012335" cy="51154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Index Descriptors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31" name="Straight Arrow Connector 130"/>
            <p:cNvCxnSpPr>
              <a:stCxn id="85" idx="2"/>
            </p:cNvCxnSpPr>
            <p:nvPr/>
          </p:nvCxnSpPr>
          <p:spPr>
            <a:xfrm>
              <a:off x="4796843" y="3795641"/>
              <a:ext cx="134527" cy="976508"/>
            </a:xfrm>
            <a:prstGeom prst="straightConnector1">
              <a:avLst/>
            </a:prstGeom>
            <a:ln w="28575" cmpd="dbl">
              <a:solidFill>
                <a:schemeClr val="tx1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2" name="Straight Arrow Connector 131"/>
            <p:cNvCxnSpPr/>
            <p:nvPr/>
          </p:nvCxnSpPr>
          <p:spPr>
            <a:xfrm flipH="1">
              <a:off x="6771523" y="3517541"/>
              <a:ext cx="359468" cy="987930"/>
            </a:xfrm>
            <a:prstGeom prst="straightConnector1">
              <a:avLst/>
            </a:prstGeom>
            <a:ln w="28575" cmpd="dbl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6" name="Flowchart: Multidocument 155"/>
            <p:cNvSpPr/>
            <p:nvPr/>
          </p:nvSpPr>
          <p:spPr>
            <a:xfrm>
              <a:off x="3686099" y="4245417"/>
              <a:ext cx="814659" cy="463116"/>
            </a:xfrm>
            <a:prstGeom prst="flowChartMultidocumen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cxnSp>
          <p:nvCxnSpPr>
            <p:cNvPr id="141" name="Straight Arrow Connector 140"/>
            <p:cNvCxnSpPr/>
            <p:nvPr/>
          </p:nvCxnSpPr>
          <p:spPr>
            <a:xfrm flipH="1" flipV="1">
              <a:off x="5609605" y="4923878"/>
              <a:ext cx="698936" cy="362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1" name="Straight Arrow Connector 160"/>
            <p:cNvCxnSpPr>
              <a:endCxn id="156" idx="0"/>
            </p:cNvCxnSpPr>
            <p:nvPr/>
          </p:nvCxnSpPr>
          <p:spPr>
            <a:xfrm flipH="1">
              <a:off x="4149474" y="3810199"/>
              <a:ext cx="336498" cy="435218"/>
            </a:xfrm>
            <a:prstGeom prst="straightConnector1">
              <a:avLst/>
            </a:prstGeom>
            <a:ln w="28575" cmpd="dbl">
              <a:solidFill>
                <a:schemeClr val="tx1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Can 46"/>
            <p:cNvSpPr/>
            <p:nvPr/>
          </p:nvSpPr>
          <p:spPr>
            <a:xfrm>
              <a:off x="5224463" y="4188326"/>
              <a:ext cx="816248" cy="493758"/>
            </a:xfrm>
            <a:prstGeom prst="can">
              <a:avLst/>
            </a:prstGeom>
            <a:solidFill>
              <a:schemeClr val="accent4">
                <a:lumMod val="60000"/>
                <a:lumOff val="4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cxnSp>
          <p:nvCxnSpPr>
            <p:cNvPr id="48" name="Straight Arrow Connector 47"/>
            <p:cNvCxnSpPr/>
            <p:nvPr/>
          </p:nvCxnSpPr>
          <p:spPr>
            <a:xfrm>
              <a:off x="4962203" y="3792157"/>
              <a:ext cx="323036" cy="438196"/>
            </a:xfrm>
            <a:prstGeom prst="straightConnector1">
              <a:avLst/>
            </a:prstGeom>
            <a:ln w="28575" cmpd="dbl">
              <a:solidFill>
                <a:schemeClr val="tx1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 flipV="1">
              <a:off x="5997068" y="3469003"/>
              <a:ext cx="795175" cy="741028"/>
            </a:xfrm>
            <a:prstGeom prst="straightConnector1">
              <a:avLst/>
            </a:prstGeom>
            <a:ln w="28575" cmpd="dbl">
              <a:solidFill>
                <a:schemeClr val="tx1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Rectangle 50"/>
            <p:cNvSpPr/>
            <p:nvPr/>
          </p:nvSpPr>
          <p:spPr>
            <a:xfrm>
              <a:off x="5131775" y="4369981"/>
              <a:ext cx="908936" cy="24825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Temp image files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6" name="Straight Arrow Connector 55"/>
          <p:cNvCxnSpPr/>
          <p:nvPr/>
        </p:nvCxnSpPr>
        <p:spPr>
          <a:xfrm flipH="1" flipV="1">
            <a:off x="4905485" y="2907819"/>
            <a:ext cx="9047" cy="299677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3888137" y="2565394"/>
            <a:ext cx="1901986" cy="39831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FM2 Servlets</a:t>
            </a:r>
            <a:endParaRPr lang="en-US" sz="1600" b="1" dirty="0">
              <a:solidFill>
                <a:schemeClr val="tx1"/>
              </a:solidFill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2351182" y="3207496"/>
            <a:ext cx="1495539" cy="849790"/>
            <a:chOff x="2351182" y="3207496"/>
            <a:chExt cx="1495539" cy="849790"/>
          </a:xfrm>
        </p:grpSpPr>
        <p:sp>
          <p:nvSpPr>
            <p:cNvPr id="103" name="Rectangle 102"/>
            <p:cNvSpPr/>
            <p:nvPr/>
          </p:nvSpPr>
          <p:spPr>
            <a:xfrm>
              <a:off x="2351182" y="3607894"/>
              <a:ext cx="1034717" cy="44939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/>
                <a:t>Local Test Client</a:t>
              </a:r>
              <a:endParaRPr lang="en-US" sz="1400" b="1" dirty="0"/>
            </a:p>
          </p:txBody>
        </p:sp>
        <p:cxnSp>
          <p:nvCxnSpPr>
            <p:cNvPr id="109" name="Straight Arrow Connector 108"/>
            <p:cNvCxnSpPr/>
            <p:nvPr/>
          </p:nvCxnSpPr>
          <p:spPr>
            <a:xfrm>
              <a:off x="2891180" y="3227346"/>
              <a:ext cx="935034" cy="1639"/>
            </a:xfrm>
            <a:prstGeom prst="straightConnector1">
              <a:avLst/>
            </a:prstGeom>
            <a:ln w="19050">
              <a:solidFill>
                <a:srgbClr val="002060"/>
              </a:solidFill>
              <a:prstDash val="dash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6" name="Straight Arrow Connector 125"/>
            <p:cNvCxnSpPr/>
            <p:nvPr/>
          </p:nvCxnSpPr>
          <p:spPr>
            <a:xfrm>
              <a:off x="2895600" y="3207496"/>
              <a:ext cx="1194" cy="345432"/>
            </a:xfrm>
            <a:prstGeom prst="straightConnector1">
              <a:avLst/>
            </a:prstGeom>
            <a:ln w="19050">
              <a:solidFill>
                <a:srgbClr val="002060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 flipV="1">
              <a:off x="3074317" y="3295035"/>
              <a:ext cx="772404" cy="269769"/>
            </a:xfrm>
            <a:prstGeom prst="straightConnector1">
              <a:avLst/>
            </a:prstGeom>
            <a:ln w="19050">
              <a:solidFill>
                <a:srgbClr val="660033"/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6319406" y="5776883"/>
            <a:ext cx="2547096" cy="641519"/>
            <a:chOff x="6319406" y="5776883"/>
            <a:chExt cx="2547096" cy="641519"/>
          </a:xfrm>
        </p:grpSpPr>
        <p:grpSp>
          <p:nvGrpSpPr>
            <p:cNvPr id="65" name="Group 64"/>
            <p:cNvGrpSpPr/>
            <p:nvPr/>
          </p:nvGrpSpPr>
          <p:grpSpPr>
            <a:xfrm>
              <a:off x="6319406" y="5776883"/>
              <a:ext cx="2547096" cy="315442"/>
              <a:chOff x="3953815" y="5848727"/>
              <a:chExt cx="2086457" cy="307777"/>
            </a:xfrm>
          </p:grpSpPr>
          <p:sp>
            <p:nvSpPr>
              <p:cNvPr id="92" name="Rectangle 91"/>
              <p:cNvSpPr/>
              <p:nvPr/>
            </p:nvSpPr>
            <p:spPr>
              <a:xfrm>
                <a:off x="3953815" y="5928591"/>
                <a:ext cx="234321" cy="191697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1" dirty="0"/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4115387" y="5848727"/>
                <a:ext cx="1924885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400" b="1" dirty="0" smtClean="0"/>
                  <a:t>FM2 developed Server S/W</a:t>
                </a:r>
              </a:p>
            </p:txBody>
          </p:sp>
        </p:grpSp>
        <p:grpSp>
          <p:nvGrpSpPr>
            <p:cNvPr id="64" name="Group 63"/>
            <p:cNvGrpSpPr/>
            <p:nvPr/>
          </p:nvGrpSpPr>
          <p:grpSpPr>
            <a:xfrm>
              <a:off x="6328611" y="6027822"/>
              <a:ext cx="2480783" cy="390580"/>
              <a:chOff x="2074367" y="5802847"/>
              <a:chExt cx="2397744" cy="307777"/>
            </a:xfrm>
          </p:grpSpPr>
          <p:sp>
            <p:nvSpPr>
              <p:cNvPr id="91" name="Rectangle 90"/>
              <p:cNvSpPr/>
              <p:nvPr/>
            </p:nvSpPr>
            <p:spPr>
              <a:xfrm>
                <a:off x="2074367" y="5864424"/>
                <a:ext cx="266022" cy="155485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1" dirty="0"/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2120667" y="5802847"/>
                <a:ext cx="2351444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400" b="1" dirty="0" smtClean="0"/>
                  <a:t>FM2 developed Test S/W</a:t>
                </a:r>
              </a:p>
            </p:txBody>
          </p:sp>
        </p:grpSp>
      </p:grpSp>
      <p:grpSp>
        <p:nvGrpSpPr>
          <p:cNvPr id="16" name="Group 15"/>
          <p:cNvGrpSpPr/>
          <p:nvPr/>
        </p:nvGrpSpPr>
        <p:grpSpPr>
          <a:xfrm>
            <a:off x="437392" y="1432511"/>
            <a:ext cx="3409329" cy="2828704"/>
            <a:chOff x="437392" y="1432511"/>
            <a:chExt cx="3409329" cy="2828704"/>
          </a:xfrm>
        </p:grpSpPr>
        <p:sp>
          <p:nvSpPr>
            <p:cNvPr id="53" name="Rectangle 52"/>
            <p:cNvSpPr/>
            <p:nvPr/>
          </p:nvSpPr>
          <p:spPr>
            <a:xfrm flipH="1">
              <a:off x="2314939" y="1432511"/>
              <a:ext cx="1248085" cy="43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Requests (params, URI)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2434320" y="2195096"/>
              <a:ext cx="1118346" cy="18910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Facematch Results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55" name="Straight Arrow Connector 54"/>
            <p:cNvCxnSpPr/>
            <p:nvPr/>
          </p:nvCxnSpPr>
          <p:spPr>
            <a:xfrm flipV="1">
              <a:off x="1981661" y="1692893"/>
              <a:ext cx="1841954" cy="537631"/>
            </a:xfrm>
            <a:prstGeom prst="straightConnector1">
              <a:avLst/>
            </a:prstGeom>
            <a:ln w="19050">
              <a:solidFill>
                <a:srgbClr val="002060"/>
              </a:solidFill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 flipV="1">
              <a:off x="1946768" y="1787702"/>
              <a:ext cx="1899953" cy="634960"/>
            </a:xfrm>
            <a:prstGeom prst="straightConnector1">
              <a:avLst/>
            </a:prstGeom>
            <a:ln w="19050">
              <a:solidFill>
                <a:srgbClr val="660033"/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3" name="Group 12"/>
            <p:cNvGrpSpPr/>
            <p:nvPr/>
          </p:nvGrpSpPr>
          <p:grpSpPr>
            <a:xfrm>
              <a:off x="437392" y="1780691"/>
              <a:ext cx="1467608" cy="2480524"/>
              <a:chOff x="437392" y="1780691"/>
              <a:chExt cx="1467608" cy="2480524"/>
            </a:xfrm>
          </p:grpSpPr>
          <p:sp>
            <p:nvSpPr>
              <p:cNvPr id="63" name="Rectangle 62"/>
              <p:cNvSpPr/>
              <p:nvPr/>
            </p:nvSpPr>
            <p:spPr>
              <a:xfrm>
                <a:off x="437392" y="2121426"/>
                <a:ext cx="1467608" cy="1635055"/>
              </a:xfrm>
              <a:prstGeom prst="rect">
                <a:avLst/>
              </a:prstGeom>
              <a:solidFill>
                <a:srgbClr val="7030A0">
                  <a:alpha val="24000"/>
                </a:srgbClr>
              </a:solidFill>
              <a:ln>
                <a:solidFill>
                  <a:schemeClr val="accent4">
                    <a:lumMod val="5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1" dirty="0"/>
              </a:p>
            </p:txBody>
          </p:sp>
          <p:sp>
            <p:nvSpPr>
              <p:cNvPr id="101" name="Rounded Rectangle 100"/>
              <p:cNvSpPr/>
              <p:nvPr/>
            </p:nvSpPr>
            <p:spPr>
              <a:xfrm>
                <a:off x="626969" y="2365080"/>
                <a:ext cx="1125631" cy="450233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 smtClean="0"/>
                  <a:t>Client-1</a:t>
                </a:r>
              </a:p>
              <a:p>
                <a:pPr algn="ctr"/>
                <a:r>
                  <a:rPr lang="en-US" sz="1400" i="1" dirty="0" smtClean="0"/>
                  <a:t>Java Client</a:t>
                </a:r>
                <a:endParaRPr lang="en-US" sz="1400" i="1" dirty="0"/>
              </a:p>
            </p:txBody>
          </p:sp>
          <p:sp>
            <p:nvSpPr>
              <p:cNvPr id="62" name="Rounded Rectangle 61"/>
              <p:cNvSpPr/>
              <p:nvPr/>
            </p:nvSpPr>
            <p:spPr>
              <a:xfrm>
                <a:off x="485442" y="3177254"/>
                <a:ext cx="1326819" cy="475444"/>
              </a:xfrm>
              <a:prstGeom prst="roundRect">
                <a:avLst/>
              </a:prstGeom>
              <a:pattFill prst="pct80">
                <a:fgClr>
                  <a:schemeClr val="accent6">
                    <a:lumMod val="75000"/>
                  </a:schemeClr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 smtClean="0"/>
                  <a:t>Client-2</a:t>
                </a: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482457" y="1780691"/>
                <a:ext cx="1308307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400" b="1" dirty="0" smtClean="0"/>
                  <a:t>Remote Clients</a:t>
                </a:r>
                <a:endParaRPr lang="en-US" sz="1400" b="1" dirty="0"/>
              </a:p>
            </p:txBody>
          </p:sp>
          <p:grpSp>
            <p:nvGrpSpPr>
              <p:cNvPr id="68" name="Group 41"/>
              <p:cNvGrpSpPr>
                <a:grpSpLocks/>
              </p:cNvGrpSpPr>
              <p:nvPr/>
            </p:nvGrpSpPr>
            <p:grpSpPr bwMode="auto">
              <a:xfrm>
                <a:off x="453169" y="3832590"/>
                <a:ext cx="219075" cy="428625"/>
                <a:chOff x="672" y="2400"/>
                <a:chExt cx="336" cy="480"/>
              </a:xfrm>
            </p:grpSpPr>
            <p:sp>
              <p:nvSpPr>
                <p:cNvPr id="69" name="Line 42"/>
                <p:cNvSpPr>
                  <a:spLocks noChangeShapeType="1"/>
                </p:cNvSpPr>
                <p:nvPr/>
              </p:nvSpPr>
              <p:spPr bwMode="auto">
                <a:xfrm>
                  <a:off x="816" y="2592"/>
                  <a:ext cx="0" cy="19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 b="1"/>
                </a:p>
              </p:txBody>
            </p:sp>
            <p:sp>
              <p:nvSpPr>
                <p:cNvPr id="72" name="Line 43"/>
                <p:cNvSpPr>
                  <a:spLocks noChangeShapeType="1"/>
                </p:cNvSpPr>
                <p:nvPr/>
              </p:nvSpPr>
              <p:spPr bwMode="auto">
                <a:xfrm flipV="1">
                  <a:off x="816" y="2592"/>
                  <a:ext cx="192" cy="9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 b="1"/>
                </a:p>
              </p:txBody>
            </p:sp>
            <p:sp>
              <p:nvSpPr>
                <p:cNvPr id="73" name="Line 44"/>
                <p:cNvSpPr>
                  <a:spLocks noChangeShapeType="1"/>
                </p:cNvSpPr>
                <p:nvPr/>
              </p:nvSpPr>
              <p:spPr bwMode="auto">
                <a:xfrm>
                  <a:off x="816" y="2688"/>
                  <a:ext cx="19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 b="1"/>
                </a:p>
              </p:txBody>
            </p:sp>
            <p:sp>
              <p:nvSpPr>
                <p:cNvPr id="74" name="Line 45"/>
                <p:cNvSpPr>
                  <a:spLocks noChangeShapeType="1"/>
                </p:cNvSpPr>
                <p:nvPr/>
              </p:nvSpPr>
              <p:spPr bwMode="auto">
                <a:xfrm>
                  <a:off x="816" y="2784"/>
                  <a:ext cx="144" cy="9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 b="1"/>
                </a:p>
              </p:txBody>
            </p:sp>
            <p:sp>
              <p:nvSpPr>
                <p:cNvPr id="75" name="Oval 46"/>
                <p:cNvSpPr>
                  <a:spLocks noChangeArrowheads="1"/>
                </p:cNvSpPr>
                <p:nvPr/>
              </p:nvSpPr>
              <p:spPr bwMode="auto">
                <a:xfrm>
                  <a:off x="672" y="2400"/>
                  <a:ext cx="240" cy="192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anchor="ctr"/>
                <a:lstStyle/>
                <a:p>
                  <a:endParaRPr lang="en-US" b="1"/>
                </a:p>
              </p:txBody>
            </p:sp>
            <p:sp>
              <p:nvSpPr>
                <p:cNvPr id="77" name="Line 47"/>
                <p:cNvSpPr>
                  <a:spLocks noChangeShapeType="1"/>
                </p:cNvSpPr>
                <p:nvPr/>
              </p:nvSpPr>
              <p:spPr bwMode="auto">
                <a:xfrm flipH="1">
                  <a:off x="672" y="2784"/>
                  <a:ext cx="144" cy="9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 b="1"/>
                </a:p>
              </p:txBody>
            </p:sp>
          </p:grpSp>
          <p:cxnSp>
            <p:nvCxnSpPr>
              <p:cNvPr id="78" name="Straight Arrow Connector 77"/>
              <p:cNvCxnSpPr/>
              <p:nvPr/>
            </p:nvCxnSpPr>
            <p:spPr>
              <a:xfrm flipH="1" flipV="1">
                <a:off x="742340" y="4059561"/>
                <a:ext cx="435031" cy="15657"/>
              </a:xfrm>
              <a:prstGeom prst="straightConnector1">
                <a:avLst/>
              </a:prstGeom>
              <a:ln w="28575" cmpd="dbl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/>
              <p:cNvCxnSpPr/>
              <p:nvPr/>
            </p:nvCxnSpPr>
            <p:spPr>
              <a:xfrm flipV="1">
                <a:off x="1158459" y="3643064"/>
                <a:ext cx="18912" cy="446701"/>
              </a:xfrm>
              <a:prstGeom prst="straightConnector1">
                <a:avLst/>
              </a:prstGeom>
              <a:ln w="28575" cmpd="dbl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80" name="TextBox 79"/>
            <p:cNvSpPr txBox="1"/>
            <p:nvPr/>
          </p:nvSpPr>
          <p:spPr>
            <a:xfrm>
              <a:off x="2314939" y="1742557"/>
              <a:ext cx="131560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i="1" dirty="0" smtClean="0"/>
                <a:t>Image</a:t>
              </a:r>
              <a:r>
                <a:rPr lang="en-US" sz="1600" i="1" dirty="0" smtClean="0"/>
                <a:t>, </a:t>
              </a:r>
              <a:r>
                <a:rPr lang="en-US" sz="1200" i="1" dirty="0" smtClean="0"/>
                <a:t>metadata</a:t>
              </a:r>
              <a:endParaRPr lang="en-US" sz="1200" i="1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64431" y="4722078"/>
            <a:ext cx="1916769" cy="1756411"/>
            <a:chOff x="64431" y="4722078"/>
            <a:chExt cx="1916769" cy="1756411"/>
          </a:xfrm>
        </p:grpSpPr>
        <p:sp>
          <p:nvSpPr>
            <p:cNvPr id="88" name="Rectangle 87"/>
            <p:cNvSpPr/>
            <p:nvPr/>
          </p:nvSpPr>
          <p:spPr>
            <a:xfrm>
              <a:off x="64431" y="4722078"/>
              <a:ext cx="808887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 smtClean="0"/>
                <a:t>Legend:</a:t>
              </a:r>
            </a:p>
          </p:txBody>
        </p:sp>
        <p:cxnSp>
          <p:nvCxnSpPr>
            <p:cNvPr id="96" name="Straight Arrow Connector 95"/>
            <p:cNvCxnSpPr/>
            <p:nvPr/>
          </p:nvCxnSpPr>
          <p:spPr>
            <a:xfrm flipV="1">
              <a:off x="170320" y="5101671"/>
              <a:ext cx="376738" cy="10434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8" name="Rectangle 97"/>
            <p:cNvSpPr/>
            <p:nvPr/>
          </p:nvSpPr>
          <p:spPr>
            <a:xfrm>
              <a:off x="559502" y="4953000"/>
              <a:ext cx="113206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 smtClean="0"/>
                <a:t>Control flow</a:t>
              </a:r>
            </a:p>
          </p:txBody>
        </p:sp>
        <p:cxnSp>
          <p:nvCxnSpPr>
            <p:cNvPr id="99" name="Straight Arrow Connector 98"/>
            <p:cNvCxnSpPr/>
            <p:nvPr/>
          </p:nvCxnSpPr>
          <p:spPr>
            <a:xfrm>
              <a:off x="197903" y="5335313"/>
              <a:ext cx="396099" cy="350"/>
            </a:xfrm>
            <a:prstGeom prst="straightConnector1">
              <a:avLst/>
            </a:prstGeom>
            <a:ln w="28575" cmpd="dbl">
              <a:solidFill>
                <a:schemeClr val="tx1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4" name="Rectangle 103"/>
            <p:cNvSpPr/>
            <p:nvPr/>
          </p:nvSpPr>
          <p:spPr>
            <a:xfrm>
              <a:off x="559502" y="5181600"/>
              <a:ext cx="941846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 smtClean="0"/>
                <a:t>Data flow</a:t>
              </a:r>
            </a:p>
          </p:txBody>
        </p:sp>
        <p:cxnSp>
          <p:nvCxnSpPr>
            <p:cNvPr id="105" name="Straight Arrow Connector 104"/>
            <p:cNvCxnSpPr/>
            <p:nvPr/>
          </p:nvCxnSpPr>
          <p:spPr>
            <a:xfrm flipH="1">
              <a:off x="170320" y="5562600"/>
              <a:ext cx="399053" cy="2977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7" name="Rectangle 106"/>
            <p:cNvSpPr/>
            <p:nvPr/>
          </p:nvSpPr>
          <p:spPr>
            <a:xfrm>
              <a:off x="559502" y="5434155"/>
              <a:ext cx="142169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 smtClean="0"/>
                <a:t>Accessible Path</a:t>
              </a:r>
            </a:p>
          </p:txBody>
        </p:sp>
        <p:cxnSp>
          <p:nvCxnSpPr>
            <p:cNvPr id="112" name="Straight Arrow Connector 111"/>
            <p:cNvCxnSpPr/>
            <p:nvPr/>
          </p:nvCxnSpPr>
          <p:spPr>
            <a:xfrm>
              <a:off x="173216" y="5842189"/>
              <a:ext cx="431951" cy="690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4" name="Rectangle 113"/>
            <p:cNvSpPr/>
            <p:nvPr/>
          </p:nvSpPr>
          <p:spPr>
            <a:xfrm>
              <a:off x="553414" y="5664025"/>
              <a:ext cx="1210089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 smtClean="0"/>
                <a:t>File location</a:t>
              </a:r>
            </a:p>
          </p:txBody>
        </p:sp>
        <p:cxnSp>
          <p:nvCxnSpPr>
            <p:cNvPr id="81" name="Straight Arrow Connector 80"/>
            <p:cNvCxnSpPr/>
            <p:nvPr/>
          </p:nvCxnSpPr>
          <p:spPr>
            <a:xfrm>
              <a:off x="152400" y="6105092"/>
              <a:ext cx="449444" cy="8042"/>
            </a:xfrm>
            <a:prstGeom prst="straightConnector1">
              <a:avLst/>
            </a:prstGeom>
            <a:ln w="19050">
              <a:solidFill>
                <a:srgbClr val="002060"/>
              </a:solidFill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3" name="Rectangle 82"/>
            <p:cNvSpPr/>
            <p:nvPr/>
          </p:nvSpPr>
          <p:spPr>
            <a:xfrm>
              <a:off x="559502" y="5920416"/>
              <a:ext cx="1322831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 smtClean="0"/>
                <a:t>  HTTP Request</a:t>
              </a:r>
            </a:p>
          </p:txBody>
        </p:sp>
        <p:cxnSp>
          <p:nvCxnSpPr>
            <p:cNvPr id="84" name="Straight Arrow Connector 83"/>
            <p:cNvCxnSpPr/>
            <p:nvPr/>
          </p:nvCxnSpPr>
          <p:spPr>
            <a:xfrm flipH="1" flipV="1">
              <a:off x="152401" y="6324601"/>
              <a:ext cx="449443" cy="4049"/>
            </a:xfrm>
            <a:prstGeom prst="straightConnector1">
              <a:avLst/>
            </a:prstGeom>
            <a:ln w="19050">
              <a:solidFill>
                <a:srgbClr val="660033"/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0" name="Rectangle 89"/>
            <p:cNvSpPr/>
            <p:nvPr/>
          </p:nvSpPr>
          <p:spPr>
            <a:xfrm>
              <a:off x="559502" y="6170712"/>
              <a:ext cx="134549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 smtClean="0"/>
                <a:t> HTTP Response</a:t>
              </a: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3810000" y="4352158"/>
            <a:ext cx="6537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Logs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889662162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 animBg="1"/>
      <p:bldP spid="34" grpId="0" animBg="1"/>
      <p:bldP spid="35" grpId="0" animBg="1"/>
      <p:bldP spid="38" grpId="0"/>
      <p:bldP spid="41" grpId="0" animBg="1"/>
      <p:bldP spid="42" grpId="0" animBg="1"/>
      <p:bldP spid="76" grpId="0" animBg="1"/>
      <p:bldP spid="71" grpId="0" animBg="1"/>
      <p:bldP spid="82" grpId="0"/>
      <p:bldP spid="85" grpId="0" animBg="1"/>
      <p:bldP spid="89" grpId="0"/>
      <p:bldP spid="58" grpId="0" animBg="1"/>
      <p:bldP spid="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905000" y="1038740"/>
            <a:ext cx="5638800" cy="545585"/>
          </a:xfrm>
          <a:prstGeom prst="rect">
            <a:avLst/>
          </a:prstGeom>
          <a:solidFill>
            <a:srgbClr val="EFE9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6466811" y="1089464"/>
            <a:ext cx="1033599" cy="366989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6220306" y="1123875"/>
            <a:ext cx="1033599" cy="366989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344115" y="1688370"/>
            <a:ext cx="6455769" cy="3457695"/>
          </a:xfrm>
          <a:prstGeom prst="rect">
            <a:avLst/>
          </a:prstGeom>
          <a:solidFill>
            <a:srgbClr val="EFE9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686051" y="1142999"/>
            <a:ext cx="1123950" cy="376587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STARTUP SERVLET</a:t>
            </a:r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362014" y="1142999"/>
            <a:ext cx="990600" cy="34717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ADMIN SERVLET</a:t>
            </a:r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14400" y="1017944"/>
            <a:ext cx="1123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</a:t>
            </a:r>
            <a:r>
              <a:rPr lang="en-US" b="1" dirty="0" smtClean="0"/>
              <a:t>ebFM2</a:t>
            </a:r>
            <a:endParaRPr lang="en-US" b="1" dirty="0"/>
          </a:p>
        </p:txBody>
      </p:sp>
      <p:cxnSp>
        <p:nvCxnSpPr>
          <p:cNvPr id="45" name="Straight Arrow Connector 44"/>
          <p:cNvCxnSpPr/>
          <p:nvPr/>
        </p:nvCxnSpPr>
        <p:spPr>
          <a:xfrm flipH="1">
            <a:off x="5170791" y="1478686"/>
            <a:ext cx="966904" cy="391144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>
            <a:off x="4762109" y="1476204"/>
            <a:ext cx="1487" cy="40839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 Box 6"/>
          <p:cNvSpPr txBox="1"/>
          <p:nvPr/>
        </p:nvSpPr>
        <p:spPr>
          <a:xfrm>
            <a:off x="1830991" y="4530811"/>
            <a:ext cx="5866330" cy="498389"/>
          </a:xfrm>
          <a:prstGeom prst="rect">
            <a:avLst/>
          </a:prstGeom>
          <a:pattFill prst="dashHorz">
            <a:fgClr>
              <a:srgbClr val="00B0F0"/>
            </a:fgClr>
            <a:bgClr>
              <a:srgbClr val="CCCCFF"/>
            </a:bgClr>
          </a:pattFill>
          <a:ln w="6350">
            <a:solidFill>
              <a:prstClr val="black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endParaRPr lang="en-U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FaceMatch2 Web Server Design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DFAF8-C1F7-4C9D-858F-017BA98E1277}" type="datetime1">
              <a:rPr lang="en-US" smtClean="0"/>
              <a:t>10/19/2018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B6F15528-21DE-4FAA-801E-634DDDAF4B2B}" type="slidenum">
              <a:rPr lang="en-US" smtClean="0"/>
              <a:pPr algn="r"/>
              <a:t>9</a:t>
            </a:fld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5867400" y="1157011"/>
            <a:ext cx="1137987" cy="366989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FACE MATCH OPS SERVLETS</a:t>
            </a:r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859586" y="1905000"/>
            <a:ext cx="1617053" cy="304800"/>
          </a:xfrm>
          <a:prstGeom prst="rect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FM2ServiceBroker</a:t>
            </a:r>
            <a:endParaRPr lang="en-US" sz="1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2" name="Text Box 6"/>
          <p:cNvSpPr txBox="1"/>
          <p:nvPr/>
        </p:nvSpPr>
        <p:spPr>
          <a:xfrm>
            <a:off x="3810001" y="2405584"/>
            <a:ext cx="1737678" cy="380999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400" b="1">
                <a:effectLst/>
                <a:ea typeface="Calibri" panose="020F0502020204030204" pitchFamily="34" charset="0"/>
              </a:rPr>
              <a:t>FMServiceManager</a:t>
            </a:r>
            <a:endParaRPr lang="en-US" sz="14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33400" y="1762620"/>
            <a:ext cx="8272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FM2 Server</a:t>
            </a:r>
            <a:endParaRPr lang="en-US" b="1" dirty="0"/>
          </a:p>
        </p:txBody>
      </p:sp>
      <p:grpSp>
        <p:nvGrpSpPr>
          <p:cNvPr id="11" name="Group 10"/>
          <p:cNvGrpSpPr/>
          <p:nvPr/>
        </p:nvGrpSpPr>
        <p:grpSpPr>
          <a:xfrm>
            <a:off x="1420688" y="3680859"/>
            <a:ext cx="6276633" cy="891141"/>
            <a:chOff x="1420688" y="3773095"/>
            <a:chExt cx="6276633" cy="891141"/>
          </a:xfrm>
        </p:grpSpPr>
        <p:sp>
          <p:nvSpPr>
            <p:cNvPr id="40" name="Text Box 6"/>
            <p:cNvSpPr txBox="1"/>
            <p:nvPr/>
          </p:nvSpPr>
          <p:spPr>
            <a:xfrm>
              <a:off x="1832113" y="4068979"/>
              <a:ext cx="5865208" cy="595257"/>
            </a:xfrm>
            <a:prstGeom prst="rect">
              <a:avLst/>
            </a:prstGeom>
            <a:pattFill prst="pct60">
              <a:fgClr>
                <a:schemeClr val="bg1"/>
              </a:fgClr>
              <a:bgClr>
                <a:schemeClr val="accent5">
                  <a:lumMod val="60000"/>
                  <a:lumOff val="40000"/>
                </a:schemeClr>
              </a:bgClr>
            </a:pattFill>
            <a:ln w="6350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endPara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420688" y="3773095"/>
              <a:ext cx="17272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002060"/>
                  </a:solidFill>
                </a:rPr>
                <a:t>Adapter Layer</a:t>
              </a:r>
              <a:endParaRPr lang="en-US" b="1" dirty="0">
                <a:solidFill>
                  <a:srgbClr val="002060"/>
                </a:solidFill>
              </a:endParaRPr>
            </a:p>
          </p:txBody>
        </p:sp>
        <p:sp>
          <p:nvSpPr>
            <p:cNvPr id="64" name="Text Box 6"/>
            <p:cNvSpPr txBox="1"/>
            <p:nvPr/>
          </p:nvSpPr>
          <p:spPr>
            <a:xfrm>
              <a:off x="5727065" y="4138295"/>
              <a:ext cx="1283335" cy="472915"/>
            </a:xfrm>
            <a:prstGeom prst="rect">
              <a:avLst/>
            </a:prstGeom>
            <a:solidFill>
              <a:sysClr val="window" lastClr="FFFFFF"/>
            </a:solidFill>
            <a:ln w="6350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200">
                  <a:effectLst/>
                  <a:ea typeface="Times New Roman" panose="02020603050405020304" pitchFamily="18" charset="0"/>
                </a:rPr>
                <a:t>RegionQuery Adapter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65" name="Text Box 6"/>
            <p:cNvSpPr txBox="1"/>
            <p:nvPr/>
          </p:nvSpPr>
          <p:spPr>
            <a:xfrm>
              <a:off x="4191000" y="4138295"/>
              <a:ext cx="1283335" cy="472915"/>
            </a:xfrm>
            <a:prstGeom prst="rect">
              <a:avLst/>
            </a:prstGeom>
            <a:solidFill>
              <a:sysClr val="window" lastClr="FFFFFF"/>
            </a:solidFill>
            <a:ln w="6350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200" dirty="0" err="1">
                  <a:effectLst/>
                  <a:ea typeface="Calibri" panose="020F0502020204030204" pitchFamily="34" charset="0"/>
                </a:rPr>
                <a:t>RegionIngest</a:t>
              </a:r>
              <a:r>
                <a:rPr lang="en-US" sz="1200" dirty="0">
                  <a:effectLst/>
                  <a:ea typeface="Calibri" panose="020F0502020204030204" pitchFamily="34" charset="0"/>
                </a:rPr>
                <a:t> Adapter</a:t>
              </a:r>
              <a:endPara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66" name="Text Box 6"/>
            <p:cNvSpPr txBox="1"/>
            <p:nvPr/>
          </p:nvSpPr>
          <p:spPr>
            <a:xfrm>
              <a:off x="2590800" y="4138295"/>
              <a:ext cx="1283335" cy="472915"/>
            </a:xfrm>
            <a:prstGeom prst="rect">
              <a:avLst/>
            </a:prstGeom>
            <a:solidFill>
              <a:sysClr val="window" lastClr="FFFFFF"/>
            </a:solidFill>
            <a:ln w="6350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200" dirty="0" err="1" smtClean="0">
                  <a:effectLst/>
                  <a:ea typeface="Calibri" panose="020F0502020204030204" pitchFamily="34" charset="0"/>
                </a:rPr>
                <a:t>FaceFinder</a:t>
              </a:r>
              <a:r>
                <a:rPr lang="en-US" sz="1200" dirty="0" smtClean="0">
                  <a:effectLst/>
                  <a:ea typeface="Calibri" panose="020F0502020204030204" pitchFamily="34" charset="0"/>
                </a:rPr>
                <a:t> </a:t>
              </a:r>
              <a:r>
                <a:rPr lang="en-US" sz="1200" dirty="0">
                  <a:effectLst/>
                  <a:ea typeface="Calibri" panose="020F0502020204030204" pitchFamily="34" charset="0"/>
                </a:rPr>
                <a:t>Adapter</a:t>
              </a:r>
              <a:endPara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cxnSp>
        <p:nvCxnSpPr>
          <p:cNvPr id="76" name="Straight Arrow Connector 75"/>
          <p:cNvCxnSpPr/>
          <p:nvPr/>
        </p:nvCxnSpPr>
        <p:spPr>
          <a:xfrm>
            <a:off x="4821421" y="3553479"/>
            <a:ext cx="0" cy="42326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/>
        </p:nvGrpSpPr>
        <p:grpSpPr>
          <a:xfrm>
            <a:off x="1447800" y="2362200"/>
            <a:ext cx="6227169" cy="1267694"/>
            <a:chOff x="1594988" y="2505401"/>
            <a:chExt cx="6295025" cy="1267694"/>
          </a:xfrm>
        </p:grpSpPr>
        <p:sp>
          <p:nvSpPr>
            <p:cNvPr id="30" name="Text Box 6"/>
            <p:cNvSpPr txBox="1"/>
            <p:nvPr/>
          </p:nvSpPr>
          <p:spPr>
            <a:xfrm>
              <a:off x="1866900" y="3067986"/>
              <a:ext cx="6023113" cy="705109"/>
            </a:xfrm>
            <a:prstGeom prst="rect">
              <a:avLst/>
            </a:prstGeom>
            <a:pattFill prst="smCheck">
              <a:fgClr>
                <a:schemeClr val="lt1"/>
              </a:fgClr>
              <a:bgClr>
                <a:schemeClr val="accent5">
                  <a:lumMod val="60000"/>
                  <a:lumOff val="40000"/>
                </a:schemeClr>
              </a:bgClr>
            </a:pattFill>
            <a:ln w="6350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endPara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594988" y="2668607"/>
              <a:ext cx="17272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002060"/>
                  </a:solidFill>
                </a:rPr>
                <a:t>Manager Layer</a:t>
              </a:r>
              <a:endParaRPr lang="en-US" b="1" dirty="0">
                <a:solidFill>
                  <a:srgbClr val="002060"/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905000" y="3211304"/>
              <a:ext cx="1123950" cy="476327"/>
            </a:xfrm>
            <a:prstGeom prst="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Configuration </a:t>
              </a:r>
            </a:p>
            <a:p>
              <a:pPr algn="ctr"/>
              <a:r>
                <a:rPr lang="en-US" sz="12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Manager</a:t>
              </a:r>
              <a:endParaRPr lang="en-US" sz="12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3154973" y="3257473"/>
              <a:ext cx="1123950" cy="476327"/>
            </a:xfrm>
            <a:prstGeom prst="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Database  </a:t>
              </a:r>
            </a:p>
            <a:p>
              <a:pPr algn="ctr"/>
              <a:r>
                <a:rPr lang="en-US" sz="12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Manager</a:t>
              </a:r>
              <a:endParaRPr lang="en-US" sz="12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4432438" y="3242233"/>
              <a:ext cx="1123950" cy="476327"/>
            </a:xfrm>
            <a:prstGeom prst="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ImageOps</a:t>
              </a:r>
              <a:r>
                <a:rPr lang="en-US" sz="12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Manager</a:t>
              </a:r>
              <a:endParaRPr lang="en-US" sz="12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5658223" y="3211143"/>
              <a:ext cx="1123950" cy="476327"/>
            </a:xfrm>
            <a:prstGeom prst="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ImageCache</a:t>
              </a:r>
              <a:r>
                <a:rPr lang="en-US" sz="12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Manager</a:t>
              </a:r>
              <a:endParaRPr lang="en-US" sz="12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39" name="Text Box 6"/>
            <p:cNvSpPr txBox="1"/>
            <p:nvPr/>
          </p:nvSpPr>
          <p:spPr>
            <a:xfrm>
              <a:off x="6901666" y="3245238"/>
              <a:ext cx="795655" cy="410845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000">
                  <a:effectLst/>
                  <a:ea typeface="Calibri" panose="020F0502020204030204" pitchFamily="34" charset="0"/>
                </a:rPr>
                <a:t>GPUOps Manager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42" name="Straight Arrow Connector 41"/>
            <p:cNvCxnSpPr/>
            <p:nvPr/>
          </p:nvCxnSpPr>
          <p:spPr>
            <a:xfrm>
              <a:off x="5542352" y="2941621"/>
              <a:ext cx="1740280" cy="28690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>
              <a:off x="5095849" y="2950647"/>
              <a:ext cx="916523" cy="259457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>
              <a:off x="4907292" y="2950647"/>
              <a:ext cx="0" cy="260496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 flipH="1">
              <a:off x="2686050" y="2963941"/>
              <a:ext cx="1431387" cy="236459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 Box 6"/>
            <p:cNvSpPr txBox="1"/>
            <p:nvPr/>
          </p:nvSpPr>
          <p:spPr>
            <a:xfrm>
              <a:off x="6376930" y="2505401"/>
              <a:ext cx="1254716" cy="380999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400" b="1" dirty="0" smtClean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Global Scope</a:t>
              </a:r>
              <a:endParaRPr lang="en-US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79" name="Straight Arrow Connector 78"/>
            <p:cNvCxnSpPr>
              <a:endCxn id="78" idx="1"/>
            </p:cNvCxnSpPr>
            <p:nvPr/>
          </p:nvCxnSpPr>
          <p:spPr>
            <a:xfrm flipV="1">
              <a:off x="5754626" y="2695901"/>
              <a:ext cx="622304" cy="8643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/>
            <p:nvPr/>
          </p:nvCxnSpPr>
          <p:spPr>
            <a:xfrm>
              <a:off x="7002133" y="2908675"/>
              <a:ext cx="1736" cy="15931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0" name="Rectangle 89"/>
          <p:cNvSpPr/>
          <p:nvPr/>
        </p:nvSpPr>
        <p:spPr>
          <a:xfrm>
            <a:off x="4021747" y="5768114"/>
            <a:ext cx="1617053" cy="519820"/>
          </a:xfrm>
          <a:prstGeom prst="rect">
            <a:avLst/>
          </a:prstGeom>
          <a:solidFill>
            <a:srgbClr val="441F7B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FaceMatch Lib</a:t>
            </a:r>
            <a:endParaRPr lang="en-US" sz="1400" b="1" dirty="0">
              <a:solidFill>
                <a:schemeClr val="bg1"/>
              </a:solidFill>
            </a:endParaRPr>
          </a:p>
        </p:txBody>
      </p:sp>
      <p:cxnSp>
        <p:nvCxnSpPr>
          <p:cNvPr id="91" name="Straight Arrow Connector 90"/>
          <p:cNvCxnSpPr/>
          <p:nvPr/>
        </p:nvCxnSpPr>
        <p:spPr>
          <a:xfrm>
            <a:off x="4821421" y="5561270"/>
            <a:ext cx="0" cy="17303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2590800" y="4516281"/>
            <a:ext cx="4519849" cy="1044989"/>
            <a:chOff x="2590800" y="4695844"/>
            <a:chExt cx="4519849" cy="1044989"/>
          </a:xfrm>
        </p:grpSpPr>
        <p:cxnSp>
          <p:nvCxnSpPr>
            <p:cNvPr id="62" name="Straight Arrow Connector 61"/>
            <p:cNvCxnSpPr/>
            <p:nvPr/>
          </p:nvCxnSpPr>
          <p:spPr>
            <a:xfrm>
              <a:off x="3295032" y="5161624"/>
              <a:ext cx="844977" cy="28127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 Box 6"/>
            <p:cNvSpPr txBox="1"/>
            <p:nvPr/>
          </p:nvSpPr>
          <p:spPr>
            <a:xfrm>
              <a:off x="2590800" y="4868902"/>
              <a:ext cx="1283336" cy="263661"/>
            </a:xfrm>
            <a:prstGeom prst="rect">
              <a:avLst/>
            </a:prstGeom>
            <a:solidFill>
              <a:sysClr val="window" lastClr="FFFFFF"/>
            </a:solidFill>
            <a:ln w="6350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200" dirty="0" err="1" smtClean="0">
                  <a:effectLst/>
                  <a:ea typeface="Calibri" panose="020F0502020204030204" pitchFamily="34" charset="0"/>
                </a:rPr>
                <a:t>FaceFinderProxy</a:t>
              </a:r>
              <a:endPara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68" name="Text Box 6"/>
            <p:cNvSpPr txBox="1"/>
            <p:nvPr/>
          </p:nvSpPr>
          <p:spPr>
            <a:xfrm>
              <a:off x="4114800" y="4862219"/>
              <a:ext cx="1364988" cy="263662"/>
            </a:xfrm>
            <a:prstGeom prst="rect">
              <a:avLst/>
            </a:prstGeom>
            <a:solidFill>
              <a:sysClr val="window" lastClr="FFFFFF"/>
            </a:solidFill>
            <a:ln w="6350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200" dirty="0" err="1" smtClean="0">
                  <a:ea typeface="Calibri" panose="020F0502020204030204" pitchFamily="34" charset="0"/>
                </a:rPr>
                <a:t>RegionIngest</a:t>
              </a:r>
              <a:r>
                <a:rPr lang="en-US" sz="1200" dirty="0" err="1" smtClean="0">
                  <a:effectLst/>
                  <a:ea typeface="Calibri" panose="020F0502020204030204" pitchFamily="34" charset="0"/>
                </a:rPr>
                <a:t>Proxy</a:t>
              </a:r>
              <a:endPara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69" name="Text Box 6"/>
            <p:cNvSpPr txBox="1"/>
            <p:nvPr/>
          </p:nvSpPr>
          <p:spPr>
            <a:xfrm>
              <a:off x="5745661" y="4868901"/>
              <a:ext cx="1364988" cy="263662"/>
            </a:xfrm>
            <a:prstGeom prst="rect">
              <a:avLst/>
            </a:prstGeom>
            <a:solidFill>
              <a:sysClr val="window" lastClr="FFFFFF"/>
            </a:solidFill>
            <a:ln w="6350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200" dirty="0" err="1" smtClean="0">
                  <a:ea typeface="Calibri" panose="020F0502020204030204" pitchFamily="34" charset="0"/>
                </a:rPr>
                <a:t>RegionQuery</a:t>
              </a:r>
              <a:r>
                <a:rPr lang="en-US" sz="1200" dirty="0" err="1" smtClean="0">
                  <a:effectLst/>
                  <a:ea typeface="Calibri" panose="020F0502020204030204" pitchFamily="34" charset="0"/>
                </a:rPr>
                <a:t>Proxy</a:t>
              </a:r>
              <a:endPara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70" name="Straight Arrow Connector 69"/>
            <p:cNvCxnSpPr/>
            <p:nvPr/>
          </p:nvCxnSpPr>
          <p:spPr>
            <a:xfrm>
              <a:off x="3147924" y="4695844"/>
              <a:ext cx="0" cy="15059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 flipH="1">
              <a:off x="4800600" y="4720476"/>
              <a:ext cx="2" cy="141743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 flipH="1">
              <a:off x="6428153" y="4705994"/>
              <a:ext cx="2" cy="141743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Rectangle 87"/>
            <p:cNvSpPr/>
            <p:nvPr/>
          </p:nvSpPr>
          <p:spPr>
            <a:xfrm>
              <a:off x="3945547" y="5436033"/>
              <a:ext cx="1617053" cy="304800"/>
            </a:xfrm>
            <a:prstGeom prst="rect">
              <a:avLst/>
            </a:prstGeom>
            <a:pattFill prst="pct20">
              <a:fgClr>
                <a:srgbClr val="CCCCFF"/>
              </a:fgClr>
              <a:bgClr>
                <a:schemeClr val="accent1"/>
              </a:bgClr>
            </a:patt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FMLib JNI</a:t>
              </a:r>
              <a:endParaRPr lang="en-US" sz="1400" b="1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cxnSp>
          <p:nvCxnSpPr>
            <p:cNvPr id="94" name="Straight Arrow Connector 93"/>
            <p:cNvCxnSpPr/>
            <p:nvPr/>
          </p:nvCxnSpPr>
          <p:spPr>
            <a:xfrm>
              <a:off x="4821421" y="5132563"/>
              <a:ext cx="0" cy="31033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/>
            <p:nvPr/>
          </p:nvCxnSpPr>
          <p:spPr>
            <a:xfrm flipH="1">
              <a:off x="5469567" y="5166974"/>
              <a:ext cx="899165" cy="22707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3" name="TextBox 102"/>
          <p:cNvSpPr txBox="1"/>
          <p:nvPr/>
        </p:nvSpPr>
        <p:spPr>
          <a:xfrm>
            <a:off x="5795038" y="5314848"/>
            <a:ext cx="320333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 smtClean="0">
                <a:solidFill>
                  <a:srgbClr val="A50021"/>
                </a:solidFill>
              </a:rPr>
              <a:t>Modular design allows flexibility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i="1" dirty="0" smtClean="0">
                <a:solidFill>
                  <a:srgbClr val="A50021"/>
                </a:solidFill>
              </a:rPr>
              <a:t>Global </a:t>
            </a:r>
            <a:r>
              <a:rPr lang="en-US" sz="1400" b="1" i="1" dirty="0" smtClean="0">
                <a:solidFill>
                  <a:srgbClr val="A50021"/>
                </a:solidFill>
              </a:rPr>
              <a:t>Scope</a:t>
            </a:r>
            <a:r>
              <a:rPr lang="en-US" sz="1400" dirty="0" smtClean="0">
                <a:solidFill>
                  <a:srgbClr val="A50021"/>
                </a:solidFill>
              </a:rPr>
              <a:t> reflects dynamic changes during operation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 smtClean="0">
                <a:solidFill>
                  <a:srgbClr val="A50021"/>
                </a:solidFill>
              </a:rPr>
              <a:t>FaceMatch Library details delegated to JNI and Proxy layers</a:t>
            </a:r>
            <a:endParaRPr lang="en-US" sz="1400" dirty="0">
              <a:solidFill>
                <a:srgbClr val="A50021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3295032" y="1531423"/>
            <a:ext cx="792724" cy="333781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4764384" y="2206347"/>
            <a:ext cx="1087" cy="23205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endCxn id="36" idx="0"/>
          </p:cNvCxnSpPr>
          <p:nvPr/>
        </p:nvCxnSpPr>
        <p:spPr>
          <a:xfrm flipH="1">
            <a:off x="3546887" y="2786583"/>
            <a:ext cx="866291" cy="32768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2626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95" grpId="0" animBg="1"/>
      <p:bldP spid="93" grpId="0" animBg="1"/>
      <p:bldP spid="23" grpId="0" animBg="1"/>
      <p:bldP spid="15" grpId="0" animBg="1"/>
      <p:bldP spid="17" grpId="0" animBg="1"/>
      <p:bldP spid="20" grpId="0"/>
      <p:bldP spid="102" grpId="0" animBg="1"/>
      <p:bldP spid="18" grpId="0" animBg="1"/>
      <p:bldP spid="21" grpId="0" animBg="1"/>
      <p:bldP spid="22" grpId="0" animBg="1"/>
      <p:bldP spid="31" grpId="0"/>
      <p:bldP spid="90" grpId="0" animBg="1"/>
      <p:bldP spid="10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16104</TotalTime>
  <Words>3642</Words>
  <Application>Microsoft Office PowerPoint</Application>
  <PresentationFormat>On-screen Show (4:3)</PresentationFormat>
  <Paragraphs>763</Paragraphs>
  <Slides>41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8" baseType="lpstr">
      <vt:lpstr>Arial</vt:lpstr>
      <vt:lpstr>Calibri</vt:lpstr>
      <vt:lpstr>Courier New</vt:lpstr>
      <vt:lpstr>Symbol</vt:lpstr>
      <vt:lpstr>Times New Roman</vt:lpstr>
      <vt:lpstr>Wingdings</vt:lpstr>
      <vt:lpstr>Office Theme</vt:lpstr>
      <vt:lpstr>FaceMatch2 Web Server   Design, Implementation and Test</vt:lpstr>
      <vt:lpstr>Presentation Outline</vt:lpstr>
      <vt:lpstr>Rationale for FaceMatch2</vt:lpstr>
      <vt:lpstr>FaceMatch2 Requirements</vt:lpstr>
      <vt:lpstr>FaceMatch2 Infrastructure (As Built)</vt:lpstr>
      <vt:lpstr>FM1-&gt; FM2 Architectural Changes</vt:lpstr>
      <vt:lpstr>FM2 Implementation</vt:lpstr>
      <vt:lpstr>FaceMatch2  System Overview</vt:lpstr>
      <vt:lpstr>FaceMatch2 Web Server Design</vt:lpstr>
      <vt:lpstr>FM2 Design Highlights</vt:lpstr>
      <vt:lpstr>Ingest and Query Synchronization</vt:lpstr>
      <vt:lpstr>FM2 Database</vt:lpstr>
      <vt:lpstr>FM2 Client Server Communication</vt:lpstr>
      <vt:lpstr>Testing </vt:lpstr>
      <vt:lpstr>FM2 Test Philosophy</vt:lpstr>
      <vt:lpstr>FaceMatch2 Testing Levels</vt:lpstr>
      <vt:lpstr>Test Data and Datasets</vt:lpstr>
      <vt:lpstr>Test Data Generation</vt:lpstr>
      <vt:lpstr>Test Tools</vt:lpstr>
      <vt:lpstr>FM2JavaClient – Design</vt:lpstr>
      <vt:lpstr>Result Display (Visual)</vt:lpstr>
      <vt:lpstr>FM2 Result Analyzers</vt:lpstr>
      <vt:lpstr>Testing for Operational Scenarios</vt:lpstr>
      <vt:lpstr>Test Results </vt:lpstr>
      <vt:lpstr>Test Environment</vt:lpstr>
      <vt:lpstr>Test Data Characteristic</vt:lpstr>
      <vt:lpstr> Some Statistics on Staging machine (FM2)  </vt:lpstr>
      <vt:lpstr>Performance Recording</vt:lpstr>
      <vt:lpstr>FM2 Performance Data (To be updated)</vt:lpstr>
      <vt:lpstr>Result Display Demo from Stored data</vt:lpstr>
      <vt:lpstr>Inferences from Benchmark Tests</vt:lpstr>
      <vt:lpstr>Optimizations and Extensibility</vt:lpstr>
      <vt:lpstr>PowerPoint Presentation</vt:lpstr>
      <vt:lpstr>Reindexing operation</vt:lpstr>
      <vt:lpstr>Re-indexer  Design</vt:lpstr>
      <vt:lpstr>FaceMatch2 Reindexing Workflow</vt:lpstr>
      <vt:lpstr>FaceMatch2 Evaluation</vt:lpstr>
      <vt:lpstr>Meeting the Objectives</vt:lpstr>
      <vt:lpstr>Meeting Performance Requirements</vt:lpstr>
      <vt:lpstr>Operational Readiness (for PL)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revision>921</cp:revision>
  <cp:lastPrinted>2016-09-19T16:50:09Z</cp:lastPrinted>
  <dcterms:created xsi:type="dcterms:W3CDTF">2006-08-16T00:00:00Z</dcterms:created>
  <dcterms:modified xsi:type="dcterms:W3CDTF">2018-10-19T18:03:46Z</dcterms:modified>
</cp:coreProperties>
</file>