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2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10658-E42C-4966-AEF4-EE544313C09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2D7E8-D226-4602-816E-9D0F4FD4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9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2D7E8-D226-4602-816E-9D0F4FD42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3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2D7E8-D226-4602-816E-9D0F4FD423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8997-B7A7-49A5-9FFA-98262854A75B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700-8E56-4F55-A046-B7EE7919F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7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244C-81E2-44E0-BAD1-B94BCD82E4C6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700-8E56-4F55-A046-B7EE7919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7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5394-BA36-4726-90E5-177594324CB6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700-8E56-4F55-A046-B7EE7919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11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F798-2178-41B2-94CC-85D200958985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700-8E56-4F55-A046-B7EE7919FA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601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5148-106B-438C-8792-565A97101E62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700-8E56-4F55-A046-B7EE7919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98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5448-245D-4BE5-BF33-85C5F850985B}" type="datetime1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700-8E56-4F55-A046-B7EE7919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4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911C-E9F5-4A30-B04B-57DD2891BA11}" type="datetime1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700-8E56-4F55-A046-B7EE7919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23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2B84-A1D4-41F5-A9C8-BB017B0BFD41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700-8E56-4F55-A046-B7EE7919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11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6257-944A-4F0D-90B8-A143E944227C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700-8E56-4F55-A046-B7EE7919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17786"/>
            <a:ext cx="8946541" cy="4630614"/>
          </a:xfrm>
        </p:spPr>
        <p:txBody>
          <a:bodyPr/>
          <a:lstStyle>
            <a:lvl1pPr marL="457200" indent="-457200">
              <a:buClr>
                <a:schemeClr val="bg1"/>
              </a:buClr>
              <a:buFont typeface="Wingdings" panose="05000000000000000000" pitchFamily="2" charset="2"/>
              <a:buChar char="Ø"/>
              <a:defRPr sz="2800">
                <a:solidFill>
                  <a:schemeClr val="bg1"/>
                </a:solidFill>
                <a:latin typeface="Book Antiqua" panose="02040602050305030304" pitchFamily="18" charset="0"/>
              </a:defRPr>
            </a:lvl1pPr>
            <a:lvl2pPr marL="800100" indent="-342900">
              <a:buClr>
                <a:schemeClr val="bg1"/>
              </a:buClr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  <a:latin typeface="Book Antiqua" panose="02040602050305030304" pitchFamily="18" charset="0"/>
              </a:defRPr>
            </a:lvl2pPr>
            <a:lvl3pPr marL="1257300" indent="-342900">
              <a:buClr>
                <a:schemeClr val="bg1"/>
              </a:buClr>
              <a:buFont typeface="Wingdings" panose="05000000000000000000" pitchFamily="2" charset="2"/>
              <a:buChar char="Ø"/>
              <a:defRPr sz="2000">
                <a:solidFill>
                  <a:schemeClr val="bg1"/>
                </a:solidFill>
                <a:latin typeface="Book Antiqua" panose="02040602050305030304" pitchFamily="18" charset="0"/>
              </a:defRPr>
            </a:lvl3pPr>
            <a:lvl4pPr marL="1657350" indent="-285750"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Book Antiqua" panose="02040602050305030304" pitchFamily="18" charset="0"/>
              </a:defRPr>
            </a:lvl4pPr>
            <a:lvl5pPr marL="2114550" indent="-285750"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Book Antiqua" panose="0204060205030503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0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389E-E9EF-46CB-8866-A5B4B78A6EFB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700-8E56-4F55-A046-B7EE7919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7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542E-DCEF-4867-8EA1-0C202162D0DD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700-8E56-4F55-A046-B7EE7919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3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CED9-E39B-494A-8AEA-39410F07A589}" type="datetime1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700-8E56-4F55-A046-B7EE7919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9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9E6B-5D09-455D-836F-4628052BC0F3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700-8E56-4F55-A046-B7EE7919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4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EB8A-B5D6-40FC-B2D7-A4BBD987C861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700-8E56-4F55-A046-B7EE7919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7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FD2B-0F7E-4F0D-85C0-08DEE9A132F0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700-8E56-4F55-A046-B7EE7919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7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E6C0-85C2-41EB-B48C-3EAC636E06AC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700-8E56-4F55-A046-B7EE7919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6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D678C0-BD59-489C-897A-6737FC0E3818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D7700-8E56-4F55-A046-B7EE7919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08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7889" y="1066092"/>
            <a:ext cx="6593058" cy="1119032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FaceMatch2 – As Built</a:t>
            </a:r>
            <a:endParaRPr lang="en-US" sz="44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2307" y="4478501"/>
            <a:ext cx="9144000" cy="592264"/>
          </a:xfrm>
        </p:spPr>
        <p:txBody>
          <a:bodyPr>
            <a:noAutofit/>
          </a:bodyPr>
          <a:lstStyle/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Sept 25, 2018</a:t>
            </a:r>
            <a:endParaRPr lang="en-US" sz="2800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6330-D794-4BA6-A8D2-8B52D343F1AA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700-8E56-4F55-A046-B7EE7919FAF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9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FaceMatch2 (FM2) System</a:t>
            </a:r>
            <a:endParaRPr lang="en-US" sz="4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91176"/>
            <a:ext cx="9291732" cy="48416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Implemented as a replacement for existing Windows /SOAP based FaceMatch-1 Web services to access  CEB’s FaceMatch library for matching faces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Linux-Tomcat-MySQL-Java based (variation of LAMP architecture); uses HTTP/REST protocols for client communication</a:t>
            </a:r>
          </a:p>
          <a:p>
            <a:r>
              <a:rPr lang="en-US" sz="2400" dirty="0" smtClean="0"/>
              <a:t>Highly flexible design architecture, capable of supporting multiple clients, with image collection level control</a:t>
            </a:r>
          </a:p>
          <a:p>
            <a:r>
              <a:rPr lang="en-US" sz="2400" dirty="0" smtClean="0"/>
              <a:t>Important operational info recorded in MySQL database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 GUI Client application for testing etc.</a:t>
            </a:r>
          </a:p>
          <a:p>
            <a:r>
              <a:rPr lang="en-US" sz="2400" i="1" dirty="0" smtClean="0"/>
              <a:t>Not deployed operationally</a:t>
            </a:r>
            <a:endParaRPr lang="en-US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562" y="18403"/>
            <a:ext cx="9404723" cy="787024"/>
          </a:xfrm>
        </p:spPr>
        <p:txBody>
          <a:bodyPr/>
          <a:lstStyle/>
          <a:p>
            <a:r>
              <a:rPr lang="en-US" b="1" dirty="0" smtClean="0"/>
              <a:t>FM2 </a:t>
            </a:r>
            <a:r>
              <a:rPr lang="en-US" sz="4000" b="1" dirty="0" smtClean="0"/>
              <a:t>System</a:t>
            </a:r>
            <a:r>
              <a:rPr lang="en-US" b="1" dirty="0" smtClean="0"/>
              <a:t> Overview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691534" y="1294565"/>
            <a:ext cx="6166815" cy="4541682"/>
          </a:xfrm>
          <a:prstGeom prst="roundRect">
            <a:avLst/>
          </a:prstGeom>
          <a:solidFill>
            <a:schemeClr val="accent3">
              <a:lumMod val="20000"/>
              <a:lumOff val="80000"/>
              <a:alpha val="23922"/>
            </a:scheme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1830" y="2483556"/>
            <a:ext cx="2611714" cy="1866725"/>
          </a:xfrm>
          <a:prstGeom prst="rect">
            <a:avLst/>
          </a:prstGeom>
          <a:solidFill>
            <a:srgbClr val="44546A">
              <a:lumMod val="20000"/>
              <a:lumOff val="80000"/>
              <a:alpha val="23922"/>
            </a:srgbClr>
          </a:solidFill>
          <a:ln w="12700" cap="flat" cmpd="sng" algn="ctr">
            <a:solidFill>
              <a:srgbClr val="00B0F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06171" y="2528341"/>
            <a:ext cx="1902342" cy="1446152"/>
          </a:xfrm>
          <a:prstGeom prst="rect">
            <a:avLst/>
          </a:prstGeom>
          <a:solidFill>
            <a:srgbClr val="CCECFF">
              <a:alpha val="23922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0358" y="5831077"/>
            <a:ext cx="2874524" cy="34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600" b="1" i="1" dirty="0">
                <a:solidFill>
                  <a:prstClr val="black"/>
                </a:solidFill>
                <a:latin typeface="Calibri" panose="020F0502020204030204"/>
              </a:rPr>
              <a:t>Linux Platform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173048" y="2043195"/>
            <a:ext cx="1982" cy="639592"/>
          </a:xfrm>
          <a:prstGeom prst="straightConnector1">
            <a:avLst/>
          </a:prstGeom>
          <a:noFill/>
          <a:ln w="190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5227299" y="2682787"/>
            <a:ext cx="1901986" cy="398312"/>
          </a:xfrm>
          <a:prstGeom prst="rect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FM2 Web 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27486" y="3210432"/>
            <a:ext cx="1621751" cy="463523"/>
          </a:xfrm>
          <a:prstGeom prst="rect">
            <a:avLst/>
          </a:prstGeom>
          <a:solidFill>
            <a:srgbClr val="A5A5A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FaceMatch Lib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54631" y="4201078"/>
            <a:ext cx="1166081" cy="350353"/>
          </a:xfrm>
          <a:prstGeom prst="round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NVidia GPU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722946" y="2885755"/>
            <a:ext cx="0" cy="327273"/>
          </a:xfrm>
          <a:prstGeom prst="straightConnector1">
            <a:avLst/>
          </a:prstGeom>
          <a:noFill/>
          <a:ln w="190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>
            <a:off x="8985338" y="3673955"/>
            <a:ext cx="330420" cy="516649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6840940" y="2105895"/>
            <a:ext cx="1573646" cy="383874"/>
          </a:xfrm>
          <a:prstGeom prst="straightConnector1">
            <a:avLst/>
          </a:prstGeom>
          <a:noFill/>
          <a:ln w="19050" cap="flat" cmpd="sng" algn="ctr">
            <a:solidFill>
              <a:srgbClr val="70AD47">
                <a:lumMod val="75000"/>
              </a:srgb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263540" y="1665885"/>
            <a:ext cx="1970758" cy="411665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9525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Tomcat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Server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54890" y="2635385"/>
            <a:ext cx="1621751" cy="238208"/>
          </a:xfrm>
          <a:prstGeom prst="rect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FM2JNI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 flipV="1">
            <a:off x="7122215" y="2754489"/>
            <a:ext cx="832674" cy="732622"/>
          </a:xfrm>
          <a:prstGeom prst="straightConnector1">
            <a:avLst/>
          </a:prstGeom>
          <a:noFill/>
          <a:ln w="190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677385" y="2214182"/>
            <a:ext cx="2158698" cy="284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b="1" i="1" dirty="0">
                <a:solidFill>
                  <a:prstClr val="black"/>
                </a:solidFill>
                <a:latin typeface="Calibri" panose="020F0502020204030204"/>
              </a:rPr>
              <a:t>Shared Library (C++)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73024" y="3386030"/>
            <a:ext cx="1894916" cy="599183"/>
          </a:xfrm>
          <a:prstGeom prst="rect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FM2 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35484" y="2259570"/>
            <a:ext cx="1948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b="1" i="1" dirty="0">
                <a:solidFill>
                  <a:prstClr val="black"/>
                </a:solidFill>
                <a:latin typeface="Calibri" panose="020F0502020204030204"/>
              </a:rPr>
              <a:t>FM2 Web Server (Java)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75030" y="3055208"/>
            <a:ext cx="9406" cy="324889"/>
          </a:xfrm>
          <a:prstGeom prst="straightConnector1">
            <a:avLst/>
          </a:prstGeom>
          <a:noFill/>
          <a:ln w="190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tailEnd type="arrow"/>
          </a:ln>
          <a:effectLst/>
        </p:spPr>
      </p:cxnSp>
      <p:sp>
        <p:nvSpPr>
          <p:cNvPr id="24" name="Rounded Rectangle 23"/>
          <p:cNvSpPr/>
          <p:nvPr/>
        </p:nvSpPr>
        <p:spPr>
          <a:xfrm>
            <a:off x="2050609" y="2554652"/>
            <a:ext cx="1125631" cy="450233"/>
          </a:xfrm>
          <a:prstGeom prst="roundRect">
            <a:avLst/>
          </a:prstGeom>
          <a:solidFill>
            <a:srgbClr val="6699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FM2 Web Client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88798" y="3794103"/>
            <a:ext cx="1034717" cy="449392"/>
          </a:xfrm>
          <a:prstGeom prst="rect">
            <a:avLst/>
          </a:prstGeom>
          <a:solidFill>
            <a:srgbClr val="6699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Test Client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139126" y="2885754"/>
            <a:ext cx="815756" cy="719456"/>
          </a:xfrm>
          <a:prstGeom prst="straightConnector1">
            <a:avLst/>
          </a:prstGeom>
          <a:noFill/>
          <a:ln w="19050" cap="flat" cmpd="sng" algn="ctr">
            <a:solidFill>
              <a:srgbClr val="002060"/>
            </a:solidFill>
            <a:prstDash val="dash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7" name="Can 26"/>
          <p:cNvSpPr/>
          <p:nvPr/>
        </p:nvSpPr>
        <p:spPr>
          <a:xfrm>
            <a:off x="6026613" y="4961721"/>
            <a:ext cx="988023" cy="603249"/>
          </a:xfrm>
          <a:prstGeom prst="can">
            <a:avLst/>
          </a:prstGeom>
          <a:solidFill>
            <a:srgbClr val="FFC000">
              <a:lumMod val="60000"/>
              <a:lumOff val="4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an 27"/>
          <p:cNvSpPr/>
          <p:nvPr/>
        </p:nvSpPr>
        <p:spPr>
          <a:xfrm>
            <a:off x="7708818" y="4688341"/>
            <a:ext cx="1014128" cy="621461"/>
          </a:xfrm>
          <a:prstGeom prst="can">
            <a:avLst/>
          </a:prstGeom>
          <a:solidFill>
            <a:srgbClr val="FFC000">
              <a:lumMod val="60000"/>
              <a:lumOff val="4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71155" y="5031364"/>
            <a:ext cx="986863" cy="51154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 Database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70394" y="4774014"/>
            <a:ext cx="1012335" cy="51154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 Descriptors</a:t>
            </a:r>
          </a:p>
        </p:txBody>
      </p:sp>
      <p:cxnSp>
        <p:nvCxnSpPr>
          <p:cNvPr id="31" name="Straight Arrow Connector 30"/>
          <p:cNvCxnSpPr>
            <a:stCxn id="21" idx="2"/>
          </p:cNvCxnSpPr>
          <p:nvPr/>
        </p:nvCxnSpPr>
        <p:spPr>
          <a:xfrm>
            <a:off x="6220483" y="3985212"/>
            <a:ext cx="134527" cy="976508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flipH="1">
            <a:off x="8195162" y="3707112"/>
            <a:ext cx="359468" cy="98793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3" name="Straight Arrow Connector 32"/>
          <p:cNvCxnSpPr/>
          <p:nvPr/>
        </p:nvCxnSpPr>
        <p:spPr>
          <a:xfrm flipH="1" flipV="1">
            <a:off x="7033244" y="5113450"/>
            <a:ext cx="698936" cy="3621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34" name="Flowchart: Multidocument 33"/>
          <p:cNvSpPr/>
          <p:nvPr/>
        </p:nvSpPr>
        <p:spPr>
          <a:xfrm>
            <a:off x="5109739" y="4434988"/>
            <a:ext cx="814659" cy="463116"/>
          </a:xfrm>
          <a:prstGeom prst="flowChartMultidocument">
            <a:avLst/>
          </a:prstGeom>
          <a:solidFill>
            <a:srgbClr val="FFC000">
              <a:lumMod val="40000"/>
              <a:lumOff val="6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01400" y="4542419"/>
            <a:ext cx="672326" cy="2482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Logs</a:t>
            </a:r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 flipH="1">
            <a:off x="5573113" y="3999770"/>
            <a:ext cx="336498" cy="435218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4314819" y="3416918"/>
            <a:ext cx="935034" cy="1639"/>
          </a:xfrm>
          <a:prstGeom prst="straightConnector1">
            <a:avLst/>
          </a:prstGeom>
          <a:noFill/>
          <a:ln w="19050" cap="flat" cmpd="sng" algn="ctr">
            <a:solidFill>
              <a:srgbClr val="002060"/>
            </a:solidFill>
            <a:prstDash val="dash"/>
            <a:miter lim="800000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>
          <a:xfrm>
            <a:off x="4319239" y="3397067"/>
            <a:ext cx="1194" cy="345432"/>
          </a:xfrm>
          <a:prstGeom prst="straightConnector1">
            <a:avLst/>
          </a:prstGeom>
          <a:noFill/>
          <a:ln w="19050" cap="flat" cmpd="sng" algn="ctr">
            <a:solidFill>
              <a:srgbClr val="00206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9" name="Can 38"/>
          <p:cNvSpPr/>
          <p:nvPr/>
        </p:nvSpPr>
        <p:spPr>
          <a:xfrm>
            <a:off x="6648102" y="4377897"/>
            <a:ext cx="816248" cy="493758"/>
          </a:xfrm>
          <a:prstGeom prst="can">
            <a:avLst/>
          </a:prstGeom>
          <a:solidFill>
            <a:srgbClr val="FFC000">
              <a:lumMod val="60000"/>
              <a:lumOff val="4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385842" y="3981728"/>
            <a:ext cx="323036" cy="438196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>
          <a:xfrm flipV="1">
            <a:off x="7420708" y="3658574"/>
            <a:ext cx="795175" cy="741028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6555414" y="4559553"/>
            <a:ext cx="908936" cy="2482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 image files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54079" y="1813989"/>
            <a:ext cx="1036984" cy="30671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Service Requests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857959" y="2384668"/>
            <a:ext cx="672326" cy="2482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</a:t>
            </a:r>
          </a:p>
        </p:txBody>
      </p:sp>
      <p:cxnSp>
        <p:nvCxnSpPr>
          <p:cNvPr id="45" name="Straight Arrow Connector 44"/>
          <p:cNvCxnSpPr>
            <a:endCxn id="17" idx="1"/>
          </p:cNvCxnSpPr>
          <p:nvPr/>
        </p:nvCxnSpPr>
        <p:spPr>
          <a:xfrm flipV="1">
            <a:off x="3218179" y="1871718"/>
            <a:ext cx="2045361" cy="749368"/>
          </a:xfrm>
          <a:prstGeom prst="straightConnector1">
            <a:avLst/>
          </a:prstGeom>
          <a:noFill/>
          <a:ln w="19050" cap="flat" cmpd="sng" algn="ctr">
            <a:solidFill>
              <a:srgbClr val="002060"/>
            </a:solidFill>
            <a:prstDash val="dash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>
          <a:xfrm flipH="1" flipV="1">
            <a:off x="6335899" y="2059859"/>
            <a:ext cx="19111" cy="622928"/>
          </a:xfrm>
          <a:prstGeom prst="straightConnector1">
            <a:avLst/>
          </a:prstGeom>
          <a:noFill/>
          <a:ln w="19050" cap="flat" cmpd="sng" algn="ctr">
            <a:solidFill>
              <a:srgbClr val="002060"/>
            </a:solidFill>
            <a:prstDash val="dash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47" name="Straight Arrow Connector 46"/>
          <p:cNvCxnSpPr>
            <a:stCxn id="24" idx="3"/>
          </p:cNvCxnSpPr>
          <p:nvPr/>
        </p:nvCxnSpPr>
        <p:spPr>
          <a:xfrm flipV="1">
            <a:off x="3176240" y="1977273"/>
            <a:ext cx="2094121" cy="802496"/>
          </a:xfrm>
          <a:prstGeom prst="straightConnector1">
            <a:avLst/>
          </a:prstGeom>
          <a:noFill/>
          <a:ln w="19050" cap="flat" cmpd="sng" algn="ctr">
            <a:solidFill>
              <a:srgbClr val="660033"/>
            </a:solidFill>
            <a:prstDash val="dash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>
          <a:xfrm flipH="1" flipV="1">
            <a:off x="6329125" y="3097391"/>
            <a:ext cx="9047" cy="299677"/>
          </a:xfrm>
          <a:prstGeom prst="straightConnector1">
            <a:avLst/>
          </a:prstGeom>
          <a:noFill/>
          <a:ln w="19050" cap="flat" cmpd="sng" algn="ctr">
            <a:solidFill>
              <a:srgbClr val="002060"/>
            </a:solidFill>
            <a:prstDash val="dash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>
            <a:off x="5270360" y="3436207"/>
            <a:ext cx="186876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6376639" y="4075772"/>
            <a:ext cx="672326" cy="2482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311776" y="2754965"/>
            <a:ext cx="1901986" cy="398312"/>
          </a:xfrm>
          <a:prstGeom prst="rect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FM2 Servlets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497956" y="3484607"/>
            <a:ext cx="772404" cy="269769"/>
          </a:xfrm>
          <a:prstGeom prst="straightConnector1">
            <a:avLst/>
          </a:prstGeom>
          <a:noFill/>
          <a:ln w="19050" cap="flat" cmpd="sng" algn="ctr">
            <a:solidFill>
              <a:srgbClr val="660033"/>
            </a:solidFill>
            <a:prstDash val="dash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1486794" y="1927278"/>
            <a:ext cx="16203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Remote Test Clients</a:t>
            </a:r>
          </a:p>
        </p:txBody>
      </p:sp>
      <p:grpSp>
        <p:nvGrpSpPr>
          <p:cNvPr id="54" name="Group 41"/>
          <p:cNvGrpSpPr>
            <a:grpSpLocks/>
          </p:cNvGrpSpPr>
          <p:nvPr/>
        </p:nvGrpSpPr>
        <p:grpSpPr bwMode="auto">
          <a:xfrm>
            <a:off x="1181008" y="2692175"/>
            <a:ext cx="219075" cy="428625"/>
            <a:chOff x="672" y="2400"/>
            <a:chExt cx="336" cy="480"/>
          </a:xfrm>
        </p:grpSpPr>
        <p:sp>
          <p:nvSpPr>
            <p:cNvPr id="55" name="Line 42"/>
            <p:cNvSpPr>
              <a:spLocks noChangeShapeType="1"/>
            </p:cNvSpPr>
            <p:nvPr/>
          </p:nvSpPr>
          <p:spPr bwMode="auto">
            <a:xfrm>
              <a:off x="816" y="2592"/>
              <a:ext cx="0" cy="192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 flipV="1">
              <a:off x="816" y="2592"/>
              <a:ext cx="192" cy="96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7" name="Line 44"/>
            <p:cNvSpPr>
              <a:spLocks noChangeShapeType="1"/>
            </p:cNvSpPr>
            <p:nvPr/>
          </p:nvSpPr>
          <p:spPr bwMode="auto">
            <a:xfrm>
              <a:off x="816" y="2688"/>
              <a:ext cx="192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8" name="Line 45"/>
            <p:cNvSpPr>
              <a:spLocks noChangeShapeType="1"/>
            </p:cNvSpPr>
            <p:nvPr/>
          </p:nvSpPr>
          <p:spPr bwMode="auto">
            <a:xfrm>
              <a:off x="816" y="2784"/>
              <a:ext cx="144" cy="96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9" name="Oval 46"/>
            <p:cNvSpPr>
              <a:spLocks noChangeArrowheads="1"/>
            </p:cNvSpPr>
            <p:nvPr/>
          </p:nvSpPr>
          <p:spPr bwMode="auto">
            <a:xfrm>
              <a:off x="672" y="2400"/>
              <a:ext cx="240" cy="192"/>
            </a:xfrm>
            <a:prstGeom prst="ellipse">
              <a:avLst/>
            </a:prstGeom>
            <a:solidFill>
              <a:sysClr val="windowText" lastClr="000000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0" name="Line 47"/>
            <p:cNvSpPr>
              <a:spLocks noChangeShapeType="1"/>
            </p:cNvSpPr>
            <p:nvPr/>
          </p:nvSpPr>
          <p:spPr bwMode="auto">
            <a:xfrm flipH="1">
              <a:off x="672" y="2784"/>
              <a:ext cx="144" cy="96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962746" y="4620125"/>
            <a:ext cx="8088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Legend: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005735" y="5924030"/>
            <a:ext cx="2870586" cy="315442"/>
            <a:chOff x="268702" y="5794628"/>
            <a:chExt cx="2351444" cy="307777"/>
          </a:xfrm>
        </p:grpSpPr>
        <p:sp>
          <p:nvSpPr>
            <p:cNvPr id="63" name="Rectangle 62"/>
            <p:cNvSpPr/>
            <p:nvPr/>
          </p:nvSpPr>
          <p:spPr>
            <a:xfrm>
              <a:off x="318137" y="5825888"/>
              <a:ext cx="255524" cy="227106"/>
            </a:xfrm>
            <a:prstGeom prst="rect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68702" y="5794628"/>
              <a:ext cx="23514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FM2 developed Server S/W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63757" y="6257371"/>
            <a:ext cx="2493088" cy="307777"/>
            <a:chOff x="304800" y="6093023"/>
            <a:chExt cx="2493088" cy="307777"/>
          </a:xfrm>
        </p:grpSpPr>
        <p:sp>
          <p:nvSpPr>
            <p:cNvPr id="66" name="Rectangle 65"/>
            <p:cNvSpPr/>
            <p:nvPr/>
          </p:nvSpPr>
          <p:spPr>
            <a:xfrm>
              <a:off x="304800" y="6124720"/>
              <a:ext cx="346109" cy="239173"/>
            </a:xfrm>
            <a:prstGeom prst="rect">
              <a:avLst/>
            </a:prstGeom>
            <a:solidFill>
              <a:srgbClr val="6699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6444" y="6093023"/>
              <a:ext cx="23514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FM2 developed Test S/W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V="1">
            <a:off x="1068634" y="4999717"/>
            <a:ext cx="376738" cy="10434"/>
          </a:xfrm>
          <a:prstGeom prst="straightConnector1">
            <a:avLst/>
          </a:prstGeom>
          <a:noFill/>
          <a:ln w="1905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tailEnd type="arrow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1431715" y="4851047"/>
            <a:ext cx="1132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Control flow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509621" y="2747363"/>
            <a:ext cx="470756" cy="7126"/>
          </a:xfrm>
          <a:prstGeom prst="straightConnector1">
            <a:avLst/>
          </a:prstGeom>
          <a:noFill/>
          <a:ln w="28575" cap="flat" cmpd="dbl" algn="ctr">
            <a:solidFill>
              <a:srgbClr val="7030A0"/>
            </a:solidFill>
            <a:prstDash val="solid"/>
            <a:miter lim="800000"/>
            <a:tailEnd type="arrow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1468952" y="5079647"/>
            <a:ext cx="9418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Data flow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1068635" y="5460647"/>
            <a:ext cx="399053" cy="2977"/>
          </a:xfrm>
          <a:prstGeom prst="straightConnector1">
            <a:avLst/>
          </a:prstGeom>
          <a:noFill/>
          <a:ln w="19050" cap="flat" cmpd="sng" algn="ctr">
            <a:solidFill>
              <a:srgbClr val="70AD47">
                <a:lumMod val="75000"/>
              </a:srgb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3" name="Rectangle 72"/>
          <p:cNvSpPr/>
          <p:nvPr/>
        </p:nvSpPr>
        <p:spPr>
          <a:xfrm>
            <a:off x="1457078" y="5332202"/>
            <a:ext cx="14216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Accessible Path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071531" y="5740235"/>
            <a:ext cx="431951" cy="690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1431715" y="5562144"/>
            <a:ext cx="1322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File location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076847" y="5241775"/>
            <a:ext cx="396099" cy="35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1304867" y="2361282"/>
            <a:ext cx="9569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dirty="0">
                <a:solidFill>
                  <a:srgbClr val="7030A0"/>
                </a:solidFill>
                <a:latin typeface="Calibri" panose="020F0502020204030204"/>
              </a:rPr>
              <a:t>Test files</a:t>
            </a:r>
          </a:p>
        </p:txBody>
      </p:sp>
      <p:sp>
        <p:nvSpPr>
          <p:cNvPr id="78" name="Flowchart: Multidocument 77"/>
          <p:cNvSpPr/>
          <p:nvPr/>
        </p:nvSpPr>
        <p:spPr>
          <a:xfrm>
            <a:off x="2440266" y="3321697"/>
            <a:ext cx="814659" cy="463116"/>
          </a:xfrm>
          <a:prstGeom prst="flowChartMultidocument">
            <a:avLst/>
          </a:prstGeom>
          <a:solidFill>
            <a:srgbClr val="FFC000">
              <a:lumMod val="40000"/>
              <a:lumOff val="6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Straight Arrow Connector 78"/>
          <p:cNvCxnSpPr>
            <a:stCxn id="24" idx="2"/>
            <a:endCxn id="78" idx="0"/>
          </p:cNvCxnSpPr>
          <p:nvPr/>
        </p:nvCxnSpPr>
        <p:spPr>
          <a:xfrm>
            <a:off x="2613425" y="3004885"/>
            <a:ext cx="290216" cy="316812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80" name="Flowchart: Alternate Process 79"/>
          <p:cNvSpPr/>
          <p:nvPr/>
        </p:nvSpPr>
        <p:spPr>
          <a:xfrm>
            <a:off x="1509621" y="3272545"/>
            <a:ext cx="674783" cy="481832"/>
          </a:xfrm>
          <a:prstGeom prst="flowChartAlternateProcess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glow rad="63500">
              <a:srgbClr val="4472C4">
                <a:satMod val="175000"/>
                <a:alpha val="40000"/>
              </a:srgb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1" name="Straight Arrow Connector 80"/>
          <p:cNvCxnSpPr>
            <a:endCxn id="80" idx="0"/>
          </p:cNvCxnSpPr>
          <p:nvPr/>
        </p:nvCxnSpPr>
        <p:spPr>
          <a:xfrm flipH="1">
            <a:off x="1847013" y="3000477"/>
            <a:ext cx="409990" cy="272068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2059164" y="3009766"/>
            <a:ext cx="672326" cy="2482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005735" y="1871718"/>
            <a:ext cx="2484071" cy="201652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23922"/>
            </a:scheme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1140" y="3925151"/>
            <a:ext cx="2874524" cy="34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600" b="1" i="1" dirty="0" smtClean="0">
                <a:solidFill>
                  <a:prstClr val="black"/>
                </a:solidFill>
                <a:latin typeface="Calibri" panose="020F0502020204030204"/>
              </a:rPr>
              <a:t> Test Platform</a:t>
            </a:r>
            <a:endParaRPr lang="en-US" sz="1600" b="1" i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026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347" y="345034"/>
            <a:ext cx="9404723" cy="995082"/>
          </a:xfrm>
        </p:spPr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287" y="1340116"/>
            <a:ext cx="10873537" cy="5150331"/>
          </a:xfrm>
        </p:spPr>
        <p:txBody>
          <a:bodyPr>
            <a:normAutofit/>
          </a:bodyPr>
          <a:lstStyle/>
          <a:p>
            <a:r>
              <a:rPr lang="en-US" b="1" dirty="0" smtClean="0"/>
              <a:t>FaceMatchSystemReq.docx</a:t>
            </a:r>
          </a:p>
          <a:p>
            <a:pPr marL="457200" lvl="1" indent="0">
              <a:buNone/>
            </a:pPr>
            <a:r>
              <a:rPr lang="en-US" sz="2200" i="1" dirty="0" smtClean="0"/>
              <a:t>(&lt;</a:t>
            </a:r>
            <a:r>
              <a:rPr lang="en-US" sz="2200" i="1" dirty="0" err="1" smtClean="0"/>
              <a:t>RootPath</a:t>
            </a:r>
            <a:r>
              <a:rPr lang="en-US" sz="2200" i="1" dirty="0" smtClean="0"/>
              <a:t>&gt;\Documents\FM2Overview.pptx</a:t>
            </a:r>
            <a:r>
              <a:rPr lang="en-US" sz="2200" i="1" dirty="0"/>
              <a:t>)</a:t>
            </a:r>
          </a:p>
          <a:p>
            <a:r>
              <a:rPr lang="en-US" b="1" dirty="0" smtClean="0"/>
              <a:t>FM2Implementation.pptx</a:t>
            </a:r>
          </a:p>
          <a:p>
            <a:pPr marL="342900" lvl="1" indent="0">
              <a:buNone/>
            </a:pPr>
            <a:r>
              <a:rPr lang="en-US" sz="2200" i="1" dirty="0"/>
              <a:t> </a:t>
            </a:r>
            <a:r>
              <a:rPr lang="en-US" sz="2200" i="1" dirty="0" smtClean="0"/>
              <a:t>(&lt;</a:t>
            </a:r>
            <a:r>
              <a:rPr lang="en-US" sz="2200" i="1" dirty="0" err="1" smtClean="0"/>
              <a:t>RootPath</a:t>
            </a:r>
            <a:r>
              <a:rPr lang="en-US" sz="2200" i="1" dirty="0" smtClean="0"/>
              <a:t>&gt;\Documents\FM2Implementation.pptx</a:t>
            </a:r>
            <a:r>
              <a:rPr lang="en-US" sz="2200" dirty="0" smtClean="0"/>
              <a:t>)</a:t>
            </a:r>
          </a:p>
          <a:p>
            <a:r>
              <a:rPr lang="en-US" b="1" dirty="0" smtClean="0"/>
              <a:t>FaceMatch2UISpec.docx</a:t>
            </a:r>
          </a:p>
          <a:p>
            <a:pPr marL="457200" lvl="1" indent="0">
              <a:buNone/>
            </a:pPr>
            <a:r>
              <a:rPr lang="en-US" sz="2200" i="1" dirty="0" smtClean="0"/>
              <a:t>(&lt;</a:t>
            </a:r>
            <a:r>
              <a:rPr lang="en-US" sz="2200" i="1" dirty="0" err="1" smtClean="0"/>
              <a:t>RootPath</a:t>
            </a:r>
            <a:r>
              <a:rPr lang="en-US" sz="2200" i="1" dirty="0" smtClean="0"/>
              <a:t>&gt;\ </a:t>
            </a:r>
            <a:r>
              <a:rPr lang="en-US" sz="2200" i="1" dirty="0" smtClean="0"/>
              <a:t>FaceMatch2UISpec.pptx)</a:t>
            </a:r>
          </a:p>
          <a:p>
            <a:r>
              <a:rPr lang="en-US" b="1" dirty="0" smtClean="0"/>
              <a:t>README.txt </a:t>
            </a:r>
            <a:endParaRPr lang="en-US" b="1" dirty="0" smtClean="0"/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sz="2200" i="1" dirty="0" smtClean="0"/>
              <a:t>(&lt;</a:t>
            </a:r>
            <a:r>
              <a:rPr lang="en-US" sz="2200" i="1" dirty="0" err="1" smtClean="0"/>
              <a:t>RootPath</a:t>
            </a:r>
            <a:r>
              <a:rPr lang="en-US" sz="2200" i="1" dirty="0" smtClean="0"/>
              <a:t>&gt;)</a:t>
            </a:r>
            <a:endParaRPr lang="en-US" sz="2200" b="1" dirty="0" smtClean="0"/>
          </a:p>
          <a:p>
            <a:r>
              <a:rPr lang="en-US" b="1" dirty="0" smtClean="0"/>
              <a:t>Other </a:t>
            </a:r>
            <a:r>
              <a:rPr lang="en-US" b="1" i="1" dirty="0" smtClean="0"/>
              <a:t>Operational </a:t>
            </a:r>
            <a:r>
              <a:rPr lang="en-US" b="1" i="1" dirty="0"/>
              <a:t>documents </a:t>
            </a:r>
            <a:r>
              <a:rPr lang="en-US" i="1" dirty="0" smtClean="0"/>
              <a:t>in:</a:t>
            </a:r>
          </a:p>
          <a:p>
            <a:pPr marL="342900" lvl="1" indent="0">
              <a:buNone/>
            </a:pPr>
            <a:r>
              <a:rPr lang="en-US" sz="2200" i="1" dirty="0" smtClean="0"/>
              <a:t>	</a:t>
            </a:r>
            <a:r>
              <a:rPr lang="en-US" sz="2200" i="1" dirty="0"/>
              <a:t> </a:t>
            </a:r>
            <a:r>
              <a:rPr lang="en-US" sz="2200" i="1" dirty="0" smtClean="0"/>
              <a:t>&lt;</a:t>
            </a:r>
            <a:r>
              <a:rPr lang="en-US" sz="2200" i="1" dirty="0" err="1"/>
              <a:t>RootPath</a:t>
            </a:r>
            <a:r>
              <a:rPr lang="en-US" sz="2200" i="1" dirty="0"/>
              <a:t> </a:t>
            </a:r>
            <a:r>
              <a:rPr lang="en-US" sz="2200" i="1" dirty="0" smtClean="0"/>
              <a:t>&gt;\</a:t>
            </a:r>
            <a:r>
              <a:rPr lang="en-US" sz="2200" i="1" dirty="0"/>
              <a:t>Documents\operations</a:t>
            </a:r>
            <a:endParaRPr lang="en-US" sz="2200" i="1" dirty="0" smtClean="0"/>
          </a:p>
          <a:p>
            <a:pPr marL="457200" lvl="1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0071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347" y="345034"/>
            <a:ext cx="9404723" cy="995082"/>
          </a:xfrm>
        </p:spPr>
        <p:txBody>
          <a:bodyPr/>
          <a:lstStyle/>
          <a:p>
            <a:r>
              <a:rPr lang="en-US" dirty="0" smtClean="0"/>
              <a:t>Development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 smtClean="0"/>
              <a:t>Following work was performed </a:t>
            </a:r>
            <a:r>
              <a:rPr lang="en-US" sz="2600" dirty="0" smtClean="0"/>
              <a:t>regarding </a:t>
            </a:r>
            <a:r>
              <a:rPr lang="en-US" sz="2600" dirty="0" smtClean="0"/>
              <a:t>the development of the FM2 system</a:t>
            </a:r>
          </a:p>
          <a:p>
            <a:r>
              <a:rPr lang="en-US" sz="2400" dirty="0" smtClean="0"/>
              <a:t>End-to-end development life cycle: from requirement analysis to design, implementation, in-house deployment and stage testing of the FM2 Web Server</a:t>
            </a:r>
          </a:p>
          <a:p>
            <a:r>
              <a:rPr lang="en-US" sz="2400" dirty="0" smtClean="0"/>
              <a:t>Testing with facial images from all PL events, and other image sets</a:t>
            </a:r>
          </a:p>
          <a:p>
            <a:r>
              <a:rPr lang="en-US" sz="2400" dirty="0" smtClean="0"/>
              <a:t>Testing </a:t>
            </a:r>
            <a:r>
              <a:rPr lang="en-US" sz="2400" dirty="0"/>
              <a:t>with multiple </a:t>
            </a:r>
            <a:r>
              <a:rPr lang="en-US" sz="2400" dirty="0" smtClean="0"/>
              <a:t>(fictitious) clients</a:t>
            </a:r>
            <a:r>
              <a:rPr lang="en-US" sz="2400" dirty="0"/>
              <a:t>, performance recording </a:t>
            </a:r>
            <a:r>
              <a:rPr lang="en-US" sz="2400" dirty="0" smtClean="0"/>
              <a:t>of </a:t>
            </a:r>
            <a:r>
              <a:rPr lang="en-US" sz="2400" dirty="0"/>
              <a:t>f</a:t>
            </a:r>
            <a:r>
              <a:rPr lang="en-US" sz="2400" dirty="0" smtClean="0"/>
              <a:t>ace matching operations</a:t>
            </a:r>
          </a:p>
          <a:p>
            <a:r>
              <a:rPr lang="en-US" sz="2400" dirty="0" smtClean="0"/>
              <a:t>Low level testing of the C++ FaceMatch Library (FMLib), detection and localization of bugs in that library</a:t>
            </a:r>
          </a:p>
          <a:p>
            <a:r>
              <a:rPr lang="en-US" sz="2400" dirty="0" smtClean="0"/>
              <a:t>Testing to verify the use of GPU by FMLib</a:t>
            </a:r>
          </a:p>
          <a:p>
            <a:r>
              <a:rPr lang="en-US" sz="2400" dirty="0" smtClean="0"/>
              <a:t>Development of FM2Workbench, for batch testing and visual display/analysis of FaceMatch results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69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347" y="345034"/>
            <a:ext cx="9404723" cy="848146"/>
          </a:xfrm>
        </p:spPr>
        <p:txBody>
          <a:bodyPr/>
          <a:lstStyle/>
          <a:p>
            <a:r>
              <a:rPr lang="en-US" sz="4000" b="1" dirty="0" smtClean="0"/>
              <a:t>Software Location and Installation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93180"/>
            <a:ext cx="8946541" cy="463061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Source code located in </a:t>
            </a:r>
            <a:r>
              <a:rPr lang="en-US" sz="2400" dirty="0" smtClean="0"/>
              <a:t>&lt;</a:t>
            </a:r>
            <a:r>
              <a:rPr lang="en-US" sz="2400" dirty="0" err="1" smtClean="0"/>
              <a:t>RootPath</a:t>
            </a:r>
            <a:r>
              <a:rPr lang="en-US" sz="2400" dirty="0" smtClean="0"/>
              <a:t>&gt;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r>
              <a:rPr lang="en-US" sz="2400" dirty="0" smtClean="0"/>
              <a:t>Copy the various components to your own source tree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850850"/>
              </p:ext>
            </p:extLst>
          </p:nvPr>
        </p:nvGraphicFramePr>
        <p:xfrm>
          <a:off x="1014102" y="2222601"/>
          <a:ext cx="9359859" cy="42032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883">
                  <a:extLst>
                    <a:ext uri="{9D8B030D-6E8A-4147-A177-3AD203B41FA5}">
                      <a16:colId xmlns:a16="http://schemas.microsoft.com/office/drawing/2014/main" val="3208868867"/>
                    </a:ext>
                  </a:extLst>
                </a:gridCol>
                <a:gridCol w="1352947">
                  <a:extLst>
                    <a:ext uri="{9D8B030D-6E8A-4147-A177-3AD203B41FA5}">
                      <a16:colId xmlns:a16="http://schemas.microsoft.com/office/drawing/2014/main" val="3205433460"/>
                    </a:ext>
                  </a:extLst>
                </a:gridCol>
                <a:gridCol w="7326029">
                  <a:extLst>
                    <a:ext uri="{9D8B030D-6E8A-4147-A177-3AD203B41FA5}">
                      <a16:colId xmlns:a16="http://schemas.microsoft.com/office/drawing/2014/main" val="3762489378"/>
                    </a:ext>
                  </a:extLst>
                </a:gridCol>
              </a:tblGrid>
              <a:tr h="4520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976781"/>
                  </a:ext>
                </a:extLst>
              </a:tr>
              <a:tr h="458281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FM2WebServer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Web server source code, project file, configuration  file,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507503"/>
                  </a:ext>
                </a:extLst>
              </a:tr>
              <a:tr h="569320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FM2Executive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All source code,</a:t>
                      </a:r>
                      <a:r>
                        <a:rPr lang="en-US" baseline="0" dirty="0" smtClean="0"/>
                        <a:t> configuration, command files, database schema etc. for building and running the back-end 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9939"/>
                  </a:ext>
                </a:extLst>
              </a:tr>
              <a:tr h="56932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FM2Server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Server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code, configuration files, database schema,… to build the</a:t>
                      </a:r>
                      <a:r>
                        <a:rPr lang="en-US" sz="1800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259796"/>
                  </a:ext>
                </a:extLst>
              </a:tr>
              <a:tr h="458281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FM2JNI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JNI code for server to interface the C++ FaceMatch library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084671"/>
                  </a:ext>
                </a:extLst>
              </a:tr>
              <a:tr h="458281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FM2Workbench</a:t>
                      </a:r>
                    </a:p>
                    <a:p>
                      <a:pPr algn="l"/>
                      <a:r>
                        <a:rPr lang="en-US" dirty="0" smtClean="0"/>
                        <a:t>(Get</a:t>
                      </a:r>
                      <a:r>
                        <a:rPr lang="en-US" baseline="0" dirty="0" smtClean="0"/>
                        <a:t> CB’s Code)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For interactive</a:t>
                      </a:r>
                      <a:r>
                        <a:rPr lang="en-US" baseline="0" dirty="0" smtClean="0"/>
                        <a:t> testing of face detection and matching 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31950"/>
                  </a:ext>
                </a:extLst>
              </a:tr>
              <a:tr h="458281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FM2Installation</a:t>
                      </a:r>
                    </a:p>
                    <a:p>
                      <a:pPr algn="l"/>
                      <a:r>
                        <a:rPr lang="en-US" dirty="0" smtClean="0"/>
                        <a:t>Notes.txt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Referred to from the README.txt</a:t>
                      </a:r>
                      <a:r>
                        <a:rPr lang="en-US" baseline="0" dirty="0" smtClean="0"/>
                        <a:t> file, with further details on how to build and run the FM2 Web server.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7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330</TotalTime>
  <Words>409</Words>
  <Application>Microsoft Office PowerPoint</Application>
  <PresentationFormat>Widescreen</PresentationFormat>
  <Paragraphs>83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 Antiqua</vt:lpstr>
      <vt:lpstr>Calibri</vt:lpstr>
      <vt:lpstr>Century Gothic</vt:lpstr>
      <vt:lpstr>Wingdings</vt:lpstr>
      <vt:lpstr>Wingdings 3</vt:lpstr>
      <vt:lpstr>Ion</vt:lpstr>
      <vt:lpstr>FaceMatch2 – As Built</vt:lpstr>
      <vt:lpstr>FaceMatch2 (FM2) System</vt:lpstr>
      <vt:lpstr>FM2 System Overview</vt:lpstr>
      <vt:lpstr>Documents</vt:lpstr>
      <vt:lpstr>Development Responsibilities</vt:lpstr>
      <vt:lpstr>Software Location and 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FaceMatch2 – As Built</dc:title>
  <dc:creator>Misra, Dharitri (NIH/NLM/LHC) [E]</dc:creator>
  <cp:lastModifiedBy>Misra, Dharitri (NIH/NLM/LHC) [E]</cp:lastModifiedBy>
  <cp:revision>32</cp:revision>
  <dcterms:created xsi:type="dcterms:W3CDTF">2018-09-25T17:14:43Z</dcterms:created>
  <dcterms:modified xsi:type="dcterms:W3CDTF">2018-10-19T16:41:40Z</dcterms:modified>
</cp:coreProperties>
</file>