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15" r:id="rId2"/>
    <p:sldId id="316" r:id="rId3"/>
    <p:sldId id="317" r:id="rId4"/>
    <p:sldId id="330" r:id="rId5"/>
    <p:sldId id="393" r:id="rId6"/>
    <p:sldId id="338" r:id="rId7"/>
    <p:sldId id="361" r:id="rId8"/>
    <p:sldId id="368" r:id="rId9"/>
    <p:sldId id="379" r:id="rId10"/>
    <p:sldId id="371" r:id="rId11"/>
    <p:sldId id="369" r:id="rId12"/>
    <p:sldId id="395" r:id="rId13"/>
    <p:sldId id="360" r:id="rId14"/>
    <p:sldId id="394" r:id="rId15"/>
    <p:sldId id="392" r:id="rId16"/>
    <p:sldId id="356" r:id="rId17"/>
    <p:sldId id="406" r:id="rId18"/>
    <p:sldId id="405" r:id="rId19"/>
    <p:sldId id="380" r:id="rId20"/>
    <p:sldId id="354" r:id="rId21"/>
    <p:sldId id="382" r:id="rId22"/>
    <p:sldId id="401" r:id="rId23"/>
    <p:sldId id="407" r:id="rId24"/>
    <p:sldId id="326" r:id="rId25"/>
    <p:sldId id="331" r:id="rId26"/>
    <p:sldId id="414" r:id="rId27"/>
    <p:sldId id="411" r:id="rId28"/>
    <p:sldId id="415" r:id="rId29"/>
    <p:sldId id="386" r:id="rId30"/>
    <p:sldId id="396" r:id="rId31"/>
    <p:sldId id="387" r:id="rId32"/>
    <p:sldId id="388" r:id="rId33"/>
    <p:sldId id="416" r:id="rId34"/>
    <p:sldId id="408" r:id="rId35"/>
    <p:sldId id="409" r:id="rId36"/>
    <p:sldId id="410" r:id="rId37"/>
    <p:sldId id="340" r:id="rId38"/>
    <p:sldId id="336" r:id="rId39"/>
    <p:sldId id="337" r:id="rId40"/>
    <p:sldId id="334" r:id="rId41"/>
    <p:sldId id="335" r:id="rId42"/>
    <p:sldId id="412" r:id="rId43"/>
    <p:sldId id="413" r:id="rId44"/>
    <p:sldId id="389" r:id="rId45"/>
    <p:sldId id="342" r:id="rId46"/>
    <p:sldId id="344" r:id="rId47"/>
    <p:sldId id="404" r:id="rId48"/>
    <p:sldId id="403" r:id="rId49"/>
    <p:sldId id="397" r:id="rId50"/>
    <p:sldId id="391" r:id="rId51"/>
    <p:sldId id="345" r:id="rId52"/>
    <p:sldId id="402" r:id="rId5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  <a:srgbClr val="FF99FF"/>
    <a:srgbClr val="99FF99"/>
    <a:srgbClr val="66FF99"/>
    <a:srgbClr val="000000"/>
    <a:srgbClr val="BEFAC9"/>
    <a:srgbClr val="E52762"/>
    <a:srgbClr val="FFC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5" autoAdjust="0"/>
    <p:restoredTop sz="86429" autoAdjust="0"/>
  </p:normalViewPr>
  <p:slideViewPr>
    <p:cSldViewPr snapToGrid="0">
      <p:cViewPr varScale="1">
        <p:scale>
          <a:sx n="102" d="100"/>
          <a:sy n="102" d="100"/>
        </p:scale>
        <p:origin x="7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86AD9E47-55A9-4BBD-BE21-3DCDD969718A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1FCFCEA2-7723-43AD-A540-ACD13A1B95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1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8B07854A-FB26-4035-9A9C-69216E11B48A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7" rIns="93172" bIns="465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EC8FB6E0-01E2-494A-8F6A-819F84FB67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6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FB6E0-01E2-494A-8F6A-819F84FB679F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FB6E0-01E2-494A-8F6A-819F84FB679F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719" y="358013"/>
            <a:ext cx="7162800" cy="56356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>
            <a:sp3d extrusionH="57150">
              <a:bevelT w="38100" h="38100"/>
            </a:sp3d>
          </a:bodyPr>
          <a:lstStyle>
            <a:lvl1pPr>
              <a:defRPr sz="3200" b="1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143000"/>
            <a:ext cx="7866185" cy="4867275"/>
          </a:xfrm>
          <a:prstGeom prst="rect">
            <a:avLst/>
          </a:prstGeom>
          <a:noFill/>
        </p:spPr>
        <p:txBody>
          <a:bodyPr/>
          <a:lstStyle>
            <a:lvl1pPr>
              <a:buFont typeface="Wingdings" pitchFamily="2" charset="2"/>
              <a:buChar char="Ø"/>
              <a:defRPr sz="2400" b="1">
                <a:solidFill>
                  <a:srgbClr val="FFFFCC"/>
                </a:solidFill>
              </a:defRPr>
            </a:lvl1pPr>
            <a:lvl2pPr>
              <a:defRPr sz="2000">
                <a:solidFill>
                  <a:srgbClr val="FFFFCC"/>
                </a:solidFill>
              </a:defRPr>
            </a:lvl2pPr>
            <a:lvl3pPr>
              <a:defRPr sz="2000">
                <a:solidFill>
                  <a:srgbClr val="FFFFCC"/>
                </a:solidFill>
              </a:defRPr>
            </a:lvl3pPr>
            <a:lvl4pPr>
              <a:defRPr sz="1800">
                <a:solidFill>
                  <a:srgbClr val="FFFFCC"/>
                </a:solidFill>
              </a:defRPr>
            </a:lvl4pPr>
            <a:lvl5pPr>
              <a:defRPr>
                <a:solidFill>
                  <a:srgbClr val="FFFFCC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8990" y="6266569"/>
            <a:ext cx="522695" cy="3818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99"/>
                </a:solidFill>
              </a:defRPr>
            </a:lvl1pPr>
          </a:lstStyle>
          <a:p>
            <a:pPr algn="r"/>
            <a:fld id="{B6F15528-21DE-4FAA-801E-634DDDAF4B2B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26" name="Picture 2" descr="C:\DevWork\LPF\EmailProc\miscData\PL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80220" y="221179"/>
            <a:ext cx="880690" cy="72884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7538"/>
            <a:ext cx="4038600" cy="4748625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Ø"/>
              <a:defRPr sz="2800">
                <a:solidFill>
                  <a:srgbClr val="FFFFCC"/>
                </a:solidFill>
              </a:defRPr>
            </a:lvl1pPr>
            <a:lvl2pPr>
              <a:defRPr sz="2400">
                <a:solidFill>
                  <a:srgbClr val="FFFFCC"/>
                </a:solidFill>
              </a:defRPr>
            </a:lvl2pPr>
            <a:lvl3pPr>
              <a:defRPr sz="2000">
                <a:solidFill>
                  <a:srgbClr val="FFFFCC"/>
                </a:solidFill>
              </a:defRPr>
            </a:lvl3pPr>
            <a:lvl4pPr>
              <a:defRPr sz="1800">
                <a:solidFill>
                  <a:srgbClr val="FFFFCC"/>
                </a:solidFill>
              </a:defRPr>
            </a:lvl4pPr>
            <a:lvl5pPr>
              <a:defRPr sz="1800">
                <a:solidFill>
                  <a:srgbClr val="FFFFCC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3788"/>
            <a:ext cx="4038600" cy="4772376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Ø"/>
              <a:defRPr sz="2800">
                <a:solidFill>
                  <a:srgbClr val="FFFFCC"/>
                </a:solidFill>
              </a:defRPr>
            </a:lvl1pPr>
            <a:lvl2pPr>
              <a:defRPr sz="2400">
                <a:solidFill>
                  <a:srgbClr val="FFFFCC"/>
                </a:solidFill>
              </a:defRPr>
            </a:lvl2pPr>
            <a:lvl3pPr>
              <a:defRPr sz="2000">
                <a:solidFill>
                  <a:srgbClr val="FFFFCC"/>
                </a:solidFill>
              </a:defRPr>
            </a:lvl3pPr>
            <a:lvl4pPr>
              <a:defRPr sz="1800">
                <a:solidFill>
                  <a:srgbClr val="FFFFCC"/>
                </a:solidFill>
              </a:defRPr>
            </a:lvl4pPr>
            <a:lvl5pPr>
              <a:defRPr sz="1800">
                <a:solidFill>
                  <a:srgbClr val="FFFFCC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8719" y="358013"/>
            <a:ext cx="7162800" cy="56356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>
            <a:sp3d extrusionH="57150">
              <a:bevelT w="38100" h="38100"/>
            </a:sp3d>
          </a:bodyPr>
          <a:lstStyle>
            <a:lvl1pPr>
              <a:defRPr sz="3200" b="1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2" descr="C:\DevWork\LPF\EmailProc\miscData\PL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80220" y="221179"/>
            <a:ext cx="880690" cy="72884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evWork\LPF\EmailProc\miscData\PL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80220" y="221179"/>
            <a:ext cx="880690" cy="72884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5" name="TextBox 75"/>
          <p:cNvSpPr txBox="1">
            <a:spLocks noChangeArrowheads="1"/>
          </p:cNvSpPr>
          <p:nvPr/>
        </p:nvSpPr>
        <p:spPr bwMode="auto">
          <a:xfrm>
            <a:off x="721909" y="4590524"/>
            <a:ext cx="76239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lvl="1" algn="ctr"/>
            <a:r>
              <a:rPr lang="en-US" sz="24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11" charset="0"/>
              </a:rPr>
              <a:t>October </a:t>
            </a:r>
            <a:r>
              <a:rPr lang="en-US" sz="24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11" charset="0"/>
              </a:rPr>
              <a:t>23, 2013</a:t>
            </a:r>
          </a:p>
        </p:txBody>
      </p:sp>
      <p:sp>
        <p:nvSpPr>
          <p:cNvPr id="9" name="Rectangle 8"/>
          <p:cNvSpPr/>
          <p:nvPr/>
        </p:nvSpPr>
        <p:spPr>
          <a:xfrm>
            <a:off x="7932717" y="166256"/>
            <a:ext cx="973777" cy="795648"/>
          </a:xfrm>
          <a:prstGeom prst="rect">
            <a:avLst/>
          </a:prstGeom>
          <a:solidFill>
            <a:srgbClr val="193B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12" y="660778"/>
            <a:ext cx="8068541" cy="1607409"/>
          </a:xfrm>
        </p:spPr>
        <p:txBody>
          <a:bodyPr/>
          <a:lstStyle/>
          <a:p>
            <a:pPr>
              <a:lnSpc>
                <a:spcPts val="3800"/>
              </a:lnSpc>
            </a:pPr>
            <a:r>
              <a:rPr lang="en-US" sz="3200" dirty="0" smtClean="0"/>
              <a:t>Extraction of Information from </a:t>
            </a:r>
            <a:br>
              <a:rPr lang="en-US" sz="3200" dirty="0" smtClean="0"/>
            </a:br>
            <a:r>
              <a:rPr lang="en-US" sz="3200" dirty="0" smtClean="0"/>
              <a:t>People Locator  Disaster-related Emails 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i="1" dirty="0" smtClean="0"/>
              <a:t>using NLP Techniques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75"/>
          <p:cNvSpPr txBox="1">
            <a:spLocks noChangeArrowheads="1"/>
          </p:cNvSpPr>
          <p:nvPr/>
        </p:nvSpPr>
        <p:spPr bwMode="auto">
          <a:xfrm>
            <a:off x="748146" y="2649598"/>
            <a:ext cx="780208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lvl="1" algn="ctr"/>
            <a:r>
              <a:rPr lang="en-US" sz="44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11" charset="0"/>
              </a:rPr>
              <a:t>Can it be Operationally Viable?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75" y="369888"/>
            <a:ext cx="7162800" cy="563562"/>
          </a:xfrm>
        </p:spPr>
        <p:txBody>
          <a:bodyPr/>
          <a:lstStyle/>
          <a:p>
            <a:r>
              <a:rPr lang="en-US" dirty="0" smtClean="0"/>
              <a:t>Why GATE/ANNIE is not Adequate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Most NLP tools (OpenNLP, GATE) deal with formal, structured text</a:t>
            </a:r>
          </a:p>
          <a:p>
            <a:r>
              <a:rPr lang="en-US" sz="2200" dirty="0" smtClean="0"/>
              <a:t>GATE/ANNIE NLP Platform  useful for :</a:t>
            </a:r>
          </a:p>
          <a:p>
            <a:pPr lvl="1"/>
            <a:r>
              <a:rPr lang="en-US" sz="1800" dirty="0" smtClean="0"/>
              <a:t>Dealing with structurally correct sentences</a:t>
            </a:r>
          </a:p>
          <a:p>
            <a:pPr lvl="1"/>
            <a:r>
              <a:rPr lang="en-US" sz="1800" dirty="0" smtClean="0"/>
              <a:t>Annotating names, persons, locations through gazetteer lookups</a:t>
            </a:r>
          </a:p>
          <a:p>
            <a:pPr lvl="1"/>
            <a:r>
              <a:rPr lang="en-US" sz="1800" dirty="0" smtClean="0"/>
              <a:t>Simple correlation between entities through plug-in tools</a:t>
            </a:r>
          </a:p>
          <a:p>
            <a:r>
              <a:rPr lang="en-US" b="1" dirty="0" smtClean="0"/>
              <a:t> Not suitable for:</a:t>
            </a:r>
          </a:p>
          <a:p>
            <a:pPr lvl="1"/>
            <a:r>
              <a:rPr lang="en-US" sz="1800" dirty="0" smtClean="0"/>
              <a:t>Annotating beyond look-ups and simple matching</a:t>
            </a:r>
          </a:p>
          <a:p>
            <a:pPr lvl="1"/>
            <a:r>
              <a:rPr lang="en-US" sz="1800" dirty="0" smtClean="0"/>
              <a:t>Connecting information in multiple sentences</a:t>
            </a:r>
          </a:p>
          <a:p>
            <a:pPr lvl="1"/>
            <a:r>
              <a:rPr lang="en-US" sz="1800" dirty="0" smtClean="0"/>
              <a:t>Resolving coreference between pronouns and proper nouns</a:t>
            </a:r>
          </a:p>
          <a:p>
            <a:pPr lvl="2">
              <a:buNone/>
            </a:pPr>
            <a:r>
              <a:rPr lang="en-US" dirty="0" smtClean="0"/>
              <a:t>(</a:t>
            </a:r>
            <a:r>
              <a:rPr lang="en-US" i="1" dirty="0" smtClean="0"/>
              <a:t>I am </a:t>
            </a:r>
            <a:r>
              <a:rPr lang="en-US" i="1" dirty="0" smtClean="0">
                <a:solidFill>
                  <a:srgbClr val="FFC000"/>
                </a:solidFill>
              </a:rPr>
              <a:t>looking for </a:t>
            </a:r>
            <a:r>
              <a:rPr lang="en-US" i="1" dirty="0" smtClean="0"/>
              <a:t>a</a:t>
            </a:r>
            <a:r>
              <a:rPr lang="en-US" i="1" dirty="0" smtClean="0">
                <a:solidFill>
                  <a:srgbClr val="FFC000"/>
                </a:solidFill>
              </a:rPr>
              <a:t> girl. Her name </a:t>
            </a:r>
            <a:r>
              <a:rPr lang="en-US" i="1" dirty="0" smtClean="0"/>
              <a:t>is</a:t>
            </a:r>
            <a:r>
              <a:rPr lang="en-US" i="1" dirty="0" smtClean="0">
                <a:solidFill>
                  <a:srgbClr val="FFC000"/>
                </a:solidFill>
              </a:rPr>
              <a:t> Laura Wilson</a:t>
            </a:r>
            <a:r>
              <a:rPr lang="en-US" dirty="0" smtClean="0"/>
              <a:t>.)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urved Down Arrow 5"/>
          <p:cNvSpPr/>
          <p:nvPr/>
        </p:nvSpPr>
        <p:spPr>
          <a:xfrm flipV="1">
            <a:off x="3586348" y="5106380"/>
            <a:ext cx="2624446" cy="308766"/>
          </a:xfrm>
          <a:prstGeom prst="curvedDownArrow">
            <a:avLst>
              <a:gd name="adj1" fmla="val 25000"/>
              <a:gd name="adj2" fmla="val 50000"/>
              <a:gd name="adj3" fmla="val 34407"/>
            </a:avLst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PLIET – More Advanced Text Processing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5" y="1143000"/>
            <a:ext cx="8063346" cy="4867275"/>
          </a:xfrm>
        </p:spPr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Provide a more robust NLP-based framework to extract information from informal/unstructured/grammatically incorrect text</a:t>
            </a:r>
          </a:p>
          <a:p>
            <a:r>
              <a:rPr lang="en-US" dirty="0" smtClean="0"/>
              <a:t>Approach:  Perform Syntactical analysis of data</a:t>
            </a:r>
            <a:endParaRPr lang="en-US" sz="2200" dirty="0" smtClean="0"/>
          </a:p>
          <a:p>
            <a:pPr marL="800100" lvl="3" indent="-342900"/>
            <a:r>
              <a:rPr lang="en-US" sz="2000" b="1" i="1" dirty="0" smtClean="0">
                <a:solidFill>
                  <a:srgbClr val="FFFF66"/>
                </a:solidFill>
              </a:rPr>
              <a:t>Extract</a:t>
            </a:r>
            <a:r>
              <a:rPr lang="en-US" sz="2000" i="1" dirty="0" smtClean="0">
                <a:solidFill>
                  <a:srgbClr val="FFFF66"/>
                </a:solidFill>
              </a:rPr>
              <a:t>: </a:t>
            </a:r>
            <a:r>
              <a:rPr lang="en-US" sz="2000" dirty="0" smtClean="0"/>
              <a:t>Person names, Locations, sentence  clauses, correlations</a:t>
            </a:r>
          </a:p>
          <a:p>
            <a:pPr marL="800100" lvl="3" indent="-342900"/>
            <a:r>
              <a:rPr lang="en-US" sz="2000" b="1" i="1" dirty="0" smtClean="0">
                <a:solidFill>
                  <a:srgbClr val="FFFF66"/>
                </a:solidFill>
              </a:rPr>
              <a:t>Analyze</a:t>
            </a:r>
            <a:r>
              <a:rPr lang="en-US" sz="2000" i="1" dirty="0" smtClean="0">
                <a:solidFill>
                  <a:srgbClr val="FFFF66"/>
                </a:solidFill>
              </a:rPr>
              <a:t>: </a:t>
            </a:r>
            <a:r>
              <a:rPr lang="en-US" sz="2000" dirty="0" smtClean="0"/>
              <a:t>Extracted data to group information for each person</a:t>
            </a:r>
          </a:p>
          <a:p>
            <a:pPr marL="800100" lvl="3" indent="-342900"/>
            <a:r>
              <a:rPr lang="en-US" sz="2000" b="1" i="1" dirty="0" smtClean="0">
                <a:solidFill>
                  <a:srgbClr val="FFFF66"/>
                </a:solidFill>
              </a:rPr>
              <a:t>Infer</a:t>
            </a:r>
            <a:r>
              <a:rPr lang="en-US" sz="2000" i="1" dirty="0" smtClean="0">
                <a:solidFill>
                  <a:srgbClr val="FFFF66"/>
                </a:solidFill>
              </a:rPr>
              <a:t>: </a:t>
            </a:r>
            <a:r>
              <a:rPr lang="en-US" sz="2000" dirty="0" smtClean="0"/>
              <a:t>Examine grouped information to generate inference</a:t>
            </a:r>
          </a:p>
          <a:p>
            <a:pPr marL="800100" lvl="3" indent="-342900"/>
            <a:r>
              <a:rPr lang="en-US" sz="2000" b="1" i="1" dirty="0" smtClean="0">
                <a:solidFill>
                  <a:srgbClr val="FFFF66"/>
                </a:solidFill>
              </a:rPr>
              <a:t>Augment</a:t>
            </a:r>
            <a:r>
              <a:rPr lang="en-US" sz="2000" i="1" dirty="0" smtClean="0">
                <a:solidFill>
                  <a:srgbClr val="FFFF66"/>
                </a:solidFill>
              </a:rPr>
              <a:t>: </a:t>
            </a:r>
            <a:r>
              <a:rPr lang="en-US" sz="2000" dirty="0" smtClean="0"/>
              <a:t>Results with data gathered using other techniques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Standard NLP tools for basic annotations and Look-ups</a:t>
            </a:r>
          </a:p>
          <a:p>
            <a:pPr lvl="1"/>
            <a:r>
              <a:rPr lang="en-US" dirty="0" smtClean="0"/>
              <a:t>Link/Dependency parser for grammatically connecting the words (*)</a:t>
            </a:r>
            <a:endParaRPr lang="en-US" sz="2000" dirty="0" smtClean="0"/>
          </a:p>
          <a:p>
            <a:pPr lvl="1"/>
            <a:r>
              <a:rPr lang="en-US" sz="2000" dirty="0" smtClean="0"/>
              <a:t>Analyzers, Coreference Resolvers,  Lexicons, Gazetteers </a:t>
            </a:r>
          </a:p>
          <a:p>
            <a:pPr lvl="1"/>
            <a:r>
              <a:rPr lang="en-US" dirty="0" smtClean="0"/>
              <a:t>Framework to plug in all  these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5021" y="2327562"/>
            <a:ext cx="7695209" cy="1876301"/>
          </a:xfrm>
          <a:prstGeom prst="rect">
            <a:avLst/>
          </a:prstGeom>
          <a:solidFill>
            <a:srgbClr val="66FF99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2509" y="358013"/>
            <a:ext cx="7619010" cy="563562"/>
          </a:xfrm>
        </p:spPr>
        <p:txBody>
          <a:bodyPr/>
          <a:lstStyle/>
          <a:p>
            <a:r>
              <a:rPr lang="en-US" dirty="0" smtClean="0"/>
              <a:t>PLIET Approach: Details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599" y="1143000"/>
            <a:ext cx="8011887" cy="510342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relationships and build structural hierarchy</a:t>
            </a:r>
          </a:p>
          <a:p>
            <a:pPr lvl="1"/>
            <a:r>
              <a:rPr lang="en-US" dirty="0" smtClean="0"/>
              <a:t>Sentence -&gt; clause/sub-clause -&gt; Subject, Verb, Objects</a:t>
            </a:r>
          </a:p>
          <a:p>
            <a:pPr lvl="1"/>
            <a:r>
              <a:rPr lang="en-US" dirty="0" smtClean="0"/>
              <a:t>Identify entities: Persons, Locations, Attributes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Analyze  the clauses; group info for the </a:t>
            </a:r>
            <a:r>
              <a:rPr lang="en-US" sz="2200" i="1" dirty="0" smtClean="0"/>
              <a:t>same Person </a:t>
            </a:r>
            <a:r>
              <a:rPr lang="en-US" sz="2200" dirty="0" smtClean="0"/>
              <a:t>together </a:t>
            </a:r>
          </a:p>
          <a:p>
            <a:pPr marL="857250" lvl="1" indent="-457200"/>
            <a:r>
              <a:rPr lang="en-US" dirty="0" smtClean="0"/>
              <a:t>Person: subject or object of a clause</a:t>
            </a:r>
          </a:p>
          <a:p>
            <a:pPr marL="857250" lvl="1" indent="-457200"/>
            <a:r>
              <a:rPr lang="en-US" dirty="0" smtClean="0"/>
              <a:t>Link  attributes (name, age, gender) to its Person</a:t>
            </a:r>
          </a:p>
          <a:p>
            <a:pPr marL="1714500" lvl="3" indent="-457200">
              <a:buNone/>
            </a:pPr>
            <a:r>
              <a:rPr lang="en-US" sz="1600" dirty="0" smtClean="0"/>
              <a:t>(My  brother’s </a:t>
            </a:r>
            <a:r>
              <a:rPr lang="en-US" sz="1600" dirty="0" smtClean="0">
                <a:solidFill>
                  <a:srgbClr val="FFC000"/>
                </a:solidFill>
              </a:rPr>
              <a:t>name </a:t>
            </a:r>
            <a:r>
              <a:rPr lang="en-US" sz="1600" dirty="0" smtClean="0"/>
              <a:t>is</a:t>
            </a:r>
            <a:r>
              <a:rPr lang="en-US" sz="1600" dirty="0" smtClean="0">
                <a:solidFill>
                  <a:srgbClr val="FFC000"/>
                </a:solidFill>
              </a:rPr>
              <a:t> John Smith. </a:t>
            </a:r>
            <a:r>
              <a:rPr lang="en-US" sz="1600" dirty="0" smtClean="0"/>
              <a:t>He is </a:t>
            </a:r>
            <a:r>
              <a:rPr lang="en-US" sz="1600" dirty="0" smtClean="0">
                <a:solidFill>
                  <a:srgbClr val="FFC000"/>
                </a:solidFill>
              </a:rPr>
              <a:t>20 years </a:t>
            </a:r>
            <a:r>
              <a:rPr lang="en-US" sz="1600" dirty="0" smtClean="0"/>
              <a:t>old. He is hurt.)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Draw inferences, based on a PL-specific  Lexicon</a:t>
            </a:r>
          </a:p>
          <a:p>
            <a:pPr marL="1257300" lvl="2" indent="-457200"/>
            <a:r>
              <a:rPr lang="en-US" sz="1800" dirty="0" smtClean="0"/>
              <a:t>PL Lexicon created earlier, with verbs and their significance </a:t>
            </a:r>
          </a:p>
          <a:p>
            <a:pPr marL="857250" lvl="1" indent="-457200"/>
            <a:r>
              <a:rPr lang="en-US" dirty="0" smtClean="0"/>
              <a:t>Reporter vs. a reported person – from lexicon entries</a:t>
            </a:r>
          </a:p>
          <a:p>
            <a:pPr marL="857250" lvl="1" indent="-457200"/>
            <a:r>
              <a:rPr lang="en-US" dirty="0" smtClean="0"/>
              <a:t>Resolve ambiguity through rules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Merge with Entities extracted using Reg. Expression</a:t>
            </a:r>
          </a:p>
          <a:p>
            <a:pPr marL="857250" lvl="1" indent="-457200"/>
            <a:r>
              <a:rPr lang="en-US" dirty="0" smtClean="0"/>
              <a:t>Define and match patterns in message text</a:t>
            </a:r>
          </a:p>
          <a:p>
            <a:pPr marL="857250" lvl="1" indent="-457200"/>
            <a:r>
              <a:rPr lang="en-US" dirty="0" smtClean="0"/>
              <a:t>Select fields from above,  if missing in 3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NLP Tools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Standard tools for tokenizing /annotating text </a:t>
            </a:r>
            <a:r>
              <a:rPr lang="en-US" sz="2200" b="0" i="1" dirty="0" smtClean="0"/>
              <a:t>-&gt; GATE/ANNIE</a:t>
            </a:r>
          </a:p>
          <a:p>
            <a:r>
              <a:rPr lang="en-US" sz="2200" dirty="0" smtClean="0"/>
              <a:t>Reliable syntactic parser for structural analysis (Token  </a:t>
            </a:r>
            <a:r>
              <a:rPr lang="en-US" sz="2200" dirty="0" err="1" smtClean="0"/>
              <a:t>PoS</a:t>
            </a:r>
            <a:r>
              <a:rPr lang="en-US" sz="2200" dirty="0" smtClean="0"/>
              <a:t>/ dependency)  -&gt; </a:t>
            </a:r>
            <a:r>
              <a:rPr lang="en-US" sz="2200" b="0" i="1" dirty="0" smtClean="0"/>
              <a:t>Stanford Dependency Parser</a:t>
            </a:r>
          </a:p>
          <a:p>
            <a:r>
              <a:rPr lang="en-US" i="1" dirty="0" smtClean="0"/>
              <a:t>Other tools for:</a:t>
            </a:r>
          </a:p>
          <a:p>
            <a:pPr lvl="1"/>
            <a:r>
              <a:rPr lang="en-US" dirty="0" smtClean="0"/>
              <a:t>Anaphora resolution – </a:t>
            </a:r>
            <a:r>
              <a:rPr lang="en-US" i="1" dirty="0" err="1" smtClean="0"/>
              <a:t>PhilGooch</a:t>
            </a:r>
            <a:r>
              <a:rPr lang="en-US" i="1" dirty="0" smtClean="0"/>
              <a:t> Pronoun Annotator</a:t>
            </a:r>
          </a:p>
          <a:p>
            <a:pPr lvl="1"/>
            <a:r>
              <a:rPr lang="en-US" dirty="0" smtClean="0"/>
              <a:t>Coreference resolution</a:t>
            </a:r>
          </a:p>
          <a:p>
            <a:pPr lvl="1"/>
            <a:r>
              <a:rPr lang="en-US" dirty="0" smtClean="0"/>
              <a:t>Determining/resolving names and locations </a:t>
            </a:r>
            <a:r>
              <a:rPr lang="en-US" i="1" dirty="0" smtClean="0"/>
              <a:t>(Geo-coder Service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Tools for Generating Inferences </a:t>
            </a:r>
          </a:p>
          <a:p>
            <a:pPr lvl="1"/>
            <a:r>
              <a:rPr lang="en-US" dirty="0" smtClean="0"/>
              <a:t>Domain-specific inference generator (?)</a:t>
            </a:r>
            <a:endParaRPr lang="en-US" i="1" dirty="0" smtClean="0"/>
          </a:p>
          <a:p>
            <a:pPr lvl="2"/>
            <a:r>
              <a:rPr lang="en-US" sz="1800" i="1" dirty="0" smtClean="0"/>
              <a:t>Such as for story-telling, not Reasoners operating on knowledge-bases</a:t>
            </a:r>
            <a:endParaRPr lang="en-US" i="1" dirty="0" smtClean="0"/>
          </a:p>
          <a:p>
            <a:r>
              <a:rPr lang="en-US" dirty="0" smtClean="0"/>
              <a:t>Bridging the GAP</a:t>
            </a:r>
          </a:p>
          <a:p>
            <a:pPr lvl="1"/>
            <a:r>
              <a:rPr lang="en-US" dirty="0" smtClean="0"/>
              <a:t>PLIET developed tools, as required, to complete the task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615046" y="1413162"/>
            <a:ext cx="4322616" cy="4191991"/>
            <a:chOff x="1615046" y="1413162"/>
            <a:chExt cx="4322616" cy="4191991"/>
          </a:xfrm>
        </p:grpSpPr>
        <p:sp>
          <p:nvSpPr>
            <p:cNvPr id="42" name="Rectangle 41"/>
            <p:cNvSpPr/>
            <p:nvPr/>
          </p:nvSpPr>
          <p:spPr>
            <a:xfrm>
              <a:off x="1615046" y="1413162"/>
              <a:ext cx="4322616" cy="419199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37558" y="1458685"/>
              <a:ext cx="3061855" cy="451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Email Processing Application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788717" y="298638"/>
            <a:ext cx="7162800" cy="563562"/>
          </a:xfrm>
        </p:spPr>
        <p:txBody>
          <a:bodyPr/>
          <a:lstStyle/>
          <a:p>
            <a:r>
              <a:rPr lang="en-US" sz="3200" dirty="0" smtClean="0"/>
              <a:t>System Workflow</a:t>
            </a:r>
            <a:endParaRPr lang="en-US" sz="3200" dirty="0"/>
          </a:p>
        </p:txBody>
      </p:sp>
      <p:grpSp>
        <p:nvGrpSpPr>
          <p:cNvPr id="3" name="Group 57"/>
          <p:cNvGrpSpPr/>
          <p:nvPr/>
        </p:nvGrpSpPr>
        <p:grpSpPr>
          <a:xfrm>
            <a:off x="1686296" y="1947556"/>
            <a:ext cx="3978234" cy="581892"/>
            <a:chOff x="2729977" y="2366583"/>
            <a:chExt cx="2935094" cy="498765"/>
          </a:xfrm>
        </p:grpSpPr>
        <p:sp>
          <p:nvSpPr>
            <p:cNvPr id="25" name="Rectangle 24"/>
            <p:cNvSpPr/>
            <p:nvPr/>
          </p:nvSpPr>
          <p:spPr>
            <a:xfrm>
              <a:off x="3555853" y="2366584"/>
              <a:ext cx="2109218" cy="498764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Email Service App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729977" y="2366583"/>
              <a:ext cx="819801" cy="49876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Email Monitor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621973" y="4809508"/>
            <a:ext cx="2351315" cy="427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</a:rPr>
              <a:t>Reported Person Record</a:t>
            </a:r>
            <a:endParaRPr lang="en-US" sz="1600" b="1" dirty="0">
              <a:solidFill>
                <a:srgbClr val="008000"/>
              </a:solidFill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439387" y="1211283"/>
            <a:ext cx="1496294" cy="1886694"/>
            <a:chOff x="439387" y="1211283"/>
            <a:chExt cx="1496294" cy="1886694"/>
          </a:xfrm>
        </p:grpSpPr>
        <p:sp>
          <p:nvSpPr>
            <p:cNvPr id="27" name="Rectangle 26"/>
            <p:cNvSpPr/>
            <p:nvPr/>
          </p:nvSpPr>
          <p:spPr>
            <a:xfrm>
              <a:off x="1140032" y="2731326"/>
              <a:ext cx="795649" cy="3666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Email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6" name="Group 55"/>
            <p:cNvGrpSpPr/>
            <p:nvPr/>
          </p:nvGrpSpPr>
          <p:grpSpPr>
            <a:xfrm>
              <a:off x="439387" y="1211283"/>
              <a:ext cx="1199407" cy="1629757"/>
              <a:chOff x="0" y="344385"/>
              <a:chExt cx="1199407" cy="1629757"/>
            </a:xfrm>
          </p:grpSpPr>
          <p:sp>
            <p:nvSpPr>
              <p:cNvPr id="85" name="Right Arrow 84"/>
              <p:cNvSpPr/>
              <p:nvPr/>
            </p:nvSpPr>
            <p:spPr>
              <a:xfrm rot="6578968">
                <a:off x="288358" y="978516"/>
                <a:ext cx="292937" cy="173812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52"/>
              <p:cNvGrpSpPr/>
              <p:nvPr/>
            </p:nvGrpSpPr>
            <p:grpSpPr>
              <a:xfrm>
                <a:off x="0" y="344385"/>
                <a:ext cx="1199407" cy="1629757"/>
                <a:chOff x="0" y="344385"/>
                <a:chExt cx="1199407" cy="1629757"/>
              </a:xfrm>
            </p:grpSpPr>
            <p:pic>
              <p:nvPicPr>
                <p:cNvPr id="82" name="Picture 2" descr="C:\Documents and Settings\dmisra\Local Settings\Temporary Internet Files\Content.IE5\LOQCGOUR\MC900433831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0" y="1175246"/>
                  <a:ext cx="771854" cy="771854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</p:pic>
            <p:sp>
              <p:nvSpPr>
                <p:cNvPr id="83" name="Right Arrow 82"/>
                <p:cNvSpPr/>
                <p:nvPr/>
              </p:nvSpPr>
              <p:spPr>
                <a:xfrm flipV="1">
                  <a:off x="629347" y="1496292"/>
                  <a:ext cx="570060" cy="178130"/>
                </a:xfrm>
                <a:prstGeom prst="rightArrow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4" name="Picture 4" descr="C:\Documents and Settings\dmisra\Local Settings\Temporary Internet Files\Content.IE5\E1G6UTJQ\MC90044201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00827" y="344385"/>
                  <a:ext cx="546265" cy="546265"/>
                </a:xfrm>
                <a:prstGeom prst="rect">
                  <a:avLst/>
                </a:prstGeom>
                <a:noFill/>
              </p:spPr>
            </p:pic>
            <p:sp>
              <p:nvSpPr>
                <p:cNvPr id="87" name="Arc 86"/>
                <p:cNvSpPr/>
                <p:nvPr/>
              </p:nvSpPr>
              <p:spPr>
                <a:xfrm rot="19469407">
                  <a:off x="504056" y="1244047"/>
                  <a:ext cx="675105" cy="730095"/>
                </a:xfrm>
                <a:prstGeom prst="arc">
                  <a:avLst>
                    <a:gd name="adj1" fmla="val 14509282"/>
                    <a:gd name="adj2" fmla="val 0"/>
                  </a:avLst>
                </a:prstGeom>
                <a:ln w="19050">
                  <a:solidFill>
                    <a:srgbClr val="FFFF66"/>
                  </a:solidFill>
                  <a:prstDash val="lgDash"/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Arc 85"/>
              <p:cNvSpPr/>
              <p:nvPr/>
            </p:nvSpPr>
            <p:spPr>
              <a:xfrm rot="9127951">
                <a:off x="494161" y="1222280"/>
                <a:ext cx="675105" cy="730095"/>
              </a:xfrm>
              <a:prstGeom prst="arc">
                <a:avLst>
                  <a:gd name="adj1" fmla="val 14509282"/>
                  <a:gd name="adj2" fmla="val 0"/>
                </a:avLst>
              </a:prstGeom>
              <a:ln w="28575">
                <a:solidFill>
                  <a:srgbClr val="FFFF66"/>
                </a:solidFill>
                <a:prstDash val="lgDash"/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" name="Right Arrow 62"/>
          <p:cNvSpPr/>
          <p:nvPr/>
        </p:nvSpPr>
        <p:spPr>
          <a:xfrm rot="5400000">
            <a:off x="3728845" y="2778829"/>
            <a:ext cx="641276" cy="1900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>
            <a:off x="3135086" y="3800104"/>
            <a:ext cx="249383" cy="558140"/>
          </a:xfrm>
          <a:prstGeom prst="downArrow">
            <a:avLst/>
          </a:prstGeom>
          <a:solidFill>
            <a:srgbClr val="92D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/>
          <p:cNvSpPr/>
          <p:nvPr/>
        </p:nvSpPr>
        <p:spPr>
          <a:xfrm flipV="1">
            <a:off x="4548249" y="2541319"/>
            <a:ext cx="237507" cy="653142"/>
          </a:xfrm>
          <a:prstGeom prst="down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/>
          <p:cNvSpPr/>
          <p:nvPr/>
        </p:nvSpPr>
        <p:spPr>
          <a:xfrm>
            <a:off x="3135087" y="2565070"/>
            <a:ext cx="213755" cy="641268"/>
          </a:xfrm>
          <a:prstGeom prst="down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572000" y="2693719"/>
            <a:ext cx="1068780" cy="536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8000"/>
                </a:solidFill>
              </a:rPr>
              <a:t>Person Records</a:t>
            </a:r>
            <a:endParaRPr lang="en-US" sz="1400" b="1" dirty="0">
              <a:solidFill>
                <a:srgbClr val="008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40676" y="3218212"/>
            <a:ext cx="1555668" cy="58189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PLUS Service Handler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99115" y="4368138"/>
            <a:ext cx="1870360" cy="667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PLUS Service 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69475" y="3241967"/>
            <a:ext cx="2113808" cy="653142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2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  <a:softEdge rad="3175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ross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Email Information Extractor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0" name="Down Arrow 89"/>
          <p:cNvSpPr/>
          <p:nvPr/>
        </p:nvSpPr>
        <p:spPr>
          <a:xfrm>
            <a:off x="4275111" y="2565070"/>
            <a:ext cx="154385" cy="629393"/>
          </a:xfrm>
          <a:prstGeom prst="downArrow">
            <a:avLst/>
          </a:prstGeom>
          <a:solidFill>
            <a:srgbClr val="803D06"/>
          </a:solidFill>
          <a:ln>
            <a:solidFill>
              <a:srgbClr val="803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Bent Arrow 91"/>
          <p:cNvSpPr/>
          <p:nvPr/>
        </p:nvSpPr>
        <p:spPr>
          <a:xfrm rot="16200000" flipV="1">
            <a:off x="5257806" y="2698662"/>
            <a:ext cx="623444" cy="3776353"/>
          </a:xfrm>
          <a:prstGeom prst="bentArrow">
            <a:avLst>
              <a:gd name="adj1" fmla="val 25000"/>
              <a:gd name="adj2" fmla="val 22619"/>
              <a:gd name="adj3" fmla="val 25000"/>
              <a:gd name="adj4" fmla="val 28829"/>
            </a:avLst>
          </a:prstGeom>
          <a:gradFill flip="none" rotWithShape="1">
            <a:gsLst>
              <a:gs pos="0">
                <a:srgbClr val="008000"/>
              </a:gs>
              <a:gs pos="100000">
                <a:srgbClr val="3FFF6B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317674" y="3063835"/>
            <a:ext cx="1983178" cy="11756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People Locator 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Web Service</a:t>
            </a:r>
            <a:endParaRPr lang="en-US" dirty="0"/>
          </a:p>
        </p:txBody>
      </p:sp>
      <p:grpSp>
        <p:nvGrpSpPr>
          <p:cNvPr id="8" name="Group 46"/>
          <p:cNvGrpSpPr/>
          <p:nvPr/>
        </p:nvGrpSpPr>
        <p:grpSpPr>
          <a:xfrm>
            <a:off x="2256312" y="2541314"/>
            <a:ext cx="4013861" cy="1934702"/>
            <a:chOff x="2256312" y="2541314"/>
            <a:chExt cx="4013861" cy="1934702"/>
          </a:xfrm>
        </p:grpSpPr>
        <p:sp>
          <p:nvSpPr>
            <p:cNvPr id="35" name="TextBox 34"/>
            <p:cNvSpPr txBox="1"/>
            <p:nvPr/>
          </p:nvSpPr>
          <p:spPr>
            <a:xfrm>
              <a:off x="4108860" y="4168239"/>
              <a:ext cx="1686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srgbClr val="002060"/>
                  </a:solidFill>
                </a:rPr>
                <a:t>(SOAP Interface)</a:t>
              </a:r>
              <a:endParaRPr lang="en-US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79" name="Down Arrow 78"/>
            <p:cNvSpPr/>
            <p:nvPr/>
          </p:nvSpPr>
          <p:spPr>
            <a:xfrm flipV="1">
              <a:off x="2256312" y="3823852"/>
              <a:ext cx="166254" cy="546266"/>
            </a:xfrm>
            <a:prstGeom prst="downArrow">
              <a:avLst/>
            </a:prstGeom>
            <a:solidFill>
              <a:srgbClr val="803D06"/>
            </a:solidFill>
            <a:ln>
              <a:solidFill>
                <a:srgbClr val="803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446319" y="3800105"/>
              <a:ext cx="605640" cy="475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803D06"/>
                  </a:solidFill>
                </a:rPr>
                <a:t>Event List</a:t>
              </a:r>
              <a:endParaRPr lang="en-US" sz="1400" b="1" dirty="0">
                <a:solidFill>
                  <a:srgbClr val="803D06"/>
                </a:solidFill>
              </a:endParaRPr>
            </a:p>
          </p:txBody>
        </p:sp>
        <p:sp>
          <p:nvSpPr>
            <p:cNvPr id="81" name="Down Arrow 80"/>
            <p:cNvSpPr/>
            <p:nvPr/>
          </p:nvSpPr>
          <p:spPr>
            <a:xfrm flipH="1" flipV="1">
              <a:off x="2880292" y="2541314"/>
              <a:ext cx="171665" cy="665017"/>
            </a:xfrm>
            <a:prstGeom prst="downArrow">
              <a:avLst/>
            </a:prstGeom>
            <a:solidFill>
              <a:srgbClr val="803D06"/>
            </a:solidFill>
            <a:ln>
              <a:solidFill>
                <a:srgbClr val="803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Bent Arrow 39"/>
            <p:cNvSpPr/>
            <p:nvPr/>
          </p:nvSpPr>
          <p:spPr>
            <a:xfrm rot="16200000" flipH="1">
              <a:off x="4695702" y="2795649"/>
              <a:ext cx="368135" cy="2780807"/>
            </a:xfrm>
            <a:prstGeom prst="bentArrow">
              <a:avLst>
                <a:gd name="adj1" fmla="val 25000"/>
                <a:gd name="adj2" fmla="val 22619"/>
                <a:gd name="adj3" fmla="val 25000"/>
                <a:gd name="adj4" fmla="val 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45"/>
          <p:cNvGrpSpPr/>
          <p:nvPr/>
        </p:nvGrpSpPr>
        <p:grpSpPr>
          <a:xfrm>
            <a:off x="1308432" y="1185552"/>
            <a:ext cx="815277" cy="610230"/>
            <a:chOff x="1379682" y="1114302"/>
            <a:chExt cx="815277" cy="610230"/>
          </a:xfrm>
        </p:grpSpPr>
        <p:sp>
          <p:nvSpPr>
            <p:cNvPr id="62" name="Rectangle 61"/>
            <p:cNvSpPr/>
            <p:nvPr/>
          </p:nvSpPr>
          <p:spPr>
            <a:xfrm>
              <a:off x="1399310" y="1114302"/>
              <a:ext cx="795649" cy="3666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Reply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 rot="13559916" flipV="1">
              <a:off x="1205766" y="1426198"/>
              <a:ext cx="472250" cy="124417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63" grpId="0" animBg="1"/>
      <p:bldP spid="78" grpId="0" animBg="1"/>
      <p:bldP spid="73" grpId="0" animBg="1"/>
      <p:bldP spid="71" grpId="0" animBg="1"/>
      <p:bldP spid="76" grpId="0"/>
      <p:bldP spid="70" grpId="0" animBg="1"/>
      <p:bldP spid="72" grpId="0" animBg="1"/>
      <p:bldP spid="12" grpId="0" animBg="1"/>
      <p:bldP spid="90" grpId="0" animBg="1"/>
      <p:bldP spid="92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64185" y="6302873"/>
            <a:ext cx="49480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FFCC"/>
                </a:solidFill>
              </a:rPr>
              <a:pPr/>
              <a:t>15</a:t>
            </a:fld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38102" y="2305569"/>
            <a:ext cx="7215250" cy="160141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Information Extractor:  Implementation</a:t>
            </a:r>
            <a:endParaRPr kumimoji="0" lang="en-US" sz="4400" b="1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2"/>
          <p:cNvGrpSpPr/>
          <p:nvPr/>
        </p:nvGrpSpPr>
        <p:grpSpPr>
          <a:xfrm>
            <a:off x="581885" y="961900"/>
            <a:ext cx="3550725" cy="5237019"/>
            <a:chOff x="641266" y="1104405"/>
            <a:chExt cx="3372593" cy="5195455"/>
          </a:xfrm>
        </p:grpSpPr>
        <p:sp>
          <p:nvSpPr>
            <p:cNvPr id="42" name="Rectangle 41"/>
            <p:cNvSpPr/>
            <p:nvPr/>
          </p:nvSpPr>
          <p:spPr>
            <a:xfrm>
              <a:off x="641266" y="1104405"/>
              <a:ext cx="3372593" cy="51954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nvex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8145" y="1221177"/>
              <a:ext cx="3182587" cy="451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Email Information Extractor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950026" y="2553195"/>
            <a:ext cx="2493818" cy="34675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90600" y="298638"/>
            <a:ext cx="7162800" cy="563562"/>
          </a:xfrm>
        </p:spPr>
        <p:txBody>
          <a:bodyPr/>
          <a:lstStyle/>
          <a:p>
            <a:r>
              <a:rPr lang="en-US" dirty="0" smtClean="0"/>
              <a:t>Information Extractor Architecture</a:t>
            </a:r>
            <a:endParaRPr lang="en-US" sz="32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3198336" y="3046884"/>
            <a:ext cx="2747325" cy="1709012"/>
            <a:chOff x="3210212" y="2643123"/>
            <a:chExt cx="2747325" cy="1709012"/>
          </a:xfrm>
        </p:grpSpPr>
        <p:sp>
          <p:nvSpPr>
            <p:cNvPr id="29" name="Rectangle 28"/>
            <p:cNvSpPr/>
            <p:nvPr/>
          </p:nvSpPr>
          <p:spPr>
            <a:xfrm>
              <a:off x="4275119" y="2778826"/>
              <a:ext cx="1318160" cy="3983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Annotations</a:t>
              </a:r>
              <a:endPara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51366" y="3182584"/>
              <a:ext cx="1508167" cy="1169551"/>
            </a:xfrm>
            <a:prstGeom prst="rect">
              <a:avLst/>
            </a:prstGeom>
            <a:noFill/>
            <a:ln>
              <a:solidFill>
                <a:srgbClr val="FFFFCC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sz="1400" b="1" dirty="0" smtClean="0">
                  <a:solidFill>
                    <a:srgbClr val="FFFFCC"/>
                  </a:solidFill>
                </a:rPr>
                <a:t>Token (</a:t>
              </a:r>
              <a:r>
                <a:rPr lang="en-US" sz="1400" b="1" dirty="0" err="1" smtClean="0">
                  <a:solidFill>
                    <a:srgbClr val="FFFFCC"/>
                  </a:solidFill>
                </a:rPr>
                <a:t>PoS</a:t>
              </a:r>
              <a:r>
                <a:rPr lang="en-US" sz="1400" b="1" dirty="0" smtClean="0">
                  <a:solidFill>
                    <a:srgbClr val="FFFFCC"/>
                  </a:solidFill>
                </a:rPr>
                <a:t> +dependency)</a:t>
              </a:r>
            </a:p>
            <a:p>
              <a:pPr>
                <a:buFontTx/>
                <a:buChar char="-"/>
              </a:pPr>
              <a:r>
                <a:rPr lang="en-US" sz="1400" b="1" dirty="0" smtClean="0">
                  <a:solidFill>
                    <a:srgbClr val="FFFFCC"/>
                  </a:solidFill>
                </a:rPr>
                <a:t> Person, Location</a:t>
              </a:r>
            </a:p>
            <a:p>
              <a:r>
                <a:rPr lang="en-US" sz="1400" b="1" dirty="0" smtClean="0">
                  <a:solidFill>
                    <a:srgbClr val="FFFFCC"/>
                  </a:solidFill>
                </a:rPr>
                <a:t> -Attribute</a:t>
              </a:r>
            </a:p>
            <a:p>
              <a:r>
                <a:rPr lang="en-US" sz="1400" b="1" dirty="0" smtClean="0">
                  <a:solidFill>
                    <a:srgbClr val="FFFFCC"/>
                  </a:solidFill>
                </a:rPr>
                <a:t>- Anaphora</a:t>
              </a:r>
            </a:p>
          </p:txBody>
        </p:sp>
        <p:sp>
          <p:nvSpPr>
            <p:cNvPr id="41" name="Right Arrow 40"/>
            <p:cNvSpPr/>
            <p:nvPr/>
          </p:nvSpPr>
          <p:spPr>
            <a:xfrm rot="11572409" flipV="1">
              <a:off x="3210212" y="2643123"/>
              <a:ext cx="2747325" cy="18827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Left-Right Arrow 63"/>
          <p:cNvSpPr/>
          <p:nvPr/>
        </p:nvSpPr>
        <p:spPr>
          <a:xfrm>
            <a:off x="3267695" y="3164776"/>
            <a:ext cx="356260" cy="136534"/>
          </a:xfrm>
          <a:prstGeom prst="left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Left-Right Arrow 64"/>
          <p:cNvSpPr/>
          <p:nvPr/>
        </p:nvSpPr>
        <p:spPr>
          <a:xfrm>
            <a:off x="3267695" y="3720938"/>
            <a:ext cx="356260" cy="136534"/>
          </a:xfrm>
          <a:prstGeom prst="left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Left-Right Arrow 65"/>
          <p:cNvSpPr/>
          <p:nvPr/>
        </p:nvSpPr>
        <p:spPr>
          <a:xfrm>
            <a:off x="3230089" y="4825343"/>
            <a:ext cx="405741" cy="150418"/>
          </a:xfrm>
          <a:prstGeom prst="left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Left-Right Arrow 66"/>
          <p:cNvSpPr/>
          <p:nvPr/>
        </p:nvSpPr>
        <p:spPr>
          <a:xfrm>
            <a:off x="3241964" y="4277098"/>
            <a:ext cx="393866" cy="128647"/>
          </a:xfrm>
          <a:prstGeom prst="left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27909" y="3063832"/>
            <a:ext cx="2114055" cy="3931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NLP Extractor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90304" y="3602057"/>
            <a:ext cx="2151660" cy="35783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Message Analyzer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80655" y="4742090"/>
            <a:ext cx="2137559" cy="379079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Inference Generator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68779" y="5341912"/>
            <a:ext cx="2137560" cy="47813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Reported Person</a:t>
            </a:r>
          </a:p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Reconciler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80655" y="4061359"/>
            <a:ext cx="2161309" cy="581891"/>
            <a:chOff x="1033153" y="4061359"/>
            <a:chExt cx="2161309" cy="581891"/>
          </a:xfrm>
        </p:grpSpPr>
        <p:sp>
          <p:nvSpPr>
            <p:cNvPr id="49" name="Rectangle 48"/>
            <p:cNvSpPr/>
            <p:nvPr/>
          </p:nvSpPr>
          <p:spPr>
            <a:xfrm>
              <a:off x="1033153" y="4061359"/>
              <a:ext cx="2161309" cy="581891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Fragment Analyzer</a:t>
              </a:r>
            </a:p>
            <a:p>
              <a:pPr algn="ctr"/>
              <a:endParaRPr lang="en-US" b="1" dirty="0" smtClean="0">
                <a:solidFill>
                  <a:srgbClr val="00206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60665" y="4346367"/>
              <a:ext cx="1496291" cy="276999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>
                      <a:lumMod val="50000"/>
                    </a:schemeClr>
                  </a:solidFill>
                </a:rPr>
                <a:t>(</a:t>
              </a:r>
              <a:r>
                <a:rPr lang="en-US" sz="12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RegExp</a:t>
              </a:r>
              <a:r>
                <a:rPr lang="en-US" sz="1200" b="1" dirty="0" smtClean="0">
                  <a:solidFill>
                    <a:schemeClr val="accent1">
                      <a:lumMod val="50000"/>
                    </a:schemeClr>
                  </a:solidFill>
                </a:rPr>
                <a:t> Matcher)</a:t>
              </a:r>
              <a:endParaRPr 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Group 53"/>
          <p:cNvGrpSpPr/>
          <p:nvPr/>
        </p:nvGrpSpPr>
        <p:grpSpPr>
          <a:xfrm>
            <a:off x="3176937" y="2173183"/>
            <a:ext cx="2680832" cy="701889"/>
            <a:chOff x="3212563" y="1757548"/>
            <a:chExt cx="2680832" cy="701889"/>
          </a:xfrm>
        </p:grpSpPr>
        <p:sp>
          <p:nvSpPr>
            <p:cNvPr id="28" name="Rectangle 27"/>
            <p:cNvSpPr/>
            <p:nvPr/>
          </p:nvSpPr>
          <p:spPr>
            <a:xfrm>
              <a:off x="4256189" y="1757548"/>
              <a:ext cx="1265837" cy="459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Email Text Document</a:t>
              </a:r>
              <a:endPara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 rot="162296">
              <a:off x="3212563" y="2280481"/>
              <a:ext cx="2680832" cy="17895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593769" y="2204851"/>
            <a:ext cx="1757561" cy="372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NLP Pipeline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49680" y="1579417"/>
            <a:ext cx="2114055" cy="54626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Process Controller</a:t>
            </a:r>
          </a:p>
          <a:p>
            <a:pPr algn="ctr"/>
            <a:endParaRPr lang="en-US" sz="800" b="1" dirty="0" smtClean="0">
              <a:solidFill>
                <a:srgbClr val="002060"/>
              </a:solidFill>
            </a:endParaRPr>
          </a:p>
        </p:txBody>
      </p:sp>
      <p:grpSp>
        <p:nvGrpSpPr>
          <p:cNvPr id="6" name="Group 50"/>
          <p:cNvGrpSpPr/>
          <p:nvPr/>
        </p:nvGrpSpPr>
        <p:grpSpPr>
          <a:xfrm>
            <a:off x="0" y="1448791"/>
            <a:ext cx="1080656" cy="665018"/>
            <a:chOff x="59375" y="1674421"/>
            <a:chExt cx="1007425" cy="625931"/>
          </a:xfrm>
        </p:grpSpPr>
        <p:sp>
          <p:nvSpPr>
            <p:cNvPr id="27" name="Rectangle 26"/>
            <p:cNvSpPr/>
            <p:nvPr/>
          </p:nvSpPr>
          <p:spPr>
            <a:xfrm>
              <a:off x="71250" y="1674421"/>
              <a:ext cx="688769" cy="3666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Email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3" name="Right Arrow 82"/>
            <p:cNvSpPr/>
            <p:nvPr/>
          </p:nvSpPr>
          <p:spPr>
            <a:xfrm flipV="1">
              <a:off x="712520" y="1747451"/>
              <a:ext cx="332507" cy="188227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ight Arrow 55"/>
            <p:cNvSpPr/>
            <p:nvPr/>
          </p:nvSpPr>
          <p:spPr>
            <a:xfrm flipV="1">
              <a:off x="734293" y="2006728"/>
              <a:ext cx="332507" cy="142705"/>
            </a:xfrm>
            <a:prstGeom prst="rightArrow">
              <a:avLst/>
            </a:prstGeom>
            <a:solidFill>
              <a:srgbClr val="803D0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9375" y="1888178"/>
              <a:ext cx="795649" cy="412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Events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275566" y="1555668"/>
            <a:ext cx="778129" cy="4227615"/>
            <a:chOff x="3275566" y="1555668"/>
            <a:chExt cx="778129" cy="4227615"/>
          </a:xfrm>
        </p:grpSpPr>
        <p:sp>
          <p:nvSpPr>
            <p:cNvPr id="39" name="Rectangle 38"/>
            <p:cNvSpPr/>
            <p:nvPr/>
          </p:nvSpPr>
          <p:spPr>
            <a:xfrm rot="16200000">
              <a:off x="2885829" y="3570388"/>
              <a:ext cx="1969081" cy="3666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Processed Results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275566" y="1555668"/>
              <a:ext cx="536414" cy="4227615"/>
              <a:chOff x="3192438" y="1674421"/>
              <a:chExt cx="536414" cy="4073236"/>
            </a:xfrm>
          </p:grpSpPr>
          <p:sp>
            <p:nvSpPr>
              <p:cNvPr id="89" name="Up-Down Arrow 88"/>
              <p:cNvSpPr/>
              <p:nvPr/>
            </p:nvSpPr>
            <p:spPr>
              <a:xfrm>
                <a:off x="3503218" y="1674421"/>
                <a:ext cx="225634" cy="4073236"/>
              </a:xfrm>
              <a:prstGeom prst="upDownArrow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ight Arrow 54"/>
              <p:cNvSpPr/>
              <p:nvPr/>
            </p:nvSpPr>
            <p:spPr>
              <a:xfrm flipV="1">
                <a:off x="3192438" y="1876300"/>
                <a:ext cx="346410" cy="178132"/>
              </a:xfrm>
              <a:prstGeom prst="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ight Arrow 61"/>
              <p:cNvSpPr/>
              <p:nvPr/>
            </p:nvSpPr>
            <p:spPr>
              <a:xfrm flipV="1">
                <a:off x="3206338" y="1779121"/>
                <a:ext cx="281048" cy="109056"/>
              </a:xfrm>
              <a:prstGeom prst="rightArrow">
                <a:avLst/>
              </a:prstGeom>
              <a:solidFill>
                <a:srgbClr val="803D0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Right Arrow 70"/>
          <p:cNvSpPr/>
          <p:nvPr/>
        </p:nvSpPr>
        <p:spPr>
          <a:xfrm flipH="1">
            <a:off x="3277585" y="1935679"/>
            <a:ext cx="344388" cy="201880"/>
          </a:xfrm>
          <a:prstGeom prst="rightArrow">
            <a:avLst/>
          </a:prstGeom>
          <a:solidFill>
            <a:srgbClr val="008000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02038" y="1876302"/>
            <a:ext cx="2636319" cy="33132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51" name="Group 50"/>
          <p:cNvGrpSpPr/>
          <p:nvPr/>
        </p:nvGrpSpPr>
        <p:grpSpPr>
          <a:xfrm>
            <a:off x="5891027" y="1911926"/>
            <a:ext cx="2647332" cy="3170712"/>
            <a:chOff x="5891027" y="1911926"/>
            <a:chExt cx="2647332" cy="3170712"/>
          </a:xfrm>
        </p:grpSpPr>
        <p:sp>
          <p:nvSpPr>
            <p:cNvPr id="18" name="Down Arrow 17"/>
            <p:cNvSpPr/>
            <p:nvPr/>
          </p:nvSpPr>
          <p:spPr>
            <a:xfrm>
              <a:off x="5913913" y="2529445"/>
              <a:ext cx="261256" cy="2529443"/>
            </a:xfrm>
            <a:prstGeom prst="down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7" name="Left-Right Arrow 56"/>
            <p:cNvSpPr/>
            <p:nvPr/>
          </p:nvSpPr>
          <p:spPr>
            <a:xfrm>
              <a:off x="6139543" y="3206337"/>
              <a:ext cx="356260" cy="152597"/>
            </a:xfrm>
            <a:prstGeom prst="left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Left-Right Arrow 58"/>
            <p:cNvSpPr/>
            <p:nvPr/>
          </p:nvSpPr>
          <p:spPr>
            <a:xfrm>
              <a:off x="6123710" y="3986151"/>
              <a:ext cx="356260" cy="152597"/>
            </a:xfrm>
            <a:prstGeom prst="left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Left-Right Arrow 59"/>
            <p:cNvSpPr/>
            <p:nvPr/>
          </p:nvSpPr>
          <p:spPr>
            <a:xfrm>
              <a:off x="6109855" y="4702628"/>
              <a:ext cx="356260" cy="194161"/>
            </a:xfrm>
            <a:prstGeom prst="left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Arrow 60"/>
            <p:cNvSpPr/>
            <p:nvPr/>
          </p:nvSpPr>
          <p:spPr>
            <a:xfrm>
              <a:off x="6115793" y="2553194"/>
              <a:ext cx="308759" cy="213756"/>
            </a:xfrm>
            <a:prstGeom prst="lef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8"/>
            <p:cNvGrpSpPr/>
            <p:nvPr/>
          </p:nvGrpSpPr>
          <p:grpSpPr>
            <a:xfrm>
              <a:off x="5891027" y="1911926"/>
              <a:ext cx="2647332" cy="3170712"/>
              <a:chOff x="5891027" y="1911926"/>
              <a:chExt cx="2647332" cy="317071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83933" y="3111334"/>
                <a:ext cx="1805050" cy="4512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2060"/>
                    </a:solidFill>
                  </a:rPr>
                  <a:t>Stanford Dependency Parser</a:t>
                </a:r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507681" y="3821874"/>
                <a:ext cx="1852551" cy="5482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2060"/>
                    </a:solidFill>
                  </a:rPr>
                  <a:t>Pronoun Annotator (</a:t>
                </a:r>
                <a:r>
                  <a:rPr lang="en-US" sz="1400" dirty="0" err="1" smtClean="0">
                    <a:solidFill>
                      <a:srgbClr val="002060"/>
                    </a:solidFill>
                  </a:rPr>
                  <a:t>PhilGooch</a:t>
                </a:r>
                <a:r>
                  <a:rPr lang="en-US" sz="1400" dirty="0" smtClean="0">
                    <a:solidFill>
                      <a:srgbClr val="002060"/>
                    </a:solidFill>
                  </a:rPr>
                  <a:t>)</a:t>
                </a:r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483933" y="4615541"/>
                <a:ext cx="1923803" cy="467097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2060"/>
                    </a:solidFill>
                  </a:rPr>
                  <a:t>PL Person/Location Resolver</a:t>
                </a:r>
                <a:endParaRPr lang="en-US" sz="14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891027" y="1911926"/>
                <a:ext cx="2647332" cy="451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PL/GATE Annotation Pipeline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448301" y="2446317"/>
                <a:ext cx="1840676" cy="4750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2060"/>
                    </a:solidFill>
                  </a:rPr>
                  <a:t>GATE/ANNIE</a:t>
                </a:r>
              </a:p>
              <a:p>
                <a:pPr algn="ctr"/>
                <a:r>
                  <a:rPr lang="en-US" sz="1400" dirty="0" smtClean="0">
                    <a:solidFill>
                      <a:srgbClr val="002060"/>
                    </a:solidFill>
                  </a:rPr>
                  <a:t>(standard plug-ins)</a:t>
                </a:r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p:grpSp>
      </p:grpSp>
      <p:sp>
        <p:nvSpPr>
          <p:cNvPr id="52" name="Rectangle 51"/>
          <p:cNvSpPr/>
          <p:nvPr/>
        </p:nvSpPr>
        <p:spPr>
          <a:xfrm>
            <a:off x="1116282" y="2636322"/>
            <a:ext cx="2101932" cy="30875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PL ANNIE App</a:t>
            </a:r>
          </a:p>
        </p:txBody>
      </p:sp>
      <p:sp>
        <p:nvSpPr>
          <p:cNvPr id="50" name="Left-Right Arrow 49"/>
          <p:cNvSpPr/>
          <p:nvPr/>
        </p:nvSpPr>
        <p:spPr>
          <a:xfrm>
            <a:off x="3216234" y="5440881"/>
            <a:ext cx="405741" cy="150418"/>
          </a:xfrm>
          <a:prstGeom prst="left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 flipH="1">
            <a:off x="225629" y="1909948"/>
            <a:ext cx="902527" cy="227610"/>
          </a:xfrm>
          <a:prstGeom prst="rightArrow">
            <a:avLst/>
          </a:prstGeom>
          <a:solidFill>
            <a:srgbClr val="008000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 rot="5400000" flipV="1">
            <a:off x="1805053" y="2303815"/>
            <a:ext cx="463140" cy="15438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 rot="16200000" flipV="1">
            <a:off x="2029183" y="2290439"/>
            <a:ext cx="498765" cy="16924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4" grpId="0" animBg="1"/>
      <p:bldP spid="65" grpId="0" animBg="1"/>
      <p:bldP spid="66" grpId="0" animBg="1"/>
      <p:bldP spid="67" grpId="0" animBg="1"/>
      <p:bldP spid="12" grpId="0" animBg="1"/>
      <p:bldP spid="47" grpId="0" animBg="1"/>
      <p:bldP spid="48" grpId="0" animBg="1"/>
      <p:bldP spid="68" grpId="0" animBg="1"/>
      <p:bldP spid="46" grpId="0"/>
      <p:bldP spid="53" grpId="0" animBg="1"/>
      <p:bldP spid="71" grpId="0" animBg="1"/>
      <p:bldP spid="50" grpId="0" animBg="1"/>
      <p:bldP spid="70" grpId="0" animBg="1"/>
      <p:bldP spid="72" grpId="0" animBg="1"/>
      <p:bldP spid="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2885704" y="5153891"/>
            <a:ext cx="5628903" cy="9262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266414" y="5353792"/>
            <a:ext cx="1163082" cy="5212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62650" y="2883724"/>
            <a:ext cx="2268186" cy="19139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90649" y="2992582"/>
            <a:ext cx="3942608" cy="18406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Extractor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" name="Group 11"/>
          <p:cNvGrpSpPr/>
          <p:nvPr/>
        </p:nvGrpSpPr>
        <p:grpSpPr>
          <a:xfrm>
            <a:off x="3206339" y="1294410"/>
            <a:ext cx="2386940" cy="1068780"/>
            <a:chOff x="3396343" y="1508166"/>
            <a:chExt cx="1745673" cy="783772"/>
          </a:xfrm>
        </p:grpSpPr>
        <p:sp>
          <p:nvSpPr>
            <p:cNvPr id="8" name="Rectangle 7"/>
            <p:cNvSpPr/>
            <p:nvPr/>
          </p:nvSpPr>
          <p:spPr>
            <a:xfrm>
              <a:off x="3396343" y="1508166"/>
              <a:ext cx="1745673" cy="783772"/>
            </a:xfrm>
            <a:prstGeom prst="rect">
              <a:avLst/>
            </a:prstGeom>
            <a:solidFill>
              <a:srgbClr val="FFFFCC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15096" y="1600637"/>
              <a:ext cx="1520042" cy="60939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NLP </a:t>
              </a:r>
            </a:p>
            <a:p>
              <a:pPr algn="ctr"/>
              <a:r>
                <a:rPr lang="en-US" sz="2400" b="1" dirty="0" smtClean="0"/>
                <a:t>Extractor</a:t>
              </a:r>
              <a:endParaRPr lang="en-US" sz="2400" b="1" dirty="0"/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5835440" y="3040083"/>
            <a:ext cx="1396631" cy="783771"/>
            <a:chOff x="3269675" y="1391265"/>
            <a:chExt cx="1745673" cy="885629"/>
          </a:xfrm>
        </p:grpSpPr>
        <p:sp>
          <p:nvSpPr>
            <p:cNvPr id="17" name="Rectangle 16"/>
            <p:cNvSpPr/>
            <p:nvPr/>
          </p:nvSpPr>
          <p:spPr>
            <a:xfrm>
              <a:off x="3269675" y="1426806"/>
              <a:ext cx="1745673" cy="78377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38930" y="1391265"/>
              <a:ext cx="1520042" cy="885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Anchor Generator</a:t>
              </a:r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5949537" y="3954484"/>
            <a:ext cx="1353792" cy="72439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0360" y="4037608"/>
            <a:ext cx="1340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Clause Tree Builder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755076" y="3133108"/>
            <a:ext cx="1805048" cy="73824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65871" y="3168735"/>
            <a:ext cx="1397323" cy="64918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38204" y="3200400"/>
            <a:ext cx="173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Clausal Relation Extractor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0503" y="4013860"/>
            <a:ext cx="1309284" cy="68283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4944" y="4019798"/>
            <a:ext cx="131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First Person Matcher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921329" y="4049487"/>
            <a:ext cx="1579419" cy="65314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6499" y="4067302"/>
            <a:ext cx="14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Coreference</a:t>
            </a:r>
          </a:p>
          <a:p>
            <a:pPr algn="ctr"/>
            <a:r>
              <a:rPr lang="en-US" dirty="0" smtClean="0"/>
              <a:t>Extractor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2493818" y="2351314"/>
            <a:ext cx="1543792" cy="64126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819402" y="2349334"/>
            <a:ext cx="1438894" cy="47699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87776" y="3147835"/>
            <a:ext cx="114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Anaphora Extractor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658097" y="4781796"/>
            <a:ext cx="3960" cy="34834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90262" y="5415148"/>
            <a:ext cx="1196731" cy="5212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22676" y="5484419"/>
            <a:ext cx="134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Anchors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689473" y="5316187"/>
            <a:ext cx="1093810" cy="5212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548249" y="5389418"/>
            <a:ext cx="1045029" cy="5212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12623" y="5470565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019508" y="5363688"/>
            <a:ext cx="1058185" cy="5212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40048" y="5421084"/>
            <a:ext cx="103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Clause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240687" y="5385459"/>
            <a:ext cx="1214544" cy="5212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73102" y="5419106"/>
            <a:ext cx="114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Assertion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760025" y="2850077"/>
            <a:ext cx="3681351" cy="29807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Analyzer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206339" y="1294410"/>
            <a:ext cx="2386940" cy="1068780"/>
            <a:chOff x="3396343" y="1508166"/>
            <a:chExt cx="1745673" cy="783772"/>
          </a:xfrm>
        </p:grpSpPr>
        <p:sp>
          <p:nvSpPr>
            <p:cNvPr id="8" name="Rectangle 7"/>
            <p:cNvSpPr/>
            <p:nvPr/>
          </p:nvSpPr>
          <p:spPr>
            <a:xfrm>
              <a:off x="3396343" y="1508166"/>
              <a:ext cx="1745673" cy="783772"/>
            </a:xfrm>
            <a:prstGeom prst="rect">
              <a:avLst/>
            </a:prstGeom>
            <a:solidFill>
              <a:srgbClr val="FFFFCC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15096" y="1600637"/>
              <a:ext cx="1520042" cy="60270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Message Analyzer</a:t>
              </a:r>
              <a:endParaRPr lang="en-US" sz="24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70784" y="3063834"/>
            <a:ext cx="3104386" cy="2297000"/>
            <a:chOff x="1134314" y="2695699"/>
            <a:chExt cx="3552482" cy="2297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197429" y="2695699"/>
              <a:ext cx="1498270" cy="646331"/>
              <a:chOff x="3396343" y="1462061"/>
              <a:chExt cx="1745673" cy="885629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396343" y="1508166"/>
                <a:ext cx="1745673" cy="783772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528932" y="1462061"/>
                <a:ext cx="1520042" cy="88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Attribute</a:t>
                </a:r>
              </a:p>
              <a:p>
                <a:pPr algn="ctr"/>
                <a:r>
                  <a:rPr lang="en-US" dirty="0" smtClean="0"/>
                  <a:t>Analyzer</a:t>
                </a:r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134314" y="4346368"/>
              <a:ext cx="1498270" cy="646331"/>
              <a:chOff x="-1227013" y="3723875"/>
              <a:chExt cx="1745673" cy="88562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-1227013" y="3802524"/>
                <a:ext cx="1745673" cy="783772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-1126093" y="3723875"/>
                <a:ext cx="1520042" cy="88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Subject Analyzer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188526" y="2695699"/>
              <a:ext cx="1498270" cy="646331"/>
              <a:chOff x="3396343" y="1462061"/>
              <a:chExt cx="1745673" cy="885629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396343" y="1508166"/>
                <a:ext cx="1745673" cy="783772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528932" y="1462061"/>
                <a:ext cx="1520042" cy="88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Clause Analyzer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155866" y="3497284"/>
              <a:ext cx="1498270" cy="646331"/>
              <a:chOff x="3396343" y="1462061"/>
              <a:chExt cx="1745673" cy="88562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396343" y="1508166"/>
                <a:ext cx="1745673" cy="783772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28932" y="1462061"/>
                <a:ext cx="1520042" cy="88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Location</a:t>
                </a:r>
              </a:p>
              <a:p>
                <a:pPr algn="ctr"/>
                <a:r>
                  <a:rPr lang="en-US" dirty="0" smtClean="0"/>
                  <a:t> Analyzer</a:t>
                </a:r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184567" y="3497284"/>
              <a:ext cx="1498270" cy="646331"/>
              <a:chOff x="3396343" y="1462061"/>
              <a:chExt cx="1745673" cy="885629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396343" y="1508166"/>
                <a:ext cx="1745673" cy="783772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528932" y="1462061"/>
                <a:ext cx="1520042" cy="88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Person Analyzer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174179" y="4316682"/>
              <a:ext cx="1498270" cy="646331"/>
              <a:chOff x="1179666" y="2584833"/>
              <a:chExt cx="1745673" cy="885629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179666" y="2630939"/>
                <a:ext cx="1745673" cy="783772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312254" y="2584833"/>
                <a:ext cx="1520042" cy="88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Verb Analyzer</a:t>
                </a:r>
                <a:endParaRPr lang="en-US" dirty="0"/>
              </a:p>
            </p:txBody>
          </p:sp>
        </p:grpSp>
      </p:grpSp>
      <p:sp>
        <p:nvSpPr>
          <p:cNvPr id="36" name="Rectangle 35"/>
          <p:cNvSpPr/>
          <p:nvPr/>
        </p:nvSpPr>
        <p:spPr>
          <a:xfrm>
            <a:off x="4987641" y="2848098"/>
            <a:ext cx="3633849" cy="23057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09960" y="4731768"/>
            <a:ext cx="1520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Resolvers</a:t>
            </a:r>
            <a:endParaRPr lang="en-US" sz="2000" b="1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1668490" y="5442306"/>
            <a:ext cx="1520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Analyzers</a:t>
            </a:r>
            <a:endParaRPr lang="en-US" sz="2000" b="1" i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5227129" y="3097483"/>
            <a:ext cx="3121229" cy="1459796"/>
            <a:chOff x="1155866" y="2695699"/>
            <a:chExt cx="3571757" cy="1459796"/>
          </a:xfrm>
        </p:grpSpPr>
        <p:grpSp>
          <p:nvGrpSpPr>
            <p:cNvPr id="40" name="Group 15"/>
            <p:cNvGrpSpPr/>
            <p:nvPr/>
          </p:nvGrpSpPr>
          <p:grpSpPr>
            <a:xfrm>
              <a:off x="1197429" y="2695699"/>
              <a:ext cx="1498270" cy="646331"/>
              <a:chOff x="3396343" y="1462061"/>
              <a:chExt cx="1745673" cy="885629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396343" y="1508166"/>
                <a:ext cx="1745673" cy="783772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28932" y="1462061"/>
                <a:ext cx="1520042" cy="88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Name Resolver</a:t>
                </a:r>
                <a:endParaRPr lang="en-US" dirty="0"/>
              </a:p>
            </p:txBody>
          </p:sp>
        </p:grpSp>
        <p:grpSp>
          <p:nvGrpSpPr>
            <p:cNvPr id="42" name="Group 21"/>
            <p:cNvGrpSpPr/>
            <p:nvPr/>
          </p:nvGrpSpPr>
          <p:grpSpPr>
            <a:xfrm>
              <a:off x="3188526" y="2695699"/>
              <a:ext cx="1498270" cy="646331"/>
              <a:chOff x="3396343" y="1462061"/>
              <a:chExt cx="1745673" cy="88562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396343" y="1508166"/>
                <a:ext cx="1745673" cy="783772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528932" y="1462061"/>
                <a:ext cx="1520042" cy="88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Person Resolver</a:t>
                </a:r>
                <a:endParaRPr lang="en-US" dirty="0"/>
              </a:p>
            </p:txBody>
          </p:sp>
        </p:grpSp>
        <p:grpSp>
          <p:nvGrpSpPr>
            <p:cNvPr id="43" name="Group 24"/>
            <p:cNvGrpSpPr/>
            <p:nvPr/>
          </p:nvGrpSpPr>
          <p:grpSpPr>
            <a:xfrm>
              <a:off x="1155866" y="3497284"/>
              <a:ext cx="1498270" cy="646331"/>
              <a:chOff x="3396343" y="1462061"/>
              <a:chExt cx="1745673" cy="88562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396343" y="1508166"/>
                <a:ext cx="1745673" cy="783772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528932" y="1462061"/>
                <a:ext cx="1520042" cy="88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Anaphora Resolver</a:t>
                </a:r>
                <a:endParaRPr lang="en-US" dirty="0"/>
              </a:p>
            </p:txBody>
          </p:sp>
        </p:grpSp>
        <p:grpSp>
          <p:nvGrpSpPr>
            <p:cNvPr id="44" name="Group 27"/>
            <p:cNvGrpSpPr/>
            <p:nvPr/>
          </p:nvGrpSpPr>
          <p:grpSpPr>
            <a:xfrm>
              <a:off x="3151247" y="3509164"/>
              <a:ext cx="1576376" cy="646331"/>
              <a:chOff x="3357522" y="1478339"/>
              <a:chExt cx="1836677" cy="885628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396343" y="1508166"/>
                <a:ext cx="1745673" cy="783772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357522" y="1478339"/>
                <a:ext cx="1836677" cy="885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Coreference Resolver</a:t>
                </a:r>
                <a:endParaRPr lang="en-US" dirty="0"/>
              </a:p>
            </p:txBody>
          </p:sp>
        </p:grpSp>
      </p:grpSp>
      <p:cxnSp>
        <p:nvCxnSpPr>
          <p:cNvPr id="60" name="Straight Arrow Connector 59"/>
          <p:cNvCxnSpPr/>
          <p:nvPr/>
        </p:nvCxnSpPr>
        <p:spPr>
          <a:xfrm flipH="1">
            <a:off x="2363190" y="2351314"/>
            <a:ext cx="1674420" cy="486889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819402" y="2349334"/>
            <a:ext cx="1438894" cy="47699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248894" y="1353788"/>
            <a:ext cx="3437906" cy="4772376"/>
          </a:xfrm>
        </p:spPr>
        <p:txBody>
          <a:bodyPr/>
          <a:lstStyle/>
          <a:p>
            <a:r>
              <a:rPr lang="en-US" sz="2000" dirty="0" err="1" smtClean="0"/>
              <a:t>firstName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Rigene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err="1" smtClean="0"/>
              <a:t>lastName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Aquino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gender: female</a:t>
            </a:r>
          </a:p>
          <a:p>
            <a:r>
              <a:rPr lang="en-US" sz="2000" dirty="0" smtClean="0"/>
              <a:t>age: unknown</a:t>
            </a:r>
          </a:p>
          <a:p>
            <a:r>
              <a:rPr lang="en-US" sz="2000" dirty="0" smtClean="0"/>
              <a:t>address: </a:t>
            </a:r>
          </a:p>
          <a:p>
            <a:r>
              <a:rPr lang="en-US" sz="2000" dirty="0" smtClean="0"/>
              <a:t>city:  </a:t>
            </a:r>
            <a:r>
              <a:rPr lang="en-US" sz="2000" dirty="0" err="1" smtClean="0">
                <a:solidFill>
                  <a:srgbClr val="92D050"/>
                </a:solidFill>
              </a:rPr>
              <a:t>Meycauayan</a:t>
            </a:r>
            <a:endParaRPr lang="en-US" sz="2000" dirty="0" smtClean="0">
              <a:solidFill>
                <a:srgbClr val="92D050"/>
              </a:solidFill>
            </a:endParaRPr>
          </a:p>
          <a:p>
            <a:r>
              <a:rPr lang="en-US" sz="2000" dirty="0" smtClean="0"/>
              <a:t>region</a:t>
            </a:r>
            <a:r>
              <a:rPr lang="en-US" sz="2000" i="1" dirty="0" smtClean="0"/>
              <a:t>: </a:t>
            </a:r>
            <a:r>
              <a:rPr lang="en-US" sz="2000" dirty="0" err="1" smtClean="0">
                <a:solidFill>
                  <a:srgbClr val="FF0000"/>
                </a:solidFill>
              </a:rPr>
              <a:t>Bulacan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C000"/>
                </a:solidFill>
              </a:rPr>
              <a:t>country: Philippines</a:t>
            </a:r>
          </a:p>
          <a:p>
            <a:r>
              <a:rPr lang="en-US" sz="2000" dirty="0" err="1" smtClean="0"/>
              <a:t>reportedStatus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FF99FF"/>
                </a:solidFill>
              </a:rPr>
              <a:t>Injured</a:t>
            </a:r>
            <a:endParaRPr lang="en-US" sz="2000" dirty="0">
              <a:solidFill>
                <a:srgbClr val="FF99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" name="Group 12"/>
          <p:cNvGrpSpPr/>
          <p:nvPr/>
        </p:nvGrpSpPr>
        <p:grpSpPr>
          <a:xfrm>
            <a:off x="395234" y="1414970"/>
            <a:ext cx="3962400" cy="4616648"/>
            <a:chOff x="395234" y="1414970"/>
            <a:chExt cx="3962400" cy="4616648"/>
          </a:xfrm>
        </p:grpSpPr>
        <p:sp>
          <p:nvSpPr>
            <p:cNvPr id="14" name="Rectangle 13"/>
            <p:cNvSpPr/>
            <p:nvPr/>
          </p:nvSpPr>
          <p:spPr>
            <a:xfrm>
              <a:off x="395234" y="1414970"/>
              <a:ext cx="3962400" cy="461664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From misrad@gmail.com Thu 23 Aug 2012 11:05:52 4000</a:t>
              </a:r>
            </a:p>
            <a:p>
              <a:r>
                <a:rPr lang="en-US" sz="1400" dirty="0" smtClean="0"/>
                <a:t>Status: O</a:t>
              </a:r>
            </a:p>
            <a:p>
              <a:r>
                <a:rPr lang="en-US" sz="1400" dirty="0" smtClean="0"/>
                <a:t>X-Status: </a:t>
              </a:r>
            </a:p>
            <a:p>
              <a:r>
                <a:rPr lang="en-US" sz="1400" dirty="0" smtClean="0"/>
                <a:t>Date: Thu, 23 Aug 2012 11:08:10 -0400 (EDT)</a:t>
              </a:r>
            </a:p>
            <a:p>
              <a:r>
                <a:rPr lang="en-US" sz="1400" dirty="0" smtClean="0"/>
                <a:t>From: misrad@gmail.com</a:t>
              </a:r>
            </a:p>
            <a:p>
              <a:r>
                <a:rPr lang="en-US" sz="1400" dirty="0" smtClean="0"/>
                <a:t>X-Sender: misrad@gmail.com </a:t>
              </a:r>
            </a:p>
            <a:p>
              <a:r>
                <a:rPr lang="en-US" sz="1400" dirty="0" smtClean="0"/>
                <a:t>To: disaster8@mail.nih.gov</a:t>
              </a:r>
            </a:p>
            <a:p>
              <a:r>
                <a:rPr lang="en-US" sz="1400" dirty="0" smtClean="0"/>
                <a:t>Subject: </a:t>
              </a:r>
              <a:r>
                <a:rPr lang="en-US" sz="1400" dirty="0" err="1" smtClean="0"/>
                <a:t>Rigene</a:t>
              </a:r>
              <a:r>
                <a:rPr lang="en-US" sz="1400" dirty="0" smtClean="0"/>
                <a:t> Aquino  is alive and in </a:t>
              </a:r>
              <a:r>
                <a:rPr lang="en-US" sz="1400" dirty="0" err="1" smtClean="0"/>
                <a:t>Bulacan</a:t>
              </a:r>
              <a:endParaRPr lang="en-US" sz="1400" dirty="0" smtClean="0"/>
            </a:p>
            <a:p>
              <a:r>
                <a:rPr lang="en-US" sz="1400" dirty="0" smtClean="0"/>
                <a:t>In-Reply-To: &lt;002301c01843$18977b30$5f09a78f@misrad.gmail.com&gt;</a:t>
              </a:r>
            </a:p>
            <a:p>
              <a:r>
                <a:rPr lang="en-US" sz="1400" dirty="0" smtClean="0"/>
                <a:t>Message-ID: &lt;22884961.1.1346257806980.JavaMail.dmisra@ceb-misra78&gt;</a:t>
              </a:r>
            </a:p>
            <a:p>
              <a:r>
                <a:rPr lang="en-US" sz="1400" dirty="0" smtClean="0"/>
                <a:t>MIME-Version: 1.0</a:t>
              </a:r>
            </a:p>
            <a:p>
              <a:r>
                <a:rPr lang="en-US" sz="1400" dirty="0" smtClean="0"/>
                <a:t>Content-Type: text/plain; </a:t>
              </a:r>
              <a:r>
                <a:rPr lang="en-US" sz="1400" dirty="0" err="1" smtClean="0"/>
                <a:t>charset</a:t>
              </a:r>
              <a:r>
                <a:rPr lang="en-US" sz="1400" dirty="0" smtClean="0"/>
                <a:t>=us-</a:t>
              </a:r>
              <a:r>
                <a:rPr lang="en-US" sz="1400" dirty="0" err="1" smtClean="0"/>
                <a:t>ascii</a:t>
              </a:r>
              <a:endParaRPr lang="en-US" sz="1400" dirty="0" smtClean="0"/>
            </a:p>
            <a:p>
              <a:endParaRPr lang="en-US" sz="1400" dirty="0" smtClean="0"/>
            </a:p>
            <a:p>
              <a:r>
                <a:rPr lang="en-US" sz="1400" dirty="0" err="1" smtClean="0"/>
                <a:t>Rigene</a:t>
              </a:r>
              <a:r>
                <a:rPr lang="en-US" sz="1400" dirty="0" smtClean="0"/>
                <a:t> Aquino is alive, but injured; we found her near </a:t>
              </a:r>
              <a:r>
                <a:rPr lang="en-US" sz="1400" dirty="0" err="1" smtClean="0"/>
                <a:t>Parian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Cavas</a:t>
              </a:r>
              <a:r>
                <a:rPr lang="en-US" sz="1400" dirty="0" smtClean="0"/>
                <a:t> Compound in </a:t>
              </a:r>
              <a:r>
                <a:rPr lang="en-US" sz="1400" dirty="0" err="1" smtClean="0"/>
                <a:t>Meycauayan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Bulacan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6325" y="3190875"/>
              <a:ext cx="1114425" cy="247650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09800" y="3181350"/>
              <a:ext cx="504825" cy="257175"/>
            </a:xfrm>
            <a:prstGeom prst="rect">
              <a:avLst/>
            </a:prstGeom>
            <a:solidFill>
              <a:srgbClr val="B446C6">
                <a:alpha val="4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48000" y="3162300"/>
              <a:ext cx="866775" cy="247650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5014" y="5276850"/>
              <a:ext cx="1006186" cy="245176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14550" y="5257800"/>
              <a:ext cx="809625" cy="257175"/>
            </a:xfrm>
            <a:prstGeom prst="rect">
              <a:avLst/>
            </a:prstGeom>
            <a:solidFill>
              <a:srgbClr val="B446C6">
                <a:alpha val="4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33525" y="5257800"/>
              <a:ext cx="504825" cy="257175"/>
            </a:xfrm>
            <a:prstGeom prst="rect">
              <a:avLst/>
            </a:prstGeom>
            <a:solidFill>
              <a:srgbClr val="B446C6">
                <a:alpha val="4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7675" y="5543550"/>
              <a:ext cx="2152650" cy="21907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90850" y="5257800"/>
              <a:ext cx="247650" cy="257175"/>
            </a:xfrm>
            <a:prstGeom prst="rect">
              <a:avLst/>
            </a:prstGeom>
            <a:solidFill>
              <a:srgbClr val="FFC000">
                <a:alpha val="4117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14750" y="5257800"/>
              <a:ext cx="247650" cy="257175"/>
            </a:xfrm>
            <a:prstGeom prst="rect">
              <a:avLst/>
            </a:prstGeom>
            <a:solidFill>
              <a:srgbClr val="002060">
                <a:alpha val="4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76600" y="5257800"/>
              <a:ext cx="419100" cy="257175"/>
            </a:xfrm>
            <a:prstGeom prst="rect">
              <a:avLst/>
            </a:prstGeom>
            <a:solidFill>
              <a:srgbClr val="803D06">
                <a:alpha val="4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19375" y="5553075"/>
              <a:ext cx="1152525" cy="200026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6251" y="5781675"/>
              <a:ext cx="704850" cy="190500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6889" y="3146961"/>
              <a:ext cx="3859481" cy="273134"/>
            </a:xfrm>
            <a:prstGeom prst="rect">
              <a:avLst/>
            </a:prstGeom>
            <a:solidFill>
              <a:srgbClr val="7F7F7F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9281" y="5211289"/>
              <a:ext cx="3849585" cy="797625"/>
            </a:xfrm>
            <a:prstGeom prst="rect">
              <a:avLst/>
            </a:prstGeom>
            <a:solidFill>
              <a:srgbClr val="7F7F7F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1174913" y="961903"/>
            <a:ext cx="3248026" cy="18169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Reported Person</a:t>
            </a:r>
          </a:p>
          <a:p>
            <a:pPr lvl="1"/>
            <a:r>
              <a:rPr lang="en-US" sz="1400" dirty="0" smtClean="0"/>
              <a:t>Given name:  </a:t>
            </a:r>
            <a:r>
              <a:rPr lang="en-US" sz="1400" dirty="0" err="1" smtClean="0"/>
              <a:t>Rigene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smtClean="0"/>
              <a:t>Family name:  Aquino</a:t>
            </a:r>
          </a:p>
          <a:p>
            <a:pPr lvl="1"/>
            <a:r>
              <a:rPr lang="en-US" sz="1400" dirty="0" smtClean="0"/>
              <a:t>Gender:  Female</a:t>
            </a:r>
          </a:p>
          <a:p>
            <a:pPr lvl="1"/>
            <a:r>
              <a:rPr lang="en-US" sz="1400" dirty="0" smtClean="0"/>
              <a:t>Age:</a:t>
            </a:r>
          </a:p>
          <a:p>
            <a:pPr lvl="1"/>
            <a:r>
              <a:rPr lang="en-US" sz="1400" dirty="0" smtClean="0"/>
              <a:t>Health Status: Injured</a:t>
            </a:r>
          </a:p>
          <a:p>
            <a:pPr lvl="1"/>
            <a:r>
              <a:rPr lang="en-US" sz="1400" dirty="0" smtClean="0"/>
              <a:t>Location: </a:t>
            </a:r>
            <a:r>
              <a:rPr lang="en-US" sz="1400" dirty="0" err="1" smtClean="0"/>
              <a:t>Meycauayan</a:t>
            </a:r>
            <a:r>
              <a:rPr lang="en-US" sz="1400" dirty="0" smtClean="0"/>
              <a:t>, </a:t>
            </a:r>
            <a:r>
              <a:rPr lang="en-US" sz="1400" dirty="0" err="1" smtClean="0"/>
              <a:t>Bulacan</a:t>
            </a:r>
            <a:endParaRPr lang="en-US" sz="1400" dirty="0" smtClean="0"/>
          </a:p>
          <a:p>
            <a:pPr lvl="1"/>
            <a:endParaRPr lang="en-US" sz="1400" dirty="0" smtClean="0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PLIET Output Record : An Example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 rot="2781292" flipV="1">
            <a:off x="3920258" y="3006849"/>
            <a:ext cx="957795" cy="2065052"/>
          </a:xfrm>
          <a:prstGeom prst="down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1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PLIET Overview</a:t>
            </a:r>
          </a:p>
          <a:p>
            <a:r>
              <a:rPr lang="en-US" sz="2800" dirty="0" smtClean="0"/>
              <a:t>Requirements and Design</a:t>
            </a:r>
            <a:endParaRPr lang="en-US" sz="2800" b="1" dirty="0" smtClean="0"/>
          </a:p>
          <a:p>
            <a:r>
              <a:rPr lang="en-US" sz="2800" dirty="0" smtClean="0"/>
              <a:t>Implementation</a:t>
            </a:r>
            <a:endParaRPr lang="en-US" sz="2800" i="1" dirty="0" smtClean="0"/>
          </a:p>
          <a:p>
            <a:r>
              <a:rPr lang="en-US" sz="2800" dirty="0" smtClean="0"/>
              <a:t>Current Status and Results</a:t>
            </a:r>
            <a:endParaRPr lang="en-US" sz="2800" i="1" dirty="0" smtClean="0"/>
          </a:p>
          <a:p>
            <a:r>
              <a:rPr lang="en-US" sz="2800" b="1" dirty="0" smtClean="0"/>
              <a:t>Further Work</a:t>
            </a:r>
          </a:p>
          <a:p>
            <a:r>
              <a:rPr lang="en-US" sz="2800" dirty="0" smtClean="0"/>
              <a:t>Conclusion</a:t>
            </a:r>
            <a:endParaRPr lang="en-US" sz="2800" b="1" dirty="0" smtClean="0"/>
          </a:p>
          <a:p>
            <a:r>
              <a:rPr lang="en-US" sz="2800" dirty="0" smtClean="0"/>
              <a:t>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</a:t>
            </a:fld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967839" y="1282535"/>
            <a:ext cx="6466114" cy="1330035"/>
          </a:xfrm>
          <a:noFill/>
          <a:ln w="28575">
            <a:solidFill>
              <a:srgbClr val="FFFFCC"/>
            </a:solidFill>
            <a:prstDash val="dash"/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err="1" smtClean="0"/>
              <a:t>Rigene</a:t>
            </a:r>
            <a:r>
              <a:rPr lang="en-US" sz="2400" b="1" dirty="0" smtClean="0"/>
              <a:t> Aquino is alive, but injured. We found her near </a:t>
            </a:r>
            <a:r>
              <a:rPr lang="en-US" sz="2400" b="1" dirty="0" err="1" smtClean="0"/>
              <a:t>Parian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Cavas</a:t>
            </a:r>
            <a:r>
              <a:rPr lang="en-US" sz="2400" b="1" dirty="0" smtClean="0"/>
              <a:t> Compound in </a:t>
            </a:r>
            <a:r>
              <a:rPr lang="en-US" sz="2400" b="1" dirty="0" err="1" smtClean="0"/>
              <a:t>Meycauyan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Bulacan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5751" y="6285098"/>
            <a:ext cx="52449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PLIET Operations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09403" y="1294413"/>
            <a:ext cx="1888176" cy="439388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3132" y="3396343"/>
            <a:ext cx="3241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Person:</a:t>
            </a:r>
          </a:p>
          <a:p>
            <a:pPr marL="457200" indent="-457200"/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Not in Look up table;</a:t>
            </a:r>
          </a:p>
          <a:p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Derived through dependency tracing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>
            <a:off x="320631" y="1472540"/>
            <a:ext cx="570016" cy="2030681"/>
          </a:xfrm>
          <a:prstGeom prst="curved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36686" y="3303711"/>
            <a:ext cx="29417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99FF"/>
                </a:solidFill>
              </a:rPr>
              <a:t>2. </a:t>
            </a:r>
            <a:r>
              <a:rPr lang="en-US" sz="2000" b="1" dirty="0" err="1" smtClean="0">
                <a:solidFill>
                  <a:srgbClr val="FF99FF"/>
                </a:solidFill>
              </a:rPr>
              <a:t>Parian</a:t>
            </a:r>
            <a:r>
              <a:rPr lang="en-US" sz="2000" b="1" dirty="0" smtClean="0">
                <a:solidFill>
                  <a:srgbClr val="FF99FF"/>
                </a:solidFill>
              </a:rPr>
              <a:t> </a:t>
            </a:r>
            <a:r>
              <a:rPr lang="en-US" sz="2000" b="1" dirty="0" err="1" smtClean="0">
                <a:solidFill>
                  <a:srgbClr val="FF99FF"/>
                </a:solidFill>
              </a:rPr>
              <a:t>Cavas</a:t>
            </a:r>
            <a:r>
              <a:rPr lang="en-US" sz="2000" b="1" dirty="0" smtClean="0">
                <a:solidFill>
                  <a:srgbClr val="FF99FF"/>
                </a:solidFill>
              </a:rPr>
              <a:t>: Unknown</a:t>
            </a:r>
          </a:p>
          <a:p>
            <a:r>
              <a:rPr lang="en-US" sz="2000" b="1" dirty="0" smtClean="0">
                <a:solidFill>
                  <a:srgbClr val="FF99FF"/>
                </a:solidFill>
              </a:rPr>
              <a:t>-&gt; Resolved to Location </a:t>
            </a:r>
            <a:endParaRPr lang="en-US" sz="2000" dirty="0">
              <a:solidFill>
                <a:srgbClr val="FF99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91292" y="1708068"/>
            <a:ext cx="1698173" cy="393865"/>
          </a:xfrm>
          <a:prstGeom prst="ellipse">
            <a:avLst/>
          </a:prstGeom>
          <a:noFill/>
          <a:ln w="3810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031182" y="1698174"/>
            <a:ext cx="1619002" cy="4275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55964" y="2084118"/>
            <a:ext cx="1169719" cy="35032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37978" y="4645621"/>
            <a:ext cx="2577169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3. </a:t>
            </a:r>
            <a:r>
              <a:rPr lang="en-US" b="1" dirty="0" err="1" smtClean="0">
                <a:solidFill>
                  <a:srgbClr val="00B050"/>
                </a:solidFill>
              </a:rPr>
              <a:t>Meycauyan</a:t>
            </a:r>
            <a:r>
              <a:rPr lang="en-US" b="1" dirty="0" smtClean="0">
                <a:solidFill>
                  <a:srgbClr val="00B050"/>
                </a:solidFill>
              </a:rPr>
              <a:t>, </a:t>
            </a:r>
            <a:r>
              <a:rPr lang="en-US" b="1" dirty="0" err="1" smtClean="0">
                <a:solidFill>
                  <a:srgbClr val="00B050"/>
                </a:solidFill>
              </a:rPr>
              <a:t>Bulacan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Resolved as Location: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Confirmed (with details) from Google Geo-coder service </a:t>
            </a:r>
          </a:p>
        </p:txBody>
      </p:sp>
      <p:sp>
        <p:nvSpPr>
          <p:cNvPr id="23" name="Down Arrow 22"/>
          <p:cNvSpPr/>
          <p:nvPr/>
        </p:nvSpPr>
        <p:spPr>
          <a:xfrm rot="19460998">
            <a:off x="3214921" y="2121256"/>
            <a:ext cx="176902" cy="1254154"/>
          </a:xfrm>
          <a:prstGeom prst="down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urved Right Arrow 23"/>
          <p:cNvSpPr/>
          <p:nvPr/>
        </p:nvSpPr>
        <p:spPr>
          <a:xfrm flipH="1">
            <a:off x="5271689" y="2114943"/>
            <a:ext cx="648253" cy="2670333"/>
          </a:xfrm>
          <a:prstGeom prst="curvedRightArrow">
            <a:avLst>
              <a:gd name="adj1" fmla="val 25000"/>
              <a:gd name="adj2" fmla="val 50000"/>
              <a:gd name="adj3" fmla="val 3900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87043" y="3481840"/>
            <a:ext cx="26838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4a.  Alive,  Injured -&gt; 	Aquino</a:t>
            </a:r>
          </a:p>
          <a:p>
            <a:r>
              <a:rPr lang="en-US" sz="2000" b="1" dirty="0" smtClean="0">
                <a:solidFill>
                  <a:srgbClr val="FFC000"/>
                </a:solidFill>
              </a:rPr>
              <a:t>4b.  found -&gt; we -&gt; 	(object) her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29493" y="1353787"/>
            <a:ext cx="961903" cy="37803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194464" y="1379516"/>
            <a:ext cx="688770" cy="34240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900058" y="1353787"/>
            <a:ext cx="857002" cy="35625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20906792" flipH="1">
            <a:off x="6841181" y="1769266"/>
            <a:ext cx="242981" cy="1769342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268193" y="4809897"/>
            <a:ext cx="2020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5. her -&gt; Aquino</a:t>
            </a:r>
          </a:p>
        </p:txBody>
      </p:sp>
      <p:sp>
        <p:nvSpPr>
          <p:cNvPr id="33" name="Oval 32"/>
          <p:cNvSpPr/>
          <p:nvPr/>
        </p:nvSpPr>
        <p:spPr>
          <a:xfrm>
            <a:off x="6753102" y="1339933"/>
            <a:ext cx="668976" cy="3562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0830" y="1935675"/>
            <a:ext cx="121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6. female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17723819" flipH="1">
            <a:off x="7417533" y="1546993"/>
            <a:ext cx="197431" cy="5688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urved Right Arrow 35"/>
          <p:cNvSpPr/>
          <p:nvPr/>
        </p:nvSpPr>
        <p:spPr>
          <a:xfrm rot="4464027" flipH="1">
            <a:off x="5765223" y="4554830"/>
            <a:ext cx="641631" cy="2536530"/>
          </a:xfrm>
          <a:prstGeom prst="curvedRightArrow">
            <a:avLst>
              <a:gd name="adj1" fmla="val 25000"/>
              <a:gd name="adj2" fmla="val 50000"/>
              <a:gd name="adj3" fmla="val 39008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7" grpId="1" uiExpand="1" build="p" animBg="1"/>
      <p:bldP spid="11" grpId="0" animBg="1"/>
      <p:bldP spid="12" grpId="0"/>
      <p:bldP spid="15" grpId="0" animBg="1"/>
      <p:bldP spid="16" grpId="0"/>
      <p:bldP spid="18" grpId="0" animBg="1"/>
      <p:bldP spid="19" grpId="0" animBg="1"/>
      <p:bldP spid="20" grpId="0" animBg="1"/>
      <p:bldP spid="21" grpId="0"/>
      <p:bldP spid="23" grpId="0" animBg="1"/>
      <p:bldP spid="24" grpId="0" animBg="1"/>
      <p:bldP spid="25" grpId="0"/>
      <p:bldP spid="31" grpId="0" animBg="1"/>
      <p:bldP spid="32" grpId="0"/>
      <p:bldP spid="33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Extracting information</a:t>
            </a:r>
          </a:p>
          <a:p>
            <a:pPr lvl="1"/>
            <a:r>
              <a:rPr lang="en-US" b="1" dirty="0" smtClean="0"/>
              <a:t>Building a Clause Trees </a:t>
            </a:r>
          </a:p>
          <a:p>
            <a:pPr lvl="1"/>
            <a:r>
              <a:rPr lang="en-US" b="1" dirty="0" smtClean="0"/>
              <a:t>Assembling information for unique Persons</a:t>
            </a:r>
          </a:p>
          <a:p>
            <a:pPr lvl="1"/>
            <a:r>
              <a:rPr lang="en-US" b="1" dirty="0" smtClean="0"/>
              <a:t>Using the PL Lexicon</a:t>
            </a:r>
          </a:p>
          <a:p>
            <a:pPr lvl="1"/>
            <a:r>
              <a:rPr lang="en-US" b="1" dirty="0" smtClean="0"/>
              <a:t>Resolving Person vs. Location</a:t>
            </a:r>
          </a:p>
          <a:p>
            <a:pPr lvl="1"/>
            <a:r>
              <a:rPr lang="en-US" b="1" dirty="0" smtClean="0"/>
              <a:t> Anaphora resolution</a:t>
            </a:r>
          </a:p>
          <a:p>
            <a:pPr lvl="1"/>
            <a:r>
              <a:rPr lang="en-US" b="1" dirty="0" smtClean="0"/>
              <a:t>Coreference resolution</a:t>
            </a:r>
          </a:p>
          <a:p>
            <a:pPr lvl="1"/>
            <a:r>
              <a:rPr lang="en-US" b="1" dirty="0" smtClean="0"/>
              <a:t>Determining Age and Gender</a:t>
            </a:r>
          </a:p>
          <a:p>
            <a:r>
              <a:rPr lang="en-US" dirty="0" smtClean="0"/>
              <a:t>Making Inferences</a:t>
            </a:r>
          </a:p>
          <a:p>
            <a:pPr lvl="1"/>
            <a:r>
              <a:rPr lang="en-US" b="1" dirty="0" smtClean="0"/>
              <a:t>Identifying person type (</a:t>
            </a:r>
            <a:r>
              <a:rPr lang="en-US" b="1" dirty="0" smtClean="0">
                <a:solidFill>
                  <a:srgbClr val="FFFF66"/>
                </a:solidFill>
              </a:rPr>
              <a:t>Reported Person/Reporter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smtClean="0"/>
              <a:t>Selecting right person/location from a set</a:t>
            </a:r>
          </a:p>
          <a:p>
            <a:pPr lvl="1"/>
            <a:r>
              <a:rPr lang="en-US" b="1" dirty="0" smtClean="0"/>
              <a:t>Selecting right verb from a set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950" y="293688"/>
            <a:ext cx="7162800" cy="563562"/>
          </a:xfrm>
        </p:spPr>
        <p:txBody>
          <a:bodyPr/>
          <a:lstStyle/>
          <a:p>
            <a:r>
              <a:rPr lang="en-US" dirty="0" smtClean="0"/>
              <a:t>Decomposing a Sentence to Clauses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22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11455" y="983549"/>
            <a:ext cx="1714500" cy="44767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Sentence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6131" y="1757428"/>
            <a:ext cx="1143000" cy="504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Stanford  Parser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33441" y="1776477"/>
            <a:ext cx="1514475" cy="504825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803D0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803D06"/>
                </a:solidFill>
              </a:rPr>
              <a:t>Named Entity Recognizer</a:t>
            </a:r>
            <a:endParaRPr lang="en-US" sz="1600" b="1" dirty="0">
              <a:solidFill>
                <a:srgbClr val="803D06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99500" y="2686301"/>
            <a:ext cx="2333625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 smtClean="0">
                <a:solidFill>
                  <a:srgbClr val="002060"/>
                </a:solidFill>
              </a:rPr>
              <a:t>Dependency</a:t>
            </a:r>
          </a:p>
          <a:p>
            <a:pPr algn="ctr">
              <a:buNone/>
            </a:pPr>
            <a:r>
              <a:rPr lang="en-US" sz="1600" dirty="0" smtClean="0">
                <a:solidFill>
                  <a:srgbClr val="002060"/>
                </a:solidFill>
              </a:rPr>
              <a:t>Parse  Tree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5442850" y="2681351"/>
            <a:ext cx="2240478" cy="533400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Names,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Locations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>
            <a:stCxn id="13" idx="6"/>
            <a:endCxn id="33" idx="2"/>
          </p:cNvCxnSpPr>
          <p:nvPr/>
        </p:nvCxnSpPr>
        <p:spPr>
          <a:xfrm flipV="1">
            <a:off x="3833125" y="2952691"/>
            <a:ext cx="263608" cy="31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</p:cNvCxnSpPr>
          <p:nvPr/>
        </p:nvCxnSpPr>
        <p:spPr>
          <a:xfrm>
            <a:off x="5190679" y="2281302"/>
            <a:ext cx="877607" cy="378773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4"/>
            <a:endCxn id="29" idx="1"/>
          </p:cNvCxnSpPr>
          <p:nvPr/>
        </p:nvCxnSpPr>
        <p:spPr>
          <a:xfrm>
            <a:off x="2666313" y="3219701"/>
            <a:ext cx="1164524" cy="519047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30837" y="3481573"/>
            <a:ext cx="1527047" cy="514350"/>
          </a:xfrm>
          <a:prstGeom prst="rect">
            <a:avLst/>
          </a:prstGeom>
          <a:ln>
            <a:solidFill>
              <a:srgbClr val="803D0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803D06"/>
                </a:solidFill>
              </a:rPr>
              <a:t>Anchor Generator</a:t>
            </a:r>
            <a:endParaRPr lang="en-US" sz="1600" b="1" dirty="0">
              <a:solidFill>
                <a:srgbClr val="803D06"/>
              </a:solidFill>
            </a:endParaRPr>
          </a:p>
        </p:txBody>
      </p:sp>
      <p:sp>
        <p:nvSpPr>
          <p:cNvPr id="33" name="Content Placeholder 12"/>
          <p:cNvSpPr txBox="1">
            <a:spLocks/>
          </p:cNvSpPr>
          <p:nvPr/>
        </p:nvSpPr>
        <p:spPr>
          <a:xfrm>
            <a:off x="4096733" y="2738379"/>
            <a:ext cx="1228725" cy="4286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Tokens</a:t>
            </a:r>
          </a:p>
        </p:txBody>
      </p:sp>
      <p:cxnSp>
        <p:nvCxnSpPr>
          <p:cNvPr id="36" name="Straight Arrow Connector 35"/>
          <p:cNvCxnSpPr>
            <a:stCxn id="33" idx="0"/>
          </p:cNvCxnSpPr>
          <p:nvPr/>
        </p:nvCxnSpPr>
        <p:spPr>
          <a:xfrm flipV="1">
            <a:off x="4711096" y="2280065"/>
            <a:ext cx="240914" cy="45831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833257" y="1389413"/>
            <a:ext cx="498763" cy="391888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820688" y="2244439"/>
            <a:ext cx="5635" cy="441862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3"/>
          </p:cNvCxnSpPr>
          <p:nvPr/>
        </p:nvCxnSpPr>
        <p:spPr>
          <a:xfrm flipH="1">
            <a:off x="3111336" y="1365664"/>
            <a:ext cx="751202" cy="403762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ontent Placeholder 12"/>
          <p:cNvSpPr txBox="1">
            <a:spLocks/>
          </p:cNvSpPr>
          <p:nvPr/>
        </p:nvSpPr>
        <p:spPr>
          <a:xfrm>
            <a:off x="5740599" y="4176899"/>
            <a:ext cx="1728732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Adjective-Anchors</a:t>
            </a:r>
          </a:p>
        </p:txBody>
      </p:sp>
      <p:sp>
        <p:nvSpPr>
          <p:cNvPr id="63" name="Content Placeholder 12"/>
          <p:cNvSpPr txBox="1">
            <a:spLocks/>
          </p:cNvSpPr>
          <p:nvPr/>
        </p:nvSpPr>
        <p:spPr>
          <a:xfrm>
            <a:off x="3663398" y="4153149"/>
            <a:ext cx="1872794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Verb Anchors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Content Placeholder 12"/>
          <p:cNvSpPr txBox="1">
            <a:spLocks/>
          </p:cNvSpPr>
          <p:nvPr/>
        </p:nvSpPr>
        <p:spPr>
          <a:xfrm>
            <a:off x="1472540" y="4176899"/>
            <a:ext cx="2027325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Noun Anchors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2929843" y="3853048"/>
            <a:ext cx="772406" cy="306716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62" idx="1"/>
          </p:cNvCxnSpPr>
          <p:nvPr/>
        </p:nvCxnSpPr>
        <p:spPr>
          <a:xfrm>
            <a:off x="5026224" y="4014973"/>
            <a:ext cx="967542" cy="240041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9" idx="2"/>
            <a:endCxn id="63" idx="0"/>
          </p:cNvCxnSpPr>
          <p:nvPr/>
        </p:nvCxnSpPr>
        <p:spPr>
          <a:xfrm>
            <a:off x="4594361" y="3995923"/>
            <a:ext cx="5434" cy="157226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71897" y="1650670"/>
            <a:ext cx="7528454" cy="17142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60021" y="3384468"/>
            <a:ext cx="7540831" cy="14131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649800" y="4910200"/>
            <a:ext cx="6484800" cy="801832"/>
          </a:xfrm>
          <a:prstGeom prst="rect">
            <a:avLst/>
          </a:prstGeom>
          <a:solidFill>
            <a:srgbClr val="FFFFFF"/>
          </a:solidFill>
          <a:ln>
            <a:solidFill>
              <a:srgbClr val="803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ontent Placeholder 12"/>
          <p:cNvSpPr txBox="1">
            <a:spLocks/>
          </p:cNvSpPr>
          <p:nvPr/>
        </p:nvSpPr>
        <p:spPr>
          <a:xfrm>
            <a:off x="2393484" y="5143689"/>
            <a:ext cx="1304924" cy="4381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803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Subjects</a:t>
            </a:r>
          </a:p>
        </p:txBody>
      </p:sp>
      <p:sp>
        <p:nvSpPr>
          <p:cNvPr id="120" name="Content Placeholder 12"/>
          <p:cNvSpPr txBox="1">
            <a:spLocks/>
          </p:cNvSpPr>
          <p:nvPr/>
        </p:nvSpPr>
        <p:spPr>
          <a:xfrm>
            <a:off x="4067407" y="5231639"/>
            <a:ext cx="1062734" cy="38099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803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solidFill>
                  <a:srgbClr val="002060"/>
                </a:solidFill>
              </a:rPr>
              <a:t>Verbs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1" name="Content Placeholder 12"/>
          <p:cNvSpPr txBox="1">
            <a:spLocks/>
          </p:cNvSpPr>
          <p:nvPr/>
        </p:nvSpPr>
        <p:spPr>
          <a:xfrm>
            <a:off x="5510152" y="5255389"/>
            <a:ext cx="1782024" cy="38099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803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Prepositional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Objects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44348" y="4895850"/>
            <a:ext cx="1830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3D06"/>
                </a:solidFill>
              </a:rPr>
              <a:t>Clause Tree Builder</a:t>
            </a:r>
            <a:endParaRPr lang="en-US" sz="1600" b="1" dirty="0">
              <a:solidFill>
                <a:srgbClr val="803D06"/>
              </a:solidFill>
            </a:endParaRPr>
          </a:p>
        </p:txBody>
      </p:sp>
      <p:cxnSp>
        <p:nvCxnSpPr>
          <p:cNvPr id="125" name="Straight Arrow Connector 124"/>
          <p:cNvCxnSpPr>
            <a:stCxn id="64" idx="5"/>
          </p:cNvCxnSpPr>
          <p:nvPr/>
        </p:nvCxnSpPr>
        <p:spPr>
          <a:xfrm>
            <a:off x="3202970" y="4632184"/>
            <a:ext cx="194479" cy="24956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5776225" y="4667003"/>
            <a:ext cx="482071" cy="247897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619498" y="4773881"/>
            <a:ext cx="4199" cy="276348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4358244" y="5712031"/>
            <a:ext cx="8087" cy="219569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1226" y="1601068"/>
            <a:ext cx="1504462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smtClean="0">
                <a:solidFill>
                  <a:srgbClr val="FFFF99"/>
                </a:solidFill>
              </a:rPr>
              <a:t>Relationship  Detection</a:t>
            </a:r>
            <a:endParaRPr lang="en-US" dirty="0">
              <a:solidFill>
                <a:srgbClr val="FFFF99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8402" y="3426654"/>
            <a:ext cx="148576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smtClean="0">
                <a:solidFill>
                  <a:srgbClr val="FFFF99"/>
                </a:solidFill>
              </a:rPr>
              <a:t>Anchor</a:t>
            </a:r>
          </a:p>
          <a:p>
            <a:r>
              <a:rPr lang="en-US" dirty="0" smtClean="0">
                <a:solidFill>
                  <a:srgbClr val="FFFF99"/>
                </a:solidFill>
              </a:rPr>
              <a:t>Generation</a:t>
            </a:r>
            <a:endParaRPr lang="en-US" dirty="0">
              <a:solidFill>
                <a:srgbClr val="FFFF99"/>
              </a:solidFill>
            </a:endParaRPr>
          </a:p>
        </p:txBody>
      </p:sp>
      <p:sp>
        <p:nvSpPr>
          <p:cNvPr id="41" name="Content Placeholder 12"/>
          <p:cNvSpPr txBox="1">
            <a:spLocks/>
          </p:cNvSpPr>
          <p:nvPr/>
        </p:nvSpPr>
        <p:spPr>
          <a:xfrm>
            <a:off x="6448302" y="1693719"/>
            <a:ext cx="1733798" cy="82385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600" dirty="0" smtClean="0">
                <a:solidFill>
                  <a:srgbClr val="002060"/>
                </a:solidFill>
              </a:rPr>
              <a:t>Look-up Tables, Geo-Coder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4" name="Straight Arrow Connector 43"/>
          <p:cNvCxnSpPr>
            <a:endCxn id="9" idx="3"/>
          </p:cNvCxnSpPr>
          <p:nvPr/>
        </p:nvCxnSpPr>
        <p:spPr>
          <a:xfrm flipH="1" flipV="1">
            <a:off x="5947916" y="2028890"/>
            <a:ext cx="488510" cy="37419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ontent Placeholder 12"/>
          <p:cNvSpPr txBox="1">
            <a:spLocks/>
          </p:cNvSpPr>
          <p:nvPr/>
        </p:nvSpPr>
        <p:spPr>
          <a:xfrm>
            <a:off x="6766166" y="5027784"/>
            <a:ext cx="1356555" cy="42299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803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Copular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" name="Content Placeholder 12"/>
          <p:cNvSpPr txBox="1">
            <a:spLocks/>
          </p:cNvSpPr>
          <p:nvPr/>
        </p:nvSpPr>
        <p:spPr>
          <a:xfrm>
            <a:off x="5461891" y="5029759"/>
            <a:ext cx="1746431" cy="25476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803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Objects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3299850" y="5898699"/>
            <a:ext cx="2295525" cy="44767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3171201" y="5936305"/>
            <a:ext cx="2295525" cy="44767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Clause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7674" y="5764114"/>
            <a:ext cx="147353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smtClean="0">
                <a:solidFill>
                  <a:srgbClr val="FFFF99"/>
                </a:solidFill>
              </a:rPr>
              <a:t>Clause Extraction</a:t>
            </a:r>
            <a:endParaRPr lang="en-US" dirty="0">
              <a:solidFill>
                <a:srgbClr val="FFFF99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0022" y="4821382"/>
            <a:ext cx="7552706" cy="165067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14" idx="4"/>
          </p:cNvCxnSpPr>
          <p:nvPr/>
        </p:nvCxnSpPr>
        <p:spPr>
          <a:xfrm flipH="1">
            <a:off x="5177642" y="3214751"/>
            <a:ext cx="1385447" cy="1749135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7" name="Picture 46" descr="DependencyParsin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6175" y="2597976"/>
            <a:ext cx="5457825" cy="723900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5827317" y="5854535"/>
            <a:ext cx="2295525" cy="5225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Clausal Assertion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258789" y="6282047"/>
            <a:ext cx="750125" cy="9896"/>
          </a:xfrm>
          <a:prstGeom prst="straightConnector1">
            <a:avLst/>
          </a:prstGeom>
          <a:ln w="19050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build="p" animBg="1"/>
      <p:bldP spid="14" grpId="0" animBg="1"/>
      <p:bldP spid="29" grpId="0" animBg="1"/>
      <p:bldP spid="33" grpId="0" animBg="1"/>
      <p:bldP spid="62" grpId="0" animBg="1"/>
      <p:bldP spid="63" grpId="0" animBg="1"/>
      <p:bldP spid="64" grpId="0" animBg="1"/>
      <p:bldP spid="102" grpId="0" animBg="1"/>
      <p:bldP spid="104" grpId="0" animBg="1"/>
      <p:bldP spid="117" grpId="0" animBg="1"/>
      <p:bldP spid="119" grpId="0" animBg="1"/>
      <p:bldP spid="120" grpId="0" animBg="1"/>
      <p:bldP spid="121" grpId="0" animBg="1"/>
      <p:bldP spid="123" grpId="0"/>
      <p:bldP spid="42" grpId="0"/>
      <p:bldP spid="43" grpId="0"/>
      <p:bldP spid="41" grpId="0" animBg="1"/>
      <p:bldP spid="51" grpId="0" animBg="1"/>
      <p:bldP spid="122" grpId="0" animBg="1"/>
      <p:bldP spid="52" grpId="0" animBg="1"/>
      <p:bldP spid="124" grpId="0" animBg="1"/>
      <p:bldP spid="45" grpId="0"/>
      <p:bldP spid="46" grpId="0" animBg="1"/>
      <p:bldP spid="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3570513" y="5256810"/>
            <a:ext cx="1403268" cy="8906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31127" y="1741715"/>
            <a:ext cx="2636322" cy="8906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07476" y="1791194"/>
            <a:ext cx="2636322" cy="8906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Assembling Unique Persons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20633" y="1769425"/>
            <a:ext cx="1567544" cy="890650"/>
            <a:chOff x="617516" y="2006931"/>
            <a:chExt cx="1567544" cy="890650"/>
          </a:xfrm>
        </p:grpSpPr>
        <p:sp>
          <p:nvSpPr>
            <p:cNvPr id="9" name="Rectangle 8"/>
            <p:cNvSpPr/>
            <p:nvPr/>
          </p:nvSpPr>
          <p:spPr>
            <a:xfrm>
              <a:off x="617516" y="2006931"/>
              <a:ext cx="1567544" cy="89065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CC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519" y="2149435"/>
              <a:ext cx="1413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Coreference</a:t>
              </a:r>
            </a:p>
            <a:p>
              <a:pPr algn="ctr"/>
              <a:r>
                <a:rPr lang="en-US" dirty="0" smtClean="0"/>
                <a:t>Map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612571" y="1828800"/>
            <a:ext cx="2636322" cy="8906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95698" y="1852551"/>
            <a:ext cx="2612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Subject (Person1)</a:t>
            </a:r>
          </a:p>
          <a:p>
            <a:pPr>
              <a:buFontTx/>
              <a:buChar char="-"/>
            </a:pPr>
            <a:r>
              <a:rPr lang="en-US" sz="1600" dirty="0" smtClean="0"/>
              <a:t> verb</a:t>
            </a:r>
          </a:p>
          <a:p>
            <a:pPr>
              <a:buFontTx/>
              <a:buChar char="-"/>
            </a:pPr>
            <a:r>
              <a:rPr lang="en-US" sz="1600" dirty="0" smtClean="0"/>
              <a:t> objects (Persons, locations)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55077" y="1223157"/>
            <a:ext cx="263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CC"/>
                </a:solidFill>
              </a:rPr>
              <a:t>Clausal Assertions</a:t>
            </a:r>
            <a:endParaRPr lang="en-US" sz="2400" dirty="0">
              <a:solidFill>
                <a:srgbClr val="FFFF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10592" y="2954975"/>
            <a:ext cx="2636322" cy="8906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93718" y="2978726"/>
            <a:ext cx="2578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Subject (Person2)</a:t>
            </a:r>
          </a:p>
          <a:p>
            <a:pPr>
              <a:buFontTx/>
              <a:buChar char="-"/>
            </a:pPr>
            <a:r>
              <a:rPr lang="en-US" sz="1600" dirty="0" smtClean="0"/>
              <a:t> verb</a:t>
            </a:r>
          </a:p>
          <a:p>
            <a:pPr>
              <a:buFontTx/>
              <a:buChar char="-"/>
            </a:pPr>
            <a:r>
              <a:rPr lang="en-US" sz="1600" dirty="0" smtClean="0"/>
              <a:t> objects (Persons, locations)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49978" y="5353791"/>
            <a:ext cx="1403268" cy="8906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73734" y="5318167"/>
            <a:ext cx="1320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Name</a:t>
            </a:r>
          </a:p>
          <a:p>
            <a:pPr>
              <a:buFontTx/>
              <a:buChar char="-"/>
            </a:pPr>
            <a:r>
              <a:rPr lang="en-US" sz="1600" dirty="0" smtClean="0"/>
              <a:t> Age</a:t>
            </a:r>
          </a:p>
          <a:p>
            <a:pPr>
              <a:buFontTx/>
              <a:buChar char="-"/>
            </a:pPr>
            <a:r>
              <a:rPr lang="en-US" sz="1600" dirty="0" smtClean="0"/>
              <a:t> condition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698171" y="2101932"/>
            <a:ext cx="1876302" cy="1425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84318" y="2420589"/>
            <a:ext cx="1866404" cy="6669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58685" y="5484422"/>
            <a:ext cx="1498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CC"/>
                </a:solidFill>
              </a:rPr>
              <a:t>Attributes</a:t>
            </a:r>
            <a:endParaRPr lang="en-US" sz="2400" dirty="0">
              <a:solidFill>
                <a:srgbClr val="FFFFCC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13512" y="4233554"/>
            <a:ext cx="2636322" cy="8906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4972" y="4261260"/>
            <a:ext cx="2543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Subject (Other Noun)</a:t>
            </a:r>
          </a:p>
          <a:p>
            <a:pPr>
              <a:buFontTx/>
              <a:buChar char="-"/>
            </a:pPr>
            <a:r>
              <a:rPr lang="en-US" sz="1600" dirty="0" smtClean="0"/>
              <a:t> verb</a:t>
            </a:r>
          </a:p>
          <a:p>
            <a:pPr>
              <a:buFontTx/>
              <a:buChar char="-"/>
            </a:pPr>
            <a:r>
              <a:rPr lang="en-US" sz="1600" dirty="0" smtClean="0"/>
              <a:t> objects (Persons, locations)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395352" y="2666013"/>
            <a:ext cx="2060367" cy="27135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11087" y="2537363"/>
            <a:ext cx="2200892" cy="22721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733310" y="1838695"/>
            <a:ext cx="1755568" cy="6551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72052" y="1304305"/>
            <a:ext cx="210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CC"/>
                </a:solidFill>
              </a:rPr>
              <a:t>Unique  Person</a:t>
            </a:r>
            <a:endParaRPr lang="en-US" sz="2400" dirty="0">
              <a:solidFill>
                <a:srgbClr val="FFFFCC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92686" y="1850571"/>
            <a:ext cx="148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Person</a:t>
            </a:r>
          </a:p>
          <a:p>
            <a:pPr>
              <a:buFontTx/>
              <a:buChar char="-"/>
            </a:pPr>
            <a:r>
              <a:rPr lang="en-US" sz="1600" dirty="0" smtClean="0"/>
              <a:t>  Attributes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237016" y="2351314"/>
            <a:ext cx="1436916" cy="81939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539344" y="2822370"/>
            <a:ext cx="2149435" cy="1013361"/>
            <a:chOff x="6408715" y="2822370"/>
            <a:chExt cx="2149435" cy="1013361"/>
          </a:xfrm>
        </p:grpSpPr>
        <p:sp>
          <p:nvSpPr>
            <p:cNvPr id="55" name="Rectangle 54"/>
            <p:cNvSpPr/>
            <p:nvPr/>
          </p:nvSpPr>
          <p:spPr>
            <a:xfrm>
              <a:off x="6749141" y="2822370"/>
              <a:ext cx="1809009" cy="771896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CC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596741" y="2943103"/>
              <a:ext cx="1809009" cy="771896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CC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408715" y="3063835"/>
              <a:ext cx="1809009" cy="771896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CC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54239" y="3164774"/>
              <a:ext cx="19297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verb</a:t>
              </a:r>
            </a:p>
            <a:p>
              <a:r>
                <a:rPr lang="en-US" sz="1600" dirty="0" smtClean="0"/>
                <a:t>Persons, locations</a:t>
              </a: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H="1">
            <a:off x="7540831" y="2493818"/>
            <a:ext cx="1" cy="356260"/>
          </a:xfrm>
          <a:prstGeom prst="straightConnector1">
            <a:avLst/>
          </a:prstGeom>
          <a:ln w="38100">
            <a:solidFill>
              <a:srgbClr val="66FF99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842659" y="2166257"/>
            <a:ext cx="890651" cy="13755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056907" y="2458192"/>
            <a:ext cx="1628901" cy="1850573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342409" y="2493818"/>
            <a:ext cx="2652157" cy="292924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483926" y="4835073"/>
            <a:ext cx="2054431" cy="1268844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00700" y="4916384"/>
            <a:ext cx="1712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600" dirty="0" smtClean="0"/>
              <a:t>Name</a:t>
            </a:r>
          </a:p>
          <a:p>
            <a:pPr>
              <a:buFontTx/>
              <a:buChar char="-"/>
            </a:pPr>
            <a:r>
              <a:rPr lang="en-US" sz="1600" dirty="0" smtClean="0"/>
              <a:t> Age</a:t>
            </a:r>
          </a:p>
          <a:p>
            <a:pPr>
              <a:buFontTx/>
              <a:buChar char="-"/>
            </a:pPr>
            <a:r>
              <a:rPr lang="en-US" sz="1600" dirty="0" smtClean="0"/>
              <a:t> Health Status</a:t>
            </a:r>
          </a:p>
          <a:p>
            <a:pPr>
              <a:buFontTx/>
              <a:buChar char="-"/>
            </a:pPr>
            <a:r>
              <a:rPr lang="en-US" sz="1600" dirty="0" smtClean="0"/>
              <a:t> Location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420100" y="3916877"/>
            <a:ext cx="1978" cy="857004"/>
          </a:xfrm>
          <a:prstGeom prst="straightConnector1">
            <a:avLst/>
          </a:prstGeom>
          <a:ln w="57150" cmpd="dbl">
            <a:solidFill>
              <a:srgbClr val="FF99FF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36425" y="4330535"/>
            <a:ext cx="2375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CC"/>
                </a:solidFill>
              </a:rPr>
              <a:t>Reported Person</a:t>
            </a:r>
            <a:endParaRPr lang="en-US" sz="2400" dirty="0">
              <a:solidFill>
                <a:srgbClr val="FFFF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23" grpId="0" animBg="1"/>
      <p:bldP spid="22" grpId="0" animBg="1"/>
      <p:bldP spid="11" grpId="0" animBg="1"/>
      <p:bldP spid="13" grpId="0"/>
      <p:bldP spid="17" grpId="0" animBg="1"/>
      <p:bldP spid="18" grpId="0"/>
      <p:bldP spid="19" grpId="0" animBg="1"/>
      <p:bldP spid="20" grpId="0"/>
      <p:bldP spid="32" grpId="0"/>
      <p:bldP spid="37" grpId="0" animBg="1"/>
      <p:bldP spid="36" grpId="0"/>
      <p:bldP spid="45" grpId="0" animBg="1"/>
      <p:bldP spid="46" grpId="0"/>
      <p:bldP spid="47" grpId="0"/>
      <p:bldP spid="7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90600" y="441140"/>
            <a:ext cx="7162800" cy="563562"/>
          </a:xfrm>
        </p:spPr>
        <p:txBody>
          <a:bodyPr/>
          <a:lstStyle/>
          <a:p>
            <a:r>
              <a:rPr lang="en-US" sz="3200" dirty="0" smtClean="0"/>
              <a:t>PL Health Status Lexicon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599" y="1009404"/>
            <a:ext cx="7866185" cy="5035136"/>
          </a:xfrm>
        </p:spPr>
        <p:txBody>
          <a:bodyPr/>
          <a:lstStyle/>
          <a:p>
            <a:r>
              <a:rPr lang="en-US" sz="2000" dirty="0" smtClean="0"/>
              <a:t>File entries: defining words/phrases to identify a person’s status</a:t>
            </a:r>
          </a:p>
          <a:p>
            <a:r>
              <a:rPr lang="en-US" sz="2000" dirty="0" smtClean="0"/>
              <a:t>Two types of entries: Standard verbs vs. Ambiguous Verbs</a:t>
            </a:r>
          </a:p>
          <a:p>
            <a:r>
              <a:rPr lang="en-US" sz="2000" dirty="0" smtClean="0"/>
              <a:t>Standard entry components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Word (or a set of words) comprising the term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Morphological value (for single words)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Part of speech tag (Adjective/verb)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Category(Health Status/Reporting/Ambiguous)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Condition (if Health status)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Negative condition</a:t>
            </a:r>
          </a:p>
          <a:p>
            <a:pPr lvl="1">
              <a:buNone/>
            </a:pPr>
            <a:r>
              <a:rPr lang="en-US" sz="1600" b="1" i="1" dirty="0" err="1" smtClean="0">
                <a:solidFill>
                  <a:srgbClr val="FFFF66"/>
                </a:solidFill>
              </a:rPr>
              <a:t>rescued:Verb:rescue:HEALTH_STATUS_VERB:FOUND:MISSING</a:t>
            </a:r>
            <a:endParaRPr lang="en-US" sz="1600" b="1" i="1" dirty="0" smtClean="0">
              <a:solidFill>
                <a:srgbClr val="FFFF66"/>
              </a:solidFill>
            </a:endParaRPr>
          </a:p>
          <a:p>
            <a:r>
              <a:rPr lang="en-US" sz="2000" dirty="0" smtClean="0"/>
              <a:t>Ambiguity of Verbs resolved  by: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1600" dirty="0" smtClean="0"/>
              <a:t>Voice (active/passive)  </a:t>
            </a:r>
            <a:r>
              <a:rPr lang="en-US" sz="1600" i="1" dirty="0" smtClean="0"/>
              <a:t>(I found vs. John was found)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Tense (past/present) </a:t>
            </a:r>
            <a:r>
              <a:rPr lang="en-US" sz="1600" i="1" dirty="0" smtClean="0"/>
              <a:t>(John contacted me vs. Contact me if …)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Object </a:t>
            </a:r>
            <a:r>
              <a:rPr lang="en-US" sz="1600" i="1" dirty="0" smtClean="0"/>
              <a:t>(wants medicine vs. wants news)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Object type </a:t>
            </a:r>
            <a:r>
              <a:rPr lang="en-US" sz="1600" i="1" dirty="0" smtClean="0"/>
              <a:t>(person vs. non-person)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err="1" smtClean="0"/>
              <a:t>TO_Complement</a:t>
            </a:r>
            <a:r>
              <a:rPr lang="en-US" sz="1600" dirty="0" smtClean="0"/>
              <a:t> </a:t>
            </a:r>
            <a:r>
              <a:rPr lang="en-US" sz="1600" i="1" dirty="0" smtClean="0"/>
              <a:t>(want to know,  failed to rescue)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600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 of PL Lexicon Entries</a:t>
            </a:r>
            <a:endParaRPr lang="en-US" sz="32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48243" y="1330035"/>
          <a:ext cx="7866066" cy="202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1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1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50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Word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Pos Tag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Morphological form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Info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Health Condition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Negative Condition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5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hurt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Adjective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HEALTH_STATUS_VERB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INJURED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ALIVE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5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released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release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HEALTH_STATUS_VERB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INJURED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07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searching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search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REPORTING_VERB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UNKNOWN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507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confirmed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confirm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REPORTING_VERB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UNKNOWN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UNKNOWN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994" y="3486314"/>
            <a:ext cx="434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Ambiguous Verbs and Resolution Criteria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243" y="931137"/>
            <a:ext cx="310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Standard Verbs/Adjectives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7"/>
          <p:cNvGraphicFramePr>
            <a:graphicFrameLocks/>
          </p:cNvGraphicFramePr>
          <p:nvPr/>
        </p:nvGraphicFramePr>
        <p:xfrm>
          <a:off x="536364" y="3833759"/>
          <a:ext cx="7866066" cy="2472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4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32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Words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Resol</a:t>
                      </a: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Criteria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Specification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Info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Health Condition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Negative Condition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27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want|need|seek|wait</a:t>
                      </a:r>
                      <a:r>
                        <a:rPr lang="en-US" sz="1400" b="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 err="1" smtClean="0"/>
                        <a:t>news|status|information|condition</a:t>
                      </a:r>
                      <a:r>
                        <a:rPr lang="en-US" sz="1400" b="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REPORTING_VERB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UNKNOWN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UNKNOWN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8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want|need|seek|wait</a:t>
                      </a:r>
                      <a:r>
                        <a:rPr lang="en-US" sz="1400" b="0" dirty="0" smtClean="0"/>
                        <a:t>…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OBJECT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 err="1" smtClean="0"/>
                        <a:t>help|assistance|rescue|treatment</a:t>
                      </a:r>
                      <a:r>
                        <a:rPr lang="en-US" sz="1400" b="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HEALTH_STATUS_VERB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INJURED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UNKNOWN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51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find|locate</a:t>
                      </a:r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HEALTH_STATUS_VERB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FOUND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MISSING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8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find|locate</a:t>
                      </a:r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REPORTING_VERB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FOUND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MISSING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615046" y="1413162"/>
            <a:ext cx="4322616" cy="4191991"/>
            <a:chOff x="1615046" y="1413162"/>
            <a:chExt cx="4322616" cy="4191991"/>
          </a:xfrm>
        </p:grpSpPr>
        <p:sp>
          <p:nvSpPr>
            <p:cNvPr id="42" name="Rectangle 41"/>
            <p:cNvSpPr/>
            <p:nvPr/>
          </p:nvSpPr>
          <p:spPr>
            <a:xfrm>
              <a:off x="1615046" y="1413162"/>
              <a:ext cx="4322616" cy="419199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37558" y="1458685"/>
              <a:ext cx="3061855" cy="451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Email Processing Application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788717" y="298638"/>
            <a:ext cx="7162800" cy="563562"/>
          </a:xfrm>
        </p:spPr>
        <p:txBody>
          <a:bodyPr/>
          <a:lstStyle/>
          <a:p>
            <a:r>
              <a:rPr lang="en-US" sz="3200" dirty="0" smtClean="0"/>
              <a:t>System Workflow</a:t>
            </a:r>
            <a:endParaRPr lang="en-US" sz="3200" dirty="0"/>
          </a:p>
        </p:txBody>
      </p:sp>
      <p:grpSp>
        <p:nvGrpSpPr>
          <p:cNvPr id="3" name="Group 57"/>
          <p:cNvGrpSpPr/>
          <p:nvPr/>
        </p:nvGrpSpPr>
        <p:grpSpPr>
          <a:xfrm>
            <a:off x="1686296" y="1947556"/>
            <a:ext cx="3978234" cy="581892"/>
            <a:chOff x="2729977" y="2366583"/>
            <a:chExt cx="2935094" cy="498765"/>
          </a:xfrm>
        </p:grpSpPr>
        <p:sp>
          <p:nvSpPr>
            <p:cNvPr id="25" name="Rectangle 24"/>
            <p:cNvSpPr/>
            <p:nvPr/>
          </p:nvSpPr>
          <p:spPr>
            <a:xfrm>
              <a:off x="3555853" y="2366584"/>
              <a:ext cx="2109218" cy="498764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Email Service App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729977" y="2366583"/>
              <a:ext cx="819801" cy="49876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Email Monitor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621973" y="4809508"/>
            <a:ext cx="2351315" cy="427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</a:rPr>
              <a:t>Reported Person Record</a:t>
            </a:r>
            <a:endParaRPr lang="en-US" sz="1600" b="1" dirty="0">
              <a:solidFill>
                <a:srgbClr val="008000"/>
              </a:solidFill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439387" y="1211283"/>
            <a:ext cx="1496294" cy="1886694"/>
            <a:chOff x="439387" y="1211283"/>
            <a:chExt cx="1496294" cy="1886694"/>
          </a:xfrm>
        </p:grpSpPr>
        <p:sp>
          <p:nvSpPr>
            <p:cNvPr id="27" name="Rectangle 26"/>
            <p:cNvSpPr/>
            <p:nvPr/>
          </p:nvSpPr>
          <p:spPr>
            <a:xfrm>
              <a:off x="1140032" y="2731326"/>
              <a:ext cx="795649" cy="3666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Email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6" name="Group 55"/>
            <p:cNvGrpSpPr/>
            <p:nvPr/>
          </p:nvGrpSpPr>
          <p:grpSpPr>
            <a:xfrm>
              <a:off x="439387" y="1211283"/>
              <a:ext cx="1199407" cy="1629757"/>
              <a:chOff x="0" y="344385"/>
              <a:chExt cx="1199407" cy="1629757"/>
            </a:xfrm>
          </p:grpSpPr>
          <p:sp>
            <p:nvSpPr>
              <p:cNvPr id="85" name="Right Arrow 84"/>
              <p:cNvSpPr/>
              <p:nvPr/>
            </p:nvSpPr>
            <p:spPr>
              <a:xfrm rot="6578968">
                <a:off x="288358" y="978516"/>
                <a:ext cx="292937" cy="173812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52"/>
              <p:cNvGrpSpPr/>
              <p:nvPr/>
            </p:nvGrpSpPr>
            <p:grpSpPr>
              <a:xfrm>
                <a:off x="0" y="344385"/>
                <a:ext cx="1199407" cy="1629757"/>
                <a:chOff x="0" y="344385"/>
                <a:chExt cx="1199407" cy="1629757"/>
              </a:xfrm>
            </p:grpSpPr>
            <p:pic>
              <p:nvPicPr>
                <p:cNvPr id="82" name="Picture 2" descr="C:\Documents and Settings\dmisra\Local Settings\Temporary Internet Files\Content.IE5\LOQCGOUR\MC900433831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0" y="1175246"/>
                  <a:ext cx="771854" cy="771854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</p:pic>
            <p:sp>
              <p:nvSpPr>
                <p:cNvPr id="83" name="Right Arrow 82"/>
                <p:cNvSpPr/>
                <p:nvPr/>
              </p:nvSpPr>
              <p:spPr>
                <a:xfrm flipV="1">
                  <a:off x="629347" y="1496292"/>
                  <a:ext cx="570060" cy="178130"/>
                </a:xfrm>
                <a:prstGeom prst="rightArrow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4" name="Picture 4" descr="C:\Documents and Settings\dmisra\Local Settings\Temporary Internet Files\Content.IE5\E1G6UTJQ\MC90044201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00827" y="344385"/>
                  <a:ext cx="546265" cy="546265"/>
                </a:xfrm>
                <a:prstGeom prst="rect">
                  <a:avLst/>
                </a:prstGeom>
                <a:noFill/>
              </p:spPr>
            </p:pic>
            <p:sp>
              <p:nvSpPr>
                <p:cNvPr id="87" name="Arc 86"/>
                <p:cNvSpPr/>
                <p:nvPr/>
              </p:nvSpPr>
              <p:spPr>
                <a:xfrm rot="19469407">
                  <a:off x="504056" y="1244047"/>
                  <a:ext cx="675105" cy="730095"/>
                </a:xfrm>
                <a:prstGeom prst="arc">
                  <a:avLst>
                    <a:gd name="adj1" fmla="val 14509282"/>
                    <a:gd name="adj2" fmla="val 0"/>
                  </a:avLst>
                </a:prstGeom>
                <a:ln w="19050">
                  <a:solidFill>
                    <a:srgbClr val="FFFF66"/>
                  </a:solidFill>
                  <a:prstDash val="lgDash"/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Arc 85"/>
              <p:cNvSpPr/>
              <p:nvPr/>
            </p:nvSpPr>
            <p:spPr>
              <a:xfrm rot="9127951">
                <a:off x="494161" y="1222280"/>
                <a:ext cx="675105" cy="730095"/>
              </a:xfrm>
              <a:prstGeom prst="arc">
                <a:avLst>
                  <a:gd name="adj1" fmla="val 14509282"/>
                  <a:gd name="adj2" fmla="val 0"/>
                </a:avLst>
              </a:prstGeom>
              <a:ln w="28575">
                <a:solidFill>
                  <a:srgbClr val="FFFF66"/>
                </a:solidFill>
                <a:prstDash val="lgDash"/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" name="Right Arrow 62"/>
          <p:cNvSpPr/>
          <p:nvPr/>
        </p:nvSpPr>
        <p:spPr>
          <a:xfrm rot="5400000">
            <a:off x="3728845" y="2778829"/>
            <a:ext cx="641276" cy="1900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>
            <a:off x="3135086" y="3800104"/>
            <a:ext cx="249383" cy="558140"/>
          </a:xfrm>
          <a:prstGeom prst="downArrow">
            <a:avLst/>
          </a:prstGeom>
          <a:solidFill>
            <a:srgbClr val="92D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/>
          <p:cNvSpPr/>
          <p:nvPr/>
        </p:nvSpPr>
        <p:spPr>
          <a:xfrm flipV="1">
            <a:off x="4548249" y="2541319"/>
            <a:ext cx="237507" cy="653142"/>
          </a:xfrm>
          <a:prstGeom prst="down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/>
          <p:cNvSpPr/>
          <p:nvPr/>
        </p:nvSpPr>
        <p:spPr>
          <a:xfrm>
            <a:off x="3135087" y="2565070"/>
            <a:ext cx="213755" cy="641268"/>
          </a:xfrm>
          <a:prstGeom prst="down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572000" y="2693719"/>
            <a:ext cx="1068780" cy="536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8000"/>
                </a:solidFill>
              </a:rPr>
              <a:t>Person Records</a:t>
            </a:r>
            <a:endParaRPr lang="en-US" sz="1400" b="1" dirty="0">
              <a:solidFill>
                <a:srgbClr val="008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40676" y="3218212"/>
            <a:ext cx="1555668" cy="58189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PLUS Service Handler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99115" y="4368138"/>
            <a:ext cx="1870360" cy="667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PLUS Service 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69475" y="3241967"/>
            <a:ext cx="2113808" cy="653142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2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  <a:softEdge rad="3175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ross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Email Information Extractor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0" name="Down Arrow 89"/>
          <p:cNvSpPr/>
          <p:nvPr/>
        </p:nvSpPr>
        <p:spPr>
          <a:xfrm>
            <a:off x="4275111" y="2565070"/>
            <a:ext cx="154385" cy="629393"/>
          </a:xfrm>
          <a:prstGeom prst="downArrow">
            <a:avLst/>
          </a:prstGeom>
          <a:solidFill>
            <a:srgbClr val="803D06"/>
          </a:solidFill>
          <a:ln>
            <a:solidFill>
              <a:srgbClr val="803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Bent Arrow 91"/>
          <p:cNvSpPr/>
          <p:nvPr/>
        </p:nvSpPr>
        <p:spPr>
          <a:xfrm rot="16200000" flipV="1">
            <a:off x="5257806" y="2698662"/>
            <a:ext cx="623444" cy="3776353"/>
          </a:xfrm>
          <a:prstGeom prst="bentArrow">
            <a:avLst>
              <a:gd name="adj1" fmla="val 25000"/>
              <a:gd name="adj2" fmla="val 22619"/>
              <a:gd name="adj3" fmla="val 25000"/>
              <a:gd name="adj4" fmla="val 28829"/>
            </a:avLst>
          </a:prstGeom>
          <a:gradFill flip="none" rotWithShape="1">
            <a:gsLst>
              <a:gs pos="0">
                <a:srgbClr val="008000"/>
              </a:gs>
              <a:gs pos="100000">
                <a:srgbClr val="3FFF6B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317674" y="3063835"/>
            <a:ext cx="1983178" cy="11756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People Locator 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Web Service</a:t>
            </a:r>
            <a:endParaRPr lang="en-US" dirty="0"/>
          </a:p>
        </p:txBody>
      </p:sp>
      <p:grpSp>
        <p:nvGrpSpPr>
          <p:cNvPr id="8" name="Group 46"/>
          <p:cNvGrpSpPr/>
          <p:nvPr/>
        </p:nvGrpSpPr>
        <p:grpSpPr>
          <a:xfrm>
            <a:off x="2256312" y="2541314"/>
            <a:ext cx="4013861" cy="1934702"/>
            <a:chOff x="2256312" y="2541314"/>
            <a:chExt cx="4013861" cy="1934702"/>
          </a:xfrm>
        </p:grpSpPr>
        <p:sp>
          <p:nvSpPr>
            <p:cNvPr id="35" name="TextBox 34"/>
            <p:cNvSpPr txBox="1"/>
            <p:nvPr/>
          </p:nvSpPr>
          <p:spPr>
            <a:xfrm>
              <a:off x="4108860" y="4168239"/>
              <a:ext cx="1686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srgbClr val="002060"/>
                  </a:solidFill>
                </a:rPr>
                <a:t>(SOAP Interface)</a:t>
              </a:r>
              <a:endParaRPr lang="en-US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79" name="Down Arrow 78"/>
            <p:cNvSpPr/>
            <p:nvPr/>
          </p:nvSpPr>
          <p:spPr>
            <a:xfrm flipV="1">
              <a:off x="2256312" y="3823852"/>
              <a:ext cx="166254" cy="546266"/>
            </a:xfrm>
            <a:prstGeom prst="downArrow">
              <a:avLst/>
            </a:prstGeom>
            <a:solidFill>
              <a:srgbClr val="803D06"/>
            </a:solidFill>
            <a:ln>
              <a:solidFill>
                <a:srgbClr val="803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446319" y="3800105"/>
              <a:ext cx="605640" cy="475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803D06"/>
                  </a:solidFill>
                </a:rPr>
                <a:t>Event List</a:t>
              </a:r>
              <a:endParaRPr lang="en-US" sz="1400" b="1" dirty="0">
                <a:solidFill>
                  <a:srgbClr val="803D06"/>
                </a:solidFill>
              </a:endParaRPr>
            </a:p>
          </p:txBody>
        </p:sp>
        <p:sp>
          <p:nvSpPr>
            <p:cNvPr id="81" name="Down Arrow 80"/>
            <p:cNvSpPr/>
            <p:nvPr/>
          </p:nvSpPr>
          <p:spPr>
            <a:xfrm flipH="1" flipV="1">
              <a:off x="2880292" y="2541314"/>
              <a:ext cx="171665" cy="665017"/>
            </a:xfrm>
            <a:prstGeom prst="downArrow">
              <a:avLst/>
            </a:prstGeom>
            <a:solidFill>
              <a:srgbClr val="803D06"/>
            </a:solidFill>
            <a:ln>
              <a:solidFill>
                <a:srgbClr val="803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Bent Arrow 39"/>
            <p:cNvSpPr/>
            <p:nvPr/>
          </p:nvSpPr>
          <p:spPr>
            <a:xfrm rot="16200000" flipH="1">
              <a:off x="4695702" y="2795649"/>
              <a:ext cx="368135" cy="2780807"/>
            </a:xfrm>
            <a:prstGeom prst="bentArrow">
              <a:avLst>
                <a:gd name="adj1" fmla="val 25000"/>
                <a:gd name="adj2" fmla="val 22619"/>
                <a:gd name="adj3" fmla="val 25000"/>
                <a:gd name="adj4" fmla="val 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45"/>
          <p:cNvGrpSpPr/>
          <p:nvPr/>
        </p:nvGrpSpPr>
        <p:grpSpPr>
          <a:xfrm>
            <a:off x="1308432" y="1185552"/>
            <a:ext cx="815277" cy="610230"/>
            <a:chOff x="1379682" y="1114302"/>
            <a:chExt cx="815277" cy="610230"/>
          </a:xfrm>
        </p:grpSpPr>
        <p:sp>
          <p:nvSpPr>
            <p:cNvPr id="62" name="Rectangle 61"/>
            <p:cNvSpPr/>
            <p:nvPr/>
          </p:nvSpPr>
          <p:spPr>
            <a:xfrm>
              <a:off x="1399310" y="1114302"/>
              <a:ext cx="795649" cy="3666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Reply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 rot="13559916" flipV="1">
              <a:off x="1205766" y="1426198"/>
              <a:ext cx="472250" cy="124417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63" grpId="0" animBg="1"/>
      <p:bldP spid="78" grpId="0" animBg="1"/>
      <p:bldP spid="73" grpId="0" animBg="1"/>
      <p:bldP spid="71" grpId="0" animBg="1"/>
      <p:bldP spid="76" grpId="0"/>
      <p:bldP spid="70" grpId="0" animBg="1"/>
      <p:bldP spid="72" grpId="0" animBg="1"/>
      <p:bldP spid="12" grpId="0" animBg="1"/>
      <p:bldP spid="90" grpId="0" animBg="1"/>
      <p:bldP spid="92" grpId="0" animBg="1"/>
      <p:bldP spid="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2"/>
          <p:cNvGrpSpPr/>
          <p:nvPr/>
        </p:nvGrpSpPr>
        <p:grpSpPr>
          <a:xfrm>
            <a:off x="581885" y="961900"/>
            <a:ext cx="3550725" cy="5237019"/>
            <a:chOff x="641266" y="1104405"/>
            <a:chExt cx="3372593" cy="5195455"/>
          </a:xfrm>
        </p:grpSpPr>
        <p:sp>
          <p:nvSpPr>
            <p:cNvPr id="42" name="Rectangle 41"/>
            <p:cNvSpPr/>
            <p:nvPr/>
          </p:nvSpPr>
          <p:spPr>
            <a:xfrm>
              <a:off x="641266" y="1104405"/>
              <a:ext cx="3372593" cy="51954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nvex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5586" y="1221177"/>
              <a:ext cx="3182587" cy="451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Email Information Extractor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950026" y="3028208"/>
            <a:ext cx="2481943" cy="29925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90600" y="298638"/>
            <a:ext cx="7162800" cy="563562"/>
          </a:xfrm>
        </p:spPr>
        <p:txBody>
          <a:bodyPr/>
          <a:lstStyle/>
          <a:p>
            <a:r>
              <a:rPr lang="en-US" dirty="0" smtClean="0"/>
              <a:t>Email Information Extractor Architecture</a:t>
            </a:r>
            <a:endParaRPr lang="en-US" sz="3200" dirty="0"/>
          </a:p>
        </p:txBody>
      </p:sp>
      <p:grpSp>
        <p:nvGrpSpPr>
          <p:cNvPr id="3" name="Group 53"/>
          <p:cNvGrpSpPr/>
          <p:nvPr/>
        </p:nvGrpSpPr>
        <p:grpSpPr>
          <a:xfrm>
            <a:off x="3198336" y="3046884"/>
            <a:ext cx="2747325" cy="1709012"/>
            <a:chOff x="3210212" y="2643123"/>
            <a:chExt cx="2747325" cy="1709012"/>
          </a:xfrm>
        </p:grpSpPr>
        <p:sp>
          <p:nvSpPr>
            <p:cNvPr id="29" name="Rectangle 28"/>
            <p:cNvSpPr/>
            <p:nvPr/>
          </p:nvSpPr>
          <p:spPr>
            <a:xfrm>
              <a:off x="4275119" y="2778826"/>
              <a:ext cx="1318160" cy="3983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Annotations</a:t>
              </a:r>
              <a:endPara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51366" y="3182584"/>
              <a:ext cx="1508167" cy="1169551"/>
            </a:xfrm>
            <a:prstGeom prst="rect">
              <a:avLst/>
            </a:prstGeom>
            <a:noFill/>
            <a:ln>
              <a:solidFill>
                <a:srgbClr val="FFFFCC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sz="1400" b="1" dirty="0" smtClean="0">
                  <a:solidFill>
                    <a:srgbClr val="FFFFCC"/>
                  </a:solidFill>
                </a:rPr>
                <a:t>Token (</a:t>
              </a:r>
              <a:r>
                <a:rPr lang="en-US" sz="1400" b="1" dirty="0" err="1" smtClean="0">
                  <a:solidFill>
                    <a:srgbClr val="FFFFCC"/>
                  </a:solidFill>
                </a:rPr>
                <a:t>PoS</a:t>
              </a:r>
              <a:r>
                <a:rPr lang="en-US" sz="1400" b="1" dirty="0" smtClean="0">
                  <a:solidFill>
                    <a:srgbClr val="FFFFCC"/>
                  </a:solidFill>
                </a:rPr>
                <a:t> +dependency)</a:t>
              </a:r>
            </a:p>
            <a:p>
              <a:pPr>
                <a:buFontTx/>
                <a:buChar char="-"/>
              </a:pPr>
              <a:r>
                <a:rPr lang="en-US" sz="1400" b="1" dirty="0" smtClean="0">
                  <a:solidFill>
                    <a:srgbClr val="FFFFCC"/>
                  </a:solidFill>
                </a:rPr>
                <a:t> Person, Location</a:t>
              </a:r>
            </a:p>
            <a:p>
              <a:r>
                <a:rPr lang="en-US" sz="1400" b="1" dirty="0" smtClean="0">
                  <a:solidFill>
                    <a:srgbClr val="FFFFCC"/>
                  </a:solidFill>
                </a:rPr>
                <a:t> -Attribute</a:t>
              </a:r>
            </a:p>
            <a:p>
              <a:r>
                <a:rPr lang="en-US" sz="1400" b="1" dirty="0" smtClean="0">
                  <a:solidFill>
                    <a:srgbClr val="FFFFCC"/>
                  </a:solidFill>
                </a:rPr>
                <a:t>- Anaphora</a:t>
              </a:r>
            </a:p>
          </p:txBody>
        </p:sp>
        <p:sp>
          <p:nvSpPr>
            <p:cNvPr id="41" name="Right Arrow 40"/>
            <p:cNvSpPr/>
            <p:nvPr/>
          </p:nvSpPr>
          <p:spPr>
            <a:xfrm rot="11572409" flipV="1">
              <a:off x="3210212" y="2643123"/>
              <a:ext cx="2747325" cy="18827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68779" y="3063832"/>
            <a:ext cx="2173185" cy="2756218"/>
            <a:chOff x="1068779" y="3063832"/>
            <a:chExt cx="2173185" cy="2756218"/>
          </a:xfrm>
        </p:grpSpPr>
        <p:sp>
          <p:nvSpPr>
            <p:cNvPr id="12" name="Rectangle 11"/>
            <p:cNvSpPr/>
            <p:nvPr/>
          </p:nvSpPr>
          <p:spPr>
            <a:xfrm>
              <a:off x="1127909" y="3063832"/>
              <a:ext cx="2114055" cy="393136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PL NLP Extractor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90304" y="3602057"/>
              <a:ext cx="2151660" cy="35783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Clause Analyzer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80655" y="4742090"/>
              <a:ext cx="2137559" cy="379079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Inference Generator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68779" y="5341912"/>
              <a:ext cx="2137560" cy="478138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Reported Person</a:t>
              </a:r>
            </a:p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Reconciler</a:t>
              </a:r>
            </a:p>
          </p:txBody>
        </p:sp>
        <p:grpSp>
          <p:nvGrpSpPr>
            <p:cNvPr id="4" name="Group 74"/>
            <p:cNvGrpSpPr/>
            <p:nvPr/>
          </p:nvGrpSpPr>
          <p:grpSpPr>
            <a:xfrm>
              <a:off x="1080655" y="4061359"/>
              <a:ext cx="2161309" cy="581891"/>
              <a:chOff x="1033153" y="4061359"/>
              <a:chExt cx="2161309" cy="581891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033153" y="4061359"/>
                <a:ext cx="2161309" cy="581891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</a:rPr>
                  <a:t>Fragment Analyzer</a:t>
                </a:r>
              </a:p>
              <a:p>
                <a:pPr algn="ctr"/>
                <a:endParaRPr lang="en-US" b="1" dirty="0" smtClean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60665" y="4346367"/>
                <a:ext cx="1496291" cy="276999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:r>
                  <a:rPr lang="en-US" sz="12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RegExp</a:t>
                </a:r>
                <a:r>
                  <a:rPr lang="en-US" sz="12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Matcher)</a:t>
                </a:r>
                <a:endParaRPr lang="en-US" sz="12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3"/>
          <p:cNvGrpSpPr/>
          <p:nvPr/>
        </p:nvGrpSpPr>
        <p:grpSpPr>
          <a:xfrm>
            <a:off x="3176937" y="2173183"/>
            <a:ext cx="2680832" cy="701889"/>
            <a:chOff x="3212563" y="1757548"/>
            <a:chExt cx="2680832" cy="701889"/>
          </a:xfrm>
        </p:grpSpPr>
        <p:sp>
          <p:nvSpPr>
            <p:cNvPr id="28" name="Rectangle 27"/>
            <p:cNvSpPr/>
            <p:nvPr/>
          </p:nvSpPr>
          <p:spPr>
            <a:xfrm>
              <a:off x="4256189" y="1757548"/>
              <a:ext cx="1265837" cy="459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Email Text Document</a:t>
              </a:r>
              <a:endPara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 rot="162296">
              <a:off x="3212563" y="2280481"/>
              <a:ext cx="2680832" cy="17895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53144" y="2703615"/>
            <a:ext cx="1615060" cy="372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PL NLP Pipeline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49680" y="1579417"/>
            <a:ext cx="2114055" cy="54626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Process Controller</a:t>
            </a:r>
          </a:p>
          <a:p>
            <a:pPr algn="ctr"/>
            <a:endParaRPr lang="en-US" sz="800" b="1" dirty="0" smtClean="0">
              <a:solidFill>
                <a:srgbClr val="002060"/>
              </a:solidFill>
            </a:endParaRPr>
          </a:p>
        </p:txBody>
      </p:sp>
      <p:grpSp>
        <p:nvGrpSpPr>
          <p:cNvPr id="7" name="Group 50"/>
          <p:cNvGrpSpPr/>
          <p:nvPr/>
        </p:nvGrpSpPr>
        <p:grpSpPr>
          <a:xfrm>
            <a:off x="0" y="1448791"/>
            <a:ext cx="1080656" cy="665018"/>
            <a:chOff x="59375" y="1674421"/>
            <a:chExt cx="1007425" cy="625931"/>
          </a:xfrm>
        </p:grpSpPr>
        <p:sp>
          <p:nvSpPr>
            <p:cNvPr id="27" name="Rectangle 26"/>
            <p:cNvSpPr/>
            <p:nvPr/>
          </p:nvSpPr>
          <p:spPr>
            <a:xfrm>
              <a:off x="71250" y="1674421"/>
              <a:ext cx="688769" cy="3666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Email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3" name="Right Arrow 82"/>
            <p:cNvSpPr/>
            <p:nvPr/>
          </p:nvSpPr>
          <p:spPr>
            <a:xfrm flipV="1">
              <a:off x="712520" y="1747451"/>
              <a:ext cx="332507" cy="188227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ight Arrow 55"/>
            <p:cNvSpPr/>
            <p:nvPr/>
          </p:nvSpPr>
          <p:spPr>
            <a:xfrm flipV="1">
              <a:off x="734293" y="2006728"/>
              <a:ext cx="332507" cy="142705"/>
            </a:xfrm>
            <a:prstGeom prst="rightArrow">
              <a:avLst/>
            </a:prstGeom>
            <a:solidFill>
              <a:srgbClr val="803D0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9375" y="1888178"/>
              <a:ext cx="795649" cy="412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Events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75"/>
          <p:cNvGrpSpPr/>
          <p:nvPr/>
        </p:nvGrpSpPr>
        <p:grpSpPr>
          <a:xfrm>
            <a:off x="3275566" y="1555668"/>
            <a:ext cx="778129" cy="4227615"/>
            <a:chOff x="3275566" y="1555668"/>
            <a:chExt cx="778129" cy="4227615"/>
          </a:xfrm>
        </p:grpSpPr>
        <p:sp>
          <p:nvSpPr>
            <p:cNvPr id="39" name="Rectangle 38"/>
            <p:cNvSpPr/>
            <p:nvPr/>
          </p:nvSpPr>
          <p:spPr>
            <a:xfrm rot="16200000">
              <a:off x="2885829" y="3570388"/>
              <a:ext cx="1969081" cy="3666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Processed Results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11" name="Group 62"/>
            <p:cNvGrpSpPr/>
            <p:nvPr/>
          </p:nvGrpSpPr>
          <p:grpSpPr>
            <a:xfrm>
              <a:off x="3275566" y="1555668"/>
              <a:ext cx="536414" cy="4227615"/>
              <a:chOff x="3192438" y="1674421"/>
              <a:chExt cx="536414" cy="4073236"/>
            </a:xfrm>
          </p:grpSpPr>
          <p:sp>
            <p:nvSpPr>
              <p:cNvPr id="89" name="Up-Down Arrow 88"/>
              <p:cNvSpPr/>
              <p:nvPr/>
            </p:nvSpPr>
            <p:spPr>
              <a:xfrm>
                <a:off x="3503218" y="1674421"/>
                <a:ext cx="225634" cy="4073236"/>
              </a:xfrm>
              <a:prstGeom prst="upDownArrow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ight Arrow 54"/>
              <p:cNvSpPr/>
              <p:nvPr/>
            </p:nvSpPr>
            <p:spPr>
              <a:xfrm flipV="1">
                <a:off x="3192438" y="1876300"/>
                <a:ext cx="346410" cy="178132"/>
              </a:xfrm>
              <a:prstGeom prst="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ight Arrow 61"/>
              <p:cNvSpPr/>
              <p:nvPr/>
            </p:nvSpPr>
            <p:spPr>
              <a:xfrm flipV="1">
                <a:off x="3206338" y="1779121"/>
                <a:ext cx="281048" cy="109056"/>
              </a:xfrm>
              <a:prstGeom prst="rightArrow">
                <a:avLst/>
              </a:prstGeom>
              <a:solidFill>
                <a:srgbClr val="803D0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Right Arrow 70"/>
          <p:cNvSpPr/>
          <p:nvPr/>
        </p:nvSpPr>
        <p:spPr>
          <a:xfrm flipH="1">
            <a:off x="3277585" y="1935679"/>
            <a:ext cx="344388" cy="201880"/>
          </a:xfrm>
          <a:prstGeom prst="rightArrow">
            <a:avLst/>
          </a:prstGeom>
          <a:solidFill>
            <a:srgbClr val="008000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5891025" y="1876302"/>
            <a:ext cx="2647332" cy="3313215"/>
            <a:chOff x="5891027" y="1876302"/>
            <a:chExt cx="2647332" cy="3313215"/>
          </a:xfrm>
        </p:grpSpPr>
        <p:sp>
          <p:nvSpPr>
            <p:cNvPr id="38" name="Rectangle 37"/>
            <p:cNvSpPr/>
            <p:nvPr/>
          </p:nvSpPr>
          <p:spPr>
            <a:xfrm>
              <a:off x="5902038" y="1876302"/>
              <a:ext cx="2636319" cy="33132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83933" y="3111334"/>
              <a:ext cx="1805050" cy="451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2060"/>
                  </a:solidFill>
                </a:rPr>
                <a:t>Stanford Dependency Parser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07681" y="3821874"/>
              <a:ext cx="1852551" cy="548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2060"/>
                  </a:solidFill>
                </a:rPr>
                <a:t>Pronoun Annotator (</a:t>
              </a:r>
              <a:r>
                <a:rPr lang="en-US" sz="1400" dirty="0" err="1" smtClean="0">
                  <a:solidFill>
                    <a:srgbClr val="002060"/>
                  </a:solidFill>
                </a:rPr>
                <a:t>PhilGooch</a:t>
              </a:r>
              <a:r>
                <a:rPr lang="en-US" sz="1400" dirty="0" smtClean="0">
                  <a:solidFill>
                    <a:srgbClr val="002060"/>
                  </a:solidFill>
                </a:rPr>
                <a:t>)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83933" y="4615541"/>
              <a:ext cx="1923803" cy="467097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PL Person/Location Resolver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91027" y="1911926"/>
              <a:ext cx="2647332" cy="451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PL/GATE Annotation Pipeline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48301" y="2446317"/>
              <a:ext cx="1840676" cy="4750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2060"/>
                  </a:solidFill>
                </a:rPr>
                <a:t>GATE/ANNIE</a:t>
              </a:r>
            </a:p>
            <a:p>
              <a:pPr algn="ctr"/>
              <a:r>
                <a:rPr lang="en-US" sz="1400" dirty="0" smtClean="0">
                  <a:solidFill>
                    <a:srgbClr val="002060"/>
                  </a:solidFill>
                </a:rPr>
                <a:t>(standard plug-ins)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1116282" y="2422566"/>
            <a:ext cx="2101932" cy="32063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PL ANNIE App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3216234" y="3164776"/>
            <a:ext cx="419596" cy="2426523"/>
            <a:chOff x="3216234" y="3164776"/>
            <a:chExt cx="419596" cy="2426523"/>
          </a:xfrm>
        </p:grpSpPr>
        <p:sp>
          <p:nvSpPr>
            <p:cNvPr id="64" name="Left-Right Arrow 63"/>
            <p:cNvSpPr/>
            <p:nvPr/>
          </p:nvSpPr>
          <p:spPr>
            <a:xfrm>
              <a:off x="3267695" y="3164776"/>
              <a:ext cx="356260" cy="136534"/>
            </a:xfrm>
            <a:prstGeom prst="leftRightArrow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Left-Right Arrow 64"/>
            <p:cNvSpPr/>
            <p:nvPr/>
          </p:nvSpPr>
          <p:spPr>
            <a:xfrm>
              <a:off x="3267695" y="3720938"/>
              <a:ext cx="356260" cy="136534"/>
            </a:xfrm>
            <a:prstGeom prst="leftRightArrow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" name="Left-Right Arrow 65"/>
            <p:cNvSpPr/>
            <p:nvPr/>
          </p:nvSpPr>
          <p:spPr>
            <a:xfrm>
              <a:off x="3230089" y="4825343"/>
              <a:ext cx="405741" cy="150418"/>
            </a:xfrm>
            <a:prstGeom prst="leftRightArrow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" name="Left-Right Arrow 66"/>
            <p:cNvSpPr/>
            <p:nvPr/>
          </p:nvSpPr>
          <p:spPr>
            <a:xfrm>
              <a:off x="3241964" y="4277098"/>
              <a:ext cx="393866" cy="128647"/>
            </a:xfrm>
            <a:prstGeom prst="leftRightArrow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Left-Right Arrow 49"/>
            <p:cNvSpPr/>
            <p:nvPr/>
          </p:nvSpPr>
          <p:spPr>
            <a:xfrm>
              <a:off x="3216234" y="5440881"/>
              <a:ext cx="405741" cy="150418"/>
            </a:xfrm>
            <a:prstGeom prst="leftRightArrow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70" name="Right Arrow 69"/>
          <p:cNvSpPr/>
          <p:nvPr/>
        </p:nvSpPr>
        <p:spPr>
          <a:xfrm flipH="1">
            <a:off x="225629" y="1909948"/>
            <a:ext cx="902527" cy="227610"/>
          </a:xfrm>
          <a:prstGeom prst="rightArrow">
            <a:avLst/>
          </a:prstGeom>
          <a:solidFill>
            <a:srgbClr val="008000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 rot="5400000" flipV="1">
            <a:off x="1816926" y="2208812"/>
            <a:ext cx="296881" cy="15437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 rot="16200000" flipV="1">
            <a:off x="2130123" y="2189499"/>
            <a:ext cx="296886" cy="16924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5913913" y="2529445"/>
            <a:ext cx="581890" cy="2529443"/>
            <a:chOff x="5913913" y="2529445"/>
            <a:chExt cx="581890" cy="2529443"/>
          </a:xfrm>
        </p:grpSpPr>
        <p:sp>
          <p:nvSpPr>
            <p:cNvPr id="18" name="Down Arrow 17"/>
            <p:cNvSpPr/>
            <p:nvPr/>
          </p:nvSpPr>
          <p:spPr>
            <a:xfrm>
              <a:off x="5913913" y="2529445"/>
              <a:ext cx="261256" cy="2529443"/>
            </a:xfrm>
            <a:prstGeom prst="down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7" name="Left-Right Arrow 56"/>
            <p:cNvSpPr/>
            <p:nvPr/>
          </p:nvSpPr>
          <p:spPr>
            <a:xfrm>
              <a:off x="6139543" y="3206337"/>
              <a:ext cx="356260" cy="152597"/>
            </a:xfrm>
            <a:prstGeom prst="left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Left-Right Arrow 58"/>
            <p:cNvSpPr/>
            <p:nvPr/>
          </p:nvSpPr>
          <p:spPr>
            <a:xfrm>
              <a:off x="6123710" y="3986151"/>
              <a:ext cx="356260" cy="152597"/>
            </a:xfrm>
            <a:prstGeom prst="left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Left-Right Arrow 59"/>
            <p:cNvSpPr/>
            <p:nvPr/>
          </p:nvSpPr>
          <p:spPr>
            <a:xfrm>
              <a:off x="6109855" y="4702628"/>
              <a:ext cx="356260" cy="194161"/>
            </a:xfrm>
            <a:prstGeom prst="left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Arrow 60"/>
            <p:cNvSpPr/>
            <p:nvPr/>
          </p:nvSpPr>
          <p:spPr>
            <a:xfrm>
              <a:off x="6115793" y="2553194"/>
              <a:ext cx="308759" cy="213756"/>
            </a:xfrm>
            <a:prstGeom prst="lef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/>
          <p:cNvCxnSpPr>
            <a:stCxn id="52" idx="3"/>
          </p:cNvCxnSpPr>
          <p:nvPr/>
        </p:nvCxnSpPr>
        <p:spPr>
          <a:xfrm flipV="1">
            <a:off x="3218214" y="2042557"/>
            <a:ext cx="2671947" cy="540326"/>
          </a:xfrm>
          <a:prstGeom prst="straightConnector1">
            <a:avLst/>
          </a:prstGeom>
          <a:ln w="38100">
            <a:solidFill>
              <a:srgbClr val="FFFF66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53" grpId="0" animBg="1"/>
      <p:bldP spid="71" grpId="0" animBg="1"/>
      <p:bldP spid="52" grpId="0" animBg="1"/>
      <p:bldP spid="70" grpId="0" animBg="1"/>
      <p:bldP spid="72" grpId="0" animBg="1"/>
      <p:bldP spid="7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Processing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43000"/>
            <a:ext cx="7866185" cy="5091545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Seema</a:t>
            </a:r>
            <a:r>
              <a:rPr lang="en-US" dirty="0" smtClean="0"/>
              <a:t> Jena is fine. She sent </a:t>
            </a:r>
            <a:r>
              <a:rPr lang="en-US" sz="2200" dirty="0" smtClean="0"/>
              <a:t>Mary Smith </a:t>
            </a:r>
            <a:r>
              <a:rPr lang="en-US" dirty="0" smtClean="0"/>
              <a:t>a text message. From John F. Kennedy airport. </a:t>
            </a: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3141" y="2437410"/>
            <a:ext cx="3016333" cy="15170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Name: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Jena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Gender: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Female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Health Status: </a:t>
            </a:r>
            <a:r>
              <a:rPr lang="en-US" sz="1600" dirty="0" smtClean="0">
                <a:solidFill>
                  <a:srgbClr val="FF0000"/>
                </a:solidFill>
              </a:rPr>
              <a:t>Alive and Well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723" y="2056801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FFCC"/>
                </a:solidFill>
              </a:rPr>
              <a:t>Clause Analysis</a:t>
            </a:r>
            <a:endParaRPr lang="en-US" b="1" i="1" dirty="0">
              <a:solidFill>
                <a:srgbClr val="FFFFCC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5278" y="4572986"/>
            <a:ext cx="2993573" cy="14834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Name: John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Gender: Male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 F. Kennedy airport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27" y="4199904"/>
            <a:ext cx="22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FFCC"/>
                </a:solidFill>
              </a:rPr>
              <a:t>Fragment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43762" y="2044928"/>
            <a:ext cx="2178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FFCC"/>
                </a:solidFill>
              </a:rPr>
              <a:t>Message Text Search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92779" y="2421573"/>
            <a:ext cx="3054930" cy="14834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lang="en-US" sz="1600" dirty="0" smtClean="0">
                <a:solidFill>
                  <a:schemeClr val="tx1"/>
                </a:solidFill>
              </a:rPr>
              <a:t>:  Jena, Mary, John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Gender: F</a:t>
            </a:r>
            <a:r>
              <a:rPr lang="en-US" sz="1600" dirty="0" smtClean="0">
                <a:solidFill>
                  <a:schemeClr val="tx1"/>
                </a:solidFill>
              </a:rPr>
              <a:t>, F, 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Health Status: </a:t>
            </a:r>
            <a:r>
              <a:rPr lang="en-US" sz="1600" dirty="0" smtClean="0"/>
              <a:t>Alive and Well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Location: John F Kennedy airport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698670" y="4582880"/>
            <a:ext cx="3044041" cy="1556659"/>
          </a:xfrm>
          <a:prstGeom prst="rect">
            <a:avLst/>
          </a:prstGeom>
          <a:solidFill>
            <a:srgbClr val="99FF99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Name: </a:t>
            </a:r>
            <a:r>
              <a:rPr lang="en-US" sz="1600" dirty="0" err="1" smtClean="0">
                <a:solidFill>
                  <a:srgbClr val="FF0000"/>
                </a:solidFill>
              </a:rPr>
              <a:t>Seema</a:t>
            </a:r>
            <a:r>
              <a:rPr lang="en-US" sz="1600" dirty="0" smtClean="0">
                <a:solidFill>
                  <a:srgbClr val="FF0000"/>
                </a:solidFill>
              </a:rPr>
              <a:t> Jena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Gender: </a:t>
            </a:r>
            <a:r>
              <a:rPr lang="en-US" sz="1600" dirty="0" smtClean="0">
                <a:solidFill>
                  <a:srgbClr val="FF0000"/>
                </a:solidFill>
              </a:rPr>
              <a:t>Female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Health Status: </a:t>
            </a:r>
            <a:r>
              <a:rPr lang="en-US" sz="1600" dirty="0" smtClean="0">
                <a:solidFill>
                  <a:srgbClr val="FF0000"/>
                </a:solidFill>
              </a:rPr>
              <a:t>Alive and Well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Age: </a:t>
            </a:r>
            <a:r>
              <a:rPr lang="en-US" sz="1600" dirty="0" smtClean="0">
                <a:solidFill>
                  <a:srgbClr val="C00000"/>
                </a:solidFill>
              </a:rPr>
              <a:t>Unknown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Location: </a:t>
            </a:r>
            <a:r>
              <a:rPr lang="en-US" sz="1600" dirty="0" smtClean="0">
                <a:solidFill>
                  <a:srgbClr val="FF0000"/>
                </a:solidFill>
              </a:rPr>
              <a:t>John F. Kennedy airport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24499" y="4211779"/>
            <a:ext cx="244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FFCC"/>
                </a:solidFill>
              </a:rPr>
              <a:t>  PL Reported Person</a:t>
            </a:r>
            <a:endParaRPr lang="en-US" b="1" i="1" dirty="0">
              <a:solidFill>
                <a:srgbClr val="FFFF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 animBg="1"/>
      <p:bldP spid="12" grpId="0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64185" y="6302873"/>
            <a:ext cx="49480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FFCC"/>
                </a:solidFill>
              </a:rPr>
              <a:pPr/>
              <a:t>29</a:t>
            </a:fld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9976" y="2424332"/>
            <a:ext cx="6775863" cy="117389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u="none" strike="noStrike" kern="120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Current Status and Results</a:t>
            </a:r>
            <a:endParaRPr kumimoji="0" lang="en-US" sz="4400" b="1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24" y="1131124"/>
            <a:ext cx="7952510" cy="5127172"/>
          </a:xfrm>
        </p:spPr>
        <p:txBody>
          <a:bodyPr/>
          <a:lstStyle/>
          <a:p>
            <a:r>
              <a:rPr lang="en-US" dirty="0" smtClean="0"/>
              <a:t>Purpose</a:t>
            </a:r>
          </a:p>
          <a:p>
            <a:pPr lvl="1">
              <a:buNone/>
            </a:pPr>
            <a:r>
              <a:rPr lang="en-US" sz="2200" b="1" dirty="0" smtClean="0"/>
              <a:t>Creation of People Locator (PL)  records from Email text </a:t>
            </a:r>
          </a:p>
          <a:p>
            <a:pPr lvl="1"/>
            <a:r>
              <a:rPr lang="en-US" sz="1800" dirty="0" smtClean="0"/>
              <a:t>Input: Email messages in English language concerning a person</a:t>
            </a:r>
          </a:p>
          <a:p>
            <a:pPr lvl="2"/>
            <a:r>
              <a:rPr lang="en-US" sz="1800" dirty="0" smtClean="0"/>
              <a:t>From English/non-English speaking countries</a:t>
            </a:r>
          </a:p>
          <a:p>
            <a:pPr lvl="1"/>
            <a:r>
              <a:rPr lang="en-US" sz="1800" dirty="0" smtClean="0"/>
              <a:t>Output: Formatted XML record about reported person to the PL server</a:t>
            </a:r>
          </a:p>
          <a:p>
            <a:r>
              <a:rPr lang="en-US" dirty="0" smtClean="0"/>
              <a:t>Record Contents</a:t>
            </a:r>
          </a:p>
          <a:p>
            <a:pPr lvl="1">
              <a:spcBef>
                <a:spcPts val="200"/>
              </a:spcBef>
            </a:pPr>
            <a:r>
              <a:rPr lang="en-US" sz="1800" dirty="0" smtClean="0"/>
              <a:t>Person’s name, Location</a:t>
            </a:r>
          </a:p>
          <a:p>
            <a:pPr lvl="1">
              <a:spcBef>
                <a:spcPts val="200"/>
              </a:spcBef>
            </a:pPr>
            <a:r>
              <a:rPr lang="en-US" sz="1800" dirty="0" smtClean="0"/>
              <a:t>Gender, Age</a:t>
            </a:r>
          </a:p>
          <a:p>
            <a:pPr lvl="1">
              <a:spcBef>
                <a:spcPts val="200"/>
              </a:spcBef>
            </a:pPr>
            <a:r>
              <a:rPr lang="en-US" sz="1800" dirty="0" smtClean="0"/>
              <a:t>Health status</a:t>
            </a:r>
          </a:p>
          <a:p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Apply Natural language processing (NLP) and Named Entity Recognition (NER) techniques for results</a:t>
            </a:r>
          </a:p>
          <a:p>
            <a:pPr lvl="1"/>
            <a:r>
              <a:rPr lang="en-US" dirty="0" smtClean="0"/>
              <a:t>Check if accuracy is satisfactory for operational use</a:t>
            </a:r>
          </a:p>
          <a:p>
            <a:pPr lvl="1"/>
            <a:endParaRPr lang="en-US" sz="20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3</a:t>
            </a:fld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Capabilities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Reporting of a single person per email</a:t>
            </a:r>
          </a:p>
          <a:p>
            <a:r>
              <a:rPr lang="en-US" sz="2000" dirty="0" smtClean="0"/>
              <a:t>Simple, meaningful sentences </a:t>
            </a:r>
          </a:p>
          <a:p>
            <a:pPr lvl="1"/>
            <a:r>
              <a:rPr lang="en-US" sz="1800" dirty="0" smtClean="0"/>
              <a:t>With subjects, Verbs, objects (optional)</a:t>
            </a:r>
          </a:p>
          <a:p>
            <a:r>
              <a:rPr lang="en-US" sz="2000" dirty="0" smtClean="0"/>
              <a:t>Partial work on</a:t>
            </a:r>
          </a:p>
          <a:p>
            <a:pPr lvl="1"/>
            <a:r>
              <a:rPr lang="en-US" sz="1800" dirty="0" smtClean="0"/>
              <a:t>Sentence fragments</a:t>
            </a:r>
          </a:p>
          <a:p>
            <a:pPr lvl="1"/>
            <a:r>
              <a:rPr lang="en-US" sz="1800" dirty="0" smtClean="0"/>
              <a:t>Syntactically incorrect sentences</a:t>
            </a:r>
          </a:p>
          <a:p>
            <a:r>
              <a:rPr lang="en-US" sz="2000" dirty="0" smtClean="0"/>
              <a:t>Good accuracy w.r.t.</a:t>
            </a:r>
          </a:p>
          <a:p>
            <a:pPr lvl="1"/>
            <a:r>
              <a:rPr lang="en-US" sz="1800" dirty="0" smtClean="0"/>
              <a:t>Sentence decomposition and determining unique subjects</a:t>
            </a:r>
          </a:p>
          <a:p>
            <a:pPr lvl="1"/>
            <a:r>
              <a:rPr lang="en-US" sz="1800" dirty="0" smtClean="0"/>
              <a:t>Anaphora and Coreference resolution</a:t>
            </a:r>
          </a:p>
          <a:p>
            <a:pPr lvl="1"/>
            <a:r>
              <a:rPr lang="en-US" sz="1800" dirty="0" smtClean="0"/>
              <a:t>Retrieving attributes and attaching to the correct person</a:t>
            </a:r>
          </a:p>
          <a:p>
            <a:r>
              <a:rPr lang="en-US" sz="2000" dirty="0" smtClean="0"/>
              <a:t>Need further work on (Partial listing)</a:t>
            </a:r>
          </a:p>
          <a:p>
            <a:pPr lvl="1"/>
            <a:r>
              <a:rPr lang="en-US" sz="1800" dirty="0" smtClean="0"/>
              <a:t>PL Lexicon</a:t>
            </a:r>
          </a:p>
          <a:p>
            <a:pPr lvl="1"/>
            <a:r>
              <a:rPr lang="en-US" sz="1800" dirty="0" smtClean="0"/>
              <a:t>Person/Location resolution, Combine/decompose Location elements</a:t>
            </a:r>
          </a:p>
          <a:p>
            <a:pPr lvl="1"/>
            <a:r>
              <a:rPr lang="en-US" sz="1800" dirty="0" smtClean="0"/>
              <a:t>Selecting correct location from multiple occurrences for same person</a:t>
            </a:r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real emails from disaster sites available for testing</a:t>
            </a:r>
          </a:p>
          <a:p>
            <a:r>
              <a:rPr lang="en-US" dirty="0" smtClean="0"/>
              <a:t>Sample sets created from Google notes/simulated emails</a:t>
            </a:r>
          </a:p>
          <a:p>
            <a:pPr lvl="1"/>
            <a:r>
              <a:rPr lang="en-US" dirty="0" smtClean="0"/>
              <a:t>Google Notes from New Zealand earth quake and Philippines flood</a:t>
            </a:r>
          </a:p>
          <a:p>
            <a:pPr lvl="2"/>
            <a:r>
              <a:rPr lang="en-US" sz="1800" dirty="0" smtClean="0"/>
              <a:t>Advantage: Real, short messages about affected persons</a:t>
            </a:r>
          </a:p>
          <a:p>
            <a:pPr lvl="2"/>
            <a:r>
              <a:rPr lang="en-US" sz="1800" dirty="0" smtClean="0"/>
              <a:t>Disadvantage:  No Subject lines, English-speaking senders</a:t>
            </a:r>
          </a:p>
          <a:p>
            <a:pPr lvl="1"/>
            <a:r>
              <a:rPr lang="en-US" dirty="0" smtClean="0"/>
              <a:t>Set of 60 emails  from CEB staff for ANNIE testing</a:t>
            </a:r>
          </a:p>
          <a:p>
            <a:pPr lvl="2"/>
            <a:r>
              <a:rPr lang="en-US" sz="1800" dirty="0" smtClean="0"/>
              <a:t>Some okay, others too general or without much specifics</a:t>
            </a:r>
          </a:p>
          <a:p>
            <a:pPr lvl="1"/>
            <a:r>
              <a:rPr lang="en-US" dirty="0" smtClean="0"/>
              <a:t>Set of 80 courtesy messages from </a:t>
            </a:r>
            <a:r>
              <a:rPr lang="en-US" dirty="0" err="1" smtClean="0"/>
              <a:t>Sahana</a:t>
            </a:r>
            <a:r>
              <a:rPr lang="en-US" dirty="0" smtClean="0"/>
              <a:t> developers  </a:t>
            </a:r>
          </a:p>
          <a:p>
            <a:pPr lvl="2"/>
            <a:r>
              <a:rPr lang="en-US" sz="1800" dirty="0" smtClean="0"/>
              <a:t>Similar in character to above set</a:t>
            </a:r>
          </a:p>
          <a:p>
            <a:r>
              <a:rPr lang="en-US" b="1" dirty="0" smtClean="0">
                <a:solidFill>
                  <a:srgbClr val="FFFF66"/>
                </a:solidFill>
              </a:rPr>
              <a:t>Hand created messages for testing specific aspects of task</a:t>
            </a:r>
          </a:p>
          <a:p>
            <a:r>
              <a:rPr lang="en-US" sz="2200" dirty="0" smtClean="0"/>
              <a:t>Ground truth</a:t>
            </a:r>
          </a:p>
          <a:p>
            <a:pPr lvl="1"/>
            <a:r>
              <a:rPr lang="en-US" dirty="0" smtClean="0"/>
              <a:t>Generated by annotating ~ 150 messages of different  types</a:t>
            </a:r>
          </a:p>
          <a:p>
            <a:r>
              <a:rPr lang="en-US" sz="2200" dirty="0" smtClean="0"/>
              <a:t>Accuracy scores measured using PLIET-created  evaluator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sets and Accuracy Scores (Sample)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50224" y="1178626"/>
          <a:ext cx="7866065" cy="2930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4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4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1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of cases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Person Name (F/I)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Health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Status(F/I)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Gender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(F/I)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Location (F/I) 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9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General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0.62/0.60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0.59/0.59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0.95/0.77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0.24/0.17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0.60/0.55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0.49/0.36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0.95/0.83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0.20/0.04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F1_score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0.61/0.57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0.54/0.45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0.95/0.80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0.21/0.06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0.91/0.77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0.90/0.81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0.87/0.73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0.61/.50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0.91/0.74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0.83/0.74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 91/0.73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0.79/.36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F1_score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0.91/0.76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0.86/0.77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 89/0.73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0.69/.42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5036" y="4191991"/>
            <a:ext cx="668580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CC"/>
                </a:solidFill>
              </a:rPr>
              <a:t>precision = True Positives / (True Positives + False Positives)</a:t>
            </a:r>
          </a:p>
          <a:p>
            <a:r>
              <a:rPr lang="en-US" dirty="0" smtClean="0">
                <a:solidFill>
                  <a:srgbClr val="FFFFCC"/>
                </a:solidFill>
              </a:rPr>
              <a:t>	</a:t>
            </a:r>
            <a:r>
              <a:rPr lang="en-US" sz="1600" i="1" dirty="0" smtClean="0">
                <a:solidFill>
                  <a:srgbClr val="FFFFCC"/>
                </a:solidFill>
              </a:rPr>
              <a:t>=&gt; No. correct in retrieved set/Total no. in retrieved set</a:t>
            </a:r>
          </a:p>
          <a:p>
            <a:r>
              <a:rPr lang="en-US" dirty="0" smtClean="0">
                <a:solidFill>
                  <a:srgbClr val="FFFFCC"/>
                </a:solidFill>
              </a:rPr>
              <a:t>recall = True Positives / (True Positives + False Negatives)</a:t>
            </a:r>
          </a:p>
          <a:p>
            <a:r>
              <a:rPr lang="en-US" dirty="0" smtClean="0">
                <a:solidFill>
                  <a:srgbClr val="FFFFCC"/>
                </a:solidFill>
              </a:rPr>
              <a:t>	</a:t>
            </a:r>
            <a:r>
              <a:rPr lang="en-US" sz="1600" i="1" dirty="0" smtClean="0">
                <a:solidFill>
                  <a:srgbClr val="FFFFCC"/>
                </a:solidFill>
              </a:rPr>
              <a:t>=&gt; No. correct in retrieved set/Total no. in actual set</a:t>
            </a:r>
          </a:p>
          <a:p>
            <a:r>
              <a:rPr lang="en-US" dirty="0" smtClean="0">
                <a:solidFill>
                  <a:srgbClr val="FFFFCC"/>
                </a:solidFill>
              </a:rPr>
              <a:t>F1_score = 2 * (precision * recall)/(precision + recall);</a:t>
            </a:r>
          </a:p>
          <a:p>
            <a:endParaRPr lang="en-US" sz="800" dirty="0" smtClean="0">
              <a:solidFill>
                <a:srgbClr val="FFFFCC"/>
              </a:solidFill>
            </a:endParaRPr>
          </a:p>
          <a:p>
            <a:r>
              <a:rPr lang="en-US" sz="1600" dirty="0" smtClean="0">
                <a:solidFill>
                  <a:srgbClr val="FFFFCC"/>
                </a:solidFill>
              </a:rPr>
              <a:t>F/I =&gt; Final and Initial results  - after and before merging Text Search data with results from Clause analysis</a:t>
            </a:r>
          </a:p>
          <a:p>
            <a:r>
              <a:rPr lang="en-US" sz="1600" i="1" dirty="0" smtClean="0">
                <a:solidFill>
                  <a:srgbClr val="FFFFCC"/>
                </a:solidFill>
              </a:rPr>
              <a:t>** =&gt; Results are too low as “parts of a location” are not combined here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31223" y="369888"/>
            <a:ext cx="7162800" cy="563562"/>
          </a:xfrm>
        </p:spPr>
        <p:txBody>
          <a:bodyPr/>
          <a:lstStyle/>
          <a:p>
            <a:r>
              <a:rPr lang="en-US" sz="3200" dirty="0" smtClean="0"/>
              <a:t>Factors Affecting Extraction Accuracy 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599" y="1083625"/>
            <a:ext cx="7866185" cy="5424055"/>
          </a:xfrm>
        </p:spPr>
        <p:txBody>
          <a:bodyPr/>
          <a:lstStyle/>
          <a:p>
            <a:r>
              <a:rPr lang="en-US" sz="2000" dirty="0" smtClean="0">
                <a:solidFill>
                  <a:srgbClr val="FFC000"/>
                </a:solidFill>
              </a:rPr>
              <a:t>Syntax</a:t>
            </a:r>
            <a:endParaRPr lang="en-US" sz="1800" dirty="0" smtClean="0">
              <a:solidFill>
                <a:srgbClr val="FFC000"/>
              </a:solidFill>
            </a:endParaRPr>
          </a:p>
          <a:p>
            <a:pPr lvl="1"/>
            <a:r>
              <a:rPr lang="en-US" sz="1800" b="1" i="1" dirty="0" smtClean="0"/>
              <a:t>Missing subject, verb, words, capitalization, punctuation…</a:t>
            </a:r>
          </a:p>
          <a:p>
            <a:pPr lvl="1"/>
            <a:r>
              <a:rPr lang="en-US" sz="1800" b="1" dirty="0" smtClean="0"/>
              <a:t>Word sense ambiguity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Incorrect Parsing</a:t>
            </a:r>
          </a:p>
          <a:p>
            <a:pPr lvl="1"/>
            <a:r>
              <a:rPr lang="en-US" sz="1800" b="1" dirty="0" smtClean="0"/>
              <a:t>NLP is heuristic:  parsing not 100% accurate</a:t>
            </a:r>
          </a:p>
          <a:p>
            <a:pPr lvl="1"/>
            <a:r>
              <a:rPr lang="en-US" sz="1800" b="1" dirty="0" smtClean="0"/>
              <a:t>Stanford parser shortcomings</a:t>
            </a:r>
          </a:p>
          <a:p>
            <a:pPr lvl="2"/>
            <a:r>
              <a:rPr lang="en-US" sz="1800" b="1" dirty="0" smtClean="0"/>
              <a:t>interrogative sentences, lower case proper nouns following a verb,…</a:t>
            </a:r>
          </a:p>
          <a:p>
            <a:r>
              <a:rPr lang="en-US" sz="2000" b="1" dirty="0" smtClean="0">
                <a:solidFill>
                  <a:srgbClr val="FFC000"/>
                </a:solidFill>
              </a:rPr>
              <a:t>PL Lexicon Deficiency</a:t>
            </a:r>
          </a:p>
          <a:p>
            <a:pPr lvl="1"/>
            <a:r>
              <a:rPr lang="en-US" sz="1800" b="1" dirty="0" smtClean="0"/>
              <a:t>Insufficient vocabulary/Status Classification criteria</a:t>
            </a:r>
          </a:p>
          <a:p>
            <a:pPr lvl="1"/>
            <a:r>
              <a:rPr lang="en-US" sz="1800" b="1" i="1" dirty="0" smtClean="0"/>
              <a:t>Incorrect inference (temporal consideration, multiple choices)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Algorithmic Deficiency</a:t>
            </a:r>
          </a:p>
          <a:p>
            <a:pPr lvl="1"/>
            <a:r>
              <a:rPr lang="en-US" sz="1800" b="1" dirty="0" smtClean="0"/>
              <a:t> Inaccuracies in tracing relations / making inferences in complex sentences </a:t>
            </a:r>
            <a:r>
              <a:rPr lang="en-US" sz="1800" b="1" i="1" dirty="0" smtClean="0"/>
              <a:t>(multiple subjects, locations, …), 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PLIET code not yet fully matured, simplifications/bugs in code</a:t>
            </a:r>
          </a:p>
          <a:p>
            <a:pPr lvl="1"/>
            <a:endParaRPr lang="en-US" sz="1800" b="1" i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PLIET Recap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599" y="1143000"/>
            <a:ext cx="7866185" cy="5139047"/>
          </a:xfrm>
        </p:spPr>
        <p:txBody>
          <a:bodyPr/>
          <a:lstStyle/>
          <a:p>
            <a:r>
              <a:rPr lang="en-US" sz="2200" dirty="0" smtClean="0"/>
              <a:t>Email Sentences</a:t>
            </a:r>
          </a:p>
          <a:p>
            <a:pPr lvl="1"/>
            <a:r>
              <a:rPr lang="en-US" sz="1800" dirty="0" smtClean="0"/>
              <a:t>Well-formed: </a:t>
            </a:r>
            <a:r>
              <a:rPr lang="en-US" sz="1800" i="1" dirty="0" smtClean="0">
                <a:solidFill>
                  <a:srgbClr val="FFC000"/>
                </a:solidFill>
              </a:rPr>
              <a:t>John Smith is missing since the earthquake</a:t>
            </a:r>
          </a:p>
          <a:p>
            <a:pPr lvl="1"/>
            <a:r>
              <a:rPr lang="en-US" sz="1800" dirty="0" smtClean="0"/>
              <a:t>Partial (No Verb): </a:t>
            </a:r>
            <a:r>
              <a:rPr lang="en-US" sz="1800" i="1" dirty="0" smtClean="0">
                <a:solidFill>
                  <a:srgbClr val="FFC000"/>
                </a:solidFill>
              </a:rPr>
              <a:t>Last seen in Christchurch. Age 20.</a:t>
            </a:r>
          </a:p>
          <a:p>
            <a:pPr lvl="1"/>
            <a:r>
              <a:rPr lang="en-US" sz="1800" dirty="0" smtClean="0"/>
              <a:t>Ill-formed: </a:t>
            </a:r>
            <a:r>
              <a:rPr lang="en-US" sz="1800" i="1" dirty="0" smtClean="0">
                <a:solidFill>
                  <a:srgbClr val="FFC000"/>
                </a:solidFill>
              </a:rPr>
              <a:t>Wallace has huge gash in head on </a:t>
            </a:r>
            <a:r>
              <a:rPr lang="en-US" sz="1800" i="1" dirty="0" err="1" smtClean="0">
                <a:solidFill>
                  <a:srgbClr val="FFC000"/>
                </a:solidFill>
              </a:rPr>
              <a:t>oregon</a:t>
            </a:r>
            <a:r>
              <a:rPr lang="en-US" sz="1800" i="1" dirty="0" smtClean="0">
                <a:solidFill>
                  <a:srgbClr val="FFC000"/>
                </a:solidFill>
              </a:rPr>
              <a:t> coast bleeding a-lot!</a:t>
            </a:r>
          </a:p>
          <a:p>
            <a:r>
              <a:rPr lang="en-US" sz="2200" dirty="0" smtClean="0"/>
              <a:t>External  NLP Tools Used</a:t>
            </a:r>
          </a:p>
          <a:p>
            <a:pPr lvl="1"/>
            <a:r>
              <a:rPr lang="en-US" sz="1800" b="1" dirty="0" smtClean="0"/>
              <a:t>GATE/ANNIE</a:t>
            </a:r>
            <a:r>
              <a:rPr lang="en-US" sz="1800" dirty="0" smtClean="0"/>
              <a:t>:  Tokenization, Annotation through Lookups</a:t>
            </a:r>
          </a:p>
          <a:p>
            <a:pPr lvl="2"/>
            <a:r>
              <a:rPr lang="en-US" sz="1800" dirty="0" smtClean="0"/>
              <a:t>Initial Person/Location/Unknown Annotations based on Lookups</a:t>
            </a:r>
          </a:p>
          <a:p>
            <a:pPr lvl="1"/>
            <a:r>
              <a:rPr lang="en-US" sz="1800" b="1" dirty="0" smtClean="0"/>
              <a:t>Stanford Dependency Parser</a:t>
            </a:r>
            <a:r>
              <a:rPr lang="en-US" sz="1800" dirty="0" smtClean="0"/>
              <a:t>: </a:t>
            </a:r>
            <a:r>
              <a:rPr lang="en-US" sz="1600" dirty="0" smtClean="0"/>
              <a:t>  </a:t>
            </a:r>
            <a:r>
              <a:rPr lang="en-US" sz="1800" dirty="0" smtClean="0"/>
              <a:t>Relate a word (token) with neighboring word(s)</a:t>
            </a:r>
          </a:p>
          <a:p>
            <a:pPr lvl="1"/>
            <a:r>
              <a:rPr lang="en-US" sz="1800" b="1" dirty="0" err="1" smtClean="0"/>
              <a:t>PhilGooch</a:t>
            </a:r>
            <a:r>
              <a:rPr lang="en-US" sz="1800" b="1" dirty="0" smtClean="0"/>
              <a:t> Pronoun Annotator</a:t>
            </a:r>
            <a:r>
              <a:rPr lang="en-US" sz="1800" dirty="0" smtClean="0"/>
              <a:t>: Third person singular anaphora (I saw </a:t>
            </a:r>
            <a:r>
              <a:rPr lang="en-US" sz="1800" dirty="0" smtClean="0">
                <a:solidFill>
                  <a:srgbClr val="FFC000"/>
                </a:solidFill>
              </a:rPr>
              <a:t>John. He </a:t>
            </a:r>
            <a:r>
              <a:rPr lang="en-US" sz="1800" dirty="0" smtClean="0"/>
              <a:t>is fine.) </a:t>
            </a:r>
          </a:p>
          <a:p>
            <a:r>
              <a:rPr lang="en-US" sz="2200" dirty="0" smtClean="0"/>
              <a:t>Other External Tools:</a:t>
            </a:r>
          </a:p>
          <a:p>
            <a:pPr lvl="1"/>
            <a:r>
              <a:rPr lang="en-US" sz="1800" b="1" dirty="0" smtClean="0"/>
              <a:t>Google Geo-coder service </a:t>
            </a:r>
            <a:r>
              <a:rPr lang="en-US" sz="1800" dirty="0" smtClean="0"/>
              <a:t>: I</a:t>
            </a:r>
            <a:r>
              <a:rPr lang="en-US" sz="1800" b="0" dirty="0" smtClean="0"/>
              <a:t>dentify a location</a:t>
            </a:r>
            <a:r>
              <a:rPr lang="en-US" sz="1800" dirty="0" smtClean="0"/>
              <a:t> including latitude/longitude</a:t>
            </a:r>
          </a:p>
          <a:p>
            <a:pPr lvl="1">
              <a:buNone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PLIET Recap: PLIET NLP Tools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For processing all types of sentences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/>
              <a:t>Person-Location Resolver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Better identification/resolution of Person/Location/Unknowns from original ANNIE annotations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/>
              <a:t>First Person anaphora Reso</a:t>
            </a:r>
            <a:r>
              <a:rPr lang="en-US" dirty="0" smtClean="0"/>
              <a:t>l</a:t>
            </a:r>
            <a:r>
              <a:rPr lang="en-US" b="1" dirty="0" smtClean="0"/>
              <a:t>ver</a:t>
            </a:r>
            <a:endParaRPr lang="en-US" dirty="0" smtClean="0"/>
          </a:p>
          <a:p>
            <a:pPr lvl="2"/>
            <a:r>
              <a:rPr lang="en-US" dirty="0" smtClean="0"/>
              <a:t> Mapping of names to first person pronouns. </a:t>
            </a:r>
            <a:r>
              <a:rPr lang="en-US" i="1" dirty="0" smtClean="0"/>
              <a:t>(</a:t>
            </a:r>
            <a:r>
              <a:rPr lang="en-US" i="1" dirty="0" smtClean="0">
                <a:solidFill>
                  <a:srgbClr val="FFC000"/>
                </a:solidFill>
              </a:rPr>
              <a:t>I</a:t>
            </a:r>
            <a:r>
              <a:rPr lang="en-US" i="1" dirty="0" smtClean="0"/>
              <a:t> am </a:t>
            </a:r>
            <a:r>
              <a:rPr lang="en-US" i="1" dirty="0" smtClean="0">
                <a:solidFill>
                  <a:srgbClr val="FFC000"/>
                </a:solidFill>
              </a:rPr>
              <a:t>John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FFC000"/>
                </a:solidFill>
              </a:rPr>
              <a:t>Smith</a:t>
            </a:r>
            <a:r>
              <a:rPr lang="en-US" i="1" dirty="0" smtClean="0"/>
              <a:t>. </a:t>
            </a:r>
            <a:r>
              <a:rPr lang="en-US" i="1" dirty="0" smtClean="0">
                <a:solidFill>
                  <a:srgbClr val="FFC000"/>
                </a:solidFill>
              </a:rPr>
              <a:t>My</a:t>
            </a:r>
            <a:r>
              <a:rPr lang="en-US" i="1" dirty="0" smtClean="0"/>
              <a:t> hand is broken.)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/>
              <a:t>Coreference Resolver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Mapping of nouns/pronouns to final names. </a:t>
            </a:r>
            <a:r>
              <a:rPr lang="en-US" i="1" dirty="0" smtClean="0"/>
              <a:t>(My </a:t>
            </a:r>
            <a:r>
              <a:rPr lang="en-US" i="1" dirty="0" smtClean="0">
                <a:solidFill>
                  <a:srgbClr val="FFC000"/>
                </a:solidFill>
              </a:rPr>
              <a:t>brother David Smith</a:t>
            </a:r>
            <a:r>
              <a:rPr lang="en-US" i="1" dirty="0" smtClean="0"/>
              <a:t> is injured. </a:t>
            </a:r>
            <a:r>
              <a:rPr lang="en-US" i="1" dirty="0" smtClean="0">
                <a:solidFill>
                  <a:srgbClr val="FFC000"/>
                </a:solidFill>
              </a:rPr>
              <a:t>David</a:t>
            </a:r>
            <a:r>
              <a:rPr lang="en-US" i="1" dirty="0" smtClean="0"/>
              <a:t> is taken to the Red Cross shelter. </a:t>
            </a:r>
            <a:r>
              <a:rPr lang="en-US" i="1" dirty="0" smtClean="0">
                <a:solidFill>
                  <a:srgbClr val="FFC000"/>
                </a:solidFill>
              </a:rPr>
              <a:t>He</a:t>
            </a:r>
            <a:r>
              <a:rPr lang="en-US" i="1" dirty="0" smtClean="0"/>
              <a:t> is expected to survive.)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/>
              <a:t>PL Lexicon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Parital</a:t>
            </a:r>
            <a:r>
              <a:rPr lang="en-US" dirty="0" smtClean="0"/>
              <a:t> usage - for direct references to adjectives/verbs </a:t>
            </a:r>
            <a:r>
              <a:rPr lang="en-US" dirty="0" smtClean="0">
                <a:solidFill>
                  <a:srgbClr val="FFC000"/>
                </a:solidFill>
              </a:rPr>
              <a:t>(alive, injured,…), </a:t>
            </a:r>
            <a:r>
              <a:rPr lang="en-US" dirty="0" smtClean="0"/>
              <a:t>no disambiguation</a:t>
            </a:r>
          </a:p>
          <a:p>
            <a:pPr lvl="1">
              <a:buNone/>
            </a:pP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PLIET NLP Tools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43000"/>
            <a:ext cx="8059388" cy="5091545"/>
          </a:xfrm>
        </p:spPr>
        <p:txBody>
          <a:bodyPr/>
          <a:lstStyle/>
          <a:p>
            <a:pPr marL="342900" lvl="2" indent="-342900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C000"/>
                </a:solidFill>
              </a:rPr>
              <a:t>For processing well-formed (structured) senten</a:t>
            </a:r>
            <a:r>
              <a:rPr lang="en-US" dirty="0" smtClean="0">
                <a:solidFill>
                  <a:srgbClr val="FFC000"/>
                </a:solidFill>
              </a:rPr>
              <a:t>ces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b="1" dirty="0" smtClean="0"/>
              <a:t>Anchor Generator: </a:t>
            </a:r>
            <a:r>
              <a:rPr lang="en-US" sz="1800" dirty="0" smtClean="0"/>
              <a:t>Divides a sentence into Noun/Verb/Adj. Anchors </a:t>
            </a:r>
            <a:r>
              <a:rPr lang="en-US" sz="1600" dirty="0" smtClean="0"/>
              <a:t>(phrases)</a:t>
            </a:r>
          </a:p>
          <a:p>
            <a:pPr lvl="2"/>
            <a:r>
              <a:rPr lang="en-US" sz="1600" dirty="0" smtClean="0"/>
              <a:t>Links from  one anchor  to another (subject, preposition, objects)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b="1" dirty="0" smtClean="0"/>
              <a:t>Clause Tree Builder: </a:t>
            </a:r>
            <a:r>
              <a:rPr lang="en-US" sz="1800" dirty="0" smtClean="0"/>
              <a:t>Divides a sentence into clauses, sub-clauses</a:t>
            </a:r>
          </a:p>
          <a:p>
            <a:pPr lvl="2"/>
            <a:r>
              <a:rPr lang="en-US" sz="1600" dirty="0" smtClean="0"/>
              <a:t>Creates (SVO) clausal assertions using Anchors </a:t>
            </a:r>
          </a:p>
          <a:p>
            <a:pPr lvl="2"/>
            <a:r>
              <a:rPr lang="en-US" sz="1600" dirty="0" smtClean="0"/>
              <a:t>Clausal Assertions containing their Person/Location markers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b="1" dirty="0" smtClean="0"/>
              <a:t>PL Lexicon:  </a:t>
            </a:r>
            <a:r>
              <a:rPr lang="en-US" sz="1800" dirty="0" smtClean="0"/>
              <a:t>Disaster-related status/verbs with properties</a:t>
            </a:r>
          </a:p>
          <a:p>
            <a:pPr lvl="2"/>
            <a:r>
              <a:rPr lang="en-US" sz="1600" dirty="0" smtClean="0"/>
              <a:t>Separates useful information from ancillary ones</a:t>
            </a:r>
          </a:p>
          <a:p>
            <a:pPr lvl="2"/>
            <a:r>
              <a:rPr lang="en-US" sz="1600" dirty="0" smtClean="0"/>
              <a:t>Resolution/Disambiguation between Reported Person and Reporter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For processing partial and unstructured sentences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b="1" dirty="0" smtClean="0"/>
              <a:t>Fragment Analyzer, Message Text  Search  Engine</a:t>
            </a:r>
          </a:p>
          <a:p>
            <a:pPr lvl="2">
              <a:buNone/>
            </a:pPr>
            <a:r>
              <a:rPr lang="en-US" sz="1600" dirty="0" smtClean="0"/>
              <a:t>Using Annotation Lookups and Pattern matching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For generating the final inferences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b="1" dirty="0" smtClean="0"/>
              <a:t>PL Inference Engine, PL Reconciler</a:t>
            </a:r>
          </a:p>
          <a:p>
            <a:pPr lvl="2">
              <a:buNone/>
            </a:pPr>
            <a:r>
              <a:rPr lang="en-US" sz="1600" dirty="0" smtClean="0"/>
              <a:t>Weight factors/precedence for selecting field values from all sentences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36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Person/Location Resolver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Determines which </a:t>
            </a:r>
            <a:r>
              <a:rPr lang="en-US" sz="2200" dirty="0" smtClean="0">
                <a:solidFill>
                  <a:srgbClr val="FFC000"/>
                </a:solidFill>
              </a:rPr>
              <a:t>Person,  Location, Lookup and Unknown </a:t>
            </a:r>
            <a:r>
              <a:rPr lang="en-US" sz="2200" dirty="0" smtClean="0"/>
              <a:t>annotations  from ANNIE are qualified as Persons /Locations.</a:t>
            </a:r>
          </a:p>
          <a:p>
            <a:r>
              <a:rPr lang="en-US" sz="2200" dirty="0" smtClean="0"/>
              <a:t>Apply various Rules. Example: </a:t>
            </a:r>
          </a:p>
          <a:p>
            <a:pPr lvl="1"/>
            <a:r>
              <a:rPr lang="en-US" sz="1800" dirty="0" smtClean="0"/>
              <a:t>Check features:</a:t>
            </a:r>
          </a:p>
          <a:p>
            <a:pPr lvl="2"/>
            <a:r>
              <a:rPr lang="en-US" sz="1800" dirty="0" smtClean="0"/>
              <a:t>Noun, Proper Noun, Lookup Major type/minor type</a:t>
            </a:r>
          </a:p>
          <a:p>
            <a:pPr lvl="1"/>
            <a:r>
              <a:rPr lang="en-US" sz="1800" dirty="0" smtClean="0"/>
              <a:t>Check position w.r.t. the verb</a:t>
            </a:r>
          </a:p>
          <a:p>
            <a:pPr lvl="2"/>
            <a:r>
              <a:rPr lang="en-US" sz="1800" dirty="0" smtClean="0"/>
              <a:t>Subject/Direct object (Person)</a:t>
            </a:r>
          </a:p>
          <a:p>
            <a:pPr lvl="2"/>
            <a:r>
              <a:rPr lang="en-US" sz="1800" dirty="0" smtClean="0"/>
              <a:t>Prepositional  object (Location)</a:t>
            </a:r>
          </a:p>
          <a:p>
            <a:pPr lvl="1"/>
            <a:r>
              <a:rPr lang="en-US" sz="1800" dirty="0" smtClean="0"/>
              <a:t>Check association with a known set of </a:t>
            </a:r>
            <a:r>
              <a:rPr lang="en-US" sz="1800" dirty="0" smtClean="0">
                <a:solidFill>
                  <a:srgbClr val="FFC000"/>
                </a:solidFill>
              </a:rPr>
              <a:t>Disaster related “Conditions” </a:t>
            </a:r>
          </a:p>
          <a:p>
            <a:r>
              <a:rPr lang="en-US" sz="2200" dirty="0" smtClean="0"/>
              <a:t>Verify/discard current </a:t>
            </a:r>
            <a:r>
              <a:rPr lang="en-US" sz="2200" dirty="0" smtClean="0">
                <a:solidFill>
                  <a:srgbClr val="FFC000"/>
                </a:solidFill>
              </a:rPr>
              <a:t>Person/Location</a:t>
            </a:r>
            <a:r>
              <a:rPr lang="en-US" sz="2200" dirty="0" smtClean="0"/>
              <a:t> Annotation</a:t>
            </a:r>
            <a:endParaRPr lang="en-US" sz="1800" dirty="0" smtClean="0">
              <a:solidFill>
                <a:srgbClr val="FFC000"/>
              </a:solidFill>
            </a:endParaRPr>
          </a:p>
          <a:p>
            <a:r>
              <a:rPr lang="en-US" sz="2200" dirty="0" smtClean="0"/>
              <a:t>Copy qualified </a:t>
            </a:r>
            <a:r>
              <a:rPr lang="en-US" sz="2200" dirty="0" smtClean="0">
                <a:solidFill>
                  <a:srgbClr val="FFC000"/>
                </a:solidFill>
              </a:rPr>
              <a:t>Unknowns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rgbClr val="FFC000"/>
                </a:solidFill>
              </a:rPr>
              <a:t>Lookups</a:t>
            </a:r>
            <a:r>
              <a:rPr lang="en-US" sz="2200" dirty="0" smtClean="0"/>
              <a:t> to Person/Location</a:t>
            </a:r>
          </a:p>
          <a:p>
            <a:pPr lvl="1"/>
            <a:r>
              <a:rPr lang="en-US" sz="1800" dirty="0" smtClean="0"/>
              <a:t>If Location: Verify with Google </a:t>
            </a:r>
            <a:r>
              <a:rPr lang="en-US" sz="1800" dirty="0" smtClean="0">
                <a:solidFill>
                  <a:srgbClr val="FFC000"/>
                </a:solidFill>
              </a:rPr>
              <a:t>Geo-coder service  </a:t>
            </a:r>
            <a:r>
              <a:rPr lang="en-US" sz="1800" dirty="0" smtClean="0"/>
              <a:t>before moving</a:t>
            </a:r>
          </a:p>
          <a:p>
            <a:pPr lvl="1"/>
            <a:r>
              <a:rPr lang="en-US" sz="1800" dirty="0" smtClean="0"/>
              <a:t>Delete all Unknowns which moved  to another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2387"/>
            <a:ext cx="7162800" cy="563562"/>
          </a:xfrm>
        </p:spPr>
        <p:txBody>
          <a:bodyPr/>
          <a:lstStyle/>
          <a:p>
            <a:r>
              <a:rPr lang="en-US" dirty="0" smtClean="0"/>
              <a:t>Person Anaphora Resolution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200" dirty="0" smtClean="0">
                <a:solidFill>
                  <a:srgbClr val="FFC000"/>
                </a:solidFill>
              </a:rPr>
              <a:t>The problem of resolving references of </a:t>
            </a:r>
            <a:r>
              <a:rPr lang="en-US" sz="2200" i="1" dirty="0" smtClean="0">
                <a:solidFill>
                  <a:srgbClr val="FFC000"/>
                </a:solidFill>
              </a:rPr>
              <a:t>pronouns </a:t>
            </a:r>
            <a:r>
              <a:rPr lang="en-US" sz="2200" dirty="0" smtClean="0">
                <a:solidFill>
                  <a:srgbClr val="FFC000"/>
                </a:solidFill>
              </a:rPr>
              <a:t>to earlier or later </a:t>
            </a:r>
            <a:r>
              <a:rPr lang="en-US" sz="2200" i="1" dirty="0" smtClean="0">
                <a:solidFill>
                  <a:srgbClr val="FFC000"/>
                </a:solidFill>
              </a:rPr>
              <a:t>noun phrases</a:t>
            </a:r>
            <a:r>
              <a:rPr lang="en-US" sz="2200" dirty="0" smtClean="0">
                <a:solidFill>
                  <a:srgbClr val="FFC000"/>
                </a:solidFill>
              </a:rPr>
              <a:t> in the discourse</a:t>
            </a:r>
          </a:p>
          <a:p>
            <a:r>
              <a:rPr lang="en-US" sz="2200" dirty="0" smtClean="0"/>
              <a:t>Most  tools resolve third person singular pronouns only</a:t>
            </a:r>
          </a:p>
          <a:p>
            <a:r>
              <a:rPr lang="en-US" sz="2200" i="1" dirty="0" err="1" smtClean="0"/>
              <a:t>PhilGooch</a:t>
            </a:r>
            <a:r>
              <a:rPr lang="en-US" sz="2200" i="1" dirty="0" smtClean="0"/>
              <a:t> </a:t>
            </a:r>
            <a:r>
              <a:rPr lang="en-US" sz="2200" dirty="0" smtClean="0"/>
              <a:t>Pronoun Annotator  (PLIET plug-in)</a:t>
            </a:r>
          </a:p>
          <a:p>
            <a:pPr lvl="1"/>
            <a:r>
              <a:rPr lang="en-US" sz="1800" dirty="0" smtClean="0"/>
              <a:t>Mostly for </a:t>
            </a:r>
            <a:r>
              <a:rPr lang="en-US" sz="1800" i="1" dirty="0" smtClean="0"/>
              <a:t>third person singular</a:t>
            </a:r>
            <a:r>
              <a:rPr lang="en-US" sz="1800" dirty="0" smtClean="0"/>
              <a:t> pronouns</a:t>
            </a:r>
          </a:p>
          <a:p>
            <a:pPr lvl="1"/>
            <a:r>
              <a:rPr lang="en-US" sz="1800" dirty="0" smtClean="0"/>
              <a:t>Better than GATE’s plug-in Pronoun Annotator</a:t>
            </a:r>
          </a:p>
          <a:p>
            <a:pPr lvl="1"/>
            <a:r>
              <a:rPr lang="en-US" sz="1800" dirty="0" smtClean="0"/>
              <a:t>Integrated with ANNIE Annotation Pipeline </a:t>
            </a:r>
          </a:p>
          <a:p>
            <a:pPr lvl="1">
              <a:buNone/>
            </a:pPr>
            <a:endParaRPr lang="en-US" sz="1800" dirty="0" smtClean="0"/>
          </a:p>
          <a:p>
            <a:r>
              <a:rPr lang="en-US" sz="2200" dirty="0" smtClean="0"/>
              <a:t> Augmented with PLIET First Person Anaphora  Resolver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000" dirty="0" smtClean="0"/>
              <a:t>Reference:</a:t>
            </a:r>
            <a:r>
              <a:rPr lang="en-US" sz="1800" b="0" dirty="0" smtClean="0"/>
              <a:t> EM Works for Pronoun Anaphora Resolution -Eugene </a:t>
            </a:r>
            <a:r>
              <a:rPr lang="en-US" sz="1800" b="0" dirty="0" err="1" smtClean="0"/>
              <a:t>Charniak</a:t>
            </a:r>
            <a:r>
              <a:rPr lang="en-US" sz="1800" b="0" dirty="0" smtClean="0"/>
              <a:t> and </a:t>
            </a:r>
            <a:r>
              <a:rPr lang="en-US" sz="1800" b="0" dirty="0" err="1" smtClean="0"/>
              <a:t>Micha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Elsner</a:t>
            </a:r>
            <a:r>
              <a:rPr lang="en-US" sz="1800" b="0" dirty="0" smtClean="0"/>
              <a:t>: Brown Laboratory for Linguistic Information Processing (BLLIP) Brown University – 2009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39" y="358013"/>
            <a:ext cx="7381504" cy="563562"/>
          </a:xfrm>
        </p:spPr>
        <p:txBody>
          <a:bodyPr/>
          <a:lstStyle/>
          <a:p>
            <a:r>
              <a:rPr lang="en-US" sz="3200" dirty="0" smtClean="0"/>
              <a:t>Anaphora Resolution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43000"/>
            <a:ext cx="7866185" cy="5150922"/>
          </a:xfrm>
        </p:spPr>
        <p:txBody>
          <a:bodyPr/>
          <a:lstStyle/>
          <a:p>
            <a:pPr>
              <a:buNone/>
            </a:pPr>
            <a:r>
              <a:rPr lang="en-US" sz="2200" dirty="0" smtClean="0">
                <a:solidFill>
                  <a:srgbClr val="FFC000"/>
                </a:solidFill>
              </a:rPr>
              <a:t>	Definition: The problem of resolving references of </a:t>
            </a:r>
            <a:r>
              <a:rPr lang="en-US" sz="2200" i="1" dirty="0" smtClean="0">
                <a:solidFill>
                  <a:srgbClr val="FFC000"/>
                </a:solidFill>
              </a:rPr>
              <a:t>pronouns </a:t>
            </a:r>
            <a:r>
              <a:rPr lang="en-US" sz="2200" dirty="0" smtClean="0">
                <a:solidFill>
                  <a:srgbClr val="FFC000"/>
                </a:solidFill>
              </a:rPr>
              <a:t>to earlier or later </a:t>
            </a:r>
            <a:r>
              <a:rPr lang="en-US" sz="2200" i="1" dirty="0" smtClean="0">
                <a:solidFill>
                  <a:srgbClr val="FFC000"/>
                </a:solidFill>
              </a:rPr>
              <a:t>noun phrases</a:t>
            </a:r>
            <a:r>
              <a:rPr lang="en-US" sz="2200" dirty="0" smtClean="0">
                <a:solidFill>
                  <a:srgbClr val="FFC000"/>
                </a:solidFill>
              </a:rPr>
              <a:t> in the discourse</a:t>
            </a:r>
          </a:p>
          <a:p>
            <a:pPr lvl="1"/>
            <a:r>
              <a:rPr lang="en-US" dirty="0" smtClean="0"/>
              <a:t>Most  known tools resolve </a:t>
            </a:r>
            <a:r>
              <a:rPr lang="en-US" i="1" dirty="0" smtClean="0">
                <a:solidFill>
                  <a:srgbClr val="FFC000"/>
                </a:solidFill>
              </a:rPr>
              <a:t>Third Person Singular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pronouns only</a:t>
            </a:r>
          </a:p>
          <a:p>
            <a:r>
              <a:rPr lang="en-US" dirty="0" smtClean="0"/>
              <a:t>PLIET First Person Anaphora Resolver</a:t>
            </a:r>
          </a:p>
          <a:p>
            <a:pPr lvl="1"/>
            <a:r>
              <a:rPr lang="en-US" b="1" dirty="0" smtClean="0"/>
              <a:t>Resolves Intra-sentence and  inter-sentence relations between </a:t>
            </a:r>
            <a:r>
              <a:rPr lang="en-US" b="1" i="1" dirty="0" smtClean="0">
                <a:solidFill>
                  <a:srgbClr val="FFC000"/>
                </a:solidFill>
              </a:rPr>
              <a:t>First Person Singular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smtClean="0"/>
              <a:t>pronouns (I, me, my, mine) and nouns</a:t>
            </a:r>
          </a:p>
          <a:p>
            <a:pPr lvl="1"/>
            <a:r>
              <a:rPr lang="en-US" b="1" dirty="0" smtClean="0"/>
              <a:t>Uses parsed dependency relationship</a:t>
            </a:r>
          </a:p>
          <a:p>
            <a:pPr lvl="1"/>
            <a:r>
              <a:rPr lang="en-US" b="1" dirty="0" smtClean="0"/>
              <a:t>Intra-sentence</a:t>
            </a:r>
          </a:p>
          <a:p>
            <a:pPr lvl="2"/>
            <a:r>
              <a:rPr lang="en-US" sz="1800" dirty="0" smtClean="0"/>
              <a:t> “Person” annotations through Copular relations</a:t>
            </a:r>
          </a:p>
          <a:p>
            <a:pPr lvl="3">
              <a:buNone/>
            </a:pPr>
            <a:r>
              <a:rPr lang="en-US" b="1" dirty="0" smtClean="0"/>
              <a:t>I am John Smith</a:t>
            </a:r>
            <a:r>
              <a:rPr lang="en-US" dirty="0" smtClean="0"/>
              <a:t>. (</a:t>
            </a:r>
            <a:r>
              <a:rPr lang="en-US" dirty="0" smtClean="0">
                <a:solidFill>
                  <a:srgbClr val="FFC000"/>
                </a:solidFill>
              </a:rPr>
              <a:t>Smith</a:t>
            </a:r>
            <a:r>
              <a:rPr lang="en-US" dirty="0" smtClean="0"/>
              <a:t> -&gt; </a:t>
            </a:r>
            <a:r>
              <a:rPr lang="en-US" i="1" dirty="0" smtClean="0"/>
              <a:t>copula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C000"/>
                </a:solidFill>
              </a:rPr>
              <a:t>am</a:t>
            </a:r>
            <a:r>
              <a:rPr lang="en-US" dirty="0" smtClean="0"/>
              <a:t>.   </a:t>
            </a:r>
            <a:r>
              <a:rPr lang="en-US" dirty="0" smtClean="0">
                <a:solidFill>
                  <a:srgbClr val="FFC000"/>
                </a:solidFill>
              </a:rPr>
              <a:t>am</a:t>
            </a:r>
            <a:r>
              <a:rPr lang="en-US" dirty="0" smtClean="0"/>
              <a:t>  -&gt; </a:t>
            </a:r>
            <a:r>
              <a:rPr lang="en-US" i="1" dirty="0" smtClean="0"/>
              <a:t>subject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C000"/>
                </a:solidFill>
              </a:rPr>
              <a:t>I</a:t>
            </a:r>
            <a:r>
              <a:rPr lang="en-US" dirty="0" smtClean="0"/>
              <a:t>)</a:t>
            </a:r>
          </a:p>
          <a:p>
            <a:pPr lvl="2"/>
            <a:r>
              <a:rPr lang="en-US" sz="1800" dirty="0" smtClean="0"/>
              <a:t>Possessive pronouns through “name” Attribute annotation.</a:t>
            </a:r>
          </a:p>
          <a:p>
            <a:pPr lvl="3">
              <a:buNone/>
            </a:pPr>
            <a:r>
              <a:rPr lang="en-US" b="1" dirty="0" smtClean="0"/>
              <a:t>My name is  John Smith</a:t>
            </a:r>
            <a:r>
              <a:rPr lang="en-US" dirty="0" smtClean="0"/>
              <a:t>. (</a:t>
            </a:r>
            <a:r>
              <a:rPr lang="en-US" dirty="0" smtClean="0">
                <a:solidFill>
                  <a:srgbClr val="FFC000"/>
                </a:solidFill>
              </a:rPr>
              <a:t>Smith</a:t>
            </a:r>
            <a:r>
              <a:rPr lang="en-US" dirty="0" smtClean="0"/>
              <a:t> -&gt; </a:t>
            </a:r>
            <a:r>
              <a:rPr lang="en-US" i="1" dirty="0" smtClean="0"/>
              <a:t>copula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C000"/>
                </a:solidFill>
              </a:rPr>
              <a:t>is</a:t>
            </a:r>
            <a:r>
              <a:rPr lang="en-US" dirty="0" smtClean="0"/>
              <a:t> -&gt; </a:t>
            </a:r>
            <a:r>
              <a:rPr lang="en-US" i="1" dirty="0" smtClean="0"/>
              <a:t>subject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C000"/>
                </a:solidFill>
              </a:rPr>
              <a:t>My name</a:t>
            </a:r>
            <a:r>
              <a:rPr lang="en-US" dirty="0" smtClean="0"/>
              <a:t> [Attribute]-&gt; possessive: </a:t>
            </a:r>
            <a:r>
              <a:rPr lang="en-US" dirty="0" smtClean="0">
                <a:solidFill>
                  <a:srgbClr val="FFC000"/>
                </a:solidFill>
              </a:rPr>
              <a:t>My</a:t>
            </a:r>
            <a:r>
              <a:rPr lang="en-US" dirty="0" smtClean="0"/>
              <a:t>)  =&gt; (</a:t>
            </a:r>
            <a:r>
              <a:rPr lang="en-US" dirty="0" smtClean="0">
                <a:solidFill>
                  <a:srgbClr val="FFC000"/>
                </a:solidFill>
              </a:rPr>
              <a:t>My</a:t>
            </a:r>
            <a:r>
              <a:rPr lang="en-US" dirty="0" smtClean="0"/>
              <a:t> , </a:t>
            </a:r>
            <a:r>
              <a:rPr lang="en-US" dirty="0" smtClean="0">
                <a:solidFill>
                  <a:srgbClr val="FFC000"/>
                </a:solidFill>
              </a:rPr>
              <a:t>John Smith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Inter-sentence</a:t>
            </a:r>
          </a:p>
          <a:p>
            <a:pPr lvl="2"/>
            <a:r>
              <a:rPr lang="en-US" sz="1800" dirty="0" smtClean="0"/>
              <a:t>Co-refers to the same  Person. (</a:t>
            </a:r>
            <a:r>
              <a:rPr lang="en-US" sz="1800" b="1" dirty="0" smtClean="0">
                <a:solidFill>
                  <a:srgbClr val="FFC000"/>
                </a:solidFill>
              </a:rPr>
              <a:t>My</a:t>
            </a:r>
            <a:r>
              <a:rPr lang="en-US" sz="1800" b="1" dirty="0" smtClean="0"/>
              <a:t> name is </a:t>
            </a:r>
            <a:r>
              <a:rPr lang="en-US" sz="1800" b="1" dirty="0" smtClean="0">
                <a:solidFill>
                  <a:srgbClr val="FFC000"/>
                </a:solidFill>
              </a:rPr>
              <a:t>John Smith</a:t>
            </a:r>
            <a:r>
              <a:rPr lang="en-US" sz="1800" b="1" dirty="0" smtClean="0"/>
              <a:t>. </a:t>
            </a:r>
            <a:r>
              <a:rPr lang="en-US" sz="1800" b="1" dirty="0" smtClean="0">
                <a:solidFill>
                  <a:srgbClr val="FFC000"/>
                </a:solidFill>
              </a:rPr>
              <a:t>I</a:t>
            </a:r>
            <a:r>
              <a:rPr lang="en-US" sz="1800" b="1" dirty="0" smtClean="0"/>
              <a:t> am fine.)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39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Input/Output</a:t>
            </a:r>
            <a:r>
              <a:rPr lang="en-US" sz="3200" dirty="0" smtClean="0"/>
              <a:t> Example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8773" y="1626920"/>
            <a:ext cx="3248026" cy="2042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Reported Person</a:t>
            </a:r>
          </a:p>
          <a:p>
            <a:pPr lvl="1"/>
            <a:r>
              <a:rPr lang="en-US" sz="1400" dirty="0" smtClean="0"/>
              <a:t>Given name:  </a:t>
            </a:r>
            <a:r>
              <a:rPr lang="en-US" sz="1400" dirty="0" err="1" smtClean="0"/>
              <a:t>Rigene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smtClean="0"/>
              <a:t>Family name:  Aquino</a:t>
            </a:r>
          </a:p>
          <a:p>
            <a:pPr lvl="1"/>
            <a:r>
              <a:rPr lang="en-US" sz="1400" dirty="0" smtClean="0"/>
              <a:t>Gender:  Female</a:t>
            </a:r>
          </a:p>
          <a:p>
            <a:pPr lvl="1"/>
            <a:r>
              <a:rPr lang="en-US" sz="1400" dirty="0" smtClean="0"/>
              <a:t>Age:</a:t>
            </a:r>
          </a:p>
          <a:p>
            <a:pPr lvl="1"/>
            <a:r>
              <a:rPr lang="en-US" sz="1400" dirty="0" smtClean="0"/>
              <a:t>Health Status: Injured</a:t>
            </a:r>
          </a:p>
          <a:p>
            <a:pPr lvl="1"/>
            <a:r>
              <a:rPr lang="en-US" sz="1400" dirty="0" smtClean="0"/>
              <a:t>Location: </a:t>
            </a:r>
            <a:r>
              <a:rPr lang="en-US" sz="1400" dirty="0" err="1" smtClean="0"/>
              <a:t>Meycauayan</a:t>
            </a:r>
            <a:r>
              <a:rPr lang="en-US" sz="1400" dirty="0" smtClean="0"/>
              <a:t>, </a:t>
            </a:r>
            <a:r>
              <a:rPr lang="en-US" sz="1400" dirty="0" err="1" smtClean="0"/>
              <a:t>Bulacan</a:t>
            </a:r>
            <a:endParaRPr lang="en-US" sz="1400" dirty="0" smtClean="0"/>
          </a:p>
          <a:p>
            <a:pPr lvl="1"/>
            <a:endParaRPr lang="en-US" sz="1400" dirty="0" smtClean="0"/>
          </a:p>
        </p:txBody>
      </p:sp>
      <p:sp>
        <p:nvSpPr>
          <p:cNvPr id="7" name="Right Arrow 6"/>
          <p:cNvSpPr/>
          <p:nvPr/>
        </p:nvSpPr>
        <p:spPr>
          <a:xfrm rot="19636296">
            <a:off x="4429125" y="3028951"/>
            <a:ext cx="781050" cy="4572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4499" y="1023876"/>
            <a:ext cx="229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CC"/>
                </a:solidFill>
              </a:rPr>
              <a:t>Output:  PL Record 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5873" y="1000126"/>
            <a:ext cx="242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CC"/>
                </a:solidFill>
              </a:rPr>
              <a:t>Input: Email Message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95234" y="1414970"/>
            <a:ext cx="3962400" cy="4616648"/>
            <a:chOff x="395234" y="1414970"/>
            <a:chExt cx="3962400" cy="4616648"/>
          </a:xfrm>
        </p:grpSpPr>
        <p:sp>
          <p:nvSpPr>
            <p:cNvPr id="9" name="Rectangle 8"/>
            <p:cNvSpPr/>
            <p:nvPr/>
          </p:nvSpPr>
          <p:spPr>
            <a:xfrm>
              <a:off x="395234" y="1414970"/>
              <a:ext cx="3962400" cy="461664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From misrad@gmail.com Thu 23 Aug 2012 11:05:52 4000</a:t>
              </a:r>
            </a:p>
            <a:p>
              <a:r>
                <a:rPr lang="en-US" sz="1400" dirty="0" smtClean="0"/>
                <a:t>Status: O</a:t>
              </a:r>
            </a:p>
            <a:p>
              <a:r>
                <a:rPr lang="en-US" sz="1400" dirty="0" smtClean="0"/>
                <a:t>X-Status: </a:t>
              </a:r>
            </a:p>
            <a:p>
              <a:r>
                <a:rPr lang="en-US" sz="1400" dirty="0" smtClean="0"/>
                <a:t>Date: Thu, 23 Aug 2012 11:08:10 -0400 (EDT)</a:t>
              </a:r>
            </a:p>
            <a:p>
              <a:r>
                <a:rPr lang="en-US" sz="1400" dirty="0" smtClean="0"/>
                <a:t>From: misrad@gmail.com</a:t>
              </a:r>
            </a:p>
            <a:p>
              <a:r>
                <a:rPr lang="en-US" sz="1400" dirty="0" smtClean="0"/>
                <a:t>X-Sender: misrad@gmail.com </a:t>
              </a:r>
            </a:p>
            <a:p>
              <a:r>
                <a:rPr lang="en-US" sz="1400" dirty="0" smtClean="0"/>
                <a:t>To: disaster8@mail.nih.gov</a:t>
              </a:r>
            </a:p>
            <a:p>
              <a:r>
                <a:rPr lang="en-US" sz="1400" dirty="0" smtClean="0"/>
                <a:t>Subject: </a:t>
              </a:r>
              <a:r>
                <a:rPr lang="en-US" sz="1400" dirty="0" err="1" smtClean="0"/>
                <a:t>Rigene</a:t>
              </a:r>
              <a:r>
                <a:rPr lang="en-US" sz="1400" dirty="0" smtClean="0"/>
                <a:t> Aquino  is alive and in </a:t>
              </a:r>
              <a:r>
                <a:rPr lang="en-US" sz="1400" dirty="0" err="1" smtClean="0"/>
                <a:t>Bulacan</a:t>
              </a:r>
              <a:endParaRPr lang="en-US" sz="1400" dirty="0" smtClean="0"/>
            </a:p>
            <a:p>
              <a:r>
                <a:rPr lang="en-US" sz="1400" dirty="0" smtClean="0"/>
                <a:t>In-Reply-To: &lt;002301c01843$18977b30$5f09a78f@misrad.gmail.com&gt;</a:t>
              </a:r>
            </a:p>
            <a:p>
              <a:r>
                <a:rPr lang="en-US" sz="1400" dirty="0" smtClean="0"/>
                <a:t>Message-ID: &lt;22884961.1.1346257806980.JavaMail.dmisra@ceb-misra78&gt;</a:t>
              </a:r>
            </a:p>
            <a:p>
              <a:r>
                <a:rPr lang="en-US" sz="1400" dirty="0" smtClean="0"/>
                <a:t>MIME-Version: 1.0</a:t>
              </a:r>
            </a:p>
            <a:p>
              <a:r>
                <a:rPr lang="en-US" sz="1400" dirty="0" smtClean="0"/>
                <a:t>Content-Type: text/plain; </a:t>
              </a:r>
              <a:r>
                <a:rPr lang="en-US" sz="1400" dirty="0" err="1" smtClean="0"/>
                <a:t>charset</a:t>
              </a:r>
              <a:r>
                <a:rPr lang="en-US" sz="1400" dirty="0" smtClean="0"/>
                <a:t>=us-</a:t>
              </a:r>
              <a:r>
                <a:rPr lang="en-US" sz="1400" dirty="0" err="1" smtClean="0"/>
                <a:t>ascii</a:t>
              </a:r>
              <a:endParaRPr lang="en-US" sz="1400" dirty="0" smtClean="0"/>
            </a:p>
            <a:p>
              <a:endParaRPr lang="en-US" sz="1400" dirty="0" smtClean="0"/>
            </a:p>
            <a:p>
              <a:r>
                <a:rPr lang="en-US" sz="1400" dirty="0" err="1" smtClean="0"/>
                <a:t>Rigene</a:t>
              </a:r>
              <a:r>
                <a:rPr lang="en-US" sz="1400" dirty="0" smtClean="0"/>
                <a:t> Aquino is alive, but injured; we found her near </a:t>
              </a:r>
              <a:r>
                <a:rPr lang="en-US" sz="1400" dirty="0" err="1" smtClean="0"/>
                <a:t>Parian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Cavas</a:t>
              </a:r>
              <a:r>
                <a:rPr lang="en-US" sz="1400" dirty="0" smtClean="0"/>
                <a:t> Compound in </a:t>
              </a:r>
              <a:r>
                <a:rPr lang="en-US" sz="1400" dirty="0" err="1" smtClean="0"/>
                <a:t>Meycauayan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Bulacan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76325" y="3190875"/>
              <a:ext cx="1114425" cy="247650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09800" y="3181350"/>
              <a:ext cx="504825" cy="257175"/>
            </a:xfrm>
            <a:prstGeom prst="rect">
              <a:avLst/>
            </a:prstGeom>
            <a:solidFill>
              <a:srgbClr val="B446C6">
                <a:alpha val="4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3162300"/>
              <a:ext cx="866775" cy="247650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5014" y="5276850"/>
              <a:ext cx="1006186" cy="245176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14550" y="5257800"/>
              <a:ext cx="809625" cy="257175"/>
            </a:xfrm>
            <a:prstGeom prst="rect">
              <a:avLst/>
            </a:prstGeom>
            <a:solidFill>
              <a:srgbClr val="B446C6">
                <a:alpha val="4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33525" y="5257800"/>
              <a:ext cx="504825" cy="257175"/>
            </a:xfrm>
            <a:prstGeom prst="rect">
              <a:avLst/>
            </a:prstGeom>
            <a:solidFill>
              <a:srgbClr val="B446C6">
                <a:alpha val="4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7675" y="5543550"/>
              <a:ext cx="2152650" cy="21907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90850" y="5257800"/>
              <a:ext cx="247650" cy="257175"/>
            </a:xfrm>
            <a:prstGeom prst="rect">
              <a:avLst/>
            </a:prstGeom>
            <a:solidFill>
              <a:srgbClr val="FFC000">
                <a:alpha val="4117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14750" y="5257800"/>
              <a:ext cx="247650" cy="257175"/>
            </a:xfrm>
            <a:prstGeom prst="rect">
              <a:avLst/>
            </a:prstGeom>
            <a:solidFill>
              <a:srgbClr val="002060">
                <a:alpha val="4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76600" y="5257800"/>
              <a:ext cx="419100" cy="257175"/>
            </a:xfrm>
            <a:prstGeom prst="rect">
              <a:avLst/>
            </a:prstGeom>
            <a:solidFill>
              <a:srgbClr val="803D06">
                <a:alpha val="4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19375" y="5553075"/>
              <a:ext cx="1152525" cy="200026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6251" y="5781675"/>
              <a:ext cx="704850" cy="190500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6889" y="3146961"/>
              <a:ext cx="3859481" cy="273134"/>
            </a:xfrm>
            <a:prstGeom prst="rect">
              <a:avLst/>
            </a:prstGeom>
            <a:solidFill>
              <a:srgbClr val="7F7F7F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9281" y="5211289"/>
              <a:ext cx="3849585" cy="797625"/>
            </a:xfrm>
            <a:prstGeom prst="rect">
              <a:avLst/>
            </a:prstGeom>
            <a:solidFill>
              <a:srgbClr val="7F7F7F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Coreference Resolution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200" dirty="0" smtClean="0">
                <a:solidFill>
                  <a:srgbClr val="FFC000"/>
                </a:solidFill>
              </a:rPr>
              <a:t>Definition: Process of determining whether two expressions in a discourse refer to the same entity</a:t>
            </a:r>
          </a:p>
          <a:p>
            <a:r>
              <a:rPr lang="en-US" sz="2000" dirty="0" smtClean="0"/>
              <a:t>Usually resolved through special Look ups </a:t>
            </a:r>
          </a:p>
          <a:p>
            <a:pPr lvl="1">
              <a:buNone/>
            </a:pPr>
            <a:r>
              <a:rPr lang="en-US" sz="1600" b="0" dirty="0" smtClean="0"/>
              <a:t>Focus of the Sixth and Seventh Message Understanding Conferences (MUC-6, MUC-7)</a:t>
            </a:r>
          </a:p>
          <a:p>
            <a:pPr lvl="1">
              <a:buNone/>
            </a:pPr>
            <a:r>
              <a:rPr lang="en-US" sz="1800" b="0" dirty="0" smtClean="0"/>
              <a:t>Example</a:t>
            </a:r>
            <a:r>
              <a:rPr lang="en-US" sz="1800" b="0" i="1" dirty="0" smtClean="0"/>
              <a:t>: </a:t>
            </a:r>
            <a:r>
              <a:rPr lang="en-US" sz="1600" i="1" dirty="0" smtClean="0"/>
              <a:t>[</a:t>
            </a:r>
            <a:r>
              <a:rPr lang="en-US" sz="1600" b="1" i="1" dirty="0" smtClean="0"/>
              <a:t>New York, Big Apple</a:t>
            </a:r>
            <a:r>
              <a:rPr lang="en-US" sz="1600" i="1" dirty="0" smtClean="0"/>
              <a:t>] [</a:t>
            </a:r>
            <a:r>
              <a:rPr lang="en-US" sz="1600" b="1" i="1" dirty="0" smtClean="0"/>
              <a:t>Barak Obama, President</a:t>
            </a:r>
            <a:r>
              <a:rPr lang="en-US" sz="1600" i="1" dirty="0" smtClean="0"/>
              <a:t>]</a:t>
            </a:r>
          </a:p>
          <a:p>
            <a:pPr lvl="1"/>
            <a:endParaRPr lang="en-US" sz="1000" b="0" dirty="0" smtClean="0"/>
          </a:p>
          <a:p>
            <a:r>
              <a:rPr lang="en-US" sz="2000" dirty="0" smtClean="0"/>
              <a:t>PLIET Coreference Resolver</a:t>
            </a:r>
            <a:r>
              <a:rPr lang="en-US" sz="2000" b="0" dirty="0" smtClean="0"/>
              <a:t> </a:t>
            </a:r>
          </a:p>
          <a:p>
            <a:pPr marL="800100" lvl="1" indent="-342900"/>
            <a:r>
              <a:rPr lang="en-US" sz="1800" b="0" dirty="0" smtClean="0"/>
              <a:t>Different in nature</a:t>
            </a:r>
          </a:p>
          <a:p>
            <a:pPr marL="800100" lvl="1" indent="-342900"/>
            <a:r>
              <a:rPr lang="en-US" sz="1800" b="0" dirty="0" smtClean="0"/>
              <a:t>Reference is within the same text (message) -&gt; no external lookups</a:t>
            </a:r>
          </a:p>
          <a:p>
            <a:pPr lvl="1"/>
            <a:r>
              <a:rPr lang="en-US" sz="1800" dirty="0" smtClean="0"/>
              <a:t>Uses dependency analysis, attribute analysis, and anaphoric information</a:t>
            </a:r>
            <a:r>
              <a:rPr lang="en-US" sz="1800" b="1" dirty="0" smtClean="0"/>
              <a:t> </a:t>
            </a:r>
          </a:p>
          <a:p>
            <a:pPr lvl="1">
              <a:buNone/>
            </a:pPr>
            <a:endParaRPr lang="en-US" sz="1000" b="1" dirty="0" smtClean="0"/>
          </a:p>
          <a:p>
            <a:r>
              <a:rPr lang="en-US" sz="2000" b="0" dirty="0" smtClean="0"/>
              <a:t>Reference: </a:t>
            </a:r>
            <a:r>
              <a:rPr lang="en-US" sz="1600" b="0" i="1" dirty="0" smtClean="0"/>
              <a:t>On </a:t>
            </a:r>
            <a:r>
              <a:rPr lang="en-US" sz="1600" b="0" i="1" dirty="0" err="1" smtClean="0"/>
              <a:t>Coreferring</a:t>
            </a:r>
            <a:r>
              <a:rPr lang="en-US" sz="1600" b="0" i="1" dirty="0" smtClean="0"/>
              <a:t>: Coreference in MUC and Related Annotation Schemes: </a:t>
            </a:r>
            <a:r>
              <a:rPr lang="en-US" sz="1600" b="0" i="1" dirty="0" err="1" smtClean="0"/>
              <a:t>Kees</a:t>
            </a:r>
            <a:r>
              <a:rPr lang="en-US" sz="1600" b="0" i="1" dirty="0" smtClean="0"/>
              <a:t> van </a:t>
            </a:r>
            <a:r>
              <a:rPr lang="en-US" sz="1600" b="0" i="1" dirty="0" err="1" smtClean="0"/>
              <a:t>Deemter</a:t>
            </a:r>
            <a:r>
              <a:rPr lang="en-US" sz="1600" b="0" i="1" dirty="0" smtClean="0"/>
              <a:t> Rodger </a:t>
            </a:r>
            <a:r>
              <a:rPr lang="en-US" sz="1600" b="0" i="1" dirty="0" err="1" smtClean="0"/>
              <a:t>Kibbley</a:t>
            </a:r>
            <a:r>
              <a:rPr lang="en-US" sz="1600" b="0" i="1" dirty="0" smtClean="0"/>
              <a:t> : </a:t>
            </a:r>
            <a:r>
              <a:rPr lang="en-US" sz="1600" b="0" dirty="0" smtClean="0"/>
              <a:t>Computational Linguistics Volume 26, 2000</a:t>
            </a:r>
            <a:endParaRPr lang="en-US" sz="1600" dirty="0" smtClean="0"/>
          </a:p>
          <a:p>
            <a:r>
              <a:rPr lang="en-US" sz="2000" b="0" dirty="0" smtClean="0"/>
              <a:t>An illustrative article</a:t>
            </a:r>
            <a:r>
              <a:rPr lang="en-US" sz="1600" b="0" dirty="0" smtClean="0"/>
              <a:t>:  Information Extraction from Recipes  (</a:t>
            </a:r>
            <a:r>
              <a:rPr lang="en-US" sz="1600" b="0" dirty="0" err="1" smtClean="0"/>
              <a:t>Agrawal</a:t>
            </a:r>
            <a:r>
              <a:rPr lang="en-US" sz="1600" b="0" dirty="0" smtClean="0"/>
              <a:t> and Miller)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Coreference Resolution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i="1" dirty="0" smtClean="0"/>
              <a:t>John  found a man lying on the road. He said his name was David Miller.  David was injured. </a:t>
            </a:r>
          </a:p>
          <a:p>
            <a:pPr>
              <a:buNone/>
            </a:pPr>
            <a:endParaRPr lang="en-US" sz="2200" i="1" dirty="0" smtClean="0"/>
          </a:p>
          <a:p>
            <a:r>
              <a:rPr lang="en-US" sz="2200" dirty="0" smtClean="0"/>
              <a:t>Coreference: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C000"/>
                </a:solidFill>
              </a:rPr>
              <a:t>[man,  David] -&gt; David Miller </a:t>
            </a:r>
          </a:p>
          <a:p>
            <a:pPr lvl="1">
              <a:buNone/>
            </a:pPr>
            <a:endParaRPr lang="en-US" b="1" dirty="0" smtClean="0">
              <a:solidFill>
                <a:srgbClr val="FFFF66"/>
              </a:solidFill>
            </a:endParaRPr>
          </a:p>
          <a:p>
            <a:r>
              <a:rPr lang="en-US" sz="2200" dirty="0" smtClean="0"/>
              <a:t>Resolved through: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Anaphora resolution: </a:t>
            </a:r>
            <a:r>
              <a:rPr lang="en-US" b="1" dirty="0" smtClean="0">
                <a:solidFill>
                  <a:srgbClr val="FFC000"/>
                </a:solidFill>
              </a:rPr>
              <a:t>[He, his</a:t>
            </a:r>
            <a:r>
              <a:rPr lang="en-US" b="1" dirty="0" smtClean="0"/>
              <a:t>]  -&gt; </a:t>
            </a:r>
            <a:r>
              <a:rPr lang="en-US" b="1" dirty="0" smtClean="0">
                <a:solidFill>
                  <a:srgbClr val="FFC000"/>
                </a:solidFill>
              </a:rPr>
              <a:t>man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Attribute analysis:  </a:t>
            </a:r>
            <a:r>
              <a:rPr lang="en-US" b="1" dirty="0" smtClean="0">
                <a:solidFill>
                  <a:srgbClr val="FFC000"/>
                </a:solidFill>
              </a:rPr>
              <a:t>His </a:t>
            </a:r>
            <a:r>
              <a:rPr lang="en-US" b="1" i="1" dirty="0" smtClean="0"/>
              <a:t>(man’s) </a:t>
            </a:r>
            <a:r>
              <a:rPr lang="en-US" b="1" dirty="0" smtClean="0">
                <a:solidFill>
                  <a:srgbClr val="FFC000"/>
                </a:solidFill>
              </a:rPr>
              <a:t>name</a:t>
            </a:r>
            <a:r>
              <a:rPr lang="en-US" b="1" dirty="0" smtClean="0">
                <a:solidFill>
                  <a:srgbClr val="FFFF66"/>
                </a:solidFill>
              </a:rPr>
              <a:t> </a:t>
            </a:r>
            <a:r>
              <a:rPr lang="en-US" b="1" dirty="0" smtClean="0"/>
              <a:t>-&gt; </a:t>
            </a:r>
            <a:r>
              <a:rPr lang="en-US" b="1" dirty="0" smtClean="0">
                <a:solidFill>
                  <a:srgbClr val="FFC000"/>
                </a:solidFill>
              </a:rPr>
              <a:t>David Miller</a:t>
            </a:r>
          </a:p>
          <a:p>
            <a:pPr marL="1371600" lvl="2" indent="-457200"/>
            <a:r>
              <a:rPr lang="en-US" i="1" dirty="0" smtClean="0"/>
              <a:t>(Rule: “name” attribute represents the person)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Name Resolution:   </a:t>
            </a:r>
            <a:r>
              <a:rPr lang="en-US" b="1" dirty="0" smtClean="0">
                <a:solidFill>
                  <a:srgbClr val="FFC000"/>
                </a:solidFill>
              </a:rPr>
              <a:t>David</a:t>
            </a:r>
            <a:r>
              <a:rPr lang="en-US" b="1" dirty="0" smtClean="0"/>
              <a:t> -&gt; </a:t>
            </a:r>
            <a:r>
              <a:rPr lang="en-US" b="1" dirty="0" smtClean="0">
                <a:solidFill>
                  <a:srgbClr val="FFC000"/>
                </a:solidFill>
              </a:rPr>
              <a:t>David Miller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Inference: 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899" y="2033649"/>
            <a:ext cx="1793174" cy="1517073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Tx/>
              <a:buChar char="-"/>
            </a:pPr>
            <a:r>
              <a:rPr lang="en-US" sz="1600" b="0" dirty="0" smtClean="0">
                <a:solidFill>
                  <a:schemeClr val="tx1"/>
                </a:solidFill>
              </a:rPr>
              <a:t>Name</a:t>
            </a:r>
          </a:p>
          <a:p>
            <a:pPr>
              <a:buFontTx/>
              <a:buChar char="-"/>
            </a:pPr>
            <a:r>
              <a:rPr lang="en-US" sz="1600" b="0" dirty="0" smtClean="0">
                <a:solidFill>
                  <a:schemeClr val="tx1"/>
                </a:solidFill>
              </a:rPr>
              <a:t>Gender</a:t>
            </a:r>
          </a:p>
          <a:p>
            <a:pPr>
              <a:buFontTx/>
              <a:buChar char="-"/>
            </a:pPr>
            <a:r>
              <a:rPr lang="en-US" sz="1600" b="0" dirty="0" smtClean="0">
                <a:solidFill>
                  <a:schemeClr val="tx1"/>
                </a:solidFill>
              </a:rPr>
              <a:t>Health Status</a:t>
            </a:r>
          </a:p>
          <a:p>
            <a:pPr>
              <a:buFontTx/>
              <a:buChar char="-"/>
            </a:pPr>
            <a:r>
              <a:rPr lang="en-US" sz="1600" b="0" dirty="0" smtClean="0">
                <a:solidFill>
                  <a:schemeClr val="tx1"/>
                </a:solidFill>
              </a:rPr>
              <a:t>Age</a:t>
            </a:r>
          </a:p>
          <a:p>
            <a:pPr>
              <a:buFontTx/>
              <a:buChar char="-"/>
            </a:pPr>
            <a:r>
              <a:rPr lang="en-US" sz="1600" b="0" dirty="0" smtClean="0">
                <a:solidFill>
                  <a:schemeClr val="tx1"/>
                </a:solidFill>
              </a:rPr>
              <a:t>Location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017" y="1080654"/>
            <a:ext cx="249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CC"/>
                </a:solidFill>
              </a:rPr>
              <a:t>Structured sentence Analysis/PL Lexicon</a:t>
            </a:r>
            <a:endParaRPr lang="en-US" sz="2000" dirty="0">
              <a:solidFill>
                <a:srgbClr val="FF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3744" y="1624940"/>
            <a:ext cx="2139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FF66"/>
                </a:solidFill>
              </a:rPr>
              <a:t>Inferred Person</a:t>
            </a:r>
            <a:endParaRPr lang="en-US" sz="2000" b="1" i="1" dirty="0">
              <a:solidFill>
                <a:srgbClr val="FFFF66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7159" y="4667989"/>
            <a:ext cx="1711038" cy="14834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Health Status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281" y="4033649"/>
            <a:ext cx="2224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CC"/>
                </a:solidFill>
              </a:rPr>
              <a:t>Fragment Analysis</a:t>
            </a:r>
          </a:p>
          <a:p>
            <a:r>
              <a:rPr lang="en-US" sz="2000" b="1" i="1" dirty="0" smtClean="0">
                <a:solidFill>
                  <a:srgbClr val="FFFF66"/>
                </a:solidFill>
              </a:rPr>
              <a:t>Person</a:t>
            </a:r>
            <a:endParaRPr lang="en-US" sz="2000" b="1" i="1" dirty="0">
              <a:solidFill>
                <a:srgbClr val="FFFF66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67495" y="2043543"/>
            <a:ext cx="1747654" cy="1566555"/>
          </a:xfrm>
          <a:prstGeom prst="rect">
            <a:avLst/>
          </a:prstGeom>
          <a:solidFill>
            <a:srgbClr val="BEFAC9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Gender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</a:rPr>
              <a:t>Health Status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850" y="1676791"/>
            <a:ext cx="1820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FF66"/>
                </a:solidFill>
              </a:rPr>
              <a:t>Reported Person </a:t>
            </a:r>
            <a:endParaRPr lang="en-US" b="1" i="1" dirty="0"/>
          </a:p>
        </p:txBody>
      </p:sp>
      <p:sp>
        <p:nvSpPr>
          <p:cNvPr id="12" name="Right Brace 11"/>
          <p:cNvSpPr/>
          <p:nvPr/>
        </p:nvSpPr>
        <p:spPr>
          <a:xfrm>
            <a:off x="2719451" y="2220686"/>
            <a:ext cx="308758" cy="2624446"/>
          </a:xfrm>
          <a:prstGeom prst="rightBrace">
            <a:avLst/>
          </a:prstGeom>
          <a:ln w="76200">
            <a:solidFill>
              <a:srgbClr val="FF99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714006" y="4666009"/>
            <a:ext cx="1736768" cy="14834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Health Status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59627" y="4031671"/>
            <a:ext cx="2484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FFCC"/>
                </a:solidFill>
              </a:rPr>
              <a:t>Msg</a:t>
            </a:r>
            <a:r>
              <a:rPr lang="en-US" sz="2000" dirty="0" smtClean="0">
                <a:solidFill>
                  <a:srgbClr val="FFFFCC"/>
                </a:solidFill>
              </a:rPr>
              <a:t> Text Search</a:t>
            </a:r>
          </a:p>
          <a:p>
            <a:r>
              <a:rPr lang="en-US" sz="2000" b="1" i="1" dirty="0" smtClean="0">
                <a:solidFill>
                  <a:srgbClr val="FFFF66"/>
                </a:solidFill>
              </a:rPr>
              <a:t>Person</a:t>
            </a:r>
            <a:endParaRPr lang="en-US" sz="2000" b="1" i="1" dirty="0">
              <a:solidFill>
                <a:srgbClr val="FFFF66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9256742">
            <a:off x="2915580" y="2924713"/>
            <a:ext cx="665367" cy="246830"/>
          </a:xfrm>
          <a:prstGeom prst="righ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5579424" y="2456212"/>
            <a:ext cx="308758" cy="2624446"/>
          </a:xfrm>
          <a:prstGeom prst="rightBrace">
            <a:avLst/>
          </a:prstGeom>
          <a:ln w="76200">
            <a:solidFill>
              <a:srgbClr val="FF99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9365524">
            <a:off x="5772285" y="3714210"/>
            <a:ext cx="658823" cy="230925"/>
          </a:xfrm>
          <a:prstGeom prst="righ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574972" y="3003466"/>
            <a:ext cx="1747654" cy="1580410"/>
          </a:xfrm>
          <a:prstGeom prst="rect">
            <a:avLst/>
          </a:prstGeom>
          <a:solidFill>
            <a:srgbClr val="99FF99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Gender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</a:rPr>
              <a:t>Health Status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34545" y="2572988"/>
            <a:ext cx="244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FF66"/>
                </a:solidFill>
              </a:rPr>
              <a:t>  PL Reported Person</a:t>
            </a:r>
            <a:endParaRPr lang="en-US" sz="2000" b="1" i="1" dirty="0">
              <a:solidFill>
                <a:srgbClr val="FFFF66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flipV="1">
            <a:off x="7137071" y="4607626"/>
            <a:ext cx="985652" cy="760021"/>
          </a:xfrm>
          <a:prstGeom prst="bentArrow">
            <a:avLst>
              <a:gd name="adj1" fmla="val 11859"/>
              <a:gd name="adj2" fmla="val 29139"/>
              <a:gd name="adj3" fmla="val 25000"/>
              <a:gd name="adj4" fmla="val 28829"/>
            </a:avLst>
          </a:prstGeom>
          <a:gradFill flip="none" rotWithShape="1">
            <a:gsLst>
              <a:gs pos="0">
                <a:srgbClr val="008000"/>
              </a:gs>
              <a:gs pos="100000">
                <a:srgbClr val="3FFF6B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93823" y="5242957"/>
            <a:ext cx="2139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FF66"/>
                </a:solidFill>
              </a:rPr>
              <a:t>To PL Web Server</a:t>
            </a:r>
            <a:endParaRPr lang="en-US" sz="2000" b="1" i="1" dirty="0">
              <a:solidFill>
                <a:srgbClr val="FFFF6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1904" y="3682226"/>
            <a:ext cx="172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99FF"/>
                </a:solidFill>
              </a:rPr>
              <a:t>Complementary</a:t>
            </a:r>
            <a:endParaRPr lang="en-US" b="1" i="1" dirty="0">
              <a:solidFill>
                <a:srgbClr val="FF99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28765" y="3691247"/>
            <a:ext cx="135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99FF"/>
                </a:solidFill>
              </a:rPr>
              <a:t>Alternative </a:t>
            </a:r>
            <a:endParaRPr lang="en-US" b="1" i="1" dirty="0">
              <a:solidFill>
                <a:srgbClr val="FF99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/>
      <p:bldP spid="5" grpId="0"/>
      <p:bldP spid="6" grpId="0" animBg="1"/>
      <p:bldP spid="7" grpId="0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2" grpId="0"/>
      <p:bldP spid="21" grpId="0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Seema</a:t>
            </a:r>
            <a:r>
              <a:rPr lang="en-US" dirty="0" smtClean="0"/>
              <a:t> Jena is fine. She sent </a:t>
            </a:r>
            <a:r>
              <a:rPr lang="en-US" sz="2200" dirty="0" smtClean="0"/>
              <a:t>Mary Smith </a:t>
            </a:r>
            <a:r>
              <a:rPr lang="en-US" dirty="0" smtClean="0"/>
              <a:t>a text message. From John F. Kennedy airport. </a:t>
            </a: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43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3141" y="2437410"/>
            <a:ext cx="3016333" cy="15170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Name: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Jena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Gender: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Female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Health Status: </a:t>
            </a:r>
            <a:r>
              <a:rPr lang="en-US" sz="1600" dirty="0" smtClean="0">
                <a:solidFill>
                  <a:srgbClr val="FF0000"/>
                </a:solidFill>
              </a:rPr>
              <a:t>Alive and Well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723" y="2056801"/>
            <a:ext cx="1886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FFCC"/>
                </a:solidFill>
              </a:rPr>
              <a:t>Sentence Analysis</a:t>
            </a:r>
            <a:endParaRPr lang="en-US" b="1" i="1" dirty="0">
              <a:solidFill>
                <a:srgbClr val="FFFFCC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5278" y="4572986"/>
            <a:ext cx="2993573" cy="14834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Name: John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Gender: Male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 F. Kennedy airport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27" y="4199904"/>
            <a:ext cx="22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FFCC"/>
                </a:solidFill>
              </a:rPr>
              <a:t>Fragment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43762" y="2044928"/>
            <a:ext cx="2178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FFCC"/>
                </a:solidFill>
              </a:rPr>
              <a:t>Message Text Search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92779" y="2421573"/>
            <a:ext cx="3054930" cy="14834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lang="en-US" sz="1600" dirty="0" smtClean="0">
                <a:solidFill>
                  <a:schemeClr val="tx1"/>
                </a:solidFill>
              </a:rPr>
              <a:t>:  Jena, Mary, John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Gender: F</a:t>
            </a:r>
            <a:r>
              <a:rPr lang="en-US" sz="1600" dirty="0" smtClean="0">
                <a:solidFill>
                  <a:schemeClr val="tx1"/>
                </a:solidFill>
              </a:rPr>
              <a:t>, F, 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Health Status: </a:t>
            </a:r>
            <a:r>
              <a:rPr lang="en-US" sz="1600" dirty="0" smtClean="0"/>
              <a:t>Alive and Well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Location: John F Kennedy airport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698670" y="4582880"/>
            <a:ext cx="3044041" cy="1556659"/>
          </a:xfrm>
          <a:prstGeom prst="rect">
            <a:avLst/>
          </a:prstGeom>
          <a:solidFill>
            <a:srgbClr val="99FF99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Name: </a:t>
            </a:r>
            <a:r>
              <a:rPr lang="en-US" sz="1600" dirty="0" err="1" smtClean="0">
                <a:solidFill>
                  <a:srgbClr val="FF0000"/>
                </a:solidFill>
              </a:rPr>
              <a:t>Seema</a:t>
            </a:r>
            <a:r>
              <a:rPr lang="en-US" sz="1600" dirty="0" smtClean="0">
                <a:solidFill>
                  <a:srgbClr val="FF0000"/>
                </a:solidFill>
              </a:rPr>
              <a:t> Jena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Gender: </a:t>
            </a:r>
            <a:r>
              <a:rPr lang="en-US" sz="1600" dirty="0" smtClean="0">
                <a:solidFill>
                  <a:srgbClr val="FF0000"/>
                </a:solidFill>
              </a:rPr>
              <a:t>Female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Health Status: </a:t>
            </a:r>
            <a:r>
              <a:rPr lang="en-US" sz="1600" dirty="0" smtClean="0">
                <a:solidFill>
                  <a:srgbClr val="FF0000"/>
                </a:solidFill>
              </a:rPr>
              <a:t>Alive and Well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Age: </a:t>
            </a:r>
            <a:r>
              <a:rPr lang="en-US" sz="1600" dirty="0" smtClean="0">
                <a:solidFill>
                  <a:srgbClr val="C00000"/>
                </a:solidFill>
              </a:rPr>
              <a:t>Unknown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Location: </a:t>
            </a:r>
            <a:r>
              <a:rPr lang="en-US" sz="1600" dirty="0" smtClean="0">
                <a:solidFill>
                  <a:srgbClr val="FF0000"/>
                </a:solidFill>
              </a:rPr>
              <a:t>John F. Kennedy airport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24499" y="4211779"/>
            <a:ext cx="244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FFCC"/>
                </a:solidFill>
              </a:rPr>
              <a:t>  PL Reported Person</a:t>
            </a:r>
            <a:endParaRPr lang="en-US" b="1" i="1" dirty="0">
              <a:solidFill>
                <a:srgbClr val="FFFF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 animBg="1"/>
      <p:bldP spid="12" grpId="0" animBg="1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31223" y="369888"/>
            <a:ext cx="7162800" cy="563562"/>
          </a:xfrm>
        </p:spPr>
        <p:txBody>
          <a:bodyPr/>
          <a:lstStyle/>
          <a:p>
            <a:r>
              <a:rPr lang="en-US" sz="3200" dirty="0" smtClean="0"/>
              <a:t>Factors Affecting Extraction Accuracy 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599" y="1083625"/>
            <a:ext cx="7866185" cy="5424055"/>
          </a:xfrm>
        </p:spPr>
        <p:txBody>
          <a:bodyPr/>
          <a:lstStyle/>
          <a:p>
            <a:r>
              <a:rPr lang="en-US" sz="2000" dirty="0" smtClean="0">
                <a:solidFill>
                  <a:srgbClr val="FFC000"/>
                </a:solidFill>
              </a:rPr>
              <a:t>Syntax</a:t>
            </a:r>
            <a:endParaRPr lang="en-US" sz="1800" dirty="0" smtClean="0">
              <a:solidFill>
                <a:srgbClr val="FFC000"/>
              </a:solidFill>
            </a:endParaRPr>
          </a:p>
          <a:p>
            <a:pPr lvl="1"/>
            <a:r>
              <a:rPr lang="en-US" sz="1800" b="1" i="1" dirty="0" smtClean="0"/>
              <a:t>Missing subject, verb, words, capitalization, punctuation…</a:t>
            </a:r>
          </a:p>
          <a:p>
            <a:pPr lvl="1"/>
            <a:r>
              <a:rPr lang="en-US" sz="1800" b="1" dirty="0" smtClean="0"/>
              <a:t>Word sense ambiguity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Incorrect Parsing</a:t>
            </a:r>
          </a:p>
          <a:p>
            <a:pPr lvl="1"/>
            <a:r>
              <a:rPr lang="en-US" sz="1800" b="1" dirty="0" smtClean="0"/>
              <a:t>NLP is heuristic:  parsing not 100% accurate</a:t>
            </a:r>
          </a:p>
          <a:p>
            <a:pPr lvl="1"/>
            <a:r>
              <a:rPr lang="en-US" sz="1800" b="1" dirty="0" smtClean="0"/>
              <a:t>Stanford parser shortcomings</a:t>
            </a:r>
          </a:p>
          <a:p>
            <a:pPr lvl="2"/>
            <a:r>
              <a:rPr lang="en-US" sz="1800" b="1" dirty="0" smtClean="0"/>
              <a:t>interrogative sentences, lower case proper nouns following a verb,…</a:t>
            </a:r>
          </a:p>
          <a:p>
            <a:r>
              <a:rPr lang="en-US" sz="2000" b="1" dirty="0" smtClean="0">
                <a:solidFill>
                  <a:srgbClr val="FFC000"/>
                </a:solidFill>
              </a:rPr>
              <a:t>PL Lexicon Deficiency</a:t>
            </a:r>
          </a:p>
          <a:p>
            <a:pPr lvl="1"/>
            <a:r>
              <a:rPr lang="en-US" sz="1800" b="1" dirty="0" smtClean="0"/>
              <a:t>Insufficient vocabulary/Status Classification criteria</a:t>
            </a:r>
          </a:p>
          <a:p>
            <a:pPr lvl="1"/>
            <a:r>
              <a:rPr lang="en-US" sz="1800" b="1" i="1" dirty="0" smtClean="0"/>
              <a:t>Incorrect inference (temporal consideration, multiple choices)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Algorithmic Deficiency</a:t>
            </a:r>
          </a:p>
          <a:p>
            <a:pPr lvl="1"/>
            <a:r>
              <a:rPr lang="en-US" sz="1800" b="1" dirty="0" smtClean="0"/>
              <a:t> Inaccuracies in tracing relations / making inferences in complex sentences </a:t>
            </a:r>
            <a:r>
              <a:rPr lang="en-US" sz="1800" b="1" i="1" dirty="0" smtClean="0"/>
              <a:t>(multiple subjects, locations, …), 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PLIET code not yet fully matured, simplifications/bugs in code</a:t>
            </a:r>
          </a:p>
          <a:p>
            <a:pPr lvl="1"/>
            <a:endParaRPr lang="en-US" sz="1800" b="1" i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in Inferring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</a:rPr>
              <a:t>Difficult to establish rules to choose the correct words/ phrases. Effort is non-trivial.</a:t>
            </a:r>
          </a:p>
          <a:p>
            <a:pPr>
              <a:buNone/>
            </a:pPr>
            <a:r>
              <a:rPr lang="en-US" b="1" dirty="0" smtClean="0"/>
              <a:t>Examples:</a:t>
            </a:r>
          </a:p>
          <a:p>
            <a:pPr lvl="1"/>
            <a:r>
              <a:rPr lang="en-US" sz="1800" b="1" dirty="0" smtClean="0"/>
              <a:t>Wrong Location/Status</a:t>
            </a:r>
          </a:p>
          <a:p>
            <a:pPr lvl="2">
              <a:buFont typeface="Courier New" pitchFamily="49" charset="0"/>
              <a:buChar char="o"/>
            </a:pPr>
            <a:r>
              <a:rPr lang="en-US" sz="1800" i="1" dirty="0" smtClean="0"/>
              <a:t>Email:  (subject) </a:t>
            </a:r>
            <a:r>
              <a:rPr lang="en-US" sz="1800" b="1" dirty="0" smtClean="0"/>
              <a:t>Mitchell Gregory</a:t>
            </a:r>
            <a:r>
              <a:rPr lang="en-US" sz="1800" dirty="0" smtClean="0"/>
              <a:t>.  </a:t>
            </a:r>
            <a:r>
              <a:rPr lang="en-US" sz="1800" i="1" dirty="0" smtClean="0"/>
              <a:t>(body) </a:t>
            </a:r>
            <a:r>
              <a:rPr lang="en-US" sz="1800" b="1" dirty="0" smtClean="0"/>
              <a:t>Embassy of Japan in Jamaica would like to know he is safe</a:t>
            </a:r>
            <a:r>
              <a:rPr lang="en-US" sz="1800" dirty="0" smtClean="0"/>
              <a:t>. </a:t>
            </a:r>
          </a:p>
          <a:p>
            <a:pPr lvl="2">
              <a:buNone/>
            </a:pPr>
            <a:r>
              <a:rPr lang="en-US" sz="1800" i="1" dirty="0" smtClean="0"/>
              <a:t>	Inference </a:t>
            </a:r>
            <a:r>
              <a:rPr lang="en-US" sz="1800" dirty="0" smtClean="0"/>
              <a:t>: </a:t>
            </a:r>
            <a:r>
              <a:rPr lang="en-US" sz="1800" dirty="0" smtClean="0">
                <a:solidFill>
                  <a:srgbClr val="FFC000"/>
                </a:solidFill>
              </a:rPr>
              <a:t>Location=&gt;Jamaica</a:t>
            </a:r>
            <a:r>
              <a:rPr lang="en-US" sz="1800" dirty="0" smtClean="0"/>
              <a:t>,  </a:t>
            </a:r>
            <a:r>
              <a:rPr lang="en-US" sz="1800" dirty="0" smtClean="0">
                <a:solidFill>
                  <a:srgbClr val="FFC000"/>
                </a:solidFill>
              </a:rPr>
              <a:t>Status=&gt; safe </a:t>
            </a:r>
            <a:r>
              <a:rPr lang="en-US" sz="1800" dirty="0" smtClean="0"/>
              <a:t>(alive and well)</a:t>
            </a:r>
          </a:p>
          <a:p>
            <a:pPr lvl="2">
              <a:buNone/>
            </a:pPr>
            <a:r>
              <a:rPr lang="en-US" sz="1800" dirty="0" smtClean="0"/>
              <a:t>	Alternative forms: </a:t>
            </a:r>
            <a:r>
              <a:rPr lang="en-US" sz="1800" i="1" dirty="0" smtClean="0"/>
              <a:t>like </a:t>
            </a:r>
            <a:r>
              <a:rPr lang="en-US" sz="1800" i="1" dirty="0" smtClean="0">
                <a:solidFill>
                  <a:srgbClr val="FF99FF"/>
                </a:solidFill>
              </a:rPr>
              <a:t>(everyone) </a:t>
            </a:r>
            <a:r>
              <a:rPr lang="en-US" sz="1800" i="1" dirty="0" smtClean="0"/>
              <a:t>to know</a:t>
            </a:r>
            <a:r>
              <a:rPr lang="en-US" sz="1800" dirty="0" smtClean="0"/>
              <a:t>;  </a:t>
            </a:r>
            <a:r>
              <a:rPr lang="en-US" sz="1800" i="1" dirty="0" smtClean="0"/>
              <a:t>know </a:t>
            </a:r>
            <a:r>
              <a:rPr lang="en-US" sz="1800" i="1" dirty="0" smtClean="0">
                <a:solidFill>
                  <a:srgbClr val="FF99FF"/>
                </a:solidFill>
              </a:rPr>
              <a:t>(if) </a:t>
            </a:r>
            <a:r>
              <a:rPr lang="en-US" sz="1800" i="1" dirty="0" smtClean="0"/>
              <a:t>he is safe	</a:t>
            </a:r>
          </a:p>
          <a:p>
            <a:pPr lvl="1"/>
            <a:r>
              <a:rPr lang="en-US" sz="1800" b="1" dirty="0" smtClean="0"/>
              <a:t>Wrong Person</a:t>
            </a:r>
          </a:p>
          <a:p>
            <a:pPr lvl="2">
              <a:buFont typeface="Courier New" pitchFamily="49" charset="0"/>
              <a:buChar char="o"/>
            </a:pPr>
            <a:r>
              <a:rPr lang="en-US" sz="1800" i="1" dirty="0" smtClean="0"/>
              <a:t>Email:</a:t>
            </a:r>
            <a:r>
              <a:rPr lang="en-US" sz="1800" dirty="0" smtClean="0"/>
              <a:t> </a:t>
            </a:r>
            <a:r>
              <a:rPr lang="en-US" sz="1800" b="1" dirty="0" smtClean="0"/>
              <a:t>Mary is Samantha's sister. She is lost</a:t>
            </a:r>
            <a:r>
              <a:rPr lang="en-US" sz="1800" dirty="0" smtClean="0"/>
              <a:t>. </a:t>
            </a:r>
            <a:r>
              <a:rPr lang="en-US" sz="1800" b="1" dirty="0" smtClean="0"/>
              <a:t>She is 10 years old.</a:t>
            </a:r>
          </a:p>
          <a:p>
            <a:pPr marL="1714500" lvl="3" indent="-457200">
              <a:buNone/>
            </a:pPr>
            <a:r>
              <a:rPr lang="en-US" sz="1600" i="1" dirty="0" smtClean="0"/>
              <a:t>Inference: </a:t>
            </a:r>
            <a:r>
              <a:rPr lang="en-US" sz="1600" dirty="0" smtClean="0">
                <a:solidFill>
                  <a:srgbClr val="FFC000"/>
                </a:solidFill>
              </a:rPr>
              <a:t>Person=&gt; Samantha </a:t>
            </a:r>
            <a:r>
              <a:rPr lang="en-US" sz="1600" dirty="0" smtClean="0"/>
              <a:t>(she=&gt;Samantha); </a:t>
            </a:r>
            <a:r>
              <a:rPr lang="en-US" sz="1600" i="1" dirty="0" smtClean="0"/>
              <a:t>should be </a:t>
            </a:r>
            <a:r>
              <a:rPr lang="en-US" sz="1600" i="1" dirty="0" smtClean="0">
                <a:solidFill>
                  <a:srgbClr val="FFC000"/>
                </a:solidFill>
              </a:rPr>
              <a:t>Mary</a:t>
            </a:r>
            <a:r>
              <a:rPr lang="en-US" sz="1600" dirty="0" smtClean="0"/>
              <a:t>.</a:t>
            </a:r>
          </a:p>
          <a:p>
            <a:pPr lvl="1"/>
            <a:r>
              <a:rPr lang="en-US" sz="1800" b="1" dirty="0" smtClean="0"/>
              <a:t>Ambiguous Person</a:t>
            </a:r>
          </a:p>
          <a:p>
            <a:pPr lvl="2">
              <a:buFont typeface="Courier New" pitchFamily="49" charset="0"/>
              <a:buChar char="o"/>
            </a:pPr>
            <a:r>
              <a:rPr lang="en-US" sz="1800" i="1" dirty="0" smtClean="0"/>
              <a:t>Email: </a:t>
            </a:r>
            <a:r>
              <a:rPr lang="en-US" sz="1800" b="1" dirty="0" smtClean="0"/>
              <a:t>Todd Woods has made contact with James and he is ok.</a:t>
            </a:r>
          </a:p>
          <a:p>
            <a:pPr lvl="2">
              <a:buNone/>
            </a:pPr>
            <a:r>
              <a:rPr lang="en-US" sz="1800" i="1" dirty="0" smtClean="0"/>
              <a:t>	Inference </a:t>
            </a:r>
            <a:r>
              <a:rPr lang="en-US" sz="1800" dirty="0" smtClean="0"/>
              <a:t>:</a:t>
            </a:r>
            <a:r>
              <a:rPr lang="en-US" sz="1800" b="1" dirty="0" smtClean="0"/>
              <a:t> </a:t>
            </a:r>
            <a:r>
              <a:rPr lang="en-US" sz="1800" dirty="0" smtClean="0"/>
              <a:t>Person=&gt; </a:t>
            </a:r>
            <a:r>
              <a:rPr lang="en-US" sz="1800" i="1" dirty="0" smtClean="0">
                <a:solidFill>
                  <a:srgbClr val="FFC000"/>
                </a:solidFill>
              </a:rPr>
              <a:t>Todd Woods</a:t>
            </a:r>
            <a:r>
              <a:rPr lang="en-US" sz="1800" i="1" dirty="0" smtClean="0"/>
              <a:t>  (should it be </a:t>
            </a:r>
            <a:r>
              <a:rPr lang="en-US" sz="1800" i="1" dirty="0" smtClean="0">
                <a:solidFill>
                  <a:srgbClr val="FFC000"/>
                </a:solidFill>
              </a:rPr>
              <a:t>James Woods</a:t>
            </a:r>
            <a:r>
              <a:rPr lang="en-US" sz="1800" i="1" dirty="0" smtClean="0"/>
              <a:t>?</a:t>
            </a:r>
          </a:p>
          <a:p>
            <a:pPr lvl="1">
              <a:buNone/>
            </a:pPr>
            <a:endParaRPr lang="en-US" sz="1800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Near-term Enhancements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Better Person/Location resolution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Enhancement to the PL Lexicon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Check Clause extraction results with public tool </a:t>
            </a:r>
            <a:r>
              <a:rPr lang="en-US" sz="2200" i="1" dirty="0" err="1" smtClean="0">
                <a:solidFill>
                  <a:srgbClr val="FFC000"/>
                </a:solidFill>
              </a:rPr>
              <a:t>ClauseIE</a:t>
            </a: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Determine subject (from context) for clauses with no subject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Assign higher weight to Header Subject field to resolve ambiguity</a:t>
            </a:r>
          </a:p>
          <a:p>
            <a:pPr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Selecting correct location from multiple occurrences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Combining/decomposing Location strings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Determining location from PL </a:t>
            </a:r>
            <a:r>
              <a:rPr lang="en-US" sz="2200" i="1" dirty="0" smtClean="0"/>
              <a:t>Event</a:t>
            </a:r>
            <a:r>
              <a:rPr lang="en-US" sz="2200" dirty="0" smtClean="0"/>
              <a:t> and vice versa</a:t>
            </a:r>
          </a:p>
          <a:p>
            <a:pPr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General improvements to current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0" i="1" dirty="0" smtClean="0"/>
              <a:t>Rule-based</a:t>
            </a:r>
            <a:r>
              <a:rPr lang="en-US" sz="2200" b="0" dirty="0" smtClean="0"/>
              <a:t> Inference generation</a:t>
            </a:r>
            <a:endParaRPr lang="en-US" sz="22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extraction of multiple persons</a:t>
            </a:r>
          </a:p>
          <a:p>
            <a:pPr lvl="1">
              <a:buNone/>
            </a:pPr>
            <a:r>
              <a:rPr lang="en-US" sz="1800" dirty="0" smtClean="0"/>
              <a:t>(John Smith is looking for his wife xxx and son </a:t>
            </a:r>
            <a:r>
              <a:rPr lang="en-US" sz="1800" dirty="0" err="1" smtClean="0"/>
              <a:t>yyy</a:t>
            </a:r>
            <a:r>
              <a:rPr lang="en-US" sz="1800" dirty="0" smtClean="0"/>
              <a:t>. They were last seen around Bethesda)</a:t>
            </a:r>
          </a:p>
          <a:p>
            <a:r>
              <a:rPr lang="en-US" sz="2200" dirty="0" smtClean="0"/>
              <a:t>Adding  local hospital /rescue center names as soon as an event occurs as an annotation file to ANNIE and restarting the PLIET task</a:t>
            </a:r>
          </a:p>
          <a:p>
            <a:r>
              <a:rPr lang="en-US" sz="2200" dirty="0" smtClean="0"/>
              <a:t>Implementing a robust Search Engine for extracting relevant information  through pattern matching,  (Perhaps after a  test release of PLIET)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64185" y="6302873"/>
            <a:ext cx="49480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FFCC"/>
                </a:solidFill>
              </a:rPr>
              <a:pPr/>
              <a:t>48</a:t>
            </a:fld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26225" y="2507451"/>
            <a:ext cx="7191499" cy="97202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Conclusion</a:t>
            </a:r>
            <a:endParaRPr kumimoji="0" lang="en-US" sz="4400" b="1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take short-cuts</a:t>
            </a:r>
          </a:p>
          <a:p>
            <a:r>
              <a:rPr lang="en-US" dirty="0" smtClean="0"/>
              <a:t>Results so far seems encouraging</a:t>
            </a:r>
          </a:p>
          <a:p>
            <a:r>
              <a:rPr lang="en-US" dirty="0" smtClean="0"/>
              <a:t>Current accuracy should be improved with additional refinements and rules</a:t>
            </a:r>
          </a:p>
          <a:p>
            <a:pPr lvl="1"/>
            <a:r>
              <a:rPr lang="en-US" dirty="0" smtClean="0"/>
              <a:t>But erroneous parser output might not be compensated.</a:t>
            </a:r>
          </a:p>
          <a:p>
            <a:r>
              <a:rPr lang="en-US" dirty="0" smtClean="0"/>
              <a:t>Would be difficult to deal with plural cases even in future</a:t>
            </a:r>
          </a:p>
          <a:p>
            <a:pPr lvl="1"/>
            <a:r>
              <a:rPr lang="en-US" dirty="0" smtClean="0"/>
              <a:t>Lack of tools for plural anaphora/coreference resolution,…</a:t>
            </a:r>
          </a:p>
          <a:p>
            <a:pPr lvl="1"/>
            <a:r>
              <a:rPr lang="en-US" dirty="0" smtClean="0"/>
              <a:t>Difficulties in drawing inferences in complex sentences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Hard to draw precise conclusions without real field data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Must establish who/when/how for correcting  errors operationally</a:t>
            </a:r>
          </a:p>
          <a:p>
            <a:pPr algn="ctr">
              <a:buNone/>
            </a:pPr>
            <a:endParaRPr lang="en-US" sz="2800" dirty="0">
              <a:solidFill>
                <a:srgbClr val="FFFF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1794391" y="2339042"/>
            <a:ext cx="5627687" cy="1710444"/>
          </a:xfrm>
          <a:prstGeom prst="rect">
            <a:avLst/>
          </a:prstGeom>
        </p:spPr>
        <p:txBody>
          <a:bodyPr/>
          <a:lstStyle/>
          <a:p>
            <a:pPr algn="ctr">
              <a:buNone/>
            </a:pPr>
            <a:r>
              <a:rPr lang="en-US" sz="44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and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Approach</a:t>
            </a:r>
            <a:endParaRPr lang="en-US" sz="4400" b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4207" y="6265863"/>
            <a:ext cx="522287" cy="3825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FFCC"/>
                </a:solidFill>
              </a:rPr>
              <a:pPr/>
              <a:t>5</a:t>
            </a:fld>
            <a:endParaRPr lang="en-US" dirty="0">
              <a:solidFill>
                <a:srgbClr val="FFFF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64185" y="6302873"/>
            <a:ext cx="49480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FFCC"/>
                </a:solidFill>
              </a:rPr>
              <a:pPr/>
              <a:t>50</a:t>
            </a:fld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26225" y="2507451"/>
            <a:ext cx="7191499" cy="97202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kumimoji="0" lang="en-US" sz="4400" b="1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End to End processing flow of an email message </a:t>
            </a:r>
          </a:p>
          <a:p>
            <a:pPr>
              <a:buNone/>
            </a:pPr>
            <a:endParaRPr lang="en-US" sz="2800" dirty="0" smtClean="0">
              <a:solidFill>
                <a:srgbClr val="FFFF6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Start PLIETApp: As a stand-alone </a:t>
            </a:r>
            <a:r>
              <a:rPr lang="en-US" sz="2200" dirty="0" smtClean="0"/>
              <a:t>application on client machine</a:t>
            </a:r>
            <a:endParaRPr lang="en-US" sz="2200" dirty="0" smtClean="0"/>
          </a:p>
          <a:p>
            <a:pPr marL="800100" lvl="1" indent="-342900"/>
            <a:r>
              <a:rPr lang="en-US" sz="1800" dirty="0" smtClean="0"/>
              <a:t>Handshake with PLUS Web Service , download Event list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200" dirty="0" smtClean="0"/>
              <a:t>Send email from account  </a:t>
            </a:r>
            <a:r>
              <a:rPr lang="en-US" sz="2200" dirty="0" smtClean="0"/>
              <a:t>‘xxx’ </a:t>
            </a:r>
            <a:r>
              <a:rPr lang="en-US" sz="2200" dirty="0" smtClean="0"/>
              <a:t>to </a:t>
            </a:r>
            <a:r>
              <a:rPr lang="en-US" sz="2200" dirty="0" smtClean="0"/>
              <a:t>yyy</a:t>
            </a:r>
            <a:r>
              <a:rPr lang="en-US" sz="2200" dirty="0" smtClean="0">
                <a:solidFill>
                  <a:srgbClr val="FFC000"/>
                </a:solidFill>
              </a:rPr>
              <a:t>@mail.nih.gov</a:t>
            </a: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PLIETApp retrieve  and process  each message</a:t>
            </a:r>
          </a:p>
          <a:p>
            <a:pPr marL="800100" lvl="1" indent="-342900"/>
            <a:r>
              <a:rPr lang="en-US" sz="1800" dirty="0" smtClean="0"/>
              <a:t>Send reply to original email sender</a:t>
            </a:r>
          </a:p>
          <a:p>
            <a:pPr marL="800100" lvl="1" indent="-342900"/>
            <a:r>
              <a:rPr lang="en-US" sz="1800" dirty="0" smtClean="0"/>
              <a:t>Send processed record to the PLUS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Start up  Firefox and go to </a:t>
            </a:r>
            <a:r>
              <a:rPr lang="en-US" sz="2000" dirty="0" smtClean="0">
                <a:solidFill>
                  <a:srgbClr val="FFC000"/>
                </a:solidFill>
              </a:rPr>
              <a:t>https://plstage.nlm.nih.gov</a:t>
            </a:r>
            <a:r>
              <a:rPr lang="en-US" sz="2000" dirty="0" smtClean="0">
                <a:solidFill>
                  <a:srgbClr val="FFFF66"/>
                </a:solidFill>
              </a:rPr>
              <a:t>, </a:t>
            </a:r>
            <a:r>
              <a:rPr lang="en-US" sz="2000" dirty="0" smtClean="0"/>
              <a:t>Event:</a:t>
            </a:r>
            <a:r>
              <a:rPr lang="en-US" sz="2000" dirty="0" smtClean="0">
                <a:solidFill>
                  <a:srgbClr val="FFFF66"/>
                </a:solidFill>
              </a:rPr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Examine record entered by PLIET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Repeat 2-5 with canned emails sent to </a:t>
            </a:r>
            <a:r>
              <a:rPr lang="en-US" sz="2200" dirty="0" smtClean="0"/>
              <a:t>yyy</a:t>
            </a:r>
            <a:r>
              <a:rPr lang="en-US" sz="2200" dirty="0" smtClean="0">
                <a:solidFill>
                  <a:srgbClr val="FFC000"/>
                </a:solidFill>
              </a:rPr>
              <a:t>@mail.nih.gov</a:t>
            </a:r>
            <a:endParaRPr lang="en-US" sz="2200" dirty="0" smtClean="0">
              <a:solidFill>
                <a:srgbClr val="FFC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 smtClean="0"/>
          </a:p>
          <a:p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51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72104" y="6356350"/>
            <a:ext cx="510639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FFCC"/>
                </a:solidFill>
              </a:rPr>
              <a:pPr/>
              <a:t>52</a:t>
            </a:fld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896" y="1793174"/>
            <a:ext cx="76358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/>
            <a:r>
              <a:rPr lang="en-US" sz="2800" b="1" dirty="0" smtClean="0">
                <a:solidFill>
                  <a:srgbClr val="FFFFCC"/>
                </a:solidFill>
              </a:rPr>
              <a:t>To the LPF team for their support in various ways</a:t>
            </a:r>
          </a:p>
          <a:p>
            <a:pPr marL="365760"/>
            <a:endParaRPr lang="en-US" sz="2800" b="1" dirty="0" smtClean="0">
              <a:solidFill>
                <a:srgbClr val="FFFFCC"/>
              </a:solidFill>
            </a:endParaRPr>
          </a:p>
          <a:p>
            <a:pPr marL="365760"/>
            <a:r>
              <a:rPr lang="en-US" sz="2800" b="1" dirty="0" smtClean="0">
                <a:solidFill>
                  <a:srgbClr val="FFFFCC"/>
                </a:solidFill>
              </a:rPr>
              <a:t>Special thanks </a:t>
            </a:r>
            <a:r>
              <a:rPr lang="en-US" sz="2800" b="1" smtClean="0">
                <a:solidFill>
                  <a:srgbClr val="FFFFCC"/>
                </a:solidFill>
              </a:rPr>
              <a:t>to </a:t>
            </a:r>
            <a:r>
              <a:rPr lang="en-US" sz="2800" b="1" smtClean="0">
                <a:solidFill>
                  <a:srgbClr val="FFFFCC"/>
                </a:solidFill>
              </a:rPr>
              <a:t>xxx for </a:t>
            </a:r>
            <a:r>
              <a:rPr lang="en-US" sz="2800" b="1" dirty="0" smtClean="0">
                <a:solidFill>
                  <a:srgbClr val="FFFFCC"/>
                </a:solidFill>
              </a:rPr>
              <a:t>help with GATE/ANNIE, and for his initial work</a:t>
            </a:r>
            <a:endParaRPr lang="en-US" sz="2800" b="1" dirty="0">
              <a:solidFill>
                <a:srgbClr val="FFFFCC"/>
              </a:solidFill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788719" y="358013"/>
            <a:ext cx="7162800" cy="5635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Thanks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4600" y="1095499"/>
            <a:ext cx="7845634" cy="51034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Retrieve emails from  People Locator (PL) Disaster Mailbox</a:t>
            </a:r>
          </a:p>
          <a:p>
            <a:pPr lvl="1"/>
            <a:r>
              <a:rPr lang="en-US" dirty="0" smtClean="0"/>
              <a:t>Use Messaging interface to retrieve email, and then convert to a text document</a:t>
            </a:r>
          </a:p>
          <a:p>
            <a:pPr lvl="1">
              <a:buNone/>
            </a:pPr>
            <a:endParaRPr lang="en-US" sz="1800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Extract information, related to a reported person, from the email message</a:t>
            </a:r>
          </a:p>
          <a:p>
            <a:pPr marL="971550" lvl="1" indent="-514350"/>
            <a:r>
              <a:rPr lang="en-US" dirty="0" smtClean="0"/>
              <a:t>Use Natural Language Processing (NLP)  to extract components</a:t>
            </a:r>
          </a:p>
          <a:p>
            <a:pPr marL="971550" lvl="1" indent="-514350"/>
            <a:r>
              <a:rPr lang="en-US" dirty="0" smtClean="0"/>
              <a:t> Interpret data and generate required elements</a:t>
            </a:r>
          </a:p>
          <a:p>
            <a:pPr marL="971550" lvl="1" indent="-514350">
              <a:buNone/>
            </a:pPr>
            <a:endParaRPr lang="en-US" sz="1800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Format and send record to the PL Server</a:t>
            </a:r>
          </a:p>
          <a:p>
            <a:pPr marL="971550" lvl="1" indent="-514350"/>
            <a:r>
              <a:rPr lang="en-US" dirty="0" smtClean="0"/>
              <a:t>Also send a confirmation reply to the email sender with  extracted results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1897" y="2802576"/>
            <a:ext cx="7695209" cy="1876301"/>
          </a:xfrm>
          <a:prstGeom prst="rect">
            <a:avLst/>
          </a:prstGeom>
          <a:solidFill>
            <a:srgbClr val="66FF99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615046" y="1413162"/>
            <a:ext cx="4322616" cy="4191991"/>
            <a:chOff x="1615046" y="1413162"/>
            <a:chExt cx="4322616" cy="4191991"/>
          </a:xfrm>
        </p:grpSpPr>
        <p:sp>
          <p:nvSpPr>
            <p:cNvPr id="42" name="Rectangle 41"/>
            <p:cNvSpPr/>
            <p:nvPr/>
          </p:nvSpPr>
          <p:spPr>
            <a:xfrm>
              <a:off x="1615046" y="1413162"/>
              <a:ext cx="4322616" cy="419199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37558" y="1458685"/>
              <a:ext cx="3061855" cy="451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Email Processing Application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788717" y="298638"/>
            <a:ext cx="7162800" cy="563562"/>
          </a:xfrm>
        </p:spPr>
        <p:txBody>
          <a:bodyPr/>
          <a:lstStyle/>
          <a:p>
            <a:r>
              <a:rPr lang="en-US" sz="3200" dirty="0" smtClean="0"/>
              <a:t>System Workflow</a:t>
            </a:r>
            <a:endParaRPr lang="en-US" sz="3200" dirty="0"/>
          </a:p>
        </p:txBody>
      </p:sp>
      <p:grpSp>
        <p:nvGrpSpPr>
          <p:cNvPr id="3" name="Group 57"/>
          <p:cNvGrpSpPr/>
          <p:nvPr/>
        </p:nvGrpSpPr>
        <p:grpSpPr>
          <a:xfrm>
            <a:off x="1686296" y="1947556"/>
            <a:ext cx="3978234" cy="581892"/>
            <a:chOff x="2729977" y="2366583"/>
            <a:chExt cx="2935094" cy="498765"/>
          </a:xfrm>
        </p:grpSpPr>
        <p:sp>
          <p:nvSpPr>
            <p:cNvPr id="25" name="Rectangle 24"/>
            <p:cNvSpPr/>
            <p:nvPr/>
          </p:nvSpPr>
          <p:spPr>
            <a:xfrm>
              <a:off x="3555853" y="2366584"/>
              <a:ext cx="2109218" cy="498764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Email Service App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729977" y="2366583"/>
              <a:ext cx="819801" cy="49876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Email Monitor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621973" y="4809508"/>
            <a:ext cx="2351315" cy="427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</a:rPr>
              <a:t>Reported Person Record</a:t>
            </a:r>
            <a:endParaRPr lang="en-US" sz="1600" b="1" dirty="0">
              <a:solidFill>
                <a:srgbClr val="008000"/>
              </a:solidFill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439387" y="1211283"/>
            <a:ext cx="1496294" cy="1886694"/>
            <a:chOff x="439387" y="1211283"/>
            <a:chExt cx="1496294" cy="1886694"/>
          </a:xfrm>
        </p:grpSpPr>
        <p:sp>
          <p:nvSpPr>
            <p:cNvPr id="27" name="Rectangle 26"/>
            <p:cNvSpPr/>
            <p:nvPr/>
          </p:nvSpPr>
          <p:spPr>
            <a:xfrm>
              <a:off x="1140032" y="2731326"/>
              <a:ext cx="795649" cy="3666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Email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6" name="Group 55"/>
            <p:cNvGrpSpPr/>
            <p:nvPr/>
          </p:nvGrpSpPr>
          <p:grpSpPr>
            <a:xfrm>
              <a:off x="439387" y="1211283"/>
              <a:ext cx="1199407" cy="1629757"/>
              <a:chOff x="0" y="344385"/>
              <a:chExt cx="1199407" cy="1629757"/>
            </a:xfrm>
          </p:grpSpPr>
          <p:sp>
            <p:nvSpPr>
              <p:cNvPr id="85" name="Right Arrow 84"/>
              <p:cNvSpPr/>
              <p:nvPr/>
            </p:nvSpPr>
            <p:spPr>
              <a:xfrm rot="6578968">
                <a:off x="288358" y="978516"/>
                <a:ext cx="292937" cy="173812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52"/>
              <p:cNvGrpSpPr/>
              <p:nvPr/>
            </p:nvGrpSpPr>
            <p:grpSpPr>
              <a:xfrm>
                <a:off x="0" y="344385"/>
                <a:ext cx="1199407" cy="1629757"/>
                <a:chOff x="0" y="344385"/>
                <a:chExt cx="1199407" cy="1629757"/>
              </a:xfrm>
            </p:grpSpPr>
            <p:pic>
              <p:nvPicPr>
                <p:cNvPr id="82" name="Picture 2" descr="C:\Documents and Settings\dmisra\Local Settings\Temporary Internet Files\Content.IE5\LOQCGOUR\MC900433831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0" y="1175246"/>
                  <a:ext cx="771854" cy="771854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</p:pic>
            <p:sp>
              <p:nvSpPr>
                <p:cNvPr id="83" name="Right Arrow 82"/>
                <p:cNvSpPr/>
                <p:nvPr/>
              </p:nvSpPr>
              <p:spPr>
                <a:xfrm flipV="1">
                  <a:off x="629347" y="1496292"/>
                  <a:ext cx="570060" cy="178130"/>
                </a:xfrm>
                <a:prstGeom prst="rightArrow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4" name="Picture 4" descr="C:\Documents and Settings\dmisra\Local Settings\Temporary Internet Files\Content.IE5\E1G6UTJQ\MC90044201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00827" y="344385"/>
                  <a:ext cx="546265" cy="546265"/>
                </a:xfrm>
                <a:prstGeom prst="rect">
                  <a:avLst/>
                </a:prstGeom>
                <a:noFill/>
              </p:spPr>
            </p:pic>
            <p:sp>
              <p:nvSpPr>
                <p:cNvPr id="87" name="Arc 86"/>
                <p:cNvSpPr/>
                <p:nvPr/>
              </p:nvSpPr>
              <p:spPr>
                <a:xfrm rot="19469407">
                  <a:off x="504056" y="1244047"/>
                  <a:ext cx="675105" cy="730095"/>
                </a:xfrm>
                <a:prstGeom prst="arc">
                  <a:avLst>
                    <a:gd name="adj1" fmla="val 14509282"/>
                    <a:gd name="adj2" fmla="val 0"/>
                  </a:avLst>
                </a:prstGeom>
                <a:ln w="19050">
                  <a:solidFill>
                    <a:srgbClr val="FFFF66"/>
                  </a:solidFill>
                  <a:prstDash val="lgDash"/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Arc 85"/>
              <p:cNvSpPr/>
              <p:nvPr/>
            </p:nvSpPr>
            <p:spPr>
              <a:xfrm rot="9127951">
                <a:off x="494161" y="1222280"/>
                <a:ext cx="675105" cy="730095"/>
              </a:xfrm>
              <a:prstGeom prst="arc">
                <a:avLst>
                  <a:gd name="adj1" fmla="val 14509282"/>
                  <a:gd name="adj2" fmla="val 0"/>
                </a:avLst>
              </a:prstGeom>
              <a:ln w="28575">
                <a:solidFill>
                  <a:srgbClr val="FFFF66"/>
                </a:solidFill>
                <a:prstDash val="lgDash"/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" name="Right Arrow 62"/>
          <p:cNvSpPr/>
          <p:nvPr/>
        </p:nvSpPr>
        <p:spPr>
          <a:xfrm rot="5400000">
            <a:off x="3728845" y="2778829"/>
            <a:ext cx="641276" cy="1900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>
            <a:off x="3135086" y="3800104"/>
            <a:ext cx="249383" cy="558140"/>
          </a:xfrm>
          <a:prstGeom prst="downArrow">
            <a:avLst/>
          </a:prstGeom>
          <a:solidFill>
            <a:srgbClr val="92D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/>
          <p:cNvSpPr/>
          <p:nvPr/>
        </p:nvSpPr>
        <p:spPr>
          <a:xfrm flipV="1">
            <a:off x="4548249" y="2541319"/>
            <a:ext cx="237507" cy="653142"/>
          </a:xfrm>
          <a:prstGeom prst="down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/>
          <p:cNvSpPr/>
          <p:nvPr/>
        </p:nvSpPr>
        <p:spPr>
          <a:xfrm>
            <a:off x="3135087" y="2565070"/>
            <a:ext cx="213755" cy="641268"/>
          </a:xfrm>
          <a:prstGeom prst="down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572000" y="2693719"/>
            <a:ext cx="1068780" cy="536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8000"/>
                </a:solidFill>
              </a:rPr>
              <a:t>Person Records</a:t>
            </a:r>
            <a:endParaRPr lang="en-US" sz="1400" b="1" dirty="0">
              <a:solidFill>
                <a:srgbClr val="008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40676" y="3218212"/>
            <a:ext cx="1555668" cy="58189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PLUS Service Handler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99115" y="4368138"/>
            <a:ext cx="1870360" cy="667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PLUS Service 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69475" y="3241967"/>
            <a:ext cx="2113808" cy="653142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2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  <a:softEdge rad="3175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ross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Email Information Extractor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0" name="Down Arrow 89"/>
          <p:cNvSpPr/>
          <p:nvPr/>
        </p:nvSpPr>
        <p:spPr>
          <a:xfrm>
            <a:off x="4275111" y="2565070"/>
            <a:ext cx="154385" cy="629393"/>
          </a:xfrm>
          <a:prstGeom prst="downArrow">
            <a:avLst/>
          </a:prstGeom>
          <a:solidFill>
            <a:srgbClr val="803D06"/>
          </a:solidFill>
          <a:ln>
            <a:solidFill>
              <a:srgbClr val="803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Bent Arrow 91"/>
          <p:cNvSpPr/>
          <p:nvPr/>
        </p:nvSpPr>
        <p:spPr>
          <a:xfrm rot="16200000" flipV="1">
            <a:off x="5257806" y="2698662"/>
            <a:ext cx="623444" cy="3776353"/>
          </a:xfrm>
          <a:prstGeom prst="bentArrow">
            <a:avLst>
              <a:gd name="adj1" fmla="val 25000"/>
              <a:gd name="adj2" fmla="val 22619"/>
              <a:gd name="adj3" fmla="val 25000"/>
              <a:gd name="adj4" fmla="val 28829"/>
            </a:avLst>
          </a:prstGeom>
          <a:gradFill flip="none" rotWithShape="1">
            <a:gsLst>
              <a:gs pos="0">
                <a:srgbClr val="008000"/>
              </a:gs>
              <a:gs pos="100000">
                <a:srgbClr val="3FFF6B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317674" y="3063835"/>
            <a:ext cx="1983178" cy="11756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People Locator 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Web Service</a:t>
            </a:r>
            <a:endParaRPr lang="en-US" dirty="0"/>
          </a:p>
        </p:txBody>
      </p:sp>
      <p:grpSp>
        <p:nvGrpSpPr>
          <p:cNvPr id="8" name="Group 46"/>
          <p:cNvGrpSpPr/>
          <p:nvPr/>
        </p:nvGrpSpPr>
        <p:grpSpPr>
          <a:xfrm>
            <a:off x="2256312" y="2541314"/>
            <a:ext cx="4013861" cy="1934702"/>
            <a:chOff x="2256312" y="2541314"/>
            <a:chExt cx="4013861" cy="1934702"/>
          </a:xfrm>
        </p:grpSpPr>
        <p:sp>
          <p:nvSpPr>
            <p:cNvPr id="35" name="TextBox 34"/>
            <p:cNvSpPr txBox="1"/>
            <p:nvPr/>
          </p:nvSpPr>
          <p:spPr>
            <a:xfrm>
              <a:off x="4108860" y="4168239"/>
              <a:ext cx="1686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srgbClr val="002060"/>
                  </a:solidFill>
                </a:rPr>
                <a:t>(SOAP Interface)</a:t>
              </a:r>
              <a:endParaRPr lang="en-US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79" name="Down Arrow 78"/>
            <p:cNvSpPr/>
            <p:nvPr/>
          </p:nvSpPr>
          <p:spPr>
            <a:xfrm flipV="1">
              <a:off x="2256312" y="3823852"/>
              <a:ext cx="166254" cy="546266"/>
            </a:xfrm>
            <a:prstGeom prst="downArrow">
              <a:avLst/>
            </a:prstGeom>
            <a:solidFill>
              <a:srgbClr val="803D06"/>
            </a:solidFill>
            <a:ln>
              <a:solidFill>
                <a:srgbClr val="803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446319" y="3800105"/>
              <a:ext cx="605640" cy="475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803D06"/>
                  </a:solidFill>
                </a:rPr>
                <a:t>Event List</a:t>
              </a:r>
              <a:endParaRPr lang="en-US" sz="1400" b="1" dirty="0">
                <a:solidFill>
                  <a:srgbClr val="803D06"/>
                </a:solidFill>
              </a:endParaRPr>
            </a:p>
          </p:txBody>
        </p:sp>
        <p:sp>
          <p:nvSpPr>
            <p:cNvPr id="81" name="Down Arrow 80"/>
            <p:cNvSpPr/>
            <p:nvPr/>
          </p:nvSpPr>
          <p:spPr>
            <a:xfrm flipH="1" flipV="1">
              <a:off x="2880292" y="2541314"/>
              <a:ext cx="171665" cy="665017"/>
            </a:xfrm>
            <a:prstGeom prst="downArrow">
              <a:avLst/>
            </a:prstGeom>
            <a:solidFill>
              <a:srgbClr val="803D06"/>
            </a:solidFill>
            <a:ln>
              <a:solidFill>
                <a:srgbClr val="803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Bent Arrow 39"/>
            <p:cNvSpPr/>
            <p:nvPr/>
          </p:nvSpPr>
          <p:spPr>
            <a:xfrm rot="16200000" flipH="1">
              <a:off x="4695702" y="2795649"/>
              <a:ext cx="368135" cy="2780807"/>
            </a:xfrm>
            <a:prstGeom prst="bentArrow">
              <a:avLst>
                <a:gd name="adj1" fmla="val 25000"/>
                <a:gd name="adj2" fmla="val 22619"/>
                <a:gd name="adj3" fmla="val 25000"/>
                <a:gd name="adj4" fmla="val 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45"/>
          <p:cNvGrpSpPr/>
          <p:nvPr/>
        </p:nvGrpSpPr>
        <p:grpSpPr>
          <a:xfrm>
            <a:off x="1308432" y="1185552"/>
            <a:ext cx="815277" cy="610230"/>
            <a:chOff x="1379682" y="1114302"/>
            <a:chExt cx="815277" cy="610230"/>
          </a:xfrm>
        </p:grpSpPr>
        <p:sp>
          <p:nvSpPr>
            <p:cNvPr id="62" name="Rectangle 61"/>
            <p:cNvSpPr/>
            <p:nvPr/>
          </p:nvSpPr>
          <p:spPr>
            <a:xfrm>
              <a:off x="1399310" y="1114302"/>
              <a:ext cx="795649" cy="3666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Reply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 rot="13559916" flipV="1">
              <a:off x="1205766" y="1426198"/>
              <a:ext cx="472250" cy="124417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63" grpId="0" animBg="1"/>
      <p:bldP spid="78" grpId="0" animBg="1"/>
      <p:bldP spid="73" grpId="0" animBg="1"/>
      <p:bldP spid="71" grpId="0" animBg="1"/>
      <p:bldP spid="76" grpId="0"/>
      <p:bldP spid="70" grpId="0" animBg="1"/>
      <p:bldP spid="72" grpId="0" animBg="1"/>
      <p:bldP spid="12" grpId="0" animBg="1"/>
      <p:bldP spid="90" grpId="0" animBg="1"/>
      <p:bldP spid="92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00" y="369888"/>
            <a:ext cx="7162800" cy="563562"/>
          </a:xfrm>
        </p:spPr>
        <p:txBody>
          <a:bodyPr/>
          <a:lstStyle/>
          <a:p>
            <a:r>
              <a:rPr lang="en-US" dirty="0" smtClean="0"/>
              <a:t>Data (Email </a:t>
            </a:r>
            <a:r>
              <a:rPr lang="en-US" sz="3200" dirty="0" smtClean="0"/>
              <a:t>Message</a:t>
            </a:r>
            <a:r>
              <a:rPr lang="en-US" dirty="0" smtClean="0"/>
              <a:t>)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Unstructured Text</a:t>
            </a:r>
          </a:p>
          <a:p>
            <a:pPr lvl="1"/>
            <a:r>
              <a:rPr lang="en-US" dirty="0" smtClean="0"/>
              <a:t>Three types of sentences in email’s subject/body fields</a:t>
            </a:r>
          </a:p>
          <a:p>
            <a:pPr lvl="2"/>
            <a:r>
              <a:rPr lang="en-US" sz="1800" dirty="0" smtClean="0"/>
              <a:t>Syntactically correct sentences with proper grammar </a:t>
            </a:r>
          </a:p>
          <a:p>
            <a:pPr lvl="2"/>
            <a:r>
              <a:rPr lang="en-US" sz="1800" dirty="0" smtClean="0"/>
              <a:t>Sentences with incorrect structure</a:t>
            </a:r>
          </a:p>
          <a:p>
            <a:pPr lvl="2"/>
            <a:r>
              <a:rPr lang="en-US" sz="1800" dirty="0" smtClean="0"/>
              <a:t>Sentences with missing verb/subject</a:t>
            </a:r>
          </a:p>
          <a:p>
            <a:r>
              <a:rPr lang="en-US" dirty="0" smtClean="0"/>
              <a:t>Other characteristics</a:t>
            </a:r>
          </a:p>
          <a:p>
            <a:pPr lvl="1"/>
            <a:r>
              <a:rPr lang="en-US" sz="2000" dirty="0" smtClean="0"/>
              <a:t>Multiple verbs, clauses, persons, locations  in the sentences</a:t>
            </a:r>
          </a:p>
          <a:p>
            <a:pPr lvl="1"/>
            <a:r>
              <a:rPr lang="en-US" sz="2000" dirty="0" smtClean="0"/>
              <a:t>Grammatically correct, but incoherent sentences</a:t>
            </a:r>
          </a:p>
          <a:p>
            <a:pPr lvl="1"/>
            <a:r>
              <a:rPr lang="en-US" sz="2000" dirty="0" smtClean="0"/>
              <a:t>Lowercase proper nouns (names, locations), Non-English entities</a:t>
            </a:r>
          </a:p>
          <a:p>
            <a:r>
              <a:rPr lang="en-US" sz="2400" dirty="0" smtClean="0"/>
              <a:t>Problem</a:t>
            </a:r>
          </a:p>
          <a:p>
            <a:pPr lvl="1"/>
            <a:r>
              <a:rPr lang="en-US" dirty="0" smtClean="0"/>
              <a:t>Yields erroneous outputs from tools trained on structured text</a:t>
            </a:r>
          </a:p>
          <a:p>
            <a:pPr lvl="1"/>
            <a:r>
              <a:rPr lang="en-US" dirty="0" smtClean="0"/>
              <a:t>Non-English proper nouns hard to annotate correctly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Challenges in Email Analysis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Identifying names, locations and distinguishing between them</a:t>
            </a:r>
          </a:p>
          <a:p>
            <a:pPr lvl="1"/>
            <a:r>
              <a:rPr lang="en-US" sz="1800" dirty="0" smtClean="0"/>
              <a:t>All  first names are not in gazetteers (look up tables)</a:t>
            </a:r>
          </a:p>
          <a:p>
            <a:pPr lvl="1"/>
            <a:r>
              <a:rPr lang="en-US" sz="1800" dirty="0" smtClean="0"/>
              <a:t>Many cities/towns/streets in native language words, people’s names</a:t>
            </a:r>
          </a:p>
          <a:p>
            <a:r>
              <a:rPr lang="en-US" sz="2200" dirty="0" smtClean="0"/>
              <a:t>Differentiating a  “Reported person” from a “Reporter”</a:t>
            </a:r>
          </a:p>
          <a:p>
            <a:pPr lvl="1">
              <a:buNone/>
            </a:pPr>
            <a:r>
              <a:rPr lang="en-US" sz="1800" i="1" dirty="0" smtClean="0">
                <a:solidFill>
                  <a:srgbClr val="FFC000"/>
                </a:solidFill>
              </a:rPr>
              <a:t>David Smith </a:t>
            </a:r>
            <a:r>
              <a:rPr lang="en-US" sz="1800" i="1" dirty="0" smtClean="0"/>
              <a:t>is looking for his friend </a:t>
            </a:r>
            <a:r>
              <a:rPr lang="en-US" sz="1800" i="1" dirty="0" smtClean="0">
                <a:solidFill>
                  <a:srgbClr val="FFC000"/>
                </a:solidFill>
              </a:rPr>
              <a:t>Michel Connor</a:t>
            </a:r>
            <a:r>
              <a:rPr lang="en-US" sz="1800" dirty="0" smtClean="0"/>
              <a:t>.</a:t>
            </a:r>
          </a:p>
          <a:p>
            <a:r>
              <a:rPr lang="en-US" sz="2200" dirty="0" smtClean="0"/>
              <a:t>Connecting information about the same person in multiple sentences</a:t>
            </a:r>
            <a:endParaRPr lang="en-US" sz="1800" i="1" dirty="0" smtClean="0"/>
          </a:p>
          <a:p>
            <a:pPr lvl="1"/>
            <a:r>
              <a:rPr lang="en-US" sz="1800" dirty="0" smtClean="0"/>
              <a:t>Connection between a noun and pronouns</a:t>
            </a:r>
          </a:p>
          <a:p>
            <a:pPr lvl="2">
              <a:buNone/>
            </a:pPr>
            <a:r>
              <a:rPr lang="en-US" sz="1800" i="1" dirty="0" smtClean="0"/>
              <a:t>Found </a:t>
            </a:r>
            <a:r>
              <a:rPr lang="en-US" sz="1800" i="1" dirty="0" smtClean="0">
                <a:solidFill>
                  <a:srgbClr val="FFC000"/>
                </a:solidFill>
              </a:rPr>
              <a:t>Michel Conner</a:t>
            </a:r>
            <a:r>
              <a:rPr lang="en-US" sz="1800" i="1" dirty="0" smtClean="0"/>
              <a:t>. </a:t>
            </a:r>
            <a:r>
              <a:rPr lang="en-US" sz="1800" i="1" dirty="0" smtClean="0">
                <a:solidFill>
                  <a:srgbClr val="FFC000"/>
                </a:solidFill>
              </a:rPr>
              <a:t>He</a:t>
            </a:r>
            <a:r>
              <a:rPr lang="en-US" sz="1800" i="1" dirty="0" smtClean="0"/>
              <a:t> was inside Stephens College. </a:t>
            </a:r>
            <a:r>
              <a:rPr lang="en-US" sz="1800" i="1" dirty="0" smtClean="0">
                <a:solidFill>
                  <a:srgbClr val="FFC000"/>
                </a:solidFill>
              </a:rPr>
              <a:t>Michel</a:t>
            </a:r>
            <a:r>
              <a:rPr lang="en-US" sz="1800" i="1" dirty="0" smtClean="0"/>
              <a:t> is unhurt.</a:t>
            </a:r>
          </a:p>
          <a:p>
            <a:pPr lvl="1"/>
            <a:r>
              <a:rPr lang="en-US" sz="1800" dirty="0" smtClean="0"/>
              <a:t>Connection between a name/relation in expressed in different ways</a:t>
            </a:r>
          </a:p>
          <a:p>
            <a:pPr lvl="2">
              <a:buNone/>
            </a:pPr>
            <a:r>
              <a:rPr lang="en-US" sz="1800" i="1" dirty="0" smtClean="0"/>
              <a:t>I am looking for my</a:t>
            </a:r>
            <a:r>
              <a:rPr lang="en-US" sz="1800" i="1" dirty="0" smtClean="0">
                <a:solidFill>
                  <a:srgbClr val="FFC000"/>
                </a:solidFill>
              </a:rPr>
              <a:t> brother Michael Conner</a:t>
            </a:r>
            <a:r>
              <a:rPr lang="en-US" sz="1800" i="1" dirty="0" smtClean="0"/>
              <a:t>.  My </a:t>
            </a:r>
            <a:r>
              <a:rPr lang="en-US" sz="1800" i="1" dirty="0" smtClean="0">
                <a:solidFill>
                  <a:srgbClr val="FFC000"/>
                </a:solidFill>
              </a:rPr>
              <a:t>brother</a:t>
            </a:r>
            <a:r>
              <a:rPr lang="en-US" sz="1800" i="1" dirty="0" smtClean="0"/>
              <a:t> was in Haiti.</a:t>
            </a:r>
            <a:endParaRPr lang="en-US" sz="1800" dirty="0" smtClean="0"/>
          </a:p>
          <a:p>
            <a:r>
              <a:rPr lang="en-US" sz="2200" dirty="0" smtClean="0"/>
              <a:t>Selecting/inferring  the  health status from multiple verbs</a:t>
            </a:r>
          </a:p>
          <a:p>
            <a:pPr marL="742950" lvl="2" indent="-342900">
              <a:buNone/>
            </a:pPr>
            <a:r>
              <a:rPr lang="en-US" sz="1800" i="1" dirty="0" smtClean="0">
                <a:solidFill>
                  <a:srgbClr val="FFC000"/>
                </a:solidFill>
              </a:rPr>
              <a:t>Found</a:t>
            </a:r>
            <a:r>
              <a:rPr lang="en-US" sz="1800" i="1" dirty="0" smtClean="0"/>
              <a:t> Michel Conner. He </a:t>
            </a:r>
            <a:r>
              <a:rPr lang="en-US" sz="1800" i="1" dirty="0" smtClean="0">
                <a:solidFill>
                  <a:srgbClr val="FFC000"/>
                </a:solidFill>
              </a:rPr>
              <a:t>was staying </a:t>
            </a:r>
            <a:r>
              <a:rPr lang="en-US" sz="1800" i="1" dirty="0" smtClean="0"/>
              <a:t>inside</a:t>
            </a:r>
            <a:r>
              <a:rPr lang="en-US" sz="1800" i="1" dirty="0" smtClean="0">
                <a:solidFill>
                  <a:srgbClr val="FFC000"/>
                </a:solidFill>
              </a:rPr>
              <a:t> </a:t>
            </a:r>
            <a:r>
              <a:rPr lang="en-US" sz="1800" i="1" dirty="0" smtClean="0"/>
              <a:t>Stephens College. He is </a:t>
            </a:r>
            <a:r>
              <a:rPr lang="en-US" sz="1800" i="1" dirty="0" smtClean="0">
                <a:solidFill>
                  <a:srgbClr val="FFC000"/>
                </a:solidFill>
              </a:rPr>
              <a:t>unhurt</a:t>
            </a:r>
            <a:r>
              <a:rPr lang="en-US" sz="1800" i="1" dirty="0" smtClean="0"/>
              <a:t>.</a:t>
            </a:r>
          </a:p>
          <a:p>
            <a:pPr>
              <a:buNone/>
            </a:pPr>
            <a:endParaRPr lang="en-US" sz="22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21043</TotalTime>
  <Words>3669</Words>
  <Application>Microsoft Office PowerPoint</Application>
  <PresentationFormat>On-screen Show (4:3)</PresentationFormat>
  <Paragraphs>886</Paragraphs>
  <Slides>52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Courier New</vt:lpstr>
      <vt:lpstr>Wingdings</vt:lpstr>
      <vt:lpstr>Office Theme</vt:lpstr>
      <vt:lpstr>Extraction of Information from  People Locator  Disaster-related Emails  (using NLP Techniques)  </vt:lpstr>
      <vt:lpstr>Outline</vt:lpstr>
      <vt:lpstr>PLIET Overview</vt:lpstr>
      <vt:lpstr>Input/Output Example</vt:lpstr>
      <vt:lpstr>PowerPoint Presentation</vt:lpstr>
      <vt:lpstr>Processing Requirements</vt:lpstr>
      <vt:lpstr>System Workflow</vt:lpstr>
      <vt:lpstr>Data (Email Message) Characteristics</vt:lpstr>
      <vt:lpstr>Primary Challenges in Email Analysis</vt:lpstr>
      <vt:lpstr>Why GATE/ANNIE is not Adequate</vt:lpstr>
      <vt:lpstr>PLIET – More Advanced Text Processing </vt:lpstr>
      <vt:lpstr>PLIET Approach: Details</vt:lpstr>
      <vt:lpstr>Required NLP Tools</vt:lpstr>
      <vt:lpstr>System Workflow</vt:lpstr>
      <vt:lpstr>PowerPoint Presentation</vt:lpstr>
      <vt:lpstr>Information Extractor Architecture</vt:lpstr>
      <vt:lpstr>NLP Extractor Structure</vt:lpstr>
      <vt:lpstr>Message Analyzer Structure</vt:lpstr>
      <vt:lpstr>PLIET Output Record : An Example</vt:lpstr>
      <vt:lpstr>PLIET Operations</vt:lpstr>
      <vt:lpstr>Technical Details</vt:lpstr>
      <vt:lpstr>Decomposing a Sentence to Clauses</vt:lpstr>
      <vt:lpstr>Assembling Unique Persons</vt:lpstr>
      <vt:lpstr>PL Health Status Lexicon </vt:lpstr>
      <vt:lpstr>Example of PL Lexicon Entries</vt:lpstr>
      <vt:lpstr>System Workflow</vt:lpstr>
      <vt:lpstr>Email Information Extractor Architecture</vt:lpstr>
      <vt:lpstr>Email Processing Example</vt:lpstr>
      <vt:lpstr>PowerPoint Presentation</vt:lpstr>
      <vt:lpstr>Current Capabilities</vt:lpstr>
      <vt:lpstr>Test Corpus</vt:lpstr>
      <vt:lpstr>Test sets and Accuracy Scores (Sample)</vt:lpstr>
      <vt:lpstr>Factors Affecting Extraction Accuracy </vt:lpstr>
      <vt:lpstr>PLIET Recap</vt:lpstr>
      <vt:lpstr>PLIET Recap: PLIET NLP Tools</vt:lpstr>
      <vt:lpstr>PLIET NLP Tools (Cont.)</vt:lpstr>
      <vt:lpstr>Person/Location Resolver</vt:lpstr>
      <vt:lpstr>Person Anaphora Resolution</vt:lpstr>
      <vt:lpstr>Anaphora Resolution</vt:lpstr>
      <vt:lpstr>Coreference Resolution</vt:lpstr>
      <vt:lpstr>Coreference Resolution Example</vt:lpstr>
      <vt:lpstr>Inference: Putting it All Together</vt:lpstr>
      <vt:lpstr>Inference: Example</vt:lpstr>
      <vt:lpstr>Factors Affecting Extraction Accuracy </vt:lpstr>
      <vt:lpstr>Problem in Inferring</vt:lpstr>
      <vt:lpstr>Near-term Enhancements</vt:lpstr>
      <vt:lpstr>Future Enhancements</vt:lpstr>
      <vt:lpstr>PowerPoint Presentation</vt:lpstr>
      <vt:lpstr>Conclusion</vt:lpstr>
      <vt:lpstr>PowerPoint Presentation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revision>2140</cp:revision>
  <dcterms:created xsi:type="dcterms:W3CDTF">2006-08-16T00:00:00Z</dcterms:created>
  <dcterms:modified xsi:type="dcterms:W3CDTF">2018-10-22T19:18:15Z</dcterms:modified>
</cp:coreProperties>
</file>