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65" r:id="rId5"/>
    <p:sldId id="259" r:id="rId6"/>
    <p:sldId id="263" r:id="rId7"/>
    <p:sldId id="266" r:id="rId8"/>
  </p:sldIdLst>
  <p:sldSz cx="10080625" cy="7559675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8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Zástupný symbol pro datum 2"/>
          <p:cNvSpPr txBox="1">
            <a:spLocks noGrp="1"/>
          </p:cNvSpPr>
          <p:nvPr>
            <p:ph type="dt" sz="quarter" idx="1"/>
          </p:nvPr>
        </p:nvSpPr>
        <p:spPr>
          <a:xfrm>
            <a:off x="4278797" y="0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4" name="Zástupný symbol pro zápatí 3"/>
          <p:cNvSpPr txBox="1">
            <a:spLocks noGrp="1"/>
          </p:cNvSpPr>
          <p:nvPr>
            <p:ph type="ftr" sz="quarter" idx="2"/>
          </p:nvPr>
        </p:nvSpPr>
        <p:spPr>
          <a:xfrm>
            <a:off x="0" y="10157222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5" name="Zástupný symbol pro číslo snímku 4"/>
          <p:cNvSpPr txBox="1">
            <a:spLocks noGrp="1"/>
          </p:cNvSpPr>
          <p:nvPr>
            <p:ph type="sldNum" sz="quarter" idx="3"/>
          </p:nvPr>
        </p:nvSpPr>
        <p:spPr>
          <a:xfrm>
            <a:off x="4278797" y="10157222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664EE7C-05C1-4056-8C75-F62D5E64B64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74783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Zástupný symbol pro záhlaví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Zástupný symbol pro datum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Zástupný symbol pro zápatí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Zástupný symbol pro číslo snímku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algn="r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DD38A67F-80CC-4607-845D-F41E1FA6A6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60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Source Sans Pro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81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5B7C39-CE19-4A3C-A5DD-193B60B9B0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57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8B484D-ECEF-473E-BF05-2F1FA66E2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80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380288" y="360363"/>
            <a:ext cx="2339975" cy="6299200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60363" y="360363"/>
            <a:ext cx="6867525" cy="6299200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44DCD2-403D-4728-AD6E-6D71021DE7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91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B5D67F-8D40-4F17-B94C-A36A99912B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83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CD4B45-B2F3-4336-85F5-5A4BC9C414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91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C6B948-306D-414A-A7B6-DA82C84A5C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14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539750" y="4679950"/>
            <a:ext cx="4513263" cy="251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205413" y="4679950"/>
            <a:ext cx="4514850" cy="251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1C4261-77AC-4248-8FD7-AC88052760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55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3EA8CE-1C52-4EE9-A3DD-D438F826AF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97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A0417C-34F8-4201-99F1-3FCB095653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67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5E6C29-61A4-46EC-BB1C-F4606B3022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90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D9F3DF-798E-4352-8EB7-DC8ABB22F9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34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C32B83-E22E-4D43-A8BC-975C1D8B97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7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0D607E-9E11-4323-BD9A-A0B9C04B2C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31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23AA07-6BEC-401F-8359-E7CB109F8CF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40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380288" y="3330575"/>
            <a:ext cx="2339975" cy="38687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60363" y="3330575"/>
            <a:ext cx="6867525" cy="38687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985F64-EE1F-483A-946B-761426C821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58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3122C8-B2A8-4D3C-983F-631D2A1E64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73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513262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026025" y="1979613"/>
            <a:ext cx="4513263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624049-2C0A-4603-9A48-9AC843F0C2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14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385D1D-5673-40EE-9608-8B0E145DC8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64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416A19-0EF2-4C5E-A5FF-0373B77BD9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56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DE6262-DD47-458D-A49D-D38A3E3EF9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40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45D570-D968-46D0-88FB-5BB1B99F4A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48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8292EE-8A86-4344-8E36-0FB08A8595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38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olný tvar 1"/>
          <p:cNvSpPr/>
          <p:nvPr/>
        </p:nvSpPr>
        <p:spPr>
          <a:xfrm>
            <a:off x="0" y="180000"/>
            <a:ext cx="972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vert="horz" lIns="0" tIns="0" rIns="0" bIns="0" anchor="ctr" anchorCtr="0"/>
          <a:lstStyle/>
          <a:p>
            <a:pPr lvl="0" rt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3" name="Volný tvar 2"/>
          <p:cNvSpPr/>
          <p:nvPr/>
        </p:nvSpPr>
        <p:spPr>
          <a:xfrm>
            <a:off x="7560000" y="6840000"/>
            <a:ext cx="25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vert="horz" lIns="0" tIns="0" rIns="0" bIns="0" anchor="ctr" anchorCtr="0"/>
          <a:lstStyle/>
          <a:p>
            <a:pPr lvl="0" rt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4" name="Volný tvar 3"/>
          <p:cNvSpPr/>
          <p:nvPr/>
        </p:nvSpPr>
        <p:spPr>
          <a:xfrm>
            <a:off x="900000" y="6840000"/>
            <a:ext cx="64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DC3C7"/>
          </a:solidFill>
          <a:ln>
            <a:noFill/>
            <a:prstDash val="solid"/>
          </a:ln>
        </p:spPr>
        <p:txBody>
          <a:bodyPr vert="horz" lIns="0" tIns="0" rIns="0" bIns="0" anchor="ctr" anchorCtr="0"/>
          <a:lstStyle/>
          <a:p>
            <a:pPr lvl="0" rt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5" name="Volný tvar 4"/>
          <p:cNvSpPr/>
          <p:nvPr/>
        </p:nvSpPr>
        <p:spPr>
          <a:xfrm>
            <a:off x="180000" y="6840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lIns="0" tIns="0" rIns="0" bIns="0" anchor="ctr" anchorCtr="0"/>
          <a:lstStyle/>
          <a:p>
            <a:pPr lvl="0" rt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6" name="Zástupný symbol pro nadpis 5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Zástupný symbol pro text 6"/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4"/>
              </a:spcAft>
              <a:buNone/>
              <a:defRPr lang="en-US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US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8" name="Zástupný symbol pro datum 7"/>
          <p:cNvSpPr txBox="1">
            <a:spLocks noGrp="1"/>
          </p:cNvSpPr>
          <p:nvPr>
            <p:ph type="dt" sz="half" idx="2"/>
          </p:nvPr>
        </p:nvSpPr>
        <p:spPr>
          <a:xfrm>
            <a:off x="7560000" y="6840000"/>
            <a:ext cx="2340000" cy="52163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/>
          <a:lstStyle>
            <a:lvl1pPr lvl="0" algn="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Zástupný symbol pro zápatí 8"/>
          <p:cNvSpPr txBox="1">
            <a:spLocks noGrp="1"/>
          </p:cNvSpPr>
          <p:nvPr>
            <p:ph type="ftr" sz="quarter" idx="3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/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Zástupný symbol pro číslo snímku 9"/>
          <p:cNvSpPr txBox="1">
            <a:spLocks noGrp="1"/>
          </p:cNvSpPr>
          <p:nvPr>
            <p:ph type="sldNum" sz="quarter" idx="4"/>
          </p:nvPr>
        </p:nvSpPr>
        <p:spPr>
          <a:xfrm>
            <a:off x="180000" y="6840000"/>
            <a:ext cx="540000" cy="54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vert="horz" lIns="0" tIns="0" rIns="0" bIns="0" anchor="ctr" anchorCtr="0"/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55CE6CAA-7A1D-4DD1-9FC3-170773A027A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rtl="0" hangingPunct="1">
        <a:tabLst/>
        <a:defRPr lang="en-US" sz="32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rtl="0" hangingPunct="1">
        <a:spcBef>
          <a:spcPts val="0"/>
        </a:spcBef>
        <a:spcAft>
          <a:spcPts val="1142"/>
        </a:spcAft>
        <a:tabLst/>
        <a:defRPr lang="en-US" sz="2600" b="1" i="0" u="none" strike="noStrike" kern="1200" cap="none">
          <a:ln>
            <a:noFill/>
          </a:ln>
          <a:solidFill>
            <a:srgbClr val="1C1C1C"/>
          </a:solidFill>
          <a:latin typeface="Source Sans Pro Semibold" pitchFamily="34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olný tvar 1"/>
          <p:cNvSpPr/>
          <p:nvPr/>
        </p:nvSpPr>
        <p:spPr>
          <a:xfrm>
            <a:off x="0" y="3150000"/>
            <a:ext cx="972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Zástupný symbol pro nadpis 2"/>
          <p:cNvSpPr txBox="1"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4" name="Zástupný symbol pro text 3"/>
          <p:cNvSpPr txBox="1">
            <a:spLocks noGrp="1"/>
          </p:cNvSpPr>
          <p:nvPr>
            <p:ph type="body" idx="1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1"/>
              </a:spcAft>
              <a:buNone/>
              <a:defRPr lang="en-US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US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datum 4"/>
          <p:cNvSpPr txBox="1">
            <a:spLocks noGrp="1"/>
          </p:cNvSpPr>
          <p:nvPr>
            <p:ph type="dt" sz="half" idx="2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/>
          <a:lstStyle>
            <a:lvl1pPr lvl="0" algn="l" rtl="0" hangingPunct="0">
              <a:buNone/>
              <a:tabLst/>
              <a:defRPr lang="en-US" sz="1800" b="1" kern="1200">
                <a:solidFill>
                  <a:srgbClr val="E74C3C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Zástupný symbol pro zápatí 5"/>
          <p:cNvSpPr txBox="1">
            <a:spLocks noGrp="1"/>
          </p:cNvSpPr>
          <p:nvPr>
            <p:ph type="ftr" sz="quarter" idx="3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/>
          <a:lstStyle>
            <a:lvl1pPr lvl="0" algn="ctr" rtl="0" hangingPunct="0">
              <a:buNone/>
              <a:tabLst/>
              <a:defRPr lang="en-US" sz="1800" b="1" kern="1200">
                <a:solidFill>
                  <a:srgbClr val="E74C3C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Zástupný symbol pro číslo snímku 6"/>
          <p:cNvSpPr txBox="1">
            <a:spLocks noGrp="1"/>
          </p:cNvSpPr>
          <p:nvPr>
            <p:ph type="sldNum" sz="quarter" idx="4"/>
          </p:nvPr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en-US" sz="1800" b="1" kern="1200">
                <a:solidFill>
                  <a:srgbClr val="E74C3C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CBE6C385-8EFE-4939-A47A-0BDE7E3710D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rtl="0" hangingPunct="1">
        <a:tabLst/>
        <a:defRPr lang="en-US" sz="32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rtl="0" hangingPunct="1">
        <a:spcBef>
          <a:spcPts val="0"/>
        </a:spcBef>
        <a:spcAft>
          <a:spcPts val="1142"/>
        </a:spcAft>
        <a:tabLst/>
        <a:defRPr lang="en-US" sz="2600" b="1" i="0" u="none" strike="noStrike" kern="1200" cap="none">
          <a:ln>
            <a:noFill/>
          </a:ln>
          <a:solidFill>
            <a:srgbClr val="1C1C1C"/>
          </a:solidFill>
          <a:latin typeface="Source Sans Pro Semibold" pitchFamily="34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aco.sulak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hyperlink" Target="mailto:kristianbnk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evenshtein_distance" TargetMode="External"/><Relationship Id="rId3" Type="http://schemas.openxmlformats.org/officeDocument/2006/relationships/hyperlink" Target="https://github.com/seatgeek/fuzzywuzzy" TargetMode="External"/><Relationship Id="rId7" Type="http://schemas.openxmlformats.org/officeDocument/2006/relationships/hyperlink" Target="https://en.wikipedia.org/wiki/Approximate_string_match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chairnerd.seatgeek.com/fuzzywuzzy-fuzzy-string-matching-in-python/" TargetMode="External"/><Relationship Id="rId5" Type="http://schemas.openxmlformats.org/officeDocument/2006/relationships/hyperlink" Target="https://towardsdatascience.com/symspell-vs-bk-tree-100x-faster-fuzzy-string-search-spell-checking-c4f10d80a078" TargetMode="External"/><Relationship Id="rId4" Type="http://schemas.openxmlformats.org/officeDocument/2006/relationships/hyperlink" Target="https://github.com/sajari/fuzzy" TargetMode="External"/><Relationship Id="rId9" Type="http://schemas.openxmlformats.org/officeDocument/2006/relationships/hyperlink" Target="https://en.wikipedia.org/wiki/Bitap_algorith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cs-CZ" dirty="0" err="1" smtClean="0"/>
              <a:t>Approximate</a:t>
            </a:r>
            <a:r>
              <a:rPr lang="cs-CZ" dirty="0" smtClean="0"/>
              <a:t> </a:t>
            </a:r>
            <a:r>
              <a:rPr lang="cs-CZ" dirty="0" err="1" smtClean="0"/>
              <a:t>string</a:t>
            </a:r>
            <a:r>
              <a:rPr lang="cs-CZ" dirty="0" smtClean="0"/>
              <a:t> </a:t>
            </a:r>
            <a:r>
              <a:rPr lang="cs-CZ" dirty="0" err="1" smtClean="0"/>
              <a:t>matching</a:t>
            </a:r>
            <a:r>
              <a:rPr lang="cs-CZ" dirty="0" smtClean="0"/>
              <a:t> </a:t>
            </a:r>
            <a:r>
              <a:rPr lang="cs-CZ" dirty="0" err="1" smtClean="0"/>
              <a:t>aka</a:t>
            </a:r>
            <a:r>
              <a:rPr lang="cs-CZ" dirty="0" smtClean="0"/>
              <a:t> </a:t>
            </a:r>
            <a:r>
              <a:rPr lang="en-GB" dirty="0"/>
              <a:t>fuzzy string </a:t>
            </a:r>
            <a:r>
              <a:rPr lang="en-GB" dirty="0" smtClean="0"/>
              <a:t>searching</a:t>
            </a:r>
            <a:endParaRPr lang="en-US" dirty="0"/>
          </a:p>
        </p:txBody>
      </p:sp>
      <p:sp>
        <p:nvSpPr>
          <p:cNvPr id="3" name="Podnadpis 2"/>
          <p:cNvSpPr txBox="1">
            <a:spLocks noGrp="1"/>
          </p:cNvSpPr>
          <p:nvPr>
            <p:ph type="subTitle" idx="4294967295"/>
          </p:nvPr>
        </p:nvSpPr>
        <p:spPr/>
        <p:txBody>
          <a:bodyPr anchor="t" anchorCtr="0"/>
          <a:lstStyle>
            <a:defPPr lvl="0">
              <a:buNone/>
            </a:defPPr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lvl="0" algn="l"/>
            <a:r>
              <a:rPr lang="en-US" sz="2200" dirty="0" err="1">
                <a:latin typeface="Source Sans Pro Light" pitchFamily="34"/>
              </a:rPr>
              <a:t>Ladislav</a:t>
            </a:r>
            <a:r>
              <a:rPr lang="en-US" sz="2200" dirty="0">
                <a:latin typeface="Source Sans Pro Light" pitchFamily="34"/>
              </a:rPr>
              <a:t> </a:t>
            </a:r>
            <a:r>
              <a:rPr lang="en-US" sz="2200" dirty="0" err="1">
                <a:latin typeface="Source Sans Pro Light" pitchFamily="34"/>
              </a:rPr>
              <a:t>Šulák</a:t>
            </a:r>
            <a:r>
              <a:rPr lang="en-US" sz="2200" dirty="0">
                <a:latin typeface="Source Sans Pro Light" pitchFamily="34"/>
              </a:rPr>
              <a:t>   </a:t>
            </a:r>
            <a:r>
              <a:rPr lang="en-US" sz="2200" b="0" dirty="0">
                <a:latin typeface="Source Sans Pro Light" pitchFamily="34"/>
              </a:rPr>
              <a:t>(</a:t>
            </a:r>
            <a:r>
              <a:rPr lang="en-US" sz="2200" b="0" dirty="0">
                <a:latin typeface="Source Sans Pro Light" pitchFamily="34"/>
                <a:hlinkClick r:id="rId3"/>
              </a:rPr>
              <a:t>laco.sulak@gmail.com</a:t>
            </a:r>
            <a:r>
              <a:rPr lang="en-US" sz="2200" b="0" dirty="0">
                <a:latin typeface="Source Sans Pro Light" pitchFamily="34"/>
              </a:rPr>
              <a:t>)</a:t>
            </a:r>
          </a:p>
          <a:p>
            <a:pPr lvl="0" algn="l"/>
            <a:r>
              <a:rPr lang="en-US" sz="2200" dirty="0" err="1">
                <a:latin typeface="Source Sans Pro Light" pitchFamily="34"/>
              </a:rPr>
              <a:t>Krisztian</a:t>
            </a:r>
            <a:r>
              <a:rPr lang="en-US" sz="2200" dirty="0">
                <a:latin typeface="Source Sans Pro Light" pitchFamily="34"/>
              </a:rPr>
              <a:t> </a:t>
            </a:r>
            <a:r>
              <a:rPr lang="en-US" sz="2200" dirty="0" err="1">
                <a:latin typeface="Source Sans Pro Light" pitchFamily="34"/>
              </a:rPr>
              <a:t>Benko</a:t>
            </a:r>
            <a:r>
              <a:rPr lang="en-US" sz="2200" dirty="0">
                <a:latin typeface="Source Sans Pro Light" pitchFamily="34"/>
              </a:rPr>
              <a:t> </a:t>
            </a:r>
            <a:r>
              <a:rPr lang="en-US" sz="2200" b="0" dirty="0">
                <a:latin typeface="Source Sans Pro Light" pitchFamily="34"/>
              </a:rPr>
              <a:t>(</a:t>
            </a:r>
            <a:r>
              <a:rPr lang="en-US" sz="2200" b="0" dirty="0">
                <a:latin typeface="Source Sans Pro Light" pitchFamily="34"/>
                <a:hlinkClick r:id="rId4"/>
              </a:rPr>
              <a:t>kristianbnk@gmail.com</a:t>
            </a:r>
            <a:r>
              <a:rPr lang="en-US" sz="2200" b="0" dirty="0">
                <a:latin typeface="Source Sans Pro Light" pitchFamily="34"/>
              </a:rPr>
              <a:t>)</a:t>
            </a:r>
          </a:p>
          <a:p>
            <a:pPr lvl="0" algn="l"/>
            <a:endParaRPr lang="en-US" sz="2200" b="0" i="1" dirty="0">
              <a:latin typeface="Source Sans Pro Light" pitchFamily="34"/>
            </a:endParaRPr>
          </a:p>
          <a:p>
            <a:pPr lvl="0" algn="l"/>
            <a:r>
              <a:rPr lang="en-US" sz="2200" b="0" i="1" dirty="0">
                <a:latin typeface="Source Sans Pro Light" pitchFamily="34"/>
              </a:rPr>
              <a:t>	</a:t>
            </a:r>
            <a:r>
              <a:rPr lang="en-US" sz="2200" b="0" i="1" dirty="0" smtClean="0">
                <a:latin typeface="Source Sans Pro Light" pitchFamily="34"/>
              </a:rPr>
              <a:t>Brno </a:t>
            </a:r>
            <a:r>
              <a:rPr lang="en-US" sz="2200" b="0" i="1" dirty="0">
                <a:latin typeface="Source Sans Pro Light" pitchFamily="34"/>
              </a:rPr>
              <a:t>University of Technology, Faculty of </a:t>
            </a:r>
            <a:r>
              <a:rPr lang="en-US" sz="2200" b="0" i="1" dirty="0" smtClean="0">
                <a:latin typeface="Source Sans Pro Light" pitchFamily="34"/>
              </a:rPr>
              <a:t>Information Technology</a:t>
            </a:r>
            <a:endParaRPr lang="en-US" sz="2200" b="0" i="1" dirty="0">
              <a:latin typeface="Source Sans Pro Light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0D8BE6-C0E8-4738-958C-DEEB7A74B8A6}" type="slidenum">
              <a:t>2</a:t>
            </a:fld>
            <a:endParaRPr lang="en-US"/>
          </a:p>
        </p:txBody>
      </p:sp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cs-CZ" dirty="0" err="1" smtClean="0"/>
              <a:t>String</a:t>
            </a:r>
            <a:r>
              <a:rPr lang="cs-CZ" dirty="0" smtClean="0"/>
              <a:t> </a:t>
            </a:r>
            <a:r>
              <a:rPr lang="cs-CZ" dirty="0" err="1" smtClean="0"/>
              <a:t>matching</a:t>
            </a:r>
            <a:r>
              <a:rPr lang="cs-CZ" dirty="0" smtClean="0"/>
              <a:t> I</a:t>
            </a:r>
            <a:endParaRPr lang="en-US" dirty="0"/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4"/>
              </a:spcAft>
              <a:buNone/>
              <a:defRPr lang="en-US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US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cs-CZ" dirty="0" err="1" smtClean="0"/>
              <a:t>Method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finding</a:t>
            </a:r>
            <a:r>
              <a:rPr lang="cs-CZ" dirty="0" smtClean="0"/>
              <a:t> </a:t>
            </a:r>
            <a:r>
              <a:rPr lang="cs-CZ" dirty="0" err="1" smtClean="0"/>
              <a:t>string</a:t>
            </a:r>
            <a:r>
              <a:rPr lang="cs-CZ" dirty="0" smtClean="0"/>
              <a:t> </a:t>
            </a:r>
            <a:r>
              <a:rPr lang="cs-CZ" dirty="0" err="1" smtClean="0"/>
              <a:t>that</a:t>
            </a:r>
            <a:r>
              <a:rPr lang="cs-CZ" dirty="0" smtClean="0"/>
              <a:t> </a:t>
            </a:r>
            <a:r>
              <a:rPr lang="cs-CZ" dirty="0" err="1" smtClean="0"/>
              <a:t>match</a:t>
            </a:r>
            <a:r>
              <a:rPr lang="cs-CZ" dirty="0" smtClean="0"/>
              <a:t> a </a:t>
            </a:r>
            <a:r>
              <a:rPr lang="cs-CZ" dirty="0" err="1" smtClean="0"/>
              <a:t>given</a:t>
            </a:r>
            <a:r>
              <a:rPr lang="cs-CZ" dirty="0" smtClean="0"/>
              <a:t> </a:t>
            </a:r>
            <a:r>
              <a:rPr lang="cs-CZ" dirty="0" err="1" smtClean="0"/>
              <a:t>pattern</a:t>
            </a:r>
            <a:r>
              <a:rPr lang="cs-CZ" dirty="0" smtClean="0"/>
              <a:t> </a:t>
            </a:r>
            <a:r>
              <a:rPr lang="cs-CZ" dirty="0" err="1" smtClean="0"/>
              <a:t>approximately</a:t>
            </a:r>
            <a:r>
              <a:rPr lang="cs-CZ" dirty="0" smtClean="0"/>
              <a:t>, </a:t>
            </a:r>
            <a:r>
              <a:rPr lang="cs-CZ" dirty="0" err="1" smtClean="0"/>
              <a:t>rather</a:t>
            </a:r>
            <a:r>
              <a:rPr lang="cs-CZ" dirty="0" smtClean="0"/>
              <a:t> </a:t>
            </a:r>
            <a:r>
              <a:rPr lang="cs-CZ" dirty="0" err="1" smtClean="0"/>
              <a:t>than</a:t>
            </a:r>
            <a:r>
              <a:rPr lang="cs-CZ" dirty="0" smtClean="0"/>
              <a:t> </a:t>
            </a:r>
            <a:r>
              <a:rPr lang="cs-CZ" dirty="0" err="1" smtClean="0"/>
              <a:t>exactly</a:t>
            </a:r>
            <a:r>
              <a:rPr lang="cs-CZ" dirty="0" smtClean="0"/>
              <a:t>.</a:t>
            </a:r>
            <a:endParaRPr lang="en-US" dirty="0"/>
          </a:p>
          <a:p>
            <a:pPr lvl="0"/>
            <a:endParaRPr lang="en-US" dirty="0"/>
          </a:p>
          <a:p>
            <a:pPr marL="457200" lvl="0" indent="-457200">
              <a:buFont typeface="Arial" charset="0"/>
              <a:buChar char="•"/>
            </a:pPr>
            <a:r>
              <a:rPr lang="cs-CZ" dirty="0" err="1" smtClean="0"/>
              <a:t>Closeness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a </a:t>
            </a:r>
            <a:r>
              <a:rPr lang="cs-CZ" dirty="0" err="1" smtClean="0"/>
              <a:t>match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a </a:t>
            </a:r>
            <a:r>
              <a:rPr lang="cs-CZ" dirty="0" err="1" smtClean="0"/>
              <a:t>number</a:t>
            </a:r>
            <a:r>
              <a:rPr lang="cs-CZ" dirty="0" smtClean="0"/>
              <a:t>. </a:t>
            </a:r>
            <a:r>
              <a:rPr lang="cs-CZ" dirty="0" err="1" smtClean="0"/>
              <a:t>It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measured</a:t>
            </a:r>
            <a:r>
              <a:rPr lang="cs-CZ" dirty="0" smtClean="0"/>
              <a:t> by </a:t>
            </a:r>
            <a:r>
              <a:rPr lang="cs-CZ" dirty="0" err="1" smtClean="0"/>
              <a:t>edit</a:t>
            </a:r>
            <a:r>
              <a:rPr lang="cs-CZ" dirty="0" smtClean="0"/>
              <a:t> distance – </a:t>
            </a:r>
            <a:r>
              <a:rPr lang="cs-CZ" dirty="0" err="1" smtClean="0"/>
              <a:t>number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operations</a:t>
            </a:r>
            <a:r>
              <a:rPr lang="cs-CZ" dirty="0" smtClean="0"/>
              <a:t> </a:t>
            </a:r>
            <a:r>
              <a:rPr lang="cs-CZ" dirty="0" err="1" smtClean="0"/>
              <a:t>needed</a:t>
            </a:r>
            <a:r>
              <a:rPr lang="cs-CZ" dirty="0" smtClean="0"/>
              <a:t> to </a:t>
            </a:r>
            <a:r>
              <a:rPr lang="cs-CZ" dirty="0" err="1" smtClean="0"/>
              <a:t>change</a:t>
            </a:r>
            <a:r>
              <a:rPr lang="cs-CZ" dirty="0" smtClean="0"/>
              <a:t> </a:t>
            </a:r>
            <a:r>
              <a:rPr lang="cs-CZ" dirty="0" err="1" smtClean="0"/>
              <a:t>one</a:t>
            </a:r>
            <a:r>
              <a:rPr lang="cs-CZ" dirty="0" smtClean="0"/>
              <a:t> </a:t>
            </a:r>
            <a:r>
              <a:rPr lang="cs-CZ" dirty="0" err="1" smtClean="0"/>
              <a:t>string</a:t>
            </a:r>
            <a:r>
              <a:rPr lang="cs-CZ" dirty="0" smtClean="0"/>
              <a:t> </a:t>
            </a:r>
            <a:r>
              <a:rPr lang="cs-CZ" dirty="0" err="1" smtClean="0"/>
              <a:t>into</a:t>
            </a:r>
            <a:r>
              <a:rPr lang="cs-CZ" dirty="0" smtClean="0"/>
              <a:t> </a:t>
            </a:r>
            <a:r>
              <a:rPr lang="cs-CZ" dirty="0" err="1" smtClean="0"/>
              <a:t>another</a:t>
            </a:r>
            <a:r>
              <a:rPr lang="cs-CZ" dirty="0" smtClean="0"/>
              <a:t>.</a:t>
            </a:r>
          </a:p>
          <a:p>
            <a:pPr marL="457200" lvl="0" indent="-457200">
              <a:buFont typeface="Arial" charset="0"/>
              <a:buChar char="•"/>
            </a:pPr>
            <a:endParaRPr lang="cs-CZ" dirty="0"/>
          </a:p>
          <a:p>
            <a:pPr marL="457200" lvl="0" indent="-457200">
              <a:buFont typeface="Arial" charset="0"/>
              <a:buChar char="•"/>
            </a:pPr>
            <a:r>
              <a:rPr lang="cs-CZ" dirty="0" err="1" smtClean="0"/>
              <a:t>It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heuristic</a:t>
            </a:r>
            <a:r>
              <a:rPr lang="cs-CZ" dirty="0" smtClean="0"/>
              <a:t> – more </a:t>
            </a:r>
            <a:r>
              <a:rPr lang="cs-CZ" dirty="0" err="1" smtClean="0"/>
              <a:t>effective</a:t>
            </a:r>
            <a:r>
              <a:rPr lang="cs-CZ" dirty="0" smtClean="0"/>
              <a:t> </a:t>
            </a:r>
            <a:r>
              <a:rPr lang="cs-CZ" dirty="0" err="1" smtClean="0"/>
              <a:t>than</a:t>
            </a:r>
            <a:r>
              <a:rPr lang="cs-CZ" dirty="0" smtClean="0"/>
              <a:t> </a:t>
            </a:r>
            <a:r>
              <a:rPr lang="cs-CZ" dirty="0" err="1" smtClean="0"/>
              <a:t>naive</a:t>
            </a:r>
            <a:r>
              <a:rPr lang="cs-CZ" dirty="0" smtClean="0"/>
              <a:t> </a:t>
            </a:r>
            <a:r>
              <a:rPr lang="cs-CZ" dirty="0" err="1" smtClean="0"/>
              <a:t>approach</a:t>
            </a:r>
            <a:r>
              <a:rPr lang="cs-CZ" dirty="0" smtClean="0"/>
              <a:t>.</a:t>
            </a:r>
          </a:p>
          <a:p>
            <a:pPr marL="457200" lvl="0" indent="-457200">
              <a:buFont typeface="Arial" charset="0"/>
              <a:buChar char="•"/>
            </a:pPr>
            <a:endParaRPr lang="cs-CZ" dirty="0"/>
          </a:p>
          <a:p>
            <a:pPr marL="457200" lvl="0" indent="-457200">
              <a:buFont typeface="Arial" charset="0"/>
              <a:buChar char="•"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0D8BE6-C0E8-4738-958C-DEEB7A74B8A6}" type="slidenum">
              <a:t>3</a:t>
            </a:fld>
            <a:endParaRPr lang="en-US"/>
          </a:p>
        </p:txBody>
      </p:sp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cs-CZ" dirty="0" err="1" smtClean="0"/>
              <a:t>String</a:t>
            </a:r>
            <a:r>
              <a:rPr lang="cs-CZ" dirty="0" smtClean="0"/>
              <a:t> </a:t>
            </a:r>
            <a:r>
              <a:rPr lang="cs-CZ" dirty="0" err="1" smtClean="0"/>
              <a:t>matching</a:t>
            </a:r>
            <a:r>
              <a:rPr lang="cs-CZ" dirty="0" smtClean="0"/>
              <a:t> II</a:t>
            </a:r>
            <a:endParaRPr lang="en-US" dirty="0"/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4"/>
              </a:spcAft>
              <a:buNone/>
              <a:defRPr lang="en-US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US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cs-CZ" dirty="0" err="1" smtClean="0"/>
              <a:t>It</a:t>
            </a:r>
            <a:r>
              <a:rPr lang="cs-CZ" dirty="0" smtClean="0"/>
              <a:t> </a:t>
            </a:r>
            <a:r>
              <a:rPr lang="cs-CZ" dirty="0" err="1" smtClean="0"/>
              <a:t>can</a:t>
            </a:r>
            <a:r>
              <a:rPr lang="cs-CZ" dirty="0" smtClean="0"/>
              <a:t> benefit </a:t>
            </a:r>
            <a:r>
              <a:rPr lang="cs-CZ" dirty="0" err="1" smtClean="0"/>
              <a:t>from</a:t>
            </a:r>
            <a:r>
              <a:rPr lang="cs-CZ" dirty="0" smtClean="0"/>
              <a:t> </a:t>
            </a:r>
            <a:r>
              <a:rPr lang="cs-CZ" dirty="0" err="1" smtClean="0"/>
              <a:t>Levenstein</a:t>
            </a:r>
            <a:r>
              <a:rPr lang="cs-CZ" dirty="0" smtClean="0"/>
              <a:t> distance </a:t>
            </a:r>
            <a:r>
              <a:rPr lang="cs-CZ" dirty="0" err="1" smtClean="0"/>
              <a:t>algorithm</a:t>
            </a:r>
            <a:r>
              <a:rPr lang="cs-CZ" dirty="0" smtClean="0"/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cs-CZ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cs-CZ" dirty="0" err="1" smtClean="0"/>
              <a:t>It</a:t>
            </a:r>
            <a:r>
              <a:rPr lang="cs-CZ" dirty="0" smtClean="0"/>
              <a:t> </a:t>
            </a:r>
            <a:r>
              <a:rPr lang="cs-CZ" dirty="0" err="1" smtClean="0"/>
              <a:t>can</a:t>
            </a:r>
            <a:r>
              <a:rPr lang="cs-CZ" dirty="0" smtClean="0"/>
              <a:t> </a:t>
            </a:r>
            <a:r>
              <a:rPr lang="cs-CZ" dirty="0" err="1" smtClean="0"/>
              <a:t>be</a:t>
            </a:r>
            <a:r>
              <a:rPr lang="cs-CZ" dirty="0" smtClean="0"/>
              <a:t> </a:t>
            </a:r>
            <a:r>
              <a:rPr lang="cs-CZ" dirty="0" err="1" smtClean="0"/>
              <a:t>implemented</a:t>
            </a:r>
            <a:r>
              <a:rPr lang="cs-CZ" dirty="0" smtClean="0"/>
              <a:t> as </a:t>
            </a:r>
            <a:r>
              <a:rPr lang="cs-CZ" dirty="0" err="1" smtClean="0"/>
              <a:t>Bitap</a:t>
            </a:r>
            <a:r>
              <a:rPr lang="cs-CZ" dirty="0" smtClean="0"/>
              <a:t> </a:t>
            </a:r>
            <a:r>
              <a:rPr lang="cs-CZ" dirty="0" err="1" smtClean="0"/>
              <a:t>algorithm</a:t>
            </a:r>
            <a:r>
              <a:rPr lang="cs-CZ" dirty="0" smtClean="0"/>
              <a:t> (</a:t>
            </a:r>
            <a:r>
              <a:rPr lang="en-GB" dirty="0" err="1" smtClean="0"/>
              <a:t>Baeza</a:t>
            </a:r>
            <a:r>
              <a:rPr lang="en-GB" dirty="0" smtClean="0"/>
              <a:t>-Yates–</a:t>
            </a:r>
            <a:r>
              <a:rPr lang="en-GB" dirty="0" err="1" smtClean="0"/>
              <a:t>Gonnet</a:t>
            </a:r>
            <a:r>
              <a:rPr lang="cs-CZ" dirty="0" smtClean="0"/>
              <a:t> </a:t>
            </a:r>
            <a:r>
              <a:rPr lang="cs-CZ" dirty="0" err="1" smtClean="0"/>
              <a:t>algorithm</a:t>
            </a:r>
            <a:r>
              <a:rPr lang="cs-CZ" dirty="0" smtClean="0"/>
              <a:t>) </a:t>
            </a:r>
            <a:r>
              <a:rPr lang="cs-CZ" dirty="0" err="1" smtClean="0"/>
              <a:t>which</a:t>
            </a:r>
            <a:r>
              <a:rPr lang="cs-CZ" dirty="0" smtClean="0"/>
              <a:t> </a:t>
            </a:r>
            <a:r>
              <a:rPr lang="cs-CZ" dirty="0" err="1" smtClean="0"/>
              <a:t>uses</a:t>
            </a:r>
            <a:r>
              <a:rPr lang="cs-CZ" dirty="0" smtClean="0"/>
              <a:t> </a:t>
            </a:r>
            <a:r>
              <a:rPr lang="cs-CZ" dirty="0" err="1" smtClean="0"/>
              <a:t>bitwise</a:t>
            </a:r>
            <a:r>
              <a:rPr lang="cs-CZ" dirty="0" smtClean="0"/>
              <a:t> </a:t>
            </a:r>
            <a:r>
              <a:rPr lang="cs-CZ" dirty="0" err="1" smtClean="0"/>
              <a:t>operators</a:t>
            </a:r>
            <a:r>
              <a:rPr lang="cs-CZ" dirty="0" smtClean="0"/>
              <a:t> and </a:t>
            </a:r>
            <a:r>
              <a:rPr lang="cs-CZ" dirty="0" err="1" smtClean="0"/>
              <a:t>it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therefore</a:t>
            </a:r>
            <a:r>
              <a:rPr lang="cs-CZ" dirty="0" smtClean="0"/>
              <a:t> </a:t>
            </a:r>
            <a:r>
              <a:rPr lang="cs-CZ" dirty="0" err="1" smtClean="0"/>
              <a:t>extremely</a:t>
            </a:r>
            <a:r>
              <a:rPr lang="cs-CZ" dirty="0" smtClean="0"/>
              <a:t> fast. </a:t>
            </a:r>
            <a:r>
              <a:rPr lang="cs-CZ" dirty="0" err="1" smtClean="0"/>
              <a:t>It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also</a:t>
            </a:r>
            <a:r>
              <a:rPr lang="cs-CZ" dirty="0" smtClean="0"/>
              <a:t> </a:t>
            </a:r>
            <a:r>
              <a:rPr lang="cs-CZ" dirty="0" err="1" smtClean="0"/>
              <a:t>used</a:t>
            </a:r>
            <a:r>
              <a:rPr lang="cs-CZ" dirty="0" smtClean="0"/>
              <a:t> in Unix utility Grep.</a:t>
            </a:r>
            <a:endParaRPr lang="cs-CZ" dirty="0"/>
          </a:p>
          <a:p>
            <a:pPr lvl="0"/>
            <a:endParaRPr lang="cs-CZ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cs-CZ" dirty="0" err="1" smtClean="0"/>
              <a:t>Possible</a:t>
            </a:r>
            <a:r>
              <a:rPr lang="cs-CZ" dirty="0" smtClean="0"/>
              <a:t> </a:t>
            </a:r>
            <a:r>
              <a:rPr lang="cs-CZ" dirty="0" err="1" smtClean="0"/>
              <a:t>real-world</a:t>
            </a:r>
            <a:r>
              <a:rPr lang="cs-CZ" dirty="0" smtClean="0"/>
              <a:t> </a:t>
            </a:r>
            <a:r>
              <a:rPr lang="cs-CZ" dirty="0" err="1" smtClean="0"/>
              <a:t>usages</a:t>
            </a:r>
            <a:r>
              <a:rPr lang="cs-CZ" dirty="0" smtClean="0"/>
              <a:t>: </a:t>
            </a:r>
            <a:r>
              <a:rPr lang="cs-CZ" dirty="0" err="1" smtClean="0"/>
              <a:t>spell</a:t>
            </a:r>
            <a:r>
              <a:rPr lang="cs-CZ" dirty="0" smtClean="0"/>
              <a:t> checker </a:t>
            </a:r>
            <a:r>
              <a:rPr lang="cs-CZ" dirty="0" err="1" smtClean="0"/>
              <a:t>or</a:t>
            </a:r>
            <a:r>
              <a:rPr lang="cs-CZ" dirty="0" smtClean="0"/>
              <a:t> spam </a:t>
            </a:r>
            <a:r>
              <a:rPr lang="cs-CZ" dirty="0" err="1" smtClean="0"/>
              <a:t>filtering</a:t>
            </a:r>
            <a:r>
              <a:rPr lang="cs-CZ" dirty="0" smtClean="0"/>
              <a:t>.</a:t>
            </a:r>
            <a:endParaRPr lang="cs-CZ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cs-CZ" dirty="0" smtClean="0"/>
          </a:p>
          <a:p>
            <a:pPr marL="457200" lvl="0" indent="-457200">
              <a:buFont typeface="Arial" charset="0"/>
              <a:buChar char="•"/>
            </a:pPr>
            <a:endParaRPr lang="cs-CZ" dirty="0"/>
          </a:p>
          <a:p>
            <a:pPr marL="457200" lvl="0" indent="-457200">
              <a:buFont typeface="Arial" charset="0"/>
              <a:buChar char="•"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61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495435-5154-46EC-B651-7AECD7D1ACCE}" type="slidenum">
              <a:t>4</a:t>
            </a:fld>
            <a:endParaRPr lang="en-US"/>
          </a:p>
        </p:txBody>
      </p:sp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What TODO?</a:t>
            </a:r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360000" y="1619597"/>
            <a:ext cx="9180000" cy="5040403"/>
          </a:xfrm>
        </p:spPr>
        <p:txBody>
          <a:bodyPr/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4"/>
              </a:spcAft>
              <a:buNone/>
              <a:defRPr lang="en-US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US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Prepare </a:t>
            </a:r>
            <a:r>
              <a:rPr lang="en-US" sz="2400" dirty="0"/>
              <a:t>data = pairs of </a:t>
            </a:r>
            <a:r>
              <a:rPr lang="en-US" sz="2400" dirty="0" smtClean="0"/>
              <a:t>(</a:t>
            </a:r>
            <a:r>
              <a:rPr lang="cs-CZ" sz="2400" dirty="0" err="1" smtClean="0"/>
              <a:t>patterns</a:t>
            </a:r>
            <a:r>
              <a:rPr lang="en-US" sz="2400" dirty="0" smtClean="0"/>
              <a:t>, </a:t>
            </a:r>
            <a:r>
              <a:rPr lang="cs-CZ" sz="2400" dirty="0" err="1" smtClean="0"/>
              <a:t>strings</a:t>
            </a:r>
            <a:r>
              <a:rPr lang="cs-CZ" sz="2400" dirty="0" smtClean="0"/>
              <a:t>)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cs-CZ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Implement </a:t>
            </a:r>
            <a:r>
              <a:rPr lang="en-US" sz="2400" dirty="0"/>
              <a:t>console app with the </a:t>
            </a:r>
            <a:r>
              <a:rPr lang="en-US" sz="2400" dirty="0" smtClean="0"/>
              <a:t>us</a:t>
            </a:r>
            <a:r>
              <a:rPr lang="cs-CZ" sz="2400" dirty="0" err="1" smtClean="0"/>
              <a:t>age</a:t>
            </a:r>
            <a:r>
              <a:rPr lang="en-US" sz="2400" dirty="0" smtClean="0"/>
              <a:t> </a:t>
            </a:r>
            <a:r>
              <a:rPr lang="en-US" sz="2400" dirty="0"/>
              <a:t>of </a:t>
            </a:r>
            <a:r>
              <a:rPr lang="cs-CZ" sz="2400" dirty="0" smtClean="0"/>
              <a:t>fuzzy </a:t>
            </a:r>
            <a:r>
              <a:rPr lang="cs-CZ" sz="2400" dirty="0" err="1" smtClean="0"/>
              <a:t>approach</a:t>
            </a:r>
            <a:r>
              <a:rPr lang="en-US" sz="2400" dirty="0" smtClean="0"/>
              <a:t> </a:t>
            </a:r>
            <a:r>
              <a:rPr lang="en-US" sz="2400" dirty="0"/>
              <a:t>in </a:t>
            </a:r>
            <a:r>
              <a:rPr lang="en-US" sz="2400" dirty="0" smtClean="0"/>
              <a:t>Python</a:t>
            </a:r>
            <a:r>
              <a:rPr lang="cs-CZ" sz="2400" dirty="0"/>
              <a:t> </a:t>
            </a:r>
            <a:r>
              <a:rPr lang="cs-CZ" sz="2400" dirty="0" err="1" smtClean="0"/>
              <a:t>for</a:t>
            </a:r>
            <a:r>
              <a:rPr lang="cs-CZ" sz="2400" dirty="0" smtClean="0"/>
              <a:t> </a:t>
            </a:r>
            <a:r>
              <a:rPr lang="cs-CZ" sz="2400" dirty="0" err="1" smtClean="0"/>
              <a:t>appoximate</a:t>
            </a:r>
            <a:r>
              <a:rPr lang="cs-CZ" sz="2400" dirty="0" smtClean="0"/>
              <a:t> </a:t>
            </a:r>
            <a:r>
              <a:rPr lang="cs-CZ" sz="2400" dirty="0" err="1" smtClean="0"/>
              <a:t>string</a:t>
            </a:r>
            <a:r>
              <a:rPr lang="cs-CZ" sz="2400" dirty="0" smtClean="0"/>
              <a:t> </a:t>
            </a:r>
            <a:r>
              <a:rPr lang="cs-CZ" sz="2400" dirty="0" err="1" smtClean="0"/>
              <a:t>matching</a:t>
            </a:r>
            <a:endParaRPr lang="en-US" sz="2400" dirty="0"/>
          </a:p>
          <a:p>
            <a:pPr marL="342900" lvl="0" indent="-342900">
              <a:buFont typeface="Arial" charset="0"/>
              <a:buChar char="•"/>
            </a:pPr>
            <a:endParaRPr lang="cs-CZ" sz="2400" dirty="0" smtClean="0"/>
          </a:p>
          <a:p>
            <a:pPr marL="342900" lvl="0" indent="-342900">
              <a:buFont typeface="Arial" charset="0"/>
              <a:buChar char="•"/>
            </a:pPr>
            <a:r>
              <a:rPr lang="en-US" sz="2400" dirty="0" smtClean="0"/>
              <a:t>Evaluate </a:t>
            </a:r>
            <a:r>
              <a:rPr lang="en-US" sz="2400" dirty="0"/>
              <a:t>results </a:t>
            </a:r>
            <a:r>
              <a:rPr lang="en-US" sz="2400" dirty="0" smtClean="0"/>
              <a:t>(</a:t>
            </a:r>
            <a:r>
              <a:rPr lang="cs-CZ" sz="2400" dirty="0" err="1" smtClean="0"/>
              <a:t>similarity</a:t>
            </a:r>
            <a:r>
              <a:rPr lang="cs-CZ" sz="2400" dirty="0" smtClean="0"/>
              <a:t> </a:t>
            </a:r>
            <a:r>
              <a:rPr lang="cs-CZ" sz="2400" dirty="0" err="1" smtClean="0"/>
              <a:t>score</a:t>
            </a:r>
            <a:r>
              <a:rPr lang="en-US" sz="2400" dirty="0" smtClean="0"/>
              <a:t>, </a:t>
            </a:r>
            <a:r>
              <a:rPr lang="cs-CZ" sz="2400" dirty="0" err="1" smtClean="0"/>
              <a:t>various</a:t>
            </a:r>
            <a:r>
              <a:rPr lang="cs-CZ" sz="2400" dirty="0" smtClean="0"/>
              <a:t> </a:t>
            </a:r>
            <a:r>
              <a:rPr lang="cs-CZ" sz="2400" dirty="0" err="1" smtClean="0"/>
              <a:t>scenarios</a:t>
            </a:r>
            <a:r>
              <a:rPr lang="cs-CZ" sz="2400" dirty="0" smtClean="0"/>
              <a:t> in data)</a:t>
            </a:r>
          </a:p>
          <a:p>
            <a:pPr marL="342900" lvl="0" indent="-342900">
              <a:buFont typeface="Arial" charset="0"/>
              <a:buChar char="•"/>
            </a:pPr>
            <a:endParaRPr lang="cs-CZ" sz="2400" dirty="0" smtClean="0"/>
          </a:p>
          <a:p>
            <a:pPr marL="342900" lvl="0" indent="-342900">
              <a:buFont typeface="Arial" charset="0"/>
              <a:buChar char="•"/>
            </a:pPr>
            <a:r>
              <a:rPr lang="cs-CZ" sz="2400" dirty="0" err="1" smtClean="0"/>
              <a:t>Compare</a:t>
            </a:r>
            <a:r>
              <a:rPr lang="cs-CZ" sz="2400" dirty="0" smtClean="0"/>
              <a:t> </a:t>
            </a:r>
            <a:r>
              <a:rPr lang="cs-CZ" sz="2400" dirty="0" err="1" smtClean="0"/>
              <a:t>results</a:t>
            </a:r>
            <a:r>
              <a:rPr lang="cs-CZ" sz="2400" dirty="0" smtClean="0"/>
              <a:t> </a:t>
            </a:r>
            <a:r>
              <a:rPr lang="cs-CZ" sz="2400" dirty="0" err="1" smtClean="0"/>
              <a:t>with</a:t>
            </a:r>
            <a:r>
              <a:rPr lang="cs-CZ" sz="2400" dirty="0" smtClean="0"/>
              <a:t> </a:t>
            </a:r>
            <a:r>
              <a:rPr lang="cs-CZ" sz="2400" dirty="0" err="1" smtClean="0"/>
              <a:t>naive</a:t>
            </a:r>
            <a:r>
              <a:rPr lang="cs-CZ" sz="2400" dirty="0" smtClean="0"/>
              <a:t> </a:t>
            </a:r>
            <a:r>
              <a:rPr lang="cs-CZ" sz="2400" dirty="0" err="1" smtClean="0"/>
              <a:t>approach</a:t>
            </a:r>
            <a:endParaRPr lang="cs-CZ" sz="2400" dirty="0" smtClean="0"/>
          </a:p>
          <a:p>
            <a:pPr marL="342900" lvl="0" indent="-342900">
              <a:buFont typeface="Arial" charset="0"/>
              <a:buChar char="•"/>
            </a:pPr>
            <a:endParaRPr lang="cs-CZ" sz="2400" dirty="0" smtClean="0"/>
          </a:p>
          <a:p>
            <a:pPr marL="342900" lvl="0" indent="-342900">
              <a:buFont typeface="Arial" charset="0"/>
              <a:buChar char="•"/>
            </a:pPr>
            <a:r>
              <a:rPr lang="cs-CZ" sz="2400" dirty="0" err="1" smtClean="0"/>
              <a:t>Technical</a:t>
            </a:r>
            <a:r>
              <a:rPr lang="cs-CZ" sz="2400" dirty="0" smtClean="0"/>
              <a:t> report and </a:t>
            </a:r>
            <a:r>
              <a:rPr lang="cs-CZ" sz="2400" dirty="0" err="1" smtClean="0"/>
              <a:t>documentation</a:t>
            </a:r>
            <a:endParaRPr lang="en-US" sz="2400" dirty="0"/>
          </a:p>
          <a:p>
            <a:pPr lvl="0"/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09B2AA-5D75-4952-B727-378C025A7B4B}" type="slidenum">
              <a:t>5</a:t>
            </a:fld>
            <a:endParaRPr lang="en-US"/>
          </a:p>
        </p:txBody>
      </p:sp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Discussions</a:t>
            </a:r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4"/>
              </a:spcAft>
              <a:buNone/>
              <a:defRPr lang="en-US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US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/>
            <a:r>
              <a:rPr lang="en-US"/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09B2AA-5D75-4952-B727-378C025A7B4B}" type="slidenum">
              <a:t>6</a:t>
            </a:fld>
            <a:endParaRPr lang="en-US"/>
          </a:p>
        </p:txBody>
      </p:sp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cs-CZ" dirty="0" err="1" smtClean="0"/>
              <a:t>References</a:t>
            </a:r>
            <a:endParaRPr lang="en-US" dirty="0"/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4"/>
              </a:spcAft>
              <a:buNone/>
              <a:defRPr lang="en-US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US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hlinkClick r:id="rId3"/>
              </a:rPr>
              <a:t>https://github.com/seatgeek/fuzzywuzzy</a:t>
            </a:r>
            <a:endParaRPr lang="cs-CZ" sz="20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hlinkClick r:id="rId4"/>
              </a:rPr>
              <a:t>https://github.com/sajari/fuzzy</a:t>
            </a:r>
            <a:endParaRPr lang="cs-CZ" sz="20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hlinkClick r:id="rId5"/>
              </a:rPr>
              <a:t>https://towardsdatascience.com/symspell-vs-bk-tree-100x-faster-fuzzy-string-search-spell-checking-c4f10d80a078</a:t>
            </a:r>
            <a:endParaRPr lang="cs-CZ" sz="20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hlinkClick r:id="rId6"/>
              </a:rPr>
              <a:t>http://chairnerd.seatgeek.com/fuzzywuzzy-fuzzy-string-matching-in-python/</a:t>
            </a:r>
            <a:endParaRPr lang="cs-CZ" sz="20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hlinkClick r:id="rId7"/>
              </a:rPr>
              <a:t>https://en.wikipedia.org/wiki/Approximate_string_matching</a:t>
            </a:r>
            <a:endParaRPr lang="cs-CZ" sz="20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hlinkClick r:id="rId8"/>
              </a:rPr>
              <a:t>https://en.wikipedia.org/wiki/Levenshtein_distance</a:t>
            </a:r>
            <a:endParaRPr lang="cs-CZ" sz="20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hlinkClick r:id="rId9"/>
              </a:rPr>
              <a:t>https://en.wikipedia.org/wiki/Bitap_algorithm</a:t>
            </a:r>
            <a:endParaRPr lang="cs-CZ" sz="20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5672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izarin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izarin0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203</Words>
  <Application>Microsoft Office PowerPoint</Application>
  <PresentationFormat>Předvádění na obrazovce (4:3)</PresentationFormat>
  <Paragraphs>51</Paragraphs>
  <Slides>6</Slides>
  <Notes>6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6</vt:i4>
      </vt:variant>
    </vt:vector>
  </HeadingPairs>
  <TitlesOfParts>
    <vt:vector size="8" baseType="lpstr">
      <vt:lpstr>Alizarin</vt:lpstr>
      <vt:lpstr>Alizarin0</vt:lpstr>
      <vt:lpstr>Approximate string matching aka fuzzy string searching</vt:lpstr>
      <vt:lpstr>String matching I</vt:lpstr>
      <vt:lpstr>String matching II</vt:lpstr>
      <vt:lpstr>What TODO?</vt:lpstr>
      <vt:lpstr>Discussions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 string matching aka fuzzy string searching</dc:title>
  <dc:creator>lsulak</dc:creator>
  <cp:lastModifiedBy>lsulak</cp:lastModifiedBy>
  <cp:revision>56</cp:revision>
  <dcterms:created xsi:type="dcterms:W3CDTF">2017-10-23T11:55:53Z</dcterms:created>
  <dcterms:modified xsi:type="dcterms:W3CDTF">2018-01-08T14:21:19Z</dcterms:modified>
</cp:coreProperties>
</file>