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80" r:id="rId3"/>
    <p:sldId id="262" r:id="rId5"/>
    <p:sldId id="289" r:id="rId6"/>
    <p:sldId id="300" r:id="rId7"/>
    <p:sldId id="301" r:id="rId8"/>
    <p:sldId id="302" r:id="rId9"/>
    <p:sldId id="303" r:id="rId10"/>
    <p:sldId id="304" r:id="rId11"/>
    <p:sldId id="305" r:id="rId12"/>
    <p:sldId id="306" r:id="rId13"/>
    <p:sldId id="307" r:id="rId14"/>
    <p:sldId id="309" r:id="rId15"/>
    <p:sldId id="310" r:id="rId16"/>
    <p:sldId id="312" r:id="rId17"/>
    <p:sldId id="313" r:id="rId18"/>
    <p:sldId id="319" r:id="rId19"/>
    <p:sldId id="315" r:id="rId20"/>
    <p:sldId id="320" r:id="rId21"/>
    <p:sldId id="321" r:id="rId22"/>
    <p:sldId id="2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3B8"/>
    <a:srgbClr val="767171"/>
    <a:srgbClr val="2D70A9"/>
    <a:srgbClr val="D9D9D9"/>
    <a:srgbClr val="00729E"/>
    <a:srgbClr val="005F8D"/>
    <a:srgbClr val="00467E"/>
    <a:srgbClr val="004276"/>
    <a:srgbClr val="007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39" autoAdjust="0"/>
    <p:restoredTop sz="94660"/>
  </p:normalViewPr>
  <p:slideViewPr>
    <p:cSldViewPr snapToGrid="0">
      <p:cViewPr varScale="1">
        <p:scale>
          <a:sx n="108" d="100"/>
          <a:sy n="108" d="100"/>
        </p:scale>
        <p:origin x="1092" y="10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6A605-3380-470F-A359-ECFF82B0A5B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85199-D7E7-416F-9D71-3AF4885C2D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085199-D7E7-416F-9D71-3AF4885C2D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4617736" y="3042623"/>
            <a:ext cx="295652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nvPr>
        </p:nvSpPr>
        <p:spPr>
          <a:xfrm>
            <a:off x="3225799" y="3042623"/>
            <a:ext cx="5740401" cy="1295399"/>
          </a:xfrm>
        </p:spPr>
        <p:txBody>
          <a:bodyPr lIns="90000" tIns="46800" rIns="90000" bIns="46800" anchor="b" anchorCtr="0">
            <a:normAutofit/>
          </a:bodyPr>
          <a:lstStyle>
            <a:lvl1pPr algn="ctr">
              <a:defRPr sz="5400" b="0">
                <a:solidFill>
                  <a:schemeClr val="bg1"/>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3225799" y="4412107"/>
            <a:ext cx="5740401" cy="778934"/>
          </a:xfrm>
        </p:spPr>
        <p:txBody>
          <a:bodyPr lIns="90000" tIns="46800" rIns="90000" bIns="46800" anchor="t" anchorCtr="0">
            <a:normAutofit/>
          </a:bodyPr>
          <a:lstStyle>
            <a:lvl1pPr marL="0" indent="0" algn="ctr">
              <a:buNone/>
              <a:defRPr sz="20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a:t>
            </a:r>
            <a:endParaRPr lang="zh-CN" altLang="en-US" dirty="0"/>
          </a:p>
        </p:txBody>
      </p:sp>
      <p:sp>
        <p:nvSpPr>
          <p:cNvPr id="4" name="日期占位符 3"/>
          <p:cNvSpPr>
            <a:spLocks noGrp="1"/>
          </p:cNvSpPr>
          <p:nvPr>
            <p:ph type="dt" sz="half" idx="10"/>
          </p:nvPr>
        </p:nvSpPr>
        <p:spPr/>
        <p:txBody>
          <a:bodyPr lIns="90000" tIns="46800" rIns="90000" bIns="46800">
            <a:normAutofit/>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normAutofit/>
          </a:bodyPr>
          <a:lstStyle/>
          <a:p>
            <a:endParaRPr lang="zh-CN" altLang="en-US"/>
          </a:p>
        </p:txBody>
      </p:sp>
      <p:sp>
        <p:nvSpPr>
          <p:cNvPr id="6" name="灯片编号占位符 5"/>
          <p:cNvSpPr>
            <a:spLocks noGrp="1"/>
          </p:cNvSpPr>
          <p:nvPr>
            <p:ph type="sldNum" sz="quarter" idx="12"/>
          </p:nvPr>
        </p:nvSpPr>
        <p:spPr/>
        <p:txBody>
          <a:bodyPr lIns="90000" tIns="46800" rIns="90000" bIns="46800">
            <a:normAutofit/>
          </a:bodyPr>
          <a:lstStyle/>
          <a:p>
            <a:fld id="{DD074F22-C169-4F08-BADB-1985F513ADB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email"/>
          <a:srcRect/>
          <a:stretch>
            <a:fillRect/>
          </a:stretch>
        </p:blipFill>
        <p:spPr>
          <a:xfrm>
            <a:off x="0" y="669757"/>
            <a:ext cx="12192000" cy="4057650"/>
          </a:xfrm>
          <a:prstGeom prst="rect">
            <a:avLst/>
          </a:prstGeom>
        </p:spPr>
      </p:pic>
      <p:sp>
        <p:nvSpPr>
          <p:cNvPr id="8" name="矩形 7"/>
          <p:cNvSpPr/>
          <p:nvPr/>
        </p:nvSpPr>
        <p:spPr>
          <a:xfrm>
            <a:off x="3771900" y="1231732"/>
            <a:ext cx="4152900" cy="29337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nvPr>
        </p:nvSpPr>
        <p:spPr>
          <a:xfrm>
            <a:off x="2962275" y="4716626"/>
            <a:ext cx="6267450" cy="978729"/>
          </a:xfrm>
        </p:spPr>
        <p:txBody>
          <a:bodyPr lIns="90000" tIns="46800" rIns="90000" bIns="46800"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2962275" y="5703252"/>
            <a:ext cx="6267450" cy="424732"/>
          </a:xfrm>
        </p:spPr>
        <p:txBody>
          <a:bodyPr lIns="90000" tIns="46800" rIns="90000" bIns="46800">
            <a:normAutofit/>
          </a:bodyPr>
          <a:lstStyle>
            <a:lvl1pPr marL="0" indent="0" algn="ctr">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lIns="90000" tIns="46800" rIns="90000" bIns="46800"/>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lIns="90000" tIns="46800" rIns="90000" bIns="46800"/>
          <a:lstStyle/>
          <a:p>
            <a:endParaRPr lang="zh-CN" altLang="en-US"/>
          </a:p>
        </p:txBody>
      </p:sp>
      <p:sp>
        <p:nvSpPr>
          <p:cNvPr id="6" name="灯片编号占位符 5"/>
          <p:cNvSpPr>
            <a:spLocks noGrp="1"/>
          </p:cNvSpPr>
          <p:nvPr>
            <p:ph type="sldNum" sz="quarter" idx="12"/>
          </p:nvPr>
        </p:nvSpPr>
        <p:spPr/>
        <p:txBody>
          <a:bodyPr lIns="90000" tIns="46800" rIns="90000" bIns="46800"/>
          <a:lstStyle/>
          <a:p>
            <a:fld id="{DD074F22-C169-4F08-BADB-1985F513ADB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15494"/>
            <a:ext cx="10515600" cy="1325563"/>
          </a:xfrm>
        </p:spPr>
        <p:txBody>
          <a:bodyPr vert="horz" lIns="91440" tIns="45720" rIns="91440" bIns="45720" rtlCol="0" anchor="ctr">
            <a:normAutofit/>
          </a:bodyPr>
          <a:lstStyle>
            <a:lvl1pPr>
              <a:defRPr lang="zh-CN" altLang="en-US" sz="4000"/>
            </a:lvl1pPr>
          </a:lstStyle>
          <a:p>
            <a:pPr lvl="0"/>
            <a:r>
              <a:rPr lang="zh-CN" altLang="en-US"/>
              <a:t>单击此处编辑母版标题样式</a:t>
            </a:r>
            <a:endParaRPr lang="zh-CN" altLang="en-US"/>
          </a:p>
        </p:txBody>
      </p:sp>
      <p:sp>
        <p:nvSpPr>
          <p:cNvPr id="3" name="文本占位符 2"/>
          <p:cNvSpPr>
            <a:spLocks noGrp="1"/>
          </p:cNvSpPr>
          <p:nvPr>
            <p:ph type="body" idx="1"/>
          </p:nvPr>
        </p:nvSpPr>
        <p:spPr>
          <a:xfrm>
            <a:off x="839788" y="1614659"/>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14659"/>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3225800" y="1670050"/>
            <a:ext cx="5740400" cy="3517900"/>
          </a:xfrm>
          <a:prstGeom prst="rect">
            <a:avLst/>
          </a:pr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4038600" y="3429000"/>
            <a:ext cx="41148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nvPr>
        </p:nvSpPr>
        <p:spPr>
          <a:xfrm>
            <a:off x="3225800" y="1670050"/>
            <a:ext cx="5740400" cy="1717393"/>
          </a:xfrm>
        </p:spPr>
        <p:txBody>
          <a:bodyPr lIns="90000" tIns="46800" rIns="90000" bIns="46800" anchor="b" anchorCtr="0">
            <a:normAutofit/>
          </a:bodyPr>
          <a:lstStyle>
            <a:lvl1pPr algn="ctr">
              <a:defRPr sz="8000" b="0">
                <a:solidFill>
                  <a:schemeClr val="bg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lIns="90000" tIns="46800" rIns="90000" bIns="46800"/>
          <a:lstStyle/>
          <a:p>
            <a:fld id="{DDC86826-C030-4ABB-BAB8-ECCBC086F54C}"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DD074F22-C169-4F08-BADB-1985F513ADBA}" type="slidenum">
              <a:rPr lang="zh-CN" altLang="en-US" smtClean="0"/>
            </a:fld>
            <a:endParaRPr lang="zh-CN" altLang="en-US"/>
          </a:p>
        </p:txBody>
      </p:sp>
      <p:sp>
        <p:nvSpPr>
          <p:cNvPr id="9" name="文本占位符 8"/>
          <p:cNvSpPr>
            <a:spLocks noGrp="1"/>
          </p:cNvSpPr>
          <p:nvPr>
            <p:ph type="body" sz="quarter" idx="13" hasCustomPrompt="1"/>
          </p:nvPr>
        </p:nvSpPr>
        <p:spPr>
          <a:xfrm>
            <a:off x="3225800" y="3470558"/>
            <a:ext cx="5740400" cy="1717392"/>
          </a:xfrm>
        </p:spPr>
        <p:txBody>
          <a:bodyPr>
            <a:normAutofit/>
          </a:bodyPr>
          <a:lstStyle>
            <a:lvl1pPr marL="0" indent="0" algn="ctr">
              <a:buNone/>
              <a:defRPr sz="8000">
                <a:solidFill>
                  <a:schemeClr val="bg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48850" y="365125"/>
            <a:ext cx="804949"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635836"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DC86826-C030-4ABB-BAB8-ECCBC086F5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074F22-C169-4F08-BADB-1985F513AD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lumMod val="50000"/>
                    <a:lumOff val="50000"/>
                  </a:schemeClr>
                </a:solidFill>
              </a:defRPr>
            </a:lvl1pPr>
          </a:lstStyle>
          <a:p>
            <a:fld id="{DDC86826-C030-4ABB-BAB8-ECCBC086F54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lumMod val="50000"/>
                    <a:lumOff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lumMod val="50000"/>
                    <a:lumOff val="50000"/>
                  </a:schemeClr>
                </a:solidFill>
              </a:defRPr>
            </a:lvl1pPr>
          </a:lstStyle>
          <a:p>
            <a:fld id="{DD074F22-C169-4F08-BADB-1985F513ADBA}" type="slidenum">
              <a:rPr lang="zh-CN" altLang="en-US" smtClean="0"/>
            </a:fld>
            <a:endParaRPr lang="zh-CN" altLang="en-US"/>
          </a:p>
        </p:txBody>
      </p:sp>
      <p:sp>
        <p:nvSpPr>
          <p:cNvPr id="7" name="KSO_TEMPLATE" hidden="1"/>
          <p:cNvSpPr/>
          <p:nvPr>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120000"/>
        </a:lnSpc>
        <a:spcBef>
          <a:spcPct val="0"/>
        </a:spcBef>
        <a:buNone/>
        <a:defRPr sz="4400" kern="1200">
          <a:solidFill>
            <a:schemeClr val="tx1">
              <a:lumMod val="65000"/>
              <a:lumOff val="3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26.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3168015" y="2798445"/>
            <a:ext cx="5856605" cy="1295400"/>
          </a:xfrm>
        </p:spPr>
        <p:txBody>
          <a:bodyPr>
            <a:noAutofit/>
          </a:bodyPr>
          <a:lstStyle/>
          <a:p>
            <a:r>
              <a:rPr lang="zh-CN" altLang="zh-CN" sz="6000"/>
              <a:t>面向对象的程序设计</a:t>
            </a:r>
            <a:endParaRPr lang="zh-CN" altLang="zh-CN" sz="60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4.</a:t>
            </a:r>
            <a:r>
              <a:rPr lang="zh-CN" altLang="en-US" sz="4000">
                <a:solidFill>
                  <a:schemeClr val="tx1">
                    <a:lumMod val="65000"/>
                    <a:lumOff val="35000"/>
                  </a:schemeClr>
                </a:solidFill>
                <a:latin typeface="+mj-lt"/>
                <a:ea typeface="+mj-ea"/>
                <a:cs typeface="+mj-cs"/>
                <a:sym typeface="+mn-ea"/>
              </a:rPr>
              <a:t>原型模式</a:t>
            </a:r>
            <a:endParaRPr lang="zh-CN" altLang="en-US" sz="4000">
              <a:solidFill>
                <a:schemeClr val="tx1">
                  <a:lumMod val="65000"/>
                  <a:lumOff val="35000"/>
                </a:schemeClr>
              </a:solidFill>
              <a:latin typeface="+mj-lt"/>
              <a:ea typeface="+mj-ea"/>
              <a:cs typeface="+mj-cs"/>
              <a:sym typeface="+mn-ea"/>
            </a:endParaRPr>
          </a:p>
        </p:txBody>
      </p:sp>
      <p:pic>
        <p:nvPicPr>
          <p:cNvPr id="2" name="图片 1"/>
          <p:cNvPicPr>
            <a:picLocks noChangeAspect="1"/>
          </p:cNvPicPr>
          <p:nvPr/>
        </p:nvPicPr>
        <p:blipFill>
          <a:blip r:embed="rId1"/>
          <a:stretch>
            <a:fillRect/>
          </a:stretch>
        </p:blipFill>
        <p:spPr>
          <a:xfrm>
            <a:off x="6764020" y="1887220"/>
            <a:ext cx="4582795" cy="3083560"/>
          </a:xfrm>
          <a:prstGeom prst="rect">
            <a:avLst/>
          </a:prstGeom>
        </p:spPr>
      </p:pic>
      <p:pic>
        <p:nvPicPr>
          <p:cNvPr id="4" name="图片 3"/>
          <p:cNvPicPr>
            <a:picLocks noChangeAspect="1"/>
          </p:cNvPicPr>
          <p:nvPr/>
        </p:nvPicPr>
        <p:blipFill>
          <a:blip r:embed="rId2"/>
          <a:stretch>
            <a:fillRect/>
          </a:stretch>
        </p:blipFill>
        <p:spPr>
          <a:xfrm>
            <a:off x="619760" y="2142490"/>
            <a:ext cx="5877560" cy="257238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5.</a:t>
            </a:r>
            <a:r>
              <a:rPr lang="zh-CN" altLang="en-US" sz="4000">
                <a:solidFill>
                  <a:schemeClr val="tx1">
                    <a:lumMod val="65000"/>
                    <a:lumOff val="35000"/>
                  </a:schemeClr>
                </a:solidFill>
                <a:latin typeface="+mj-lt"/>
                <a:ea typeface="+mj-ea"/>
                <a:cs typeface="+mj-cs"/>
                <a:sym typeface="+mn-ea"/>
              </a:rPr>
              <a:t>组合使用构造函数和原型模式</a:t>
            </a:r>
            <a:endParaRPr lang="zh-CN" altLang="en-US" sz="4000">
              <a:solidFill>
                <a:schemeClr val="tx1">
                  <a:lumMod val="65000"/>
                  <a:lumOff val="35000"/>
                </a:schemeClr>
              </a:solidFill>
              <a:latin typeface="+mj-lt"/>
              <a:ea typeface="+mj-ea"/>
              <a:cs typeface="+mj-cs"/>
              <a:sym typeface="+mn-ea"/>
            </a:endParaRPr>
          </a:p>
        </p:txBody>
      </p:sp>
      <p:pic>
        <p:nvPicPr>
          <p:cNvPr id="3" name="图片 2"/>
          <p:cNvPicPr>
            <a:picLocks noChangeAspect="1"/>
          </p:cNvPicPr>
          <p:nvPr/>
        </p:nvPicPr>
        <p:blipFill>
          <a:blip r:embed="rId1"/>
          <a:stretch>
            <a:fillRect/>
          </a:stretch>
        </p:blipFill>
        <p:spPr>
          <a:xfrm>
            <a:off x="2580005" y="1843405"/>
            <a:ext cx="7031990" cy="446722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6.es6</a:t>
            </a:r>
            <a:r>
              <a:rPr lang="zh-CN" altLang="en-US" sz="4000">
                <a:solidFill>
                  <a:schemeClr val="tx1">
                    <a:lumMod val="65000"/>
                    <a:lumOff val="35000"/>
                  </a:schemeClr>
                </a:solidFill>
                <a:latin typeface="+mj-lt"/>
                <a:ea typeface="+mj-ea"/>
                <a:cs typeface="+mj-cs"/>
                <a:sym typeface="+mn-ea"/>
              </a:rPr>
              <a:t>的面向对象</a:t>
            </a:r>
            <a:endParaRPr lang="zh-CN" altLang="en-US" sz="4000">
              <a:solidFill>
                <a:schemeClr val="tx1">
                  <a:lumMod val="65000"/>
                  <a:lumOff val="35000"/>
                </a:schemeClr>
              </a:solidFill>
              <a:latin typeface="+mj-lt"/>
              <a:ea typeface="+mj-ea"/>
              <a:cs typeface="+mj-cs"/>
              <a:sym typeface="+mn-ea"/>
            </a:endParaRPr>
          </a:p>
        </p:txBody>
      </p:sp>
      <p:pic>
        <p:nvPicPr>
          <p:cNvPr id="2" name="图片 1"/>
          <p:cNvPicPr>
            <a:picLocks noChangeAspect="1"/>
          </p:cNvPicPr>
          <p:nvPr/>
        </p:nvPicPr>
        <p:blipFill>
          <a:blip r:embed="rId1"/>
          <a:stretch>
            <a:fillRect/>
          </a:stretch>
        </p:blipFill>
        <p:spPr>
          <a:xfrm>
            <a:off x="1249680" y="1823720"/>
            <a:ext cx="4374515" cy="3068955"/>
          </a:xfrm>
          <a:prstGeom prst="rect">
            <a:avLst/>
          </a:prstGeom>
        </p:spPr>
      </p:pic>
      <p:pic>
        <p:nvPicPr>
          <p:cNvPr id="4" name="图片 3"/>
          <p:cNvPicPr>
            <a:picLocks noChangeAspect="1"/>
          </p:cNvPicPr>
          <p:nvPr/>
        </p:nvPicPr>
        <p:blipFill>
          <a:blip r:embed="rId2"/>
          <a:stretch>
            <a:fillRect/>
          </a:stretch>
        </p:blipFill>
        <p:spPr>
          <a:xfrm>
            <a:off x="6008370" y="1968500"/>
            <a:ext cx="5474335" cy="2779395"/>
          </a:xfrm>
          <a:prstGeom prst="rect">
            <a:avLst/>
          </a:prstGeom>
        </p:spPr>
      </p:pic>
      <p:sp>
        <p:nvSpPr>
          <p:cNvPr id="5" name="上箭头 4"/>
          <p:cNvSpPr/>
          <p:nvPr/>
        </p:nvSpPr>
        <p:spPr>
          <a:xfrm>
            <a:off x="3093085" y="5125085"/>
            <a:ext cx="251460" cy="715010"/>
          </a:xfrm>
          <a:prstGeom prst="up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上箭头 6"/>
          <p:cNvSpPr/>
          <p:nvPr/>
        </p:nvSpPr>
        <p:spPr>
          <a:xfrm>
            <a:off x="8620125" y="5125085"/>
            <a:ext cx="251460" cy="715010"/>
          </a:xfrm>
          <a:prstGeom prst="up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文本框 7"/>
          <p:cNvSpPr txBox="1"/>
          <p:nvPr/>
        </p:nvSpPr>
        <p:spPr>
          <a:xfrm>
            <a:off x="2903855" y="6111240"/>
            <a:ext cx="629285" cy="368300"/>
          </a:xfrm>
          <a:prstGeom prst="rect">
            <a:avLst/>
          </a:prstGeom>
          <a:noFill/>
        </p:spPr>
        <p:txBody>
          <a:bodyPr wrap="square" rtlCol="0">
            <a:spAutoFit/>
          </a:bodyPr>
          <a:p>
            <a:r>
              <a:rPr lang="en-US" altLang="zh-CN"/>
              <a:t>ES6</a:t>
            </a:r>
            <a:endParaRPr lang="en-US" altLang="zh-CN"/>
          </a:p>
        </p:txBody>
      </p:sp>
      <p:sp>
        <p:nvSpPr>
          <p:cNvPr id="9" name="文本框 8"/>
          <p:cNvSpPr txBox="1"/>
          <p:nvPr/>
        </p:nvSpPr>
        <p:spPr>
          <a:xfrm>
            <a:off x="8430895" y="6111240"/>
            <a:ext cx="629285" cy="368300"/>
          </a:xfrm>
          <a:prstGeom prst="rect">
            <a:avLst/>
          </a:prstGeom>
          <a:noFill/>
        </p:spPr>
        <p:txBody>
          <a:bodyPr wrap="square" rtlCol="0">
            <a:spAutoFit/>
          </a:bodyPr>
          <a:p>
            <a:r>
              <a:rPr lang="en-US" altLang="zh-CN"/>
              <a:t>ES5</a:t>
            </a:r>
            <a:endParaRPr lang="en-US" altLang="zh-CN"/>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6.es6</a:t>
            </a:r>
            <a:r>
              <a:rPr lang="zh-CN" altLang="en-US" sz="4000">
                <a:solidFill>
                  <a:schemeClr val="tx1">
                    <a:lumMod val="65000"/>
                    <a:lumOff val="35000"/>
                  </a:schemeClr>
                </a:solidFill>
                <a:latin typeface="+mj-lt"/>
                <a:ea typeface="+mj-ea"/>
                <a:cs typeface="+mj-cs"/>
                <a:sym typeface="+mn-ea"/>
              </a:rPr>
              <a:t>的面向对象</a:t>
            </a:r>
            <a:endParaRPr lang="zh-CN" altLang="en-US" sz="4000">
              <a:solidFill>
                <a:schemeClr val="tx1">
                  <a:lumMod val="65000"/>
                  <a:lumOff val="35000"/>
                </a:schemeClr>
              </a:solidFill>
              <a:latin typeface="+mj-lt"/>
              <a:ea typeface="+mj-ea"/>
              <a:cs typeface="+mj-cs"/>
              <a:sym typeface="+mn-ea"/>
            </a:endParaRPr>
          </a:p>
        </p:txBody>
      </p:sp>
      <p:sp>
        <p:nvSpPr>
          <p:cNvPr id="8" name="文本框 7"/>
          <p:cNvSpPr txBox="1"/>
          <p:nvPr/>
        </p:nvSpPr>
        <p:spPr>
          <a:xfrm>
            <a:off x="1145540" y="1535430"/>
            <a:ext cx="8934450" cy="1106805"/>
          </a:xfrm>
          <a:prstGeom prst="rect">
            <a:avLst/>
          </a:prstGeom>
          <a:noFill/>
        </p:spPr>
        <p:txBody>
          <a:bodyPr wrap="square" rtlCol="0">
            <a:spAutoFit/>
          </a:bodyPr>
          <a:p>
            <a:r>
              <a:rPr lang="en-US" altLang="zh-CN" sz="2400"/>
              <a:t>1.</a:t>
            </a:r>
            <a:r>
              <a:rPr lang="zh-CN" altLang="en-US" sz="2400"/>
              <a:t>原型对象身上的方法不可枚举；</a:t>
            </a:r>
            <a:endParaRPr lang="zh-CN" altLang="en-US" sz="2400"/>
          </a:p>
          <a:p>
            <a:r>
              <a:rPr lang="en-US" altLang="zh-CN" sz="2400"/>
              <a:t>2.</a:t>
            </a:r>
            <a:r>
              <a:rPr lang="zh-CN" altLang="en-US" sz="2400"/>
              <a:t>不存在变量提升；</a:t>
            </a:r>
            <a:endParaRPr lang="zh-CN" altLang="en-US"/>
          </a:p>
          <a:p>
            <a:endParaRPr lang="zh-CN" altLang="en-US"/>
          </a:p>
        </p:txBody>
      </p:sp>
      <p:pic>
        <p:nvPicPr>
          <p:cNvPr id="3" name="图片 2"/>
          <p:cNvPicPr>
            <a:picLocks noChangeAspect="1"/>
          </p:cNvPicPr>
          <p:nvPr/>
        </p:nvPicPr>
        <p:blipFill>
          <a:blip r:embed="rId1"/>
          <a:stretch>
            <a:fillRect/>
          </a:stretch>
        </p:blipFill>
        <p:spPr>
          <a:xfrm>
            <a:off x="1358265" y="2451735"/>
            <a:ext cx="5476240" cy="495300"/>
          </a:xfrm>
          <a:prstGeom prst="rect">
            <a:avLst/>
          </a:prstGeom>
        </p:spPr>
      </p:pic>
      <p:sp>
        <p:nvSpPr>
          <p:cNvPr id="10" name="文本框 9"/>
          <p:cNvSpPr txBox="1"/>
          <p:nvPr/>
        </p:nvSpPr>
        <p:spPr>
          <a:xfrm>
            <a:off x="1145540" y="3039110"/>
            <a:ext cx="10500360" cy="829945"/>
          </a:xfrm>
          <a:prstGeom prst="rect">
            <a:avLst/>
          </a:prstGeom>
          <a:noFill/>
        </p:spPr>
        <p:txBody>
          <a:bodyPr wrap="square" rtlCol="0">
            <a:spAutoFit/>
          </a:bodyPr>
          <a:p>
            <a:r>
              <a:rPr lang="en-US" altLang="zh-CN" sz="2400"/>
              <a:t>3.</a:t>
            </a:r>
            <a:r>
              <a:rPr lang="zh-CN" altLang="en-US" sz="2400"/>
              <a:t>类的方法内部如果含有this，它默认指向类的实例。但是，必须非常小心，一旦单独使用该方法，很可能报错。</a:t>
            </a:r>
            <a:endParaRPr lang="zh-CN" altLang="en-US" sz="2400"/>
          </a:p>
        </p:txBody>
      </p:sp>
      <p:pic>
        <p:nvPicPr>
          <p:cNvPr id="11" name="图片 10"/>
          <p:cNvPicPr>
            <a:picLocks noChangeAspect="1"/>
          </p:cNvPicPr>
          <p:nvPr/>
        </p:nvPicPr>
        <p:blipFill>
          <a:blip r:embed="rId2"/>
          <a:stretch>
            <a:fillRect/>
          </a:stretch>
        </p:blipFill>
        <p:spPr>
          <a:xfrm>
            <a:off x="1358265" y="3940175"/>
            <a:ext cx="5476875" cy="262953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962275" y="4716626"/>
            <a:ext cx="6267450" cy="978729"/>
          </a:xfrm>
          <a:prstGeom prst="rect">
            <a:avLst/>
          </a:prstGeom>
        </p:spPr>
        <p:txBody>
          <a:bodyPr vert="horz" lIns="90000" tIns="46800" rIns="90000" bIns="46800" rtlCol="0" anchor="b">
            <a:norm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a:cs typeface="+mj-cs"/>
              </a:rPr>
              <a:t>对象的继承</a:t>
            </a:r>
            <a:endParaRPr lang="zh-CN" altLang="en-US">
              <a:cs typeface="+mj-cs"/>
            </a:endParaRPr>
          </a:p>
        </p:txBody>
      </p:sp>
      <p:sp>
        <p:nvSpPr>
          <p:cNvPr id="7" name="文本框 6"/>
          <p:cNvSpPr txBox="1"/>
          <p:nvPr>
            <p:custDataLst>
              <p:tags r:id="rId2"/>
            </p:custDataLst>
          </p:nvPr>
        </p:nvSpPr>
        <p:spPr>
          <a:xfrm>
            <a:off x="4445000" y="1375311"/>
            <a:ext cx="2857500" cy="2646878"/>
          </a:xfrm>
          <a:prstGeom prst="rect">
            <a:avLst/>
          </a:prstGeom>
          <a:noFill/>
        </p:spPr>
        <p:txBody>
          <a:bodyPr wrap="square" lIns="90000" tIns="46800" rIns="90000" bIns="468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a:cs typeface="+mn-cs"/>
              </a:rPr>
              <a:t>02</a:t>
            </a:r>
            <a:endParaRPr lang="en-US" altLang="zh-CN">
              <a:cs typeface="+mn-cs"/>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1.</a:t>
            </a:r>
            <a:r>
              <a:rPr sz="4000">
                <a:solidFill>
                  <a:schemeClr val="tx1">
                    <a:lumMod val="65000"/>
                    <a:lumOff val="35000"/>
                  </a:schemeClr>
                </a:solidFill>
                <a:latin typeface="+mj-lt"/>
                <a:ea typeface="+mj-ea"/>
                <a:cs typeface="+mj-cs"/>
                <a:sym typeface="+mn-ea"/>
              </a:rPr>
              <a:t>原型链实现继承</a:t>
            </a:r>
            <a:endParaRPr sz="4000">
              <a:solidFill>
                <a:schemeClr val="tx1">
                  <a:lumMod val="65000"/>
                  <a:lumOff val="35000"/>
                </a:schemeClr>
              </a:solidFill>
              <a:latin typeface="+mj-lt"/>
              <a:ea typeface="+mj-ea"/>
              <a:cs typeface="+mj-cs"/>
              <a:sym typeface="+mn-ea"/>
            </a:endParaRPr>
          </a:p>
        </p:txBody>
      </p:sp>
      <p:pic>
        <p:nvPicPr>
          <p:cNvPr id="4" name="图片 3"/>
          <p:cNvPicPr>
            <a:picLocks noChangeAspect="1"/>
          </p:cNvPicPr>
          <p:nvPr/>
        </p:nvPicPr>
        <p:blipFill>
          <a:blip r:embed="rId1"/>
          <a:stretch>
            <a:fillRect/>
          </a:stretch>
        </p:blipFill>
        <p:spPr>
          <a:xfrm>
            <a:off x="648335" y="1918335"/>
            <a:ext cx="6585585" cy="3739515"/>
          </a:xfrm>
          <a:prstGeom prst="rect">
            <a:avLst/>
          </a:prstGeom>
        </p:spPr>
      </p:pic>
      <p:sp>
        <p:nvSpPr>
          <p:cNvPr id="3" name="文本框 2"/>
          <p:cNvSpPr txBox="1"/>
          <p:nvPr/>
        </p:nvSpPr>
        <p:spPr>
          <a:xfrm>
            <a:off x="7479030" y="2278380"/>
            <a:ext cx="4166870" cy="3138170"/>
          </a:xfrm>
          <a:prstGeom prst="rect">
            <a:avLst/>
          </a:prstGeom>
          <a:noFill/>
        </p:spPr>
        <p:txBody>
          <a:bodyPr wrap="square" rtlCol="0">
            <a:spAutoFit/>
          </a:bodyPr>
          <a:p>
            <a:r>
              <a:rPr lang="zh-CN" altLang="en-US">
                <a:sym typeface="+mn-ea"/>
              </a:rPr>
              <a:t>每个构造函数都有一个原型对象，原型对象都包含一个指向构造函数的指针（constructor），而实例都包含一个指向原型对象的内部指针（__proto__），让这个原型对象（子的原型）等于要继承的引用类型（父）的实例，由于引用类型（父）的实例包含一个指向（父）原型对象的内部指针，以此类推，层层递进，便构成实例与原型的链条，即原型链。</a:t>
            </a:r>
            <a:endParaRPr lang="zh-CN" altLang="en-US"/>
          </a:p>
          <a:p>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1.</a:t>
            </a:r>
            <a:r>
              <a:rPr sz="4000">
                <a:solidFill>
                  <a:schemeClr val="tx1">
                    <a:lumMod val="65000"/>
                    <a:lumOff val="35000"/>
                  </a:schemeClr>
                </a:solidFill>
                <a:latin typeface="+mj-lt"/>
                <a:ea typeface="+mj-ea"/>
                <a:cs typeface="+mj-cs"/>
                <a:sym typeface="+mn-ea"/>
              </a:rPr>
              <a:t>原型链实现继承</a:t>
            </a:r>
            <a:endParaRPr sz="4000">
              <a:solidFill>
                <a:schemeClr val="tx1">
                  <a:lumMod val="65000"/>
                  <a:lumOff val="35000"/>
                </a:schemeClr>
              </a:solidFill>
              <a:latin typeface="+mj-lt"/>
              <a:ea typeface="+mj-ea"/>
              <a:cs typeface="+mj-cs"/>
              <a:sym typeface="+mn-ea"/>
            </a:endParaRPr>
          </a:p>
        </p:txBody>
      </p:sp>
      <p:sp>
        <p:nvSpPr>
          <p:cNvPr id="7" name="文本框 6"/>
          <p:cNvSpPr txBox="1"/>
          <p:nvPr/>
        </p:nvSpPr>
        <p:spPr>
          <a:xfrm>
            <a:off x="1156335" y="2634615"/>
            <a:ext cx="10592435" cy="1198880"/>
          </a:xfrm>
          <a:prstGeom prst="rect">
            <a:avLst/>
          </a:prstGeom>
          <a:noFill/>
        </p:spPr>
        <p:txBody>
          <a:bodyPr wrap="square" rtlCol="0">
            <a:spAutoFit/>
          </a:bodyPr>
          <a:p>
            <a:r>
              <a:rPr lang="zh-CN" altLang="zh-CN" sz="2400"/>
              <a:t>缺点：</a:t>
            </a:r>
            <a:endParaRPr lang="zh-CN" altLang="zh-CN" sz="2400"/>
          </a:p>
          <a:p>
            <a:r>
              <a:rPr lang="en-US" altLang="zh-CN" sz="2400"/>
              <a:t>1.</a:t>
            </a:r>
            <a:r>
              <a:rPr lang="zh-CN" altLang="en-US" sz="2400"/>
              <a:t>父类如果有引用类型的属性在实例化后，会被所有的子类的实例共享；</a:t>
            </a:r>
            <a:endParaRPr lang="zh-CN" altLang="en-US" sz="2400"/>
          </a:p>
          <a:p>
            <a:r>
              <a:rPr lang="en-US" altLang="zh-CN" sz="2400"/>
              <a:t>2.</a:t>
            </a:r>
            <a:r>
              <a:rPr lang="zh-CN" altLang="en-US" sz="2400"/>
              <a:t>创建子类实例时，无法给父类的构造函数传参。</a:t>
            </a:r>
            <a:endParaRPr lang="zh-CN" altLang="en-US" sz="240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2.</a:t>
            </a:r>
            <a:r>
              <a:rPr lang="zh-CN" altLang="en-US" sz="4000">
                <a:solidFill>
                  <a:schemeClr val="tx1">
                    <a:lumMod val="65000"/>
                    <a:lumOff val="35000"/>
                  </a:schemeClr>
                </a:solidFill>
                <a:latin typeface="+mj-lt"/>
                <a:ea typeface="+mj-ea"/>
                <a:cs typeface="+mj-cs"/>
                <a:sym typeface="+mn-ea"/>
              </a:rPr>
              <a:t>组合继承</a:t>
            </a:r>
            <a:endParaRPr lang="zh-CN" altLang="en-US" sz="4000">
              <a:solidFill>
                <a:schemeClr val="tx1">
                  <a:lumMod val="65000"/>
                  <a:lumOff val="35000"/>
                </a:schemeClr>
              </a:solidFill>
              <a:latin typeface="+mj-lt"/>
              <a:ea typeface="+mj-ea"/>
              <a:cs typeface="+mj-cs"/>
              <a:sym typeface="+mn-ea"/>
            </a:endParaRPr>
          </a:p>
        </p:txBody>
      </p:sp>
      <p:pic>
        <p:nvPicPr>
          <p:cNvPr id="2" name="图片 1"/>
          <p:cNvPicPr>
            <a:picLocks noChangeAspect="1"/>
          </p:cNvPicPr>
          <p:nvPr/>
        </p:nvPicPr>
        <p:blipFill>
          <a:blip r:embed="rId1"/>
          <a:stretch>
            <a:fillRect/>
          </a:stretch>
        </p:blipFill>
        <p:spPr>
          <a:xfrm>
            <a:off x="1310640" y="1638300"/>
            <a:ext cx="5443220" cy="4826635"/>
          </a:xfrm>
          <a:prstGeom prst="rect">
            <a:avLst/>
          </a:prstGeom>
        </p:spPr>
      </p:pic>
      <p:sp>
        <p:nvSpPr>
          <p:cNvPr id="3" name="文本框 2"/>
          <p:cNvSpPr txBox="1"/>
          <p:nvPr/>
        </p:nvSpPr>
        <p:spPr>
          <a:xfrm>
            <a:off x="7385050" y="2644775"/>
            <a:ext cx="3641725" cy="1568450"/>
          </a:xfrm>
          <a:prstGeom prst="rect">
            <a:avLst/>
          </a:prstGeom>
          <a:noFill/>
        </p:spPr>
        <p:txBody>
          <a:bodyPr wrap="square" rtlCol="0">
            <a:spAutoFit/>
          </a:bodyPr>
          <a:p>
            <a:r>
              <a:rPr lang="zh-CN" altLang="en-US" sz="3200"/>
              <a:t>一种将原型链和借用构造函数的技术结合到一块儿</a:t>
            </a:r>
            <a:endParaRPr lang="zh-CN" altLang="en-US" sz="3200"/>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2.es6 class</a:t>
            </a:r>
            <a:r>
              <a:rPr lang="zh-CN" altLang="en-US" sz="4000">
                <a:solidFill>
                  <a:schemeClr val="tx1">
                    <a:lumMod val="65000"/>
                    <a:lumOff val="35000"/>
                  </a:schemeClr>
                </a:solidFill>
                <a:latin typeface="+mj-lt"/>
                <a:ea typeface="+mj-ea"/>
                <a:cs typeface="+mj-cs"/>
                <a:sym typeface="+mn-ea"/>
              </a:rPr>
              <a:t>继承</a:t>
            </a:r>
            <a:endParaRPr lang="zh-CN" altLang="en-US" sz="4000">
              <a:solidFill>
                <a:schemeClr val="tx1">
                  <a:lumMod val="65000"/>
                  <a:lumOff val="35000"/>
                </a:schemeClr>
              </a:solidFill>
              <a:latin typeface="+mj-lt"/>
              <a:ea typeface="+mj-ea"/>
              <a:cs typeface="+mj-cs"/>
              <a:sym typeface="+mn-ea"/>
            </a:endParaRPr>
          </a:p>
        </p:txBody>
      </p:sp>
      <p:pic>
        <p:nvPicPr>
          <p:cNvPr id="4" name="图片 3"/>
          <p:cNvPicPr>
            <a:picLocks noChangeAspect="1"/>
          </p:cNvPicPr>
          <p:nvPr/>
        </p:nvPicPr>
        <p:blipFill>
          <a:blip r:embed="rId1"/>
          <a:stretch>
            <a:fillRect/>
          </a:stretch>
        </p:blipFill>
        <p:spPr>
          <a:xfrm>
            <a:off x="1047750" y="1562735"/>
            <a:ext cx="4989830" cy="3249930"/>
          </a:xfrm>
          <a:prstGeom prst="rect">
            <a:avLst/>
          </a:prstGeom>
        </p:spPr>
      </p:pic>
      <p:pic>
        <p:nvPicPr>
          <p:cNvPr id="5" name="图片 4"/>
          <p:cNvPicPr>
            <a:picLocks noChangeAspect="1"/>
          </p:cNvPicPr>
          <p:nvPr/>
        </p:nvPicPr>
        <p:blipFill>
          <a:blip r:embed="rId2"/>
          <a:stretch>
            <a:fillRect/>
          </a:stretch>
        </p:blipFill>
        <p:spPr>
          <a:xfrm>
            <a:off x="6659880" y="1562735"/>
            <a:ext cx="4467225" cy="3221990"/>
          </a:xfrm>
          <a:prstGeom prst="rect">
            <a:avLst/>
          </a:prstGeom>
        </p:spPr>
      </p:pic>
      <p:pic>
        <p:nvPicPr>
          <p:cNvPr id="7" name="图片 6"/>
          <p:cNvPicPr>
            <a:picLocks noChangeAspect="1"/>
          </p:cNvPicPr>
          <p:nvPr/>
        </p:nvPicPr>
        <p:blipFill>
          <a:blip r:embed="rId3"/>
          <a:stretch>
            <a:fillRect/>
          </a:stretch>
        </p:blipFill>
        <p:spPr>
          <a:xfrm>
            <a:off x="2393950" y="5643880"/>
            <a:ext cx="4095115" cy="600075"/>
          </a:xfrm>
          <a:prstGeom prst="rect">
            <a:avLst/>
          </a:prstGeom>
        </p:spPr>
      </p:pic>
      <p:sp>
        <p:nvSpPr>
          <p:cNvPr id="8" name="文本框 7"/>
          <p:cNvSpPr txBox="1"/>
          <p:nvPr/>
        </p:nvSpPr>
        <p:spPr>
          <a:xfrm>
            <a:off x="1030605" y="5760085"/>
            <a:ext cx="1188720" cy="368300"/>
          </a:xfrm>
          <a:prstGeom prst="rect">
            <a:avLst/>
          </a:prstGeom>
          <a:noFill/>
        </p:spPr>
        <p:txBody>
          <a:bodyPr wrap="square" rtlCol="0">
            <a:spAutoFit/>
          </a:bodyPr>
          <a:p>
            <a:r>
              <a:rPr lang="en-US" altLang="zh-CN"/>
              <a:t>super:</a:t>
            </a:r>
            <a:endParaRPr lang="en-US" altLang="zh-CN"/>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68020" y="782320"/>
            <a:ext cx="4999990" cy="5038090"/>
          </a:xfrm>
          <a:prstGeom prst="rect">
            <a:avLst/>
          </a:prstGeom>
        </p:spPr>
      </p:pic>
      <p:pic>
        <p:nvPicPr>
          <p:cNvPr id="3" name="图片 2"/>
          <p:cNvPicPr>
            <a:picLocks noChangeAspect="1"/>
          </p:cNvPicPr>
          <p:nvPr/>
        </p:nvPicPr>
        <p:blipFill>
          <a:blip r:embed="rId2"/>
          <a:stretch>
            <a:fillRect/>
          </a:stretch>
        </p:blipFill>
        <p:spPr>
          <a:xfrm>
            <a:off x="6741160" y="782320"/>
            <a:ext cx="4799965" cy="487616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962275" y="4716626"/>
            <a:ext cx="6267450" cy="978729"/>
          </a:xfrm>
          <a:prstGeom prst="rect">
            <a:avLst/>
          </a:prstGeom>
        </p:spPr>
        <p:txBody>
          <a:bodyPr vert="horz" lIns="90000" tIns="46800" rIns="90000" bIns="46800" rtlCol="0" anchor="b">
            <a:normAutofit/>
          </a:bodyPr>
          <a:lstStyle>
            <a:lvl1pPr algn="ctr">
              <a:lnSpc>
                <a:spcPct val="120000"/>
              </a:lnSpc>
              <a:spcBef>
                <a:spcPct val="0"/>
              </a:spcBef>
              <a:buNone/>
              <a:defRPr sz="4800" b="1">
                <a:solidFill>
                  <a:schemeClr val="tx1">
                    <a:lumMod val="75000"/>
                    <a:lumOff val="25000"/>
                  </a:schemeClr>
                </a:solidFill>
                <a:latin typeface="+mj-lt"/>
                <a:ea typeface="+mj-ea"/>
                <a:cs typeface="Arial" panose="020B0604020202020204" pitchFamily="34" charset="0"/>
              </a:defRPr>
            </a:lvl1pPr>
          </a:lstStyle>
          <a:p>
            <a:r>
              <a:rPr lang="zh-CN" altLang="en-US">
                <a:cs typeface="+mj-cs"/>
              </a:rPr>
              <a:t>对象的封装</a:t>
            </a:r>
            <a:endParaRPr lang="en-US" altLang="zh-CN">
              <a:cs typeface="+mj-cs"/>
            </a:endParaRPr>
          </a:p>
        </p:txBody>
      </p:sp>
      <p:sp>
        <p:nvSpPr>
          <p:cNvPr id="7" name="文本框 6"/>
          <p:cNvSpPr txBox="1"/>
          <p:nvPr>
            <p:custDataLst>
              <p:tags r:id="rId2"/>
            </p:custDataLst>
          </p:nvPr>
        </p:nvSpPr>
        <p:spPr>
          <a:xfrm>
            <a:off x="4445000" y="1375311"/>
            <a:ext cx="2857500" cy="2646878"/>
          </a:xfrm>
          <a:prstGeom prst="rect">
            <a:avLst/>
          </a:prstGeom>
          <a:noFill/>
        </p:spPr>
        <p:txBody>
          <a:bodyPr wrap="square" lIns="90000" tIns="46800" rIns="90000" bIns="46800" rtlCol="0" anchor="ctr">
            <a:normAutofit/>
          </a:bodyPr>
          <a:lstStyle>
            <a:defPPr>
              <a:defRPr lang="zh-CN"/>
            </a:defPPr>
            <a:lvl1pPr algn="ctr">
              <a:defRPr sz="16600">
                <a:solidFill>
                  <a:schemeClr val="bg1"/>
                </a:solidFill>
                <a:cs typeface="Arial" panose="020B0604020202020204" pitchFamily="34" charset="0"/>
              </a:defRPr>
            </a:lvl1pPr>
          </a:lstStyle>
          <a:p>
            <a:r>
              <a:rPr lang="en-US" altLang="zh-CN">
                <a:cs typeface="+mn-cs"/>
              </a:rPr>
              <a:t>01</a:t>
            </a:r>
            <a:endParaRPr lang="en-US" altLang="zh-CN">
              <a:cs typeface="+mn-cs"/>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a:t>谢谢观看</a:t>
            </a:r>
            <a:endParaRPr lang="zh-CN" altLang="en-US"/>
          </a:p>
        </p:txBody>
      </p:sp>
      <p:sp>
        <p:nvSpPr>
          <p:cNvPr id="3" name="文本占位符 2"/>
          <p:cNvSpPr>
            <a:spLocks noGrp="1"/>
          </p:cNvSpPr>
          <p:nvPr>
            <p:ph type="body" sz="quarter" idx="13"/>
            <p:custDataLst>
              <p:tags r:id="rId2"/>
            </p:custDataLst>
          </p:nvPr>
        </p:nvSpPr>
        <p:spPr/>
        <p:txBody>
          <a:bodyPr/>
          <a:lstStyle/>
          <a:p>
            <a:r>
              <a:rPr lang="en-US" altLang="zh-CN"/>
              <a:t>THANKS</a:t>
            </a:r>
            <a:endParaRPr lang="en-US" altLang="zh-CN"/>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1.object</a:t>
            </a:r>
            <a:r>
              <a:rPr lang="zh-CN" altLang="en-US" sz="4000">
                <a:solidFill>
                  <a:schemeClr val="tx1">
                    <a:lumMod val="65000"/>
                    <a:lumOff val="35000"/>
                  </a:schemeClr>
                </a:solidFill>
                <a:latin typeface="+mj-lt"/>
                <a:ea typeface="+mj-ea"/>
                <a:cs typeface="+mj-cs"/>
                <a:sym typeface="+mn-ea"/>
              </a:rPr>
              <a:t>和对象字面量</a:t>
            </a:r>
            <a:endParaRPr lang="en-US" altLang="zh-CN"/>
          </a:p>
        </p:txBody>
      </p:sp>
      <p:pic>
        <p:nvPicPr>
          <p:cNvPr id="7" name="图片 6"/>
          <p:cNvPicPr>
            <a:picLocks noChangeAspect="1"/>
          </p:cNvPicPr>
          <p:nvPr/>
        </p:nvPicPr>
        <p:blipFill>
          <a:blip r:embed="rId1"/>
          <a:stretch>
            <a:fillRect/>
          </a:stretch>
        </p:blipFill>
        <p:spPr>
          <a:xfrm>
            <a:off x="869315" y="1715135"/>
            <a:ext cx="4758055" cy="2959100"/>
          </a:xfrm>
          <a:prstGeom prst="rect">
            <a:avLst/>
          </a:prstGeom>
        </p:spPr>
      </p:pic>
      <p:pic>
        <p:nvPicPr>
          <p:cNvPr id="8" name="图片 7"/>
          <p:cNvPicPr>
            <a:picLocks noChangeAspect="1"/>
          </p:cNvPicPr>
          <p:nvPr/>
        </p:nvPicPr>
        <p:blipFill>
          <a:blip r:embed="rId2"/>
          <a:stretch>
            <a:fillRect/>
          </a:stretch>
        </p:blipFill>
        <p:spPr>
          <a:xfrm>
            <a:off x="6390640" y="1715135"/>
            <a:ext cx="4903470" cy="2959100"/>
          </a:xfrm>
          <a:prstGeom prst="rect">
            <a:avLst/>
          </a:prstGeom>
        </p:spPr>
      </p:pic>
      <p:sp>
        <p:nvSpPr>
          <p:cNvPr id="9" name="文本框 8"/>
          <p:cNvSpPr txBox="1"/>
          <p:nvPr/>
        </p:nvSpPr>
        <p:spPr>
          <a:xfrm>
            <a:off x="885825" y="5703570"/>
            <a:ext cx="8874760" cy="706755"/>
          </a:xfrm>
          <a:prstGeom prst="rect">
            <a:avLst/>
          </a:prstGeom>
          <a:noFill/>
        </p:spPr>
        <p:txBody>
          <a:bodyPr wrap="square" rtlCol="0">
            <a:spAutoFit/>
          </a:bodyPr>
          <a:p>
            <a:r>
              <a:rPr lang="zh-CN" altLang="en-US" sz="4000">
                <a:solidFill>
                  <a:schemeClr val="tx1">
                    <a:lumMod val="65000"/>
                    <a:lumOff val="35000"/>
                  </a:schemeClr>
                </a:solidFill>
                <a:latin typeface="+mj-lt"/>
                <a:ea typeface="+mj-ea"/>
                <a:cs typeface="+mj-cs"/>
                <a:sym typeface="+mn-ea"/>
              </a:rPr>
              <a:t>缺点：重复造轮子</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2.</a:t>
            </a:r>
            <a:r>
              <a:rPr lang="zh-CN" altLang="en-US" sz="4000">
                <a:solidFill>
                  <a:schemeClr val="tx1">
                    <a:lumMod val="65000"/>
                    <a:lumOff val="35000"/>
                  </a:schemeClr>
                </a:solidFill>
                <a:latin typeface="+mj-lt"/>
                <a:ea typeface="+mj-ea"/>
                <a:cs typeface="+mj-cs"/>
                <a:sym typeface="+mn-ea"/>
              </a:rPr>
              <a:t>工厂模式</a:t>
            </a:r>
            <a:endParaRPr lang="zh-CN" altLang="en-US" sz="4000">
              <a:solidFill>
                <a:schemeClr val="tx1">
                  <a:lumMod val="65000"/>
                  <a:lumOff val="35000"/>
                </a:schemeClr>
              </a:solidFill>
              <a:latin typeface="+mj-lt"/>
              <a:ea typeface="+mj-ea"/>
              <a:cs typeface="+mj-cs"/>
              <a:sym typeface="+mn-ea"/>
            </a:endParaRPr>
          </a:p>
        </p:txBody>
      </p:sp>
      <p:sp>
        <p:nvSpPr>
          <p:cNvPr id="9" name="文本框 8"/>
          <p:cNvSpPr txBox="1"/>
          <p:nvPr/>
        </p:nvSpPr>
        <p:spPr>
          <a:xfrm>
            <a:off x="7164705" y="1723390"/>
            <a:ext cx="4364355" cy="3415030"/>
          </a:xfrm>
          <a:prstGeom prst="rect">
            <a:avLst/>
          </a:prstGeom>
          <a:noFill/>
        </p:spPr>
        <p:txBody>
          <a:bodyPr wrap="square" rtlCol="0">
            <a:spAutoFit/>
          </a:bodyPr>
          <a:p>
            <a:r>
              <a:rPr lang="zh-CN" altLang="en-US" sz="3600">
                <a:solidFill>
                  <a:schemeClr val="tx1">
                    <a:lumMod val="65000"/>
                    <a:lumOff val="35000"/>
                  </a:schemeClr>
                </a:solidFill>
                <a:latin typeface="+mj-lt"/>
                <a:ea typeface="+mj-ea"/>
                <a:cs typeface="+mj-cs"/>
                <a:sym typeface="+mn-ea"/>
              </a:rPr>
              <a:t>优点：解决了创建多个相似对象的问题；</a:t>
            </a:r>
            <a:endParaRPr lang="zh-CN" altLang="en-US" sz="3600">
              <a:solidFill>
                <a:schemeClr val="tx1">
                  <a:lumMod val="65000"/>
                  <a:lumOff val="35000"/>
                </a:schemeClr>
              </a:solidFill>
              <a:latin typeface="+mj-lt"/>
              <a:ea typeface="+mj-ea"/>
              <a:cs typeface="+mj-cs"/>
              <a:sym typeface="+mn-ea"/>
            </a:endParaRPr>
          </a:p>
          <a:p>
            <a:endParaRPr lang="zh-CN" altLang="en-US" sz="3600">
              <a:solidFill>
                <a:schemeClr val="tx1">
                  <a:lumMod val="65000"/>
                  <a:lumOff val="35000"/>
                </a:schemeClr>
              </a:solidFill>
              <a:latin typeface="+mj-lt"/>
              <a:ea typeface="+mj-ea"/>
              <a:cs typeface="+mj-cs"/>
              <a:sym typeface="+mn-ea"/>
            </a:endParaRPr>
          </a:p>
          <a:p>
            <a:r>
              <a:rPr lang="zh-CN" altLang="en-US" sz="3600">
                <a:solidFill>
                  <a:schemeClr val="tx1">
                    <a:lumMod val="65000"/>
                    <a:lumOff val="35000"/>
                  </a:schemeClr>
                </a:solidFill>
                <a:latin typeface="+mj-lt"/>
                <a:ea typeface="+mj-ea"/>
                <a:cs typeface="+mj-cs"/>
                <a:sym typeface="+mn-ea"/>
              </a:rPr>
              <a:t>缺点：没有解决对象识别的问题（即怎样知道一个对象的类型）</a:t>
            </a:r>
            <a:endParaRPr lang="zh-CN" altLang="en-US" sz="3600"/>
          </a:p>
        </p:txBody>
      </p:sp>
      <p:pic>
        <p:nvPicPr>
          <p:cNvPr id="2" name="图片 1"/>
          <p:cNvPicPr>
            <a:picLocks noChangeAspect="1"/>
          </p:cNvPicPr>
          <p:nvPr/>
        </p:nvPicPr>
        <p:blipFill>
          <a:blip r:embed="rId1"/>
          <a:stretch>
            <a:fillRect/>
          </a:stretch>
        </p:blipFill>
        <p:spPr>
          <a:xfrm>
            <a:off x="869315" y="1723390"/>
            <a:ext cx="5786120" cy="442849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2000" fill="hold">
                                          <p:stCondLst>
                                            <p:cond delay="0"/>
                                          </p:stCondLst>
                                        </p:cTn>
                                        <p:tgtEl>
                                          <p:spTgt spid="9"/>
                                        </p:tgtEl>
                                        <p:attrNameLst>
                                          <p:attrName>style.visibility</p:attrName>
                                        </p:attrNameLst>
                                      </p:cBhvr>
                                      <p:to>
                                        <p:strVal val="visible"/>
                                      </p:to>
                                    </p:set>
                                    <p:anim calcmode="lin" valueType="num">
                                      <p:cBhvr additive="base">
                                        <p:cTn id="7" dur="2000" fill="hold"/>
                                        <p:tgtEl>
                                          <p:spTgt spid="9"/>
                                        </p:tgtEl>
                                        <p:attrNameLst>
                                          <p:attrName>ppt_x</p:attrName>
                                        </p:attrNameLst>
                                      </p:cBhvr>
                                      <p:tavLst>
                                        <p:tav tm="0">
                                          <p:val>
                                            <p:strVal val="#ppt_x"/>
                                          </p:val>
                                        </p:tav>
                                        <p:tav tm="100000">
                                          <p:val>
                                            <p:strVal val="#ppt_x"/>
                                          </p:val>
                                        </p:tav>
                                      </p:tavLst>
                                    </p:anim>
                                    <p:anim calcmode="lin" valueType="num">
                                      <p:cBhvr additive="base">
                                        <p:cTn id="8"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3.</a:t>
            </a:r>
            <a:r>
              <a:rPr lang="zh-CN" altLang="en-US" sz="4000">
                <a:solidFill>
                  <a:schemeClr val="tx1">
                    <a:lumMod val="65000"/>
                    <a:lumOff val="35000"/>
                  </a:schemeClr>
                </a:solidFill>
                <a:latin typeface="+mj-lt"/>
                <a:ea typeface="+mj-ea"/>
                <a:cs typeface="+mj-cs"/>
                <a:sym typeface="+mn-ea"/>
              </a:rPr>
              <a:t>构造函数模式</a:t>
            </a:r>
            <a:endParaRPr lang="zh-CN" altLang="en-US" sz="4000">
              <a:solidFill>
                <a:schemeClr val="tx1">
                  <a:lumMod val="65000"/>
                  <a:lumOff val="35000"/>
                </a:schemeClr>
              </a:solidFill>
              <a:latin typeface="+mj-lt"/>
              <a:ea typeface="+mj-ea"/>
              <a:cs typeface="+mj-cs"/>
              <a:sym typeface="+mn-ea"/>
            </a:endParaRPr>
          </a:p>
        </p:txBody>
      </p:sp>
      <p:pic>
        <p:nvPicPr>
          <p:cNvPr id="2" name="图片 1"/>
          <p:cNvPicPr>
            <a:picLocks noChangeAspect="1"/>
          </p:cNvPicPr>
          <p:nvPr/>
        </p:nvPicPr>
        <p:blipFill>
          <a:blip r:embed="rId1"/>
          <a:stretch>
            <a:fillRect/>
          </a:stretch>
        </p:blipFill>
        <p:spPr>
          <a:xfrm>
            <a:off x="2632075" y="1948180"/>
            <a:ext cx="6927215" cy="3976370"/>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3.</a:t>
            </a:r>
            <a:r>
              <a:rPr lang="zh-CN" altLang="en-US" sz="4000">
                <a:solidFill>
                  <a:schemeClr val="tx1">
                    <a:lumMod val="65000"/>
                    <a:lumOff val="35000"/>
                  </a:schemeClr>
                </a:solidFill>
                <a:latin typeface="+mj-lt"/>
                <a:ea typeface="+mj-ea"/>
                <a:cs typeface="+mj-cs"/>
                <a:sym typeface="+mn-ea"/>
              </a:rPr>
              <a:t>构造函数模式</a:t>
            </a:r>
            <a:endParaRPr lang="zh-CN" altLang="en-US" sz="4000">
              <a:solidFill>
                <a:schemeClr val="tx1">
                  <a:lumMod val="65000"/>
                  <a:lumOff val="35000"/>
                </a:schemeClr>
              </a:solidFill>
              <a:latin typeface="+mj-lt"/>
              <a:ea typeface="+mj-ea"/>
              <a:cs typeface="+mj-cs"/>
              <a:sym typeface="+mn-ea"/>
            </a:endParaRPr>
          </a:p>
        </p:txBody>
      </p:sp>
      <p:sp>
        <p:nvSpPr>
          <p:cNvPr id="3" name="文本框 2"/>
          <p:cNvSpPr txBox="1"/>
          <p:nvPr/>
        </p:nvSpPr>
        <p:spPr>
          <a:xfrm>
            <a:off x="1311910" y="1610360"/>
            <a:ext cx="2887345" cy="1938020"/>
          </a:xfrm>
          <a:prstGeom prst="rect">
            <a:avLst/>
          </a:prstGeom>
          <a:noFill/>
        </p:spPr>
        <p:txBody>
          <a:bodyPr wrap="square" rtlCol="0">
            <a:spAutoFit/>
          </a:bodyPr>
          <a:p>
            <a:r>
              <a:rPr lang="en-US" altLang="zh-CN" sz="2400"/>
              <a:t>new</a:t>
            </a:r>
            <a:r>
              <a:rPr lang="zh-CN" altLang="en-US" sz="2400"/>
              <a:t>操作符的作用：</a:t>
            </a:r>
            <a:endParaRPr lang="zh-CN" altLang="en-US" sz="2400"/>
          </a:p>
          <a:p>
            <a:r>
              <a:rPr lang="en-US" altLang="zh-CN" sz="2400"/>
              <a:t>1</a:t>
            </a:r>
            <a:r>
              <a:rPr lang="zh-CN" altLang="en-US" sz="2400"/>
              <a:t>）创建一个对象；</a:t>
            </a:r>
            <a:endParaRPr lang="zh-CN" altLang="en-US" sz="2400"/>
          </a:p>
          <a:p>
            <a:r>
              <a:rPr lang="en-US" altLang="zh-CN" sz="2400"/>
              <a:t>2</a:t>
            </a:r>
            <a:r>
              <a:rPr lang="zh-CN" altLang="en-US" sz="2400"/>
              <a:t>）链接到原型；</a:t>
            </a:r>
            <a:endParaRPr lang="zh-CN" altLang="en-US" sz="2400"/>
          </a:p>
          <a:p>
            <a:r>
              <a:rPr lang="en-US" altLang="zh-CN" sz="2400"/>
              <a:t>3</a:t>
            </a:r>
            <a:r>
              <a:rPr lang="zh-CN" altLang="en-US" sz="2400"/>
              <a:t>）绑定</a:t>
            </a:r>
            <a:r>
              <a:rPr lang="en-US" altLang="zh-CN" sz="2400"/>
              <a:t>this</a:t>
            </a:r>
            <a:r>
              <a:rPr lang="zh-CN" altLang="en-US" sz="2400"/>
              <a:t>；</a:t>
            </a:r>
            <a:endParaRPr lang="zh-CN" altLang="en-US" sz="2400"/>
          </a:p>
          <a:p>
            <a:r>
              <a:rPr lang="en-US" altLang="zh-CN" sz="2400"/>
              <a:t>4</a:t>
            </a:r>
            <a:r>
              <a:rPr lang="zh-CN" altLang="en-US" sz="2400"/>
              <a:t>）返回新对象</a:t>
            </a:r>
            <a:endParaRPr lang="zh-CN" altLang="en-US" sz="2400"/>
          </a:p>
        </p:txBody>
      </p:sp>
      <p:pic>
        <p:nvPicPr>
          <p:cNvPr id="2" name="图片 1"/>
          <p:cNvPicPr>
            <a:picLocks noChangeAspect="1"/>
          </p:cNvPicPr>
          <p:nvPr/>
        </p:nvPicPr>
        <p:blipFill>
          <a:blip r:embed="rId1"/>
          <a:stretch>
            <a:fillRect/>
          </a:stretch>
        </p:blipFill>
        <p:spPr>
          <a:xfrm>
            <a:off x="1318260" y="3844925"/>
            <a:ext cx="9879330" cy="23806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3.</a:t>
            </a:r>
            <a:r>
              <a:rPr lang="zh-CN" altLang="en-US" sz="4000">
                <a:solidFill>
                  <a:schemeClr val="tx1">
                    <a:lumMod val="65000"/>
                    <a:lumOff val="35000"/>
                  </a:schemeClr>
                </a:solidFill>
                <a:latin typeface="+mj-lt"/>
                <a:ea typeface="+mj-ea"/>
                <a:cs typeface="+mj-cs"/>
                <a:sym typeface="+mn-ea"/>
              </a:rPr>
              <a:t>构造函数模式</a:t>
            </a:r>
            <a:endParaRPr lang="zh-CN" altLang="en-US" sz="4000">
              <a:solidFill>
                <a:schemeClr val="tx1">
                  <a:lumMod val="65000"/>
                  <a:lumOff val="35000"/>
                </a:schemeClr>
              </a:solidFill>
              <a:latin typeface="+mj-lt"/>
              <a:ea typeface="+mj-ea"/>
              <a:cs typeface="+mj-cs"/>
              <a:sym typeface="+mn-ea"/>
            </a:endParaRPr>
          </a:p>
        </p:txBody>
      </p:sp>
      <p:sp>
        <p:nvSpPr>
          <p:cNvPr id="5" name="文本框 4"/>
          <p:cNvSpPr txBox="1"/>
          <p:nvPr/>
        </p:nvSpPr>
        <p:spPr>
          <a:xfrm>
            <a:off x="1457960" y="5326380"/>
            <a:ext cx="9921875" cy="460375"/>
          </a:xfrm>
          <a:prstGeom prst="rect">
            <a:avLst/>
          </a:prstGeom>
          <a:noFill/>
        </p:spPr>
        <p:txBody>
          <a:bodyPr wrap="square" rtlCol="0">
            <a:spAutoFit/>
          </a:bodyPr>
          <a:p>
            <a:r>
              <a:rPr lang="zh-CN" altLang="en-US" sz="2400"/>
              <a:t>缺点：仍然存在重复造轮子的情况</a:t>
            </a:r>
            <a:endParaRPr lang="zh-CN" altLang="en-US" sz="2400"/>
          </a:p>
        </p:txBody>
      </p:sp>
      <p:pic>
        <p:nvPicPr>
          <p:cNvPr id="2" name="图片 1"/>
          <p:cNvPicPr>
            <a:picLocks noChangeAspect="1"/>
          </p:cNvPicPr>
          <p:nvPr/>
        </p:nvPicPr>
        <p:blipFill>
          <a:blip r:embed="rId1"/>
          <a:stretch>
            <a:fillRect/>
          </a:stretch>
        </p:blipFill>
        <p:spPr>
          <a:xfrm>
            <a:off x="1457960" y="4240530"/>
            <a:ext cx="9578975" cy="934085"/>
          </a:xfrm>
          <a:prstGeom prst="rect">
            <a:avLst/>
          </a:prstGeom>
        </p:spPr>
      </p:pic>
      <p:pic>
        <p:nvPicPr>
          <p:cNvPr id="4" name="图片 3"/>
          <p:cNvPicPr>
            <a:picLocks noChangeAspect="1"/>
          </p:cNvPicPr>
          <p:nvPr/>
        </p:nvPicPr>
        <p:blipFill>
          <a:blip r:embed="rId2"/>
          <a:stretch>
            <a:fillRect/>
          </a:stretch>
        </p:blipFill>
        <p:spPr>
          <a:xfrm>
            <a:off x="1457960" y="1687830"/>
            <a:ext cx="9068435" cy="1000125"/>
          </a:xfrm>
          <a:prstGeom prst="rect">
            <a:avLst/>
          </a:prstGeom>
        </p:spPr>
      </p:pic>
      <p:sp>
        <p:nvSpPr>
          <p:cNvPr id="3" name="文本框 2"/>
          <p:cNvSpPr txBox="1"/>
          <p:nvPr/>
        </p:nvSpPr>
        <p:spPr>
          <a:xfrm>
            <a:off x="1457960" y="3117215"/>
            <a:ext cx="9921875" cy="460375"/>
          </a:xfrm>
          <a:prstGeom prst="rect">
            <a:avLst/>
          </a:prstGeom>
          <a:noFill/>
        </p:spPr>
        <p:txBody>
          <a:bodyPr wrap="square" rtlCol="0">
            <a:spAutoFit/>
          </a:bodyPr>
          <a:p>
            <a:r>
              <a:rPr lang="zh-CN" altLang="en-US" sz="2400"/>
              <a:t>优点：解决了工厂模式无法检测对象类型的问题</a:t>
            </a:r>
            <a:endParaRPr lang="zh-CN" altLang="en-US" sz="240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4.</a:t>
            </a:r>
            <a:r>
              <a:rPr lang="zh-CN" altLang="en-US" sz="4000">
                <a:solidFill>
                  <a:schemeClr val="tx1">
                    <a:lumMod val="65000"/>
                    <a:lumOff val="35000"/>
                  </a:schemeClr>
                </a:solidFill>
                <a:latin typeface="+mj-lt"/>
                <a:ea typeface="+mj-ea"/>
                <a:cs typeface="+mj-cs"/>
                <a:sym typeface="+mn-ea"/>
              </a:rPr>
              <a:t>原型模式</a:t>
            </a:r>
            <a:endParaRPr lang="zh-CN" altLang="en-US" sz="4000">
              <a:solidFill>
                <a:schemeClr val="tx1">
                  <a:lumMod val="65000"/>
                  <a:lumOff val="35000"/>
                </a:schemeClr>
              </a:solidFill>
              <a:latin typeface="+mj-lt"/>
              <a:ea typeface="+mj-ea"/>
              <a:cs typeface="+mj-cs"/>
              <a:sym typeface="+mn-ea"/>
            </a:endParaRPr>
          </a:p>
        </p:txBody>
      </p:sp>
      <p:pic>
        <p:nvPicPr>
          <p:cNvPr id="3" name="图片 2"/>
          <p:cNvPicPr>
            <a:picLocks noChangeAspect="1"/>
          </p:cNvPicPr>
          <p:nvPr/>
        </p:nvPicPr>
        <p:blipFill>
          <a:blip r:embed="rId1"/>
          <a:stretch>
            <a:fillRect/>
          </a:stretch>
        </p:blipFill>
        <p:spPr>
          <a:xfrm>
            <a:off x="1437640" y="1747520"/>
            <a:ext cx="9317355" cy="409130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69315" y="723265"/>
            <a:ext cx="10776585" cy="706755"/>
          </a:xfrm>
          <a:prstGeom prst="rect">
            <a:avLst/>
          </a:prstGeom>
          <a:noFill/>
        </p:spPr>
        <p:txBody>
          <a:bodyPr wrap="square" rtlCol="0">
            <a:spAutoFit/>
          </a:bodyPr>
          <a:p>
            <a:r>
              <a:rPr lang="en-US" altLang="zh-CN" sz="4000">
                <a:solidFill>
                  <a:schemeClr val="tx1">
                    <a:lumMod val="65000"/>
                    <a:lumOff val="35000"/>
                  </a:schemeClr>
                </a:solidFill>
                <a:latin typeface="+mj-lt"/>
                <a:ea typeface="+mj-ea"/>
                <a:cs typeface="+mj-cs"/>
                <a:sym typeface="+mn-ea"/>
              </a:rPr>
              <a:t>4.</a:t>
            </a:r>
            <a:r>
              <a:rPr lang="zh-CN" altLang="en-US" sz="4000">
                <a:solidFill>
                  <a:schemeClr val="tx1">
                    <a:lumMod val="65000"/>
                    <a:lumOff val="35000"/>
                  </a:schemeClr>
                </a:solidFill>
                <a:latin typeface="+mj-lt"/>
                <a:ea typeface="+mj-ea"/>
                <a:cs typeface="+mj-cs"/>
                <a:sym typeface="+mn-ea"/>
              </a:rPr>
              <a:t>原型模式</a:t>
            </a:r>
            <a:endParaRPr lang="zh-CN" altLang="en-US" sz="4000">
              <a:solidFill>
                <a:schemeClr val="tx1">
                  <a:lumMod val="65000"/>
                  <a:lumOff val="35000"/>
                </a:schemeClr>
              </a:solidFill>
              <a:latin typeface="+mj-lt"/>
              <a:ea typeface="+mj-ea"/>
              <a:cs typeface="+mj-cs"/>
              <a:sym typeface="+mn-ea"/>
            </a:endParaRPr>
          </a:p>
        </p:txBody>
      </p:sp>
      <p:sp>
        <p:nvSpPr>
          <p:cNvPr id="2" name="文本框 1"/>
          <p:cNvSpPr txBox="1"/>
          <p:nvPr/>
        </p:nvSpPr>
        <p:spPr>
          <a:xfrm>
            <a:off x="1245235" y="1755140"/>
            <a:ext cx="10024745" cy="1568450"/>
          </a:xfrm>
          <a:prstGeom prst="rect">
            <a:avLst/>
          </a:prstGeom>
          <a:noFill/>
        </p:spPr>
        <p:txBody>
          <a:bodyPr wrap="square" rtlCol="0">
            <a:spAutoFit/>
          </a:bodyPr>
          <a:p>
            <a:r>
              <a:rPr lang="zh-CN" altLang="en-US" sz="2400"/>
              <a:t>我们创建的每个函数都有一个</a:t>
            </a:r>
            <a:r>
              <a:rPr lang="en-US" altLang="zh-CN" sz="2400"/>
              <a:t>prototype</a:t>
            </a:r>
            <a:r>
              <a:rPr lang="zh-CN" altLang="en-US" sz="2400"/>
              <a:t>属性，这个属性是一个指针，指向一个对象，而这个对象的用途是包含可以由特定类型的所有实例共享的属性和方法。简单理解就是</a:t>
            </a:r>
            <a:r>
              <a:rPr lang="en-US" altLang="zh-CN" sz="2400">
                <a:sym typeface="+mn-ea"/>
              </a:rPr>
              <a:t>prototype</a:t>
            </a:r>
            <a:r>
              <a:rPr lang="zh-CN" altLang="en-US" sz="2400">
                <a:sym typeface="+mn-ea"/>
              </a:rPr>
              <a:t>就是可以通过调用由构造函数创建的那个实例对象的原型对象。</a:t>
            </a:r>
            <a:endParaRPr lang="zh-CN" altLang="en-US" sz="2400">
              <a:sym typeface="+mn-ea"/>
            </a:endParaRPr>
          </a:p>
        </p:txBody>
      </p:sp>
      <p:sp>
        <p:nvSpPr>
          <p:cNvPr id="4" name="下箭头 3"/>
          <p:cNvSpPr/>
          <p:nvPr/>
        </p:nvSpPr>
        <p:spPr>
          <a:xfrm>
            <a:off x="5705475" y="3667125"/>
            <a:ext cx="781685" cy="1444625"/>
          </a:xfrm>
          <a:prstGeom prst="down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1245235" y="5455285"/>
            <a:ext cx="10083800" cy="460375"/>
          </a:xfrm>
          <a:prstGeom prst="rect">
            <a:avLst/>
          </a:prstGeom>
          <a:noFill/>
        </p:spPr>
        <p:txBody>
          <a:bodyPr wrap="square" rtlCol="0">
            <a:spAutoFit/>
          </a:bodyPr>
          <a:p>
            <a:r>
              <a:rPr lang="zh-CN" altLang="en-US" sz="2400"/>
              <a:t>优点：所有实例化的对象可以共享原型对象的方法和属性</a:t>
            </a:r>
            <a:endParaRPr lang="zh-CN" altLang="en-US" sz="2400"/>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9051"/>
</p:tagLst>
</file>

<file path=ppt/tags/tag10.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1.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2.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8.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1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2.xml><?xml version="1.0" encoding="utf-8"?>
<p:tagLst xmlns:p="http://schemas.openxmlformats.org/presentationml/2006/main">
  <p:tag name="KSO_WM_TAG_VERSION" val="1.0"/>
  <p:tag name="KSO_WM_TEMPLATE_CATEGORY" val="custom"/>
  <p:tag name="KSO_WM_TEMPLATE_INDEX" val="20189051"/>
</p:tagLst>
</file>

<file path=ppt/tags/tag20.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21.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22.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23.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24.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25.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26.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27.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ags/tag28.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6"/>
  <p:tag name="KSO_WM_UNIT_ISCONTENTSTITLE" val="0"/>
  <p:tag name="KSO_WM_UNIT_HIGHLIGHT" val="0"/>
  <p:tag name="KSO_WM_UNIT_COMPATIBLE" val="0"/>
  <p:tag name="KSO_WM_UNIT_CLEAR" val="0"/>
  <p:tag name="KSO_WM_UNIT_ID" val="custom20189051_12*a*1"/>
  <p:tag name="KSO_WM_UNIT_PRESET_TEXT" val="谢谢观看"/>
</p:tagLst>
</file>

<file path=ppt/tags/tag29.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f"/>
  <p:tag name="KSO_WM_UNIT_INDEX" val="1"/>
  <p:tag name="KSO_WM_UNIT_LAYERLEVEL" val="1"/>
  <p:tag name="KSO_WM_UNIT_VALUE" val="5"/>
  <p:tag name="KSO_WM_UNIT_HIGHLIGHT" val="0"/>
  <p:tag name="KSO_WM_UNIT_COMPATIBLE" val="0"/>
  <p:tag name="KSO_WM_UNIT_CLEAR" val="0"/>
  <p:tag name="KSO_WM_UNIT_ID" val="custom20189051_12*f*1"/>
  <p:tag name="KSO_WM_UNIT_PRESET_TEXT" val="THANKS"/>
</p:tagLst>
</file>

<file path=ppt/tags/tag3.xml><?xml version="1.0" encoding="utf-8"?>
<p:tagLst xmlns:p="http://schemas.openxmlformats.org/presentationml/2006/main">
  <p:tag name="KSO_WM_TAG_VERSION" val="1.0"/>
  <p:tag name="KSO_WM_BEAUTIFY_FLAG" val="#wm#"/>
  <p:tag name="KSO_WM_TEMPLATE_TOPIC_ID" val="2869567"/>
  <p:tag name="KSO_WM_TEMPLATE_OUTLINE_ID" val="15"/>
  <p:tag name="KSO_WM_TEMPLATE_SCENE_ID" val="1"/>
  <p:tag name="KSO_WM_TEMPLATE_JOB_ID" val="2"/>
  <p:tag name="KSO_WM_TEMPLATE_TOPIC_DEFAULT" val="1"/>
  <p:tag name="KSO_WM_COMBINE_RELATE_SLIDE_ID" val="background20185112_1"/>
  <p:tag name="KSO_WM_TEMPLATE_CATEGORY" val="custom"/>
  <p:tag name="KSO_WM_TEMPLATE_INDEX" val="20189051"/>
  <p:tag name="KSO_WM_TEMPLATE_SUBCATEGORY" val="combine"/>
  <p:tag name="KSO_WM_TEMPLATE_THUMBS_INDEX" val="1、5、6、7、8、9、11、12"/>
</p:tagLst>
</file>

<file path=ppt/tags/tag30.xml><?xml version="1.0" encoding="utf-8"?>
<p:tagLst xmlns:p="http://schemas.openxmlformats.org/presentationml/2006/main">
  <p:tag name="KSO_WM_TAG_VERSION" val="1.0"/>
  <p:tag name="KSO_WM_SLIDE_ITEM_CNT" val="2"/>
  <p:tag name="KSO_WM_SLIDE_LAYOUT" val="a_f"/>
  <p:tag name="KSO_WM_SLIDE_LAYOUT_CNT" val="1_1"/>
  <p:tag name="KSO_WM_SLIDE_TYPE" val="endPage"/>
  <p:tag name="KSO_WM_BEAUTIFY_FLAG" val="#wm#"/>
  <p:tag name="KSO_WM_SLIDE_SUBTYPE" val="pureTxt"/>
  <p:tag name="KSO_WM_COMBINE_RELATE_SLIDE_ID" val="background20185112_12"/>
  <p:tag name="KSO_WM_TEMPLATE_CATEGORY" val="custom"/>
  <p:tag name="KSO_WM_TEMPLATE_INDEX" val="20189051"/>
  <p:tag name="KSO_WM_SLIDE_ID" val="custom20189051_12"/>
  <p:tag name="KSO_WM_SLIDE_INDEX" val="12"/>
  <p:tag name="KSO_WM_TEMPLATE_SUBCATEGORY" val="combine"/>
</p:tagLst>
</file>

<file path=ppt/tags/tag4.xml><?xml version="1.0" encoding="utf-8"?>
<p:tagLst xmlns:p="http://schemas.openxmlformats.org/presentationml/2006/main">
  <p:tag name="KSO_WM_TEMPLATE_CATEGORY" val="custom"/>
  <p:tag name="KSO_WM_TEMPLATE_INDEX" val="20189051"/>
  <p:tag name="KSO_WM_UNIT_TYPE" val="a"/>
  <p:tag name="KSO_WM_UNIT_INDEX" val="1"/>
  <p:tag name="KSO_WM_UNIT_LAYERLEVEL" val="1"/>
  <p:tag name="KSO_WM_UNIT_VALUE" val="9"/>
  <p:tag name="KSO_WM_UNIT_ISCONTENTSTITLE" val="0"/>
  <p:tag name="KSO_WM_UNIT_HIGHLIGHT" val="0"/>
  <p:tag name="KSO_WM_UNIT_COMPATIBLE" val="0"/>
  <p:tag name="KSO_WM_UNIT_CLEAR" val="0"/>
  <p:tag name="KSO_WM_BEAUTIFY_FLAG" val="#wm#"/>
  <p:tag name="KSO_WM_TAG_VERSION" val="1.0"/>
  <p:tag name="KSO_WM_UNIT_ID" val="custom20189051_1*a*1"/>
  <p:tag name="KSO_WM_UNIT_PRESET_TEXT" val="简约商务风格模板"/>
</p:tagLst>
</file>

<file path=ppt/tags/tag5.xml><?xml version="1.0" encoding="utf-8"?>
<p:tagLst xmlns:p="http://schemas.openxmlformats.org/presentationml/2006/main">
  <p:tag name="KSO_WM_TAG_VERSION" val="1.0"/>
  <p:tag name="KSO_WM_SLIDE_ITEM_CNT" val="2"/>
  <p:tag name="KSO_WM_SLIDE_LAYOUT" val="a_b"/>
  <p:tag name="KSO_WM_SLIDE_LAYOUT_CNT" val="1_1"/>
  <p:tag name="KSO_WM_SLIDE_TYPE" val="title"/>
  <p:tag name="KSO_WM_BEAUTIFY_FLAG" val="#wm#"/>
  <p:tag name="KSO_WM_SLIDE_POSITION" val="254*347"/>
  <p:tag name="KSO_WM_SLIDE_SIZE" val="452*61"/>
  <p:tag name="KSO_WM_TEMPLATE_TOPIC_ID" val="2869567"/>
  <p:tag name="KSO_WM_TEMPLATE_OUTLINE_ID" val="15"/>
  <p:tag name="KSO_WM_TEMPLATE_SCENE_ID" val="1"/>
  <p:tag name="KSO_WM_TEMPLATE_JOB_ID" val="2"/>
  <p:tag name="KSO_WM_TEMPLATE_TOPIC_DEFAULT" val="1"/>
  <p:tag name="KSO_WM_SLIDE_SUBTYPE" val="pureTxt"/>
  <p:tag name="KSO_WM_COMBINE_RELATE_SLIDE_ID" val="background20185112_1"/>
  <p:tag name="KSO_WM_TEMPLATE_CATEGORY" val="custom"/>
  <p:tag name="KSO_WM_TEMPLATE_INDEX" val="20189051"/>
  <p:tag name="KSO_WM_SLIDE_ID" val="custom20189051_1"/>
  <p:tag name="KSO_WM_SLIDE_INDEX" val="1"/>
  <p:tag name="KSO_WM_TEMPLATE_SUBCATEGORY" val="combine"/>
  <p:tag name="KSO_WM_TEMPLATE_THUMBS_INDEX" val="1、5、6、7、8、9、11、12、"/>
</p:tagLst>
</file>

<file path=ppt/tags/tag6.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CLEAR" val="0"/>
  <p:tag name="KSO_WM_UNIT_ID" val="custom20189051_7*a*1"/>
  <p:tag name="KSO_WM_UNIT_PRESET_TEXT" val="ADD YOUR TITLE"/>
</p:tagLst>
</file>

<file path=ppt/tags/tag7.xml><?xml version="1.0" encoding="utf-8"?>
<p:tagLst xmlns:p="http://schemas.openxmlformats.org/presentationml/2006/main">
  <p:tag name="KSO_WM_TEMPLATE_CATEGORY" val="custom"/>
  <p:tag name="KSO_WM_TEMPLATE_INDEX" val="20189051"/>
  <p:tag name="KSO_WM_TAG_VERSION" val="1.0"/>
  <p:tag name="KSO_WM_BEAUTIFY_FLAG" val="#wm#"/>
  <p:tag name="KSO_WM_UNIT_TYPE" val="e"/>
  <p:tag name="KSO_WM_UNIT_INDEX" val="1"/>
  <p:tag name="KSO_WM_UNIT_LAYERLEVEL" val="1"/>
  <p:tag name="KSO_WM_UNIT_VALUE" val="2"/>
  <p:tag name="KSO_WM_UNIT_HIGHLIGHT" val="0"/>
  <p:tag name="KSO_WM_UNIT_COMPATIBLE" val="1"/>
  <p:tag name="KSO_WM_UNIT_CLEAR" val="0"/>
  <p:tag name="KSO_WM_UNIT_ID" val="custom20189051_7*e*1"/>
  <p:tag name="KSO_WM_UNIT_PRESET_TEXT" val="01"/>
</p:tagLst>
</file>

<file path=ppt/tags/tag8.xml><?xml version="1.0" encoding="utf-8"?>
<p:tagLst xmlns:p="http://schemas.openxmlformats.org/presentationml/2006/main">
  <p:tag name="KSO_WM_TAG_VERSION" val="1.0"/>
  <p:tag name="KSO_WM_SLIDE_ITEM_CNT" val="2"/>
  <p:tag name="KSO_WM_SLIDE_LAYOUT" val="a_b_e"/>
  <p:tag name="KSO_WM_SLIDE_LAYOUT_CNT" val="1_1_1"/>
  <p:tag name="KSO_WM_SLIDE_TYPE" val="sectionTitle"/>
  <p:tag name="KSO_WM_BEAUTIFY_FLAG" val="#wm#"/>
  <p:tag name="KSO_WM_SLIDE_POSITION" val="233*108"/>
  <p:tag name="KSO_WM_SLIDE_SIZE" val="494*374"/>
  <p:tag name="KSO_WM_SLIDE_SUBTYPE" val="pureTxt"/>
  <p:tag name="KSO_WM_COMBINE_RELATE_SLIDE_ID" val="background20185112_7"/>
  <p:tag name="KSO_WM_TEMPLATE_CATEGORY" val="custom"/>
  <p:tag name="KSO_WM_TEMPLATE_INDEX" val="20189051"/>
  <p:tag name="KSO_WM_SLIDE_ID" val="custom20189051_7"/>
  <p:tag name="KSO_WM_SLIDE_INDEX" val="7"/>
  <p:tag name="KSO_WM_TEMPLATE_SUBCATEGORY" val="combine"/>
</p:tagLst>
</file>

<file path=ppt/tags/tag9.xml><?xml version="1.0" encoding="utf-8"?>
<p:tagLst xmlns:p="http://schemas.openxmlformats.org/presentationml/2006/main">
  <p:tag name="KSO_WM_SLIDE_SIZE" val="828*343"/>
  <p:tag name="KSO_WM_SLIDE_POSITION" val="66*144"/>
  <p:tag name="KSO_WM_SLIDE_LAYOUT_CNT" val="1_1"/>
  <p:tag name="KSO_WM_SLIDE_LAYOUT" val="a_f"/>
  <p:tag name="KSO_WM_BEAUTIFY_FLAG" val="#wm#"/>
  <p:tag name="KSO_WM_SLIDE_TYPE" val="text"/>
  <p:tag name="KSO_WM_SLIDE_ITEM_CNT" val="1"/>
  <p:tag name="KSO_WM_TAG_VERSION" val="1.0"/>
  <p:tag name="KSO_WM_SLIDE_SUBTYPE" val="pureTxt"/>
  <p:tag name="KSO_WM_COMBINE_RELATE_SLIDE_ID" val="background20185112_2"/>
  <p:tag name="KSO_WM_TEMPLATE_CATEGORY" val="custom"/>
  <p:tag name="KSO_WM_TEMPLATE_INDEX" val="20189051"/>
  <p:tag name="KSO_WM_SLIDE_ID" val="custom20189051_2"/>
  <p:tag name="KSO_WM_SLIDE_INDEX" val="2"/>
  <p:tag name="KSO_WM_TEMPLATE_SUBCATEGORY" val="combine"/>
</p:tagLst>
</file>

<file path=ppt/theme/theme1.xml><?xml version="1.0" encoding="utf-8"?>
<a:theme xmlns:a="http://schemas.openxmlformats.org/drawingml/2006/main" name="Office 主题​​">
  <a:themeElements>
    <a:clrScheme name="自定义 108">
      <a:dk1>
        <a:srgbClr val="000000"/>
      </a:dk1>
      <a:lt1>
        <a:srgbClr val="FFFFFF"/>
      </a:lt1>
      <a:dk2>
        <a:srgbClr val="5B9BD5"/>
      </a:dk2>
      <a:lt2>
        <a:srgbClr val="E7E6E6"/>
      </a:lt2>
      <a:accent1>
        <a:srgbClr val="4472C4"/>
      </a:accent1>
      <a:accent2>
        <a:srgbClr val="000000"/>
      </a:accent2>
      <a:accent3>
        <a:srgbClr val="FFFFFF"/>
      </a:accent3>
      <a:accent4>
        <a:srgbClr val="2E75B6"/>
      </a:accent4>
      <a:accent5>
        <a:srgbClr val="595959"/>
      </a:accent5>
      <a:accent6>
        <a:srgbClr val="2E75B6"/>
      </a:accent6>
      <a:hlink>
        <a:srgbClr val="0563C1"/>
      </a:hlink>
      <a:folHlink>
        <a:srgbClr val="954F72"/>
      </a:folHlink>
    </a:clrScheme>
    <a:fontScheme name="自定义 7">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Words>
  <Application>WPS 演示</Application>
  <PresentationFormat>宽屏</PresentationFormat>
  <Paragraphs>85</Paragraphs>
  <Slides>20</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Calibri</vt:lpstr>
      <vt:lpstr>微软雅黑</vt:lpstr>
      <vt:lpstr>Arial Unicode MS</vt:lpstr>
      <vt:lpstr>Office 主题​​</vt:lpstr>
      <vt:lpstr>面向对象的程序设计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15</cp:revision>
  <dcterms:created xsi:type="dcterms:W3CDTF">2018-03-08T08:55:00Z</dcterms:created>
  <dcterms:modified xsi:type="dcterms:W3CDTF">2019-03-22T09:28:07Z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2052-10.1.0.7468</vt:lpwstr>
  </property>
</Properties>
</file>