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U3k5qEvm9wr1PfatIlYtlEsGZ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d95cb05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dd95cb05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fc8db44d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afc8db44d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fc8db44d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afc8db44d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fc8db44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afc8db44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fc8db44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afc8db44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fc8db44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afc8db44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fc8db44d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afc8db44d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3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3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22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" name="Google Shape;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2" name="Google Shape;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4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5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25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6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8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1" name="Google Shape;111;p2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15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" name="Google Shape;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" name="Google Shape;39;p16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1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" name="Google Shape;49;p20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1" name="Google Shape;51;p20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8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9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19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ucasvitor@discente.ufg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170150" y="672350"/>
            <a:ext cx="866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250"/>
              <a:t>Classificação de texto - Identificação de misoginia</a:t>
            </a:r>
            <a:r>
              <a:rPr lang="pt-BR" sz="2250"/>
              <a:t>.</a:t>
            </a:r>
            <a:endParaRPr sz="3500"/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1370400" y="1287950"/>
            <a:ext cx="640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INTELIGÊNCIA COMPUTACIONAL (2022 .2)</a:t>
            </a:r>
            <a:endParaRPr/>
          </a:p>
        </p:txBody>
      </p:sp>
      <p:sp>
        <p:nvSpPr>
          <p:cNvPr id="126" name="Google Shape;126;p1"/>
          <p:cNvSpPr txBox="1"/>
          <p:nvPr>
            <p:ph idx="4" type="subTitle"/>
          </p:nvPr>
        </p:nvSpPr>
        <p:spPr>
          <a:xfrm>
            <a:off x="4026450" y="3809350"/>
            <a:ext cx="109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pt-BR"/>
              <a:t>2023</a:t>
            </a:r>
            <a:endParaRPr/>
          </a:p>
        </p:txBody>
      </p:sp>
      <p:sp>
        <p:nvSpPr>
          <p:cNvPr id="127" name="Google Shape;127;p1"/>
          <p:cNvSpPr txBox="1"/>
          <p:nvPr>
            <p:ph idx="5" type="body"/>
          </p:nvPr>
        </p:nvSpPr>
        <p:spPr>
          <a:xfrm>
            <a:off x="3133800" y="2849650"/>
            <a:ext cx="3486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lucasvitor@discente.ufg.br</a:t>
            </a:r>
            <a:r>
              <a:rPr lang="pt-BR"/>
              <a:t>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28" name="Google Shape;128;p1"/>
          <p:cNvSpPr txBox="1"/>
          <p:nvPr>
            <p:ph idx="2" type="body"/>
          </p:nvPr>
        </p:nvSpPr>
        <p:spPr>
          <a:xfrm>
            <a:off x="2903850" y="2180352"/>
            <a:ext cx="33363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BR"/>
              <a:t>Discente: Lucas Vitor de Souza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b="0" lang="pt-BR" sz="1300"/>
              <a:t>Matrícula: 201703684</a:t>
            </a:r>
            <a:endParaRPr b="0"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d95cb05ac_0_6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Avaliação e Resultados</a:t>
            </a:r>
            <a:endParaRPr/>
          </a:p>
        </p:txBody>
      </p:sp>
      <p:sp>
        <p:nvSpPr>
          <p:cNvPr id="195" name="Google Shape;195;g1dd95cb05ac_0_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6" name="Google Shape;196;g1dd95cb05a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2425"/>
            <a:ext cx="5090275" cy="31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dd95cb05ac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075" y="1039825"/>
            <a:ext cx="3437225" cy="306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fc8db44d3_0_4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Avaliação e Resultados</a:t>
            </a:r>
            <a:endParaRPr/>
          </a:p>
        </p:txBody>
      </p:sp>
      <p:sp>
        <p:nvSpPr>
          <p:cNvPr id="203" name="Google Shape;203;g1afc8db44d3_0_4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4" name="Google Shape;204;g1afc8db44d3_0_48"/>
          <p:cNvSpPr txBox="1"/>
          <p:nvPr>
            <p:ph idx="2" type="body"/>
          </p:nvPr>
        </p:nvSpPr>
        <p:spPr>
          <a:xfrm>
            <a:off x="269400" y="1352700"/>
            <a:ext cx="75315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Dado os resultados a escolha como algoritmo mais eficiente para a classificação dos dados é fácil, pois o SVM apresentou métricas bem mais eficientes do que o RandomForest e o MLPClassifier, ao submeter os </a:t>
            </a:r>
            <a:r>
              <a:rPr lang="pt-BR"/>
              <a:t>algoritmos</a:t>
            </a:r>
            <a:r>
              <a:rPr lang="pt-BR"/>
              <a:t> no Kaggle, na página da competição, os scores obtidos foram de 0.74865 para o </a:t>
            </a:r>
            <a:r>
              <a:rPr lang="pt-BR"/>
              <a:t>RandomForest,</a:t>
            </a:r>
            <a:r>
              <a:rPr lang="pt-BR"/>
              <a:t> 0.75699 para o MLP e por fim 0.78780 para  o SVM, com essa confirmação, a escolha mais segura para nosso dataset dentre os modelos de classificação é o algoritmo SVM.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211" name="Google Shape;211;p10"/>
          <p:cNvSpPr txBox="1"/>
          <p:nvPr>
            <p:ph idx="1" type="body"/>
          </p:nvPr>
        </p:nvSpPr>
        <p:spPr>
          <a:xfrm>
            <a:off x="2632525" y="2307150"/>
            <a:ext cx="3817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 sz="1800"/>
              <a:t>Dúvidas ou sugestões: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pt-BR" sz="1400"/>
              <a:t>lucasvitor@discente.ufg.br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34" name="Google Shape;134;p4"/>
          <p:cNvSpPr txBox="1"/>
          <p:nvPr>
            <p:ph idx="2" type="body"/>
          </p:nvPr>
        </p:nvSpPr>
        <p:spPr>
          <a:xfrm>
            <a:off x="269400" y="1571250"/>
            <a:ext cx="7531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Atualmente com o avanço das tecnologias e cada vez mais aplicativos e sites que promovem o um convívio social digital, identificamos cada vez mais comentários e discursos de intolerância nas redes sociais, e</a:t>
            </a:r>
            <a:r>
              <a:rPr lang="pt-BR"/>
              <a:t> um</a:t>
            </a:r>
            <a:r>
              <a:rPr lang="pt-BR"/>
              <a:t> tipo desses discursos são os de misoginia.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pt-BR"/>
              <a:t>O córpus (conjunto de dados) é composto por textos em inglês, coletados de redes sociais e anotados manualmente, onde foram classificados como conteúdo misógino (rótulo 1) ou sem presença de misoginia (rótulo 0).</a:t>
            </a:r>
            <a:endParaRPr/>
          </a:p>
        </p:txBody>
      </p:sp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fc8db44d3_0_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Sugestão</a:t>
            </a:r>
            <a:endParaRPr/>
          </a:p>
        </p:txBody>
      </p:sp>
      <p:sp>
        <p:nvSpPr>
          <p:cNvPr id="141" name="Google Shape;141;g1afc8db44d3_0_3"/>
          <p:cNvSpPr txBox="1"/>
          <p:nvPr>
            <p:ph idx="2" type="body"/>
          </p:nvPr>
        </p:nvSpPr>
        <p:spPr>
          <a:xfrm>
            <a:off x="269400" y="1854450"/>
            <a:ext cx="75315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Ferramenta capaz de analisar esses textos e baseando se em uma análise de sentimentos dessas frases, consiga “prever” se tal comentário contém ou não </a:t>
            </a:r>
            <a:r>
              <a:rPr lang="pt-BR"/>
              <a:t>conteúdo</a:t>
            </a:r>
            <a:r>
              <a:rPr lang="pt-BR"/>
              <a:t> misógino..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2" name="Google Shape;142;g1afc8db44d3_0_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fc8db44d3_0_12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148" name="Google Shape;148;g1afc8db44d3_0_12"/>
          <p:cNvSpPr txBox="1"/>
          <p:nvPr>
            <p:ph idx="2" type="body"/>
          </p:nvPr>
        </p:nvSpPr>
        <p:spPr>
          <a:xfrm>
            <a:off x="269400" y="1789800"/>
            <a:ext cx="75315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S</a:t>
            </a:r>
            <a:r>
              <a:rPr lang="pt-BR"/>
              <a:t>ão 3 colunas com 7500 linhas, tais quais variam seus tipos de dados em int64 e object</a:t>
            </a:r>
            <a:r>
              <a:rPr lang="pt-BR"/>
              <a:t>, o</a:t>
            </a:r>
            <a:r>
              <a:rPr lang="pt-BR"/>
              <a:t>s dados contidos nesse dataset podem ser divididos em Numéricos e Categóricos, com variáveis </a:t>
            </a:r>
            <a:r>
              <a:rPr lang="pt-BR"/>
              <a:t>numéricas</a:t>
            </a:r>
            <a:r>
              <a:rPr lang="pt-BR"/>
              <a:t> discretas</a:t>
            </a:r>
            <a:r>
              <a:rPr lang="pt-BR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pt-BR"/>
              <a:t>Foi verificado nos dados que não haviam colunas com dados faltantes, dessa forma, os tratamentos que foram feitos no texto foram a remoção da pontuação, das stopwords e a normalização das strings, deixando todas em lowercase.</a:t>
            </a:r>
            <a:endParaRPr/>
          </a:p>
        </p:txBody>
      </p:sp>
      <p:sp>
        <p:nvSpPr>
          <p:cNvPr id="149" name="Google Shape;149;g1afc8db44d3_0_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155" name="Google Shape;155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311700" y="865325"/>
            <a:ext cx="76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pt-BR" sz="1400"/>
              <a:t>Com o pré-processamento aplicado, nosso dataset agora fica como mostrado a seguir:</a:t>
            </a:r>
            <a:endParaRPr sz="1400"/>
          </a:p>
        </p:txBody>
      </p:sp>
      <p:pic>
        <p:nvPicPr>
          <p:cNvPr id="157" name="Google Shape;15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75" y="1561900"/>
            <a:ext cx="7741750" cy="25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fc8db44d3_0_2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Algoritmos Utilizados</a:t>
            </a:r>
            <a:endParaRPr/>
          </a:p>
        </p:txBody>
      </p:sp>
      <p:sp>
        <p:nvSpPr>
          <p:cNvPr id="163" name="Google Shape;163;g1afc8db44d3_0_24"/>
          <p:cNvSpPr txBox="1"/>
          <p:nvPr>
            <p:ph idx="2" type="body"/>
          </p:nvPr>
        </p:nvSpPr>
        <p:spPr>
          <a:xfrm>
            <a:off x="400275" y="865325"/>
            <a:ext cx="75315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Os algoritmos utilizados no treinamento foram o </a:t>
            </a:r>
            <a:r>
              <a:rPr lang="pt-BR"/>
              <a:t>RandomForest,</a:t>
            </a:r>
            <a:r>
              <a:rPr lang="pt-BR"/>
              <a:t> MLPClassifier e o SVM e comparados para verificar qual seria mais eficiente para a resolução do nosso problema.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pt-BR"/>
              <a:t>O classificador RandomForest serão criadas várias árvores de decisão.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pt-BR"/>
              <a:t>MLPClassifier ou Perceptron Multicamadas (PMC ou MLP — Multi Layer Perceptron) que é uma rede neural com uma ou mais camadas ocultas contendo um </a:t>
            </a:r>
            <a:r>
              <a:rPr lang="pt-BR"/>
              <a:t>número</a:t>
            </a:r>
            <a:r>
              <a:rPr lang="pt-BR"/>
              <a:t> não determinado de neurônios, Tal camada é </a:t>
            </a:r>
            <a:r>
              <a:rPr lang="pt-BR"/>
              <a:t>chamada</a:t>
            </a:r>
            <a:r>
              <a:rPr lang="pt-BR"/>
              <a:t> de oculta pois não é possível prever a saída desejada nas camadas intermediárias.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pt-BR"/>
              <a:t>O </a:t>
            </a:r>
            <a:r>
              <a:rPr lang="pt-BR"/>
              <a:t>algoritmo</a:t>
            </a:r>
            <a:r>
              <a:rPr lang="pt-BR"/>
              <a:t> SVM busca uma linha de separação entre duas classes distintas analisando os dois pontos, um de cada grupo, mais próximos da outra classe, ou seja, o SVM escolhe a reta, também chamada de hiperplano em maiores dimensões, entre dois grupos que se distancia mais de cada um.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4" name="Google Shape;164;g1afc8db44d3_0_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442300" y="1295400"/>
            <a:ext cx="7446900" cy="3632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accent6"/>
                </a:solidFill>
              </a:rPr>
              <a:t># Algoritmo</a:t>
            </a:r>
            <a:r>
              <a:rPr lang="pt-BR">
                <a:solidFill>
                  <a:schemeClr val="accent6"/>
                </a:solidFill>
              </a:rPr>
              <a:t> RANDOM_FOREST.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RandomForestClassifier(n_estimators=30, max_depth=None, min_samples_split=2, random_state=3)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accent4"/>
                </a:solidFill>
              </a:rPr>
              <a:t> 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accent6"/>
                </a:solidFill>
              </a:rPr>
              <a:t># Algoritmo MLPClassifier.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MLPClassifier(solver='lbfgs', alpha=1e-5, hidden_layer_sizes=(70, ), random_state=1, verbose=True)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accent6"/>
                </a:solidFill>
              </a:rPr>
              <a:t># Algoritmo SVM.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svm.SVC(kernel='linear')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accent6"/>
                </a:solidFill>
              </a:rPr>
              <a:t># Treinamento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text_clf = text_clf.fit(x_train.text, y_train)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6"/>
          <p:cNvSpPr txBox="1"/>
          <p:nvPr>
            <p:ph idx="2" type="subTitle"/>
          </p:nvPr>
        </p:nvSpPr>
        <p:spPr>
          <a:xfrm>
            <a:off x="386225" y="944613"/>
            <a:ext cx="72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pt-BR">
                <a:solidFill>
                  <a:schemeClr val="accent1"/>
                </a:solidFill>
              </a:rPr>
              <a:t>Código 1: </a:t>
            </a:r>
            <a:r>
              <a:rPr lang="pt-BR"/>
              <a:t>Competicao.py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fc8db44d3_0_3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Avaliação e Resultados</a:t>
            </a:r>
            <a:endParaRPr/>
          </a:p>
        </p:txBody>
      </p:sp>
      <p:sp>
        <p:nvSpPr>
          <p:cNvPr id="178" name="Google Shape;178;g1afc8db44d3_0_30"/>
          <p:cNvSpPr txBox="1"/>
          <p:nvPr>
            <p:ph idx="2" type="body"/>
          </p:nvPr>
        </p:nvSpPr>
        <p:spPr>
          <a:xfrm>
            <a:off x="269400" y="865325"/>
            <a:ext cx="7531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pt-BR"/>
              <a:t>Para análise das métricas e desempenho de cada classificador para o nosso conjunto de dados, foi avaliado para nossos algoritmos a Precisão, Recall, F1-Score, Acurácia e Matriz de confusão.</a:t>
            </a:r>
            <a:endParaRPr/>
          </a:p>
        </p:txBody>
      </p:sp>
      <p:sp>
        <p:nvSpPr>
          <p:cNvPr id="179" name="Google Shape;179;g1afc8db44d3_0_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0" name="Google Shape;180;g1afc8db44d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5225"/>
            <a:ext cx="5002775" cy="29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afc8db44d3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050" y="2150025"/>
            <a:ext cx="3037413" cy="271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fc8db44d3_0_38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Avaliação e Resultados</a:t>
            </a:r>
            <a:endParaRPr/>
          </a:p>
        </p:txBody>
      </p:sp>
      <p:sp>
        <p:nvSpPr>
          <p:cNvPr id="187" name="Google Shape;187;g1afc8db44d3_0_3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8" name="Google Shape;188;g1afc8db44d3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2425"/>
            <a:ext cx="5185925" cy="31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afc8db44d3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725" y="972425"/>
            <a:ext cx="3435150" cy="30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