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R5Uf7shFMRrVsbQYTFquKEZkA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fc8db44d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afc8db44d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fc8db44d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afc8db44d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fc8db44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afc8db44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fc8db44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afc8db44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fc8db44d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afc8db44d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fc8db44d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afc8db44d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 sz="2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3"/>
          <p:cNvSpPr txBox="1"/>
          <p:nvPr>
            <p:ph idx="1" type="subTitle"/>
          </p:nvPr>
        </p:nvSpPr>
        <p:spPr>
          <a:xfrm>
            <a:off x="1370400" y="1287950"/>
            <a:ext cx="640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6549" y="3879075"/>
            <a:ext cx="1483275" cy="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75" y="3991050"/>
            <a:ext cx="1050126" cy="10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3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body"/>
          </p:nvPr>
        </p:nvSpPr>
        <p:spPr>
          <a:xfrm>
            <a:off x="4328250" y="2001675"/>
            <a:ext cx="2912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ubTitle"/>
          </p:nvPr>
        </p:nvSpPr>
        <p:spPr>
          <a:xfrm>
            <a:off x="4026450" y="3879075"/>
            <a:ext cx="10911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5" type="body"/>
          </p:nvPr>
        </p:nvSpPr>
        <p:spPr>
          <a:xfrm>
            <a:off x="3142650" y="2764850"/>
            <a:ext cx="28587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857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79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30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 horizontal">
  <p:cSld name="TITLE_AND_BODY_3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624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394400" y="1759450"/>
            <a:ext cx="8470200" cy="2470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2" type="body"/>
          </p:nvPr>
        </p:nvSpPr>
        <p:spPr>
          <a:xfrm>
            <a:off x="311700" y="939025"/>
            <a:ext cx="84321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22"/>
          <p:cNvSpPr txBox="1"/>
          <p:nvPr>
            <p:ph idx="3" type="subTitle"/>
          </p:nvPr>
        </p:nvSpPr>
        <p:spPr>
          <a:xfrm>
            <a:off x="394576" y="1798875"/>
            <a:ext cx="81681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7" name="Google Shape;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TITLE_AND_BODY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2" name="Google Shape;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horizontal">
  <p:cSld name="TITLE_AND_BODY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4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5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>
            <a:off x="311700" y="936000"/>
            <a:ext cx="3701400" cy="4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25"/>
          <p:cNvSpPr txBox="1"/>
          <p:nvPr>
            <p:ph idx="2" type="body"/>
          </p:nvPr>
        </p:nvSpPr>
        <p:spPr>
          <a:xfrm>
            <a:off x="4295817" y="936000"/>
            <a:ext cx="3701400" cy="4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" name="Google Shape;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" y="0"/>
            <a:ext cx="9144000" cy="514774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6"/>
          <p:cNvSpPr txBox="1"/>
          <p:nvPr>
            <p:ph type="title"/>
          </p:nvPr>
        </p:nvSpPr>
        <p:spPr>
          <a:xfrm>
            <a:off x="311700" y="216000"/>
            <a:ext cx="35523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311700" y="1209178"/>
            <a:ext cx="35523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307250" y="450150"/>
            <a:ext cx="8468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2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u="sng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alternativo">
  <p:cSld name="SECTION_TITLE_AND_DESCRIPTION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/>
          <p:nvPr>
            <p:ph type="title"/>
          </p:nvPr>
        </p:nvSpPr>
        <p:spPr>
          <a:xfrm>
            <a:off x="4752825" y="12100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8"/>
          <p:cNvSpPr txBox="1"/>
          <p:nvPr>
            <p:ph idx="1" type="subTitle"/>
          </p:nvPr>
        </p:nvSpPr>
        <p:spPr>
          <a:xfrm>
            <a:off x="4752825" y="27799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idx="2" type="body"/>
          </p:nvPr>
        </p:nvSpPr>
        <p:spPr>
          <a:xfrm>
            <a:off x="367500" y="277225"/>
            <a:ext cx="3837000" cy="45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173150" y="440762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1" name="Google Shape;111;p2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ido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65" y="-225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311700" y="936000"/>
            <a:ext cx="7670100" cy="3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" name="Google Shape;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ro">
  <p:cSld name="BLANK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">
  <p:cSld name="TITLE_AND_BODY_3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385575" y="1759450"/>
            <a:ext cx="7565700" cy="2623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311700" y="939025"/>
            <a:ext cx="75315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15"/>
          <p:cNvSpPr txBox="1"/>
          <p:nvPr>
            <p:ph idx="3" type="subTitle"/>
          </p:nvPr>
        </p:nvSpPr>
        <p:spPr>
          <a:xfrm>
            <a:off x="385725" y="1798875"/>
            <a:ext cx="7295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ódigo">
  <p:cSld name="TITLE_AND_BODY_4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455400" y="1354850"/>
            <a:ext cx="7446900" cy="35373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" name="Google Shape;39;p16"/>
          <p:cNvSpPr txBox="1"/>
          <p:nvPr>
            <p:ph idx="2" type="subTitle"/>
          </p:nvPr>
        </p:nvSpPr>
        <p:spPr>
          <a:xfrm>
            <a:off x="386225" y="944613"/>
            <a:ext cx="72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4939500" y="277100"/>
            <a:ext cx="3837000" cy="45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horizontal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8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311700" y="936000"/>
            <a:ext cx="40794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4702805" y="936000"/>
            <a:ext cx="40794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3" name="Google Shape;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6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9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19"/>
          <p:cNvSpPr/>
          <p:nvPr/>
        </p:nvSpPr>
        <p:spPr>
          <a:xfrm>
            <a:off x="2924850" y="1713600"/>
            <a:ext cx="92400" cy="1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s">
  <p:cSld name="BIG_NUMBER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20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2632525" y="2550325"/>
            <a:ext cx="381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3" name="Google Shape;63;p20"/>
          <p:cNvPicPr preferRelativeResize="0"/>
          <p:nvPr/>
        </p:nvPicPr>
        <p:blipFill rotWithShape="1">
          <a:blip r:embed="rId2">
            <a:alphaModFix/>
          </a:blip>
          <a:srcRect b="26089" l="0" r="0" t="26170"/>
          <a:stretch/>
        </p:blipFill>
        <p:spPr>
          <a:xfrm>
            <a:off x="2632537" y="3465523"/>
            <a:ext cx="3817498" cy="136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horizontal">
  <p:cSld name="TITLE_AND_BOD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311700" y="936000"/>
            <a:ext cx="85206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9" name="Google Shape;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2160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936000"/>
            <a:ext cx="8520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lucasvitor@discente.ufg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ctrTitle"/>
          </p:nvPr>
        </p:nvSpPr>
        <p:spPr>
          <a:xfrm>
            <a:off x="170150" y="672350"/>
            <a:ext cx="866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250"/>
              <a:t>Classificação de requisições para cobertura do Plano de Saúde.</a:t>
            </a:r>
            <a:endParaRPr sz="3500"/>
          </a:p>
        </p:txBody>
      </p:sp>
      <p:sp>
        <p:nvSpPr>
          <p:cNvPr id="125" name="Google Shape;125;p1"/>
          <p:cNvSpPr txBox="1"/>
          <p:nvPr>
            <p:ph idx="1" type="subTitle"/>
          </p:nvPr>
        </p:nvSpPr>
        <p:spPr>
          <a:xfrm>
            <a:off x="1370400" y="1287950"/>
            <a:ext cx="640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INTELIGÊNCIA COMPUTACIONAL (2022 .2)</a:t>
            </a:r>
            <a:endParaRPr/>
          </a:p>
        </p:txBody>
      </p:sp>
      <p:sp>
        <p:nvSpPr>
          <p:cNvPr id="126" name="Google Shape;126;p1"/>
          <p:cNvSpPr txBox="1"/>
          <p:nvPr>
            <p:ph idx="4" type="subTitle"/>
          </p:nvPr>
        </p:nvSpPr>
        <p:spPr>
          <a:xfrm>
            <a:off x="4026450" y="3809350"/>
            <a:ext cx="109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pt-BR"/>
              <a:t>2022</a:t>
            </a:r>
            <a:endParaRPr/>
          </a:p>
        </p:txBody>
      </p:sp>
      <p:sp>
        <p:nvSpPr>
          <p:cNvPr id="127" name="Google Shape;127;p1"/>
          <p:cNvSpPr txBox="1"/>
          <p:nvPr>
            <p:ph idx="5" type="body"/>
          </p:nvPr>
        </p:nvSpPr>
        <p:spPr>
          <a:xfrm>
            <a:off x="3133800" y="2849650"/>
            <a:ext cx="3486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lucasvitor@discente.ufg.br</a:t>
            </a:r>
            <a:r>
              <a:rPr lang="pt-BR"/>
              <a:t>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28" name="Google Shape;128;p1"/>
          <p:cNvSpPr txBox="1"/>
          <p:nvPr>
            <p:ph idx="2" type="body"/>
          </p:nvPr>
        </p:nvSpPr>
        <p:spPr>
          <a:xfrm>
            <a:off x="2903850" y="2180352"/>
            <a:ext cx="33363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BR"/>
              <a:t>Discente: Lucas Vitor de Souza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b="0" lang="pt-BR" sz="1300"/>
              <a:t>Matrícula: 201703684</a:t>
            </a:r>
            <a:endParaRPr b="0"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fc8db44d3_0_4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Avaliação e Resultados</a:t>
            </a:r>
            <a:endParaRPr/>
          </a:p>
        </p:txBody>
      </p:sp>
      <p:sp>
        <p:nvSpPr>
          <p:cNvPr id="195" name="Google Shape;195;g1afc8db44d3_0_4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6" name="Google Shape;196;g1afc8db44d3_0_48"/>
          <p:cNvSpPr txBox="1"/>
          <p:nvPr>
            <p:ph idx="2" type="body"/>
          </p:nvPr>
        </p:nvSpPr>
        <p:spPr>
          <a:xfrm>
            <a:off x="269400" y="1352700"/>
            <a:ext cx="75315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Dado os resultados a escolha como </a:t>
            </a:r>
            <a:r>
              <a:rPr lang="pt-BR"/>
              <a:t>algoritmo</a:t>
            </a:r>
            <a:r>
              <a:rPr lang="pt-BR"/>
              <a:t> mais eficiente para a classificação dos dados seria fácil, pois o RandomForest apresentou métricas bem mais eficientes do que o </a:t>
            </a:r>
            <a:r>
              <a:rPr lang="pt-BR"/>
              <a:t>Naive Bayes,</a:t>
            </a:r>
            <a:r>
              <a:rPr lang="pt-BR"/>
              <a:t> ao submeter o </a:t>
            </a:r>
            <a:r>
              <a:rPr lang="pt-BR"/>
              <a:t>algoritmo</a:t>
            </a:r>
            <a:r>
              <a:rPr lang="pt-BR"/>
              <a:t> do RandomForest no Kaggle, na página da competição, o score obtido foi de 0.70477. Contudo ao submeter o </a:t>
            </a:r>
            <a:r>
              <a:rPr lang="pt-BR"/>
              <a:t>algoritmo de</a:t>
            </a:r>
            <a:r>
              <a:rPr lang="pt-BR"/>
              <a:t> Naive Bayes, o score obtido na competição foi de 0.70701, alcançando uma pontuação maior do que a do RandomForest mesmo com métricas bastante confusas. Com isso a escolha mais segura para nosso dataset dentre os modelos de classificação é o algoritmo RandomForest.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2" name="Google Shape;202;p10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203" name="Google Shape;203;p10"/>
          <p:cNvSpPr txBox="1"/>
          <p:nvPr>
            <p:ph idx="1" type="body"/>
          </p:nvPr>
        </p:nvSpPr>
        <p:spPr>
          <a:xfrm>
            <a:off x="2632525" y="2307150"/>
            <a:ext cx="3817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pt-BR" sz="1800"/>
              <a:t>Dúvidas ou sugestões:</a:t>
            </a:r>
            <a:endParaRPr b="1" sz="18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pt-BR" sz="1400"/>
              <a:t>lucasvitor</a:t>
            </a:r>
            <a:r>
              <a:rPr lang="pt-BR" sz="1400"/>
              <a:t>@discente.ufg.br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34" name="Google Shape;134;p4"/>
          <p:cNvSpPr txBox="1"/>
          <p:nvPr>
            <p:ph idx="2" type="body"/>
          </p:nvPr>
        </p:nvSpPr>
        <p:spPr>
          <a:xfrm>
            <a:off x="269400" y="1571250"/>
            <a:ext cx="75315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Os auditores são profissionais especializados (médicos e enfermeiros) que geram custos elevados para a operadora. Quanto maior o número de requisições encaminhadas para auditoria, maior será o gasto administrativo.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pt-BR"/>
              <a:t>Os sistemas atuais se limitam a analisar as regras parametrizadas (se/então), não conseguem analisar o comportamento dos auditores para prever desfechos prováveis.</a:t>
            </a:r>
            <a:endParaRPr/>
          </a:p>
        </p:txBody>
      </p:sp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fc8db44d3_0_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Sugestão</a:t>
            </a:r>
            <a:endParaRPr/>
          </a:p>
        </p:txBody>
      </p:sp>
      <p:sp>
        <p:nvSpPr>
          <p:cNvPr id="141" name="Google Shape;141;g1afc8db44d3_0_3"/>
          <p:cNvSpPr txBox="1"/>
          <p:nvPr>
            <p:ph idx="2" type="body"/>
          </p:nvPr>
        </p:nvSpPr>
        <p:spPr>
          <a:xfrm>
            <a:off x="269400" y="1854450"/>
            <a:ext cx="75315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 capaz de combinar todas as variáveis de uma requisição, e baseado no comportamento histórico dos auditores, consiga “prever” o desfecho da solicitação (Autorizado ou Não Autorizado).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2" name="Google Shape;142;g1afc8db44d3_0_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fc8db44d3_0_12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148" name="Google Shape;148;g1afc8db44d3_0_12"/>
          <p:cNvSpPr txBox="1"/>
          <p:nvPr>
            <p:ph idx="2" type="body"/>
          </p:nvPr>
        </p:nvSpPr>
        <p:spPr>
          <a:xfrm>
            <a:off x="269400" y="1789800"/>
            <a:ext cx="75315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S</a:t>
            </a:r>
            <a:r>
              <a:rPr lang="pt-BR"/>
              <a:t>ão 32 Features (colunas) com 227.122 atributos (linhas), tais quais variam seus tipos de dados em int64, float64 e object, os dados contidos nesse dataset podem ser divididos em </a:t>
            </a:r>
            <a:r>
              <a:rPr lang="pt-BR"/>
              <a:t>Numéricos</a:t>
            </a:r>
            <a:r>
              <a:rPr lang="pt-BR"/>
              <a:t> e </a:t>
            </a:r>
            <a:r>
              <a:rPr lang="pt-BR"/>
              <a:t>Categóricos,</a:t>
            </a:r>
            <a:r>
              <a:rPr lang="pt-BR"/>
              <a:t> com variáveis </a:t>
            </a:r>
            <a:r>
              <a:rPr lang="pt-BR"/>
              <a:t>numéricas</a:t>
            </a:r>
            <a:r>
              <a:rPr lang="pt-BR"/>
              <a:t> tanto discretas quanto contínuas.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pt-BR"/>
              <a:t>Como haviam </a:t>
            </a:r>
            <a:r>
              <a:rPr lang="pt-BR"/>
              <a:t>várias</a:t>
            </a:r>
            <a:r>
              <a:rPr lang="pt-BR"/>
              <a:t> colunas com dados faltantes, foi necessário ser realizado o tratamento dos dados, além disso, algumas colunas foram removidas por não terem quantidades de atributos suficientes para ter uma </a:t>
            </a:r>
            <a:r>
              <a:rPr lang="pt-BR"/>
              <a:t>relevância</a:t>
            </a:r>
            <a:r>
              <a:rPr lang="pt-BR"/>
              <a:t> na </a:t>
            </a:r>
            <a:r>
              <a:rPr lang="pt-BR"/>
              <a:t>inferência</a:t>
            </a:r>
            <a:r>
              <a:rPr lang="pt-BR"/>
              <a:t> final.</a:t>
            </a:r>
            <a:endParaRPr/>
          </a:p>
        </p:txBody>
      </p:sp>
      <p:sp>
        <p:nvSpPr>
          <p:cNvPr id="149" name="Google Shape;149;g1afc8db44d3_0_1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155" name="Google Shape;155;p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311700" y="865325"/>
            <a:ext cx="767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Após o tratamento e o pré-processamento dos dados, ficamos com as seguintes Features para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realizar a classificação:</a:t>
            </a:r>
            <a:endParaRPr sz="1400"/>
          </a:p>
        </p:txBody>
      </p:sp>
      <p:pic>
        <p:nvPicPr>
          <p:cNvPr id="157" name="Google Shape;15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850" y="1302950"/>
            <a:ext cx="5302750" cy="3724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fc8db44d3_0_2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Algoritmos</a:t>
            </a:r>
            <a:r>
              <a:rPr lang="pt-BR"/>
              <a:t> Utilizados</a:t>
            </a:r>
            <a:endParaRPr/>
          </a:p>
        </p:txBody>
      </p:sp>
      <p:sp>
        <p:nvSpPr>
          <p:cNvPr id="163" name="Google Shape;163;g1afc8db44d3_0_24"/>
          <p:cNvSpPr txBox="1"/>
          <p:nvPr>
            <p:ph idx="2" type="body"/>
          </p:nvPr>
        </p:nvSpPr>
        <p:spPr>
          <a:xfrm>
            <a:off x="269400" y="1352700"/>
            <a:ext cx="75315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Os algoritmos utilizados no treinamento foram o Naive Bayes e o Random Forest e comparados para verificar qual seria mais eficiente para a resolução do nosso problema.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pt-BR"/>
              <a:t>O classificador Naive Bayes toma como premissa a suposição de </a:t>
            </a:r>
            <a:r>
              <a:rPr lang="pt-BR"/>
              <a:t>independência</a:t>
            </a:r>
            <a:r>
              <a:rPr lang="pt-BR"/>
              <a:t> entre as variáveis do nosso dataset, esse modelo realiza uma classificação probabilística de observações.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pt-BR"/>
              <a:t>Já com o classificador RandomForest serão criadas várias árvores de decisão</a:t>
            </a:r>
            <a:endParaRPr/>
          </a:p>
        </p:txBody>
      </p:sp>
      <p:sp>
        <p:nvSpPr>
          <p:cNvPr id="164" name="Google Shape;164;g1afc8db44d3_0_2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455400" y="1354850"/>
            <a:ext cx="7446900" cy="2770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accent6"/>
                </a:solidFill>
              </a:rPr>
              <a:t># </a:t>
            </a:r>
            <a:r>
              <a:rPr lang="pt-BR">
                <a:solidFill>
                  <a:schemeClr val="accent6"/>
                </a:solidFill>
              </a:rPr>
              <a:t>Algoritmo</a:t>
            </a:r>
            <a:r>
              <a:rPr lang="pt-BR">
                <a:solidFill>
                  <a:schemeClr val="accent6"/>
                </a:solidFill>
              </a:rPr>
              <a:t> RANDOM_FOREST.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clf = RandomForestClassifier(n_estimators=30, max_depth=None, min_samples_split=2, random_state=3)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accent4"/>
                </a:solidFill>
              </a:rPr>
              <a:t> 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accent6"/>
                </a:solidFill>
              </a:rPr>
              <a:t># </a:t>
            </a:r>
            <a:r>
              <a:rPr lang="pt-BR">
                <a:solidFill>
                  <a:schemeClr val="accent6"/>
                </a:solidFill>
              </a:rPr>
              <a:t>Algoritmo</a:t>
            </a:r>
            <a:r>
              <a:rPr lang="pt-BR">
                <a:solidFill>
                  <a:schemeClr val="accent6"/>
                </a:solidFill>
              </a:rPr>
              <a:t> </a:t>
            </a:r>
            <a:r>
              <a:rPr lang="pt-BR">
                <a:solidFill>
                  <a:schemeClr val="accent6"/>
                </a:solidFill>
              </a:rPr>
              <a:t>NAIVE BAYES</a:t>
            </a:r>
            <a:r>
              <a:rPr lang="pt-BR">
                <a:solidFill>
                  <a:schemeClr val="accent6"/>
                </a:solidFill>
              </a:rPr>
              <a:t>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clf = GaussianNB()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accent6"/>
                </a:solidFill>
              </a:rPr>
              <a:t># Treinamento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clf.fit(x_train, y_train.values.ravel())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1" name="Google Shape;171;p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6"/>
          <p:cNvSpPr txBox="1"/>
          <p:nvPr>
            <p:ph idx="2" type="subTitle"/>
          </p:nvPr>
        </p:nvSpPr>
        <p:spPr>
          <a:xfrm>
            <a:off x="386225" y="944613"/>
            <a:ext cx="72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pt-BR">
                <a:solidFill>
                  <a:schemeClr val="accent1"/>
                </a:solidFill>
              </a:rPr>
              <a:t>Código 1: </a:t>
            </a:r>
            <a:r>
              <a:rPr lang="pt-BR"/>
              <a:t>Competicao.py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fc8db44d3_0_30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Avaliação e Resultados</a:t>
            </a:r>
            <a:endParaRPr/>
          </a:p>
        </p:txBody>
      </p:sp>
      <p:sp>
        <p:nvSpPr>
          <p:cNvPr id="178" name="Google Shape;178;g1afc8db44d3_0_30"/>
          <p:cNvSpPr txBox="1"/>
          <p:nvPr>
            <p:ph idx="2" type="body"/>
          </p:nvPr>
        </p:nvSpPr>
        <p:spPr>
          <a:xfrm>
            <a:off x="269400" y="865325"/>
            <a:ext cx="7531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pt-BR"/>
              <a:t>Para análise das métricas e desempenho de cada classificador para o nosso conjunto de dados, foi avaliado para nossos algoritmos a Precisão, Recall, F1-Score, Acurácia e Matriz de confusão.</a:t>
            </a:r>
            <a:endParaRPr/>
          </a:p>
        </p:txBody>
      </p:sp>
      <p:sp>
        <p:nvSpPr>
          <p:cNvPr id="179" name="Google Shape;179;g1afc8db44d3_0_3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0" name="Google Shape;180;g1afc8db44d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2825"/>
            <a:ext cx="4880575" cy="29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afc8db44d3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575" y="2300675"/>
            <a:ext cx="3518000" cy="26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fc8db44d3_0_38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Avaliação e Resultados</a:t>
            </a:r>
            <a:endParaRPr/>
          </a:p>
        </p:txBody>
      </p:sp>
      <p:sp>
        <p:nvSpPr>
          <p:cNvPr id="187" name="Google Shape;187;g1afc8db44d3_0_3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8" name="Google Shape;188;g1afc8db44d3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5" y="1010750"/>
            <a:ext cx="4768600" cy="29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afc8db44d3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550" y="1109400"/>
            <a:ext cx="4052375" cy="2872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FGTeX Presentation">
  <a:themeElements>
    <a:clrScheme name="Simple Light">
      <a:dk1>
        <a:srgbClr val="212121"/>
      </a:dk1>
      <a:lt1>
        <a:srgbClr val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