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2"/>
  </p:notesMasterIdLst>
  <p:sldIdLst>
    <p:sldId id="256" r:id="rId2"/>
    <p:sldId id="257" r:id="rId3"/>
    <p:sldId id="269" r:id="rId4"/>
    <p:sldId id="259" r:id="rId5"/>
    <p:sldId id="263" r:id="rId6"/>
    <p:sldId id="260" r:id="rId7"/>
    <p:sldId id="261" r:id="rId8"/>
    <p:sldId id="262" r:id="rId9"/>
    <p:sldId id="264" r:id="rId10"/>
    <p:sldId id="265" r:id="rId11"/>
    <p:sldId id="266" r:id="rId12"/>
    <p:sldId id="268" r:id="rId13"/>
    <p:sldId id="267" r:id="rId14"/>
    <p:sldId id="272" r:id="rId15"/>
    <p:sldId id="270" r:id="rId16"/>
    <p:sldId id="273" r:id="rId17"/>
    <p:sldId id="271" r:id="rId18"/>
    <p:sldId id="274" r:id="rId19"/>
    <p:sldId id="275" r:id="rId20"/>
    <p:sldId id="276" r:id="rId2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16" autoAdjust="0"/>
    <p:restoredTop sz="88442" autoAdjust="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F84C7-7816-4199-89DA-3978472D5807}"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8E84E1AA-DC31-4B1A-B29C-4A4F93F3E28D}">
      <dgm:prSet phldrT="[טקסט]"/>
      <dgm:spPr>
        <a:solidFill>
          <a:schemeClr val="accent5">
            <a:lumMod val="75000"/>
          </a:schemeClr>
        </a:solidFill>
      </dgm:spPr>
      <dgm:t>
        <a:bodyPr/>
        <a:lstStyle/>
        <a:p>
          <a:r>
            <a:rPr lang="en-US" dirty="0"/>
            <a:t>Posture estimation from RGB-D images</a:t>
          </a:r>
        </a:p>
      </dgm:t>
    </dgm:pt>
    <dgm:pt modelId="{25ACA673-21DA-4882-8BBD-85EB62350AD9}" type="parTrans" cxnId="{F59B9AF0-86E5-4952-95D0-A42A4F6D2C5A}">
      <dgm:prSet/>
      <dgm:spPr/>
      <dgm:t>
        <a:bodyPr/>
        <a:lstStyle/>
        <a:p>
          <a:endParaRPr lang="en-US"/>
        </a:p>
      </dgm:t>
    </dgm:pt>
    <dgm:pt modelId="{401F9027-8AA9-4D7F-A67C-5A401AF7C222}" type="sibTrans" cxnId="{F59B9AF0-86E5-4952-95D0-A42A4F6D2C5A}">
      <dgm:prSet/>
      <dgm:spPr/>
      <dgm:t>
        <a:bodyPr/>
        <a:lstStyle/>
        <a:p>
          <a:endParaRPr lang="en-US"/>
        </a:p>
      </dgm:t>
    </dgm:pt>
    <dgm:pt modelId="{DCFB8ABD-56B4-4EF6-8476-55FB97D3A611}">
      <dgm:prSet phldrT="[טקסט]"/>
      <dgm:spPr/>
      <dgm:t>
        <a:bodyPr/>
        <a:lstStyle/>
        <a:p>
          <a:r>
            <a:rPr lang="en-US" dirty="0"/>
            <a:t>Age prediction from posture</a:t>
          </a:r>
        </a:p>
      </dgm:t>
    </dgm:pt>
    <dgm:pt modelId="{58E2929A-E047-422C-8D66-67F9661AB185}" type="parTrans" cxnId="{53361A79-A96F-4FCF-9BC5-2C1FD43A174C}">
      <dgm:prSet/>
      <dgm:spPr/>
      <dgm:t>
        <a:bodyPr/>
        <a:lstStyle/>
        <a:p>
          <a:endParaRPr lang="en-US"/>
        </a:p>
      </dgm:t>
    </dgm:pt>
    <dgm:pt modelId="{2EBEDEC6-8252-4613-9ABB-4AA414FAA91E}" type="sibTrans" cxnId="{53361A79-A96F-4FCF-9BC5-2C1FD43A174C}">
      <dgm:prSet/>
      <dgm:spPr/>
      <dgm:t>
        <a:bodyPr/>
        <a:lstStyle/>
        <a:p>
          <a:endParaRPr lang="en-US"/>
        </a:p>
      </dgm:t>
    </dgm:pt>
    <dgm:pt modelId="{875B9405-2D76-4760-9006-D33F7E24E6F1}" type="pres">
      <dgm:prSet presAssocID="{64EF84C7-7816-4199-89DA-3978472D5807}" presName="Name0" presStyleCnt="0">
        <dgm:presLayoutVars>
          <dgm:dir/>
          <dgm:resizeHandles val="exact"/>
        </dgm:presLayoutVars>
      </dgm:prSet>
      <dgm:spPr/>
    </dgm:pt>
    <dgm:pt modelId="{C04E43EB-2B23-4A57-89A8-EEDC4BEF2173}" type="pres">
      <dgm:prSet presAssocID="{8E84E1AA-DC31-4B1A-B29C-4A4F93F3E28D}" presName="node" presStyleLbl="node1" presStyleIdx="0" presStyleCnt="2">
        <dgm:presLayoutVars>
          <dgm:bulletEnabled val="1"/>
        </dgm:presLayoutVars>
      </dgm:prSet>
      <dgm:spPr/>
    </dgm:pt>
    <dgm:pt modelId="{5ACD9711-ADA5-4823-A4BD-5C005284278B}" type="pres">
      <dgm:prSet presAssocID="{401F9027-8AA9-4D7F-A67C-5A401AF7C222}" presName="sibTrans" presStyleCnt="0"/>
      <dgm:spPr/>
    </dgm:pt>
    <dgm:pt modelId="{AA8630E3-C716-4B35-BF15-ADC527459B1A}" type="pres">
      <dgm:prSet presAssocID="{DCFB8ABD-56B4-4EF6-8476-55FB97D3A611}" presName="node" presStyleLbl="node1" presStyleIdx="1" presStyleCnt="2">
        <dgm:presLayoutVars>
          <dgm:bulletEnabled val="1"/>
        </dgm:presLayoutVars>
      </dgm:prSet>
      <dgm:spPr/>
    </dgm:pt>
  </dgm:ptLst>
  <dgm:cxnLst>
    <dgm:cxn modelId="{ED75DD6D-9050-4406-BBD9-D5C66FB35603}" type="presOf" srcId="{8E84E1AA-DC31-4B1A-B29C-4A4F93F3E28D}" destId="{C04E43EB-2B23-4A57-89A8-EEDC4BEF2173}" srcOrd="0" destOrd="0" presId="urn:microsoft.com/office/officeart/2005/8/layout/hList6"/>
    <dgm:cxn modelId="{53361A79-A96F-4FCF-9BC5-2C1FD43A174C}" srcId="{64EF84C7-7816-4199-89DA-3978472D5807}" destId="{DCFB8ABD-56B4-4EF6-8476-55FB97D3A611}" srcOrd="1" destOrd="0" parTransId="{58E2929A-E047-422C-8D66-67F9661AB185}" sibTransId="{2EBEDEC6-8252-4613-9ABB-4AA414FAA91E}"/>
    <dgm:cxn modelId="{7793BFC4-D2F3-4E64-8FB8-4B96842786CA}" type="presOf" srcId="{64EF84C7-7816-4199-89DA-3978472D5807}" destId="{875B9405-2D76-4760-9006-D33F7E24E6F1}" srcOrd="0" destOrd="0" presId="urn:microsoft.com/office/officeart/2005/8/layout/hList6"/>
    <dgm:cxn modelId="{F59B9AF0-86E5-4952-95D0-A42A4F6D2C5A}" srcId="{64EF84C7-7816-4199-89DA-3978472D5807}" destId="{8E84E1AA-DC31-4B1A-B29C-4A4F93F3E28D}" srcOrd="0" destOrd="0" parTransId="{25ACA673-21DA-4882-8BBD-85EB62350AD9}" sibTransId="{401F9027-8AA9-4D7F-A67C-5A401AF7C222}"/>
    <dgm:cxn modelId="{1C786CF9-6508-44E2-AACD-310ABC217A7C}" type="presOf" srcId="{DCFB8ABD-56B4-4EF6-8476-55FB97D3A611}" destId="{AA8630E3-C716-4B35-BF15-ADC527459B1A}" srcOrd="0" destOrd="0" presId="urn:microsoft.com/office/officeart/2005/8/layout/hList6"/>
    <dgm:cxn modelId="{9A8BD6D2-6BED-43DB-B21C-6FBB465A029C}" type="presParOf" srcId="{875B9405-2D76-4760-9006-D33F7E24E6F1}" destId="{C04E43EB-2B23-4A57-89A8-EEDC4BEF2173}" srcOrd="0" destOrd="0" presId="urn:microsoft.com/office/officeart/2005/8/layout/hList6"/>
    <dgm:cxn modelId="{62D38CCF-F904-4628-AB21-DDBDCC692696}" type="presParOf" srcId="{875B9405-2D76-4760-9006-D33F7E24E6F1}" destId="{5ACD9711-ADA5-4823-A4BD-5C005284278B}" srcOrd="1" destOrd="0" presId="urn:microsoft.com/office/officeart/2005/8/layout/hList6"/>
    <dgm:cxn modelId="{C5F68BF8-6A15-46A9-9696-C212D38A8A21}" type="presParOf" srcId="{875B9405-2D76-4760-9006-D33F7E24E6F1}" destId="{AA8630E3-C716-4B35-BF15-ADC527459B1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E43EB-2B23-4A57-89A8-EEDC4BEF2173}">
      <dsp:nvSpPr>
        <dsp:cNvPr id="0" name=""/>
        <dsp:cNvSpPr/>
      </dsp:nvSpPr>
      <dsp:spPr>
        <a:xfrm rot="16200000">
          <a:off x="-748671" y="752739"/>
          <a:ext cx="5418667" cy="3913187"/>
        </a:xfrm>
        <a:prstGeom prst="flowChartManualOperati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Posture estimation from RGB-D images</a:t>
          </a:r>
        </a:p>
      </dsp:txBody>
      <dsp:txXfrm rot="5400000">
        <a:off x="4069" y="1083732"/>
        <a:ext cx="3913187" cy="3251201"/>
      </dsp:txXfrm>
    </dsp:sp>
    <dsp:sp modelId="{AA8630E3-C716-4B35-BF15-ADC527459B1A}">
      <dsp:nvSpPr>
        <dsp:cNvPr id="0" name=""/>
        <dsp:cNvSpPr/>
      </dsp:nvSpPr>
      <dsp:spPr>
        <a:xfrm rot="16200000">
          <a:off x="3458004" y="752739"/>
          <a:ext cx="5418667" cy="3913187"/>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Age prediction from posture</a:t>
          </a:r>
        </a:p>
      </dsp:txBody>
      <dsp:txXfrm rot="5400000">
        <a:off x="4210744" y="1083732"/>
        <a:ext cx="39131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D86A284-01E0-41A2-8D91-8BFBEC15E3BE}" type="datetimeFigureOut">
              <a:rPr lang="en-US" smtClean="0"/>
              <a:t>10/26/2021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2CD70656-5B2C-494A-9EBF-31CED577C685}" type="slidenum">
              <a:rPr lang="en-US" smtClean="0"/>
              <a:t>‹#›</a:t>
            </a:fld>
            <a:endParaRPr lang="en-US"/>
          </a:p>
        </p:txBody>
      </p:sp>
    </p:spTree>
    <p:extLst>
      <p:ext uri="{BB962C8B-B14F-4D97-AF65-F5344CB8AC3E}">
        <p14:creationId xmlns:p14="http://schemas.microsoft.com/office/powerpoint/2010/main" val="33457392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a:t>
            </a:r>
            <a:r>
              <a:rPr lang="en-US" dirty="0"/>
              <a:t>pose</a:t>
            </a:r>
            <a:r>
              <a:rPr lang="he-IL" dirty="0"/>
              <a:t> הוגדר להיות 39 נקודות על פי הספרות הפיזיולוגית.</a:t>
            </a:r>
            <a:endParaRPr lang="en-US" dirty="0"/>
          </a:p>
        </p:txBody>
      </p:sp>
      <p:sp>
        <p:nvSpPr>
          <p:cNvPr id="4" name="מציין מיקום של מספר שקופית 3"/>
          <p:cNvSpPr>
            <a:spLocks noGrp="1"/>
          </p:cNvSpPr>
          <p:nvPr>
            <p:ph type="sldNum" sz="quarter" idx="5"/>
          </p:nvPr>
        </p:nvSpPr>
        <p:spPr/>
        <p:txBody>
          <a:bodyPr/>
          <a:lstStyle/>
          <a:p>
            <a:fld id="{2CD70656-5B2C-494A-9EBF-31CED577C685}" type="slidenum">
              <a:rPr lang="en-US" smtClean="0"/>
              <a:t>2</a:t>
            </a:fld>
            <a:endParaRPr lang="en-US"/>
          </a:p>
        </p:txBody>
      </p:sp>
    </p:spTree>
    <p:extLst>
      <p:ext uri="{BB962C8B-B14F-4D97-AF65-F5344CB8AC3E}">
        <p14:creationId xmlns:p14="http://schemas.microsoft.com/office/powerpoint/2010/main" val="29228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CB48AB-2584-4490-84DC-3DAF100F3F7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70EC8F53-AD26-40D5-ADF9-C8BAE874D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96A09611-384C-429B-AAD9-D2D20FF48EBA}"/>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89E3B825-E47C-4B75-A4A1-E8009EF9C527}"/>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F8563D0-3934-4B69-AECF-18BAEBF73C3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76187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DB0D3F-89CC-4B7C-9DDE-FB9EFB12CBA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38B2185C-5EF1-460B-8F6A-25ECB2140BE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480CC18-2618-40AC-8C3D-F8F9C7A1F14D}"/>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DB30C8FB-820E-4696-94D6-258CA12BFB2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9B3B148-93B3-46FF-9B54-A28DC8814C70}"/>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57501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E8BC3EF-637E-427E-81A3-65A6399ABEF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949ECBAC-AA2D-4026-A399-47A978A1DE9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31BC748-A39E-416C-B280-DD35BF649886}"/>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A361FBD3-5307-4E50-B5FA-94D1F1BCA78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E8095FE-3BD0-43F3-B28E-ACB80D3E96A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1095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00DD64-6E5D-4251-AE02-4F39AADDEF5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C2AF423-D3AC-4202-B56A-8E2621D8FBE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763050B-6DBA-466A-AEE4-F15144BF19DC}"/>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FD815654-89DC-450C-8A61-4576F3F03B5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B50E0A1-A94A-4952-890C-D0ECAAE133B4}"/>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94849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CFF00-088F-43C8-AE18-B99ADD318CB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4C60D1F-4C03-4575-9FDA-7CFD6722F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90D6569-E249-40BE-A5A4-9EA44F0C0F5C}"/>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25C83C73-06C8-4F11-8826-C47546E5C6F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FB7C713-A603-48FD-8EF9-0CC6C72CEF7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0818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1EDBCA-3D13-4265-8650-91D7BA7A03C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673FA6B-92DD-4DE3-9239-B2D7643FAB8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A3917C45-124B-420B-965A-6BB2DE20E23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CEE645F8-F382-403A-AE1C-B46ED228071D}"/>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6" name="מציין מיקום של כותרת תחתונה 5">
            <a:extLst>
              <a:ext uri="{FF2B5EF4-FFF2-40B4-BE49-F238E27FC236}">
                <a16:creationId xmlns:a16="http://schemas.microsoft.com/office/drawing/2014/main" id="{2857ECF0-6B4C-40D9-B8F4-5E390113D06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DBA751D-AA40-4E74-AF69-F44235206701}"/>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190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F20E65-4EEF-486F-BD5B-019F2E78084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77253CF-BE33-45AE-A488-4179F4A6A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7BAFA64-905E-459F-B4DF-0594096D41D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FAFE683C-34A4-429F-A407-47F3708A5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E622D33-4827-4BD8-BC8B-B759390509C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CB46C2B3-647B-4530-B3FD-2875EF14A8B2}"/>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8" name="מציין מיקום של כותרת תחתונה 7">
            <a:extLst>
              <a:ext uri="{FF2B5EF4-FFF2-40B4-BE49-F238E27FC236}">
                <a16:creationId xmlns:a16="http://schemas.microsoft.com/office/drawing/2014/main" id="{6DE07D65-CF8F-4455-9A35-00B9EF60271F}"/>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402FD69B-1335-4C1A-B164-2375F1F798C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5354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35717-29C2-4F92-AFF9-E5E786B4A86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83DD0583-5E1C-4A7D-AB06-85C3B1D7E8E7}"/>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4" name="מציין מיקום של כותרת תחתונה 3">
            <a:extLst>
              <a:ext uri="{FF2B5EF4-FFF2-40B4-BE49-F238E27FC236}">
                <a16:creationId xmlns:a16="http://schemas.microsoft.com/office/drawing/2014/main" id="{773DA060-863D-4561-A412-174EF1527B2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BE9F4A4E-0D88-4F99-8265-8895B5360B1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10631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C47E3A2-E896-4217-A29D-DF9411DA19C5}"/>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3" name="מציין מיקום של כותרת תחתונה 2">
            <a:extLst>
              <a:ext uri="{FF2B5EF4-FFF2-40B4-BE49-F238E27FC236}">
                <a16:creationId xmlns:a16="http://schemas.microsoft.com/office/drawing/2014/main" id="{7E54ECD6-6482-4A53-B847-914DBDC741E2}"/>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B4DDFE82-E1CE-4735-A841-87380B373C5B}"/>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97824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5CE36-45A4-4F97-865C-A1F579547C7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CD242B9-C019-489D-93B3-4628D47AA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2A6E9F32-DFE4-4344-985A-F7B0AF91B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EBDCDB9-D56A-4D44-88F5-6B4C45768F3B}"/>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6" name="מציין מיקום של כותרת תחתונה 5">
            <a:extLst>
              <a:ext uri="{FF2B5EF4-FFF2-40B4-BE49-F238E27FC236}">
                <a16:creationId xmlns:a16="http://schemas.microsoft.com/office/drawing/2014/main" id="{0D38C40F-28DF-4141-B5AD-AFFDA1796D3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E62A9F7-8894-4989-868F-6A66C037C41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72428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C2E14C-C456-4272-BCEB-D9AC9477206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9F835F61-A24B-4D05-9826-908A7782C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37B5CAFA-3ACF-493B-807D-59211671C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09E3416-3BED-4EC0-B0F3-39ECB5076085}"/>
              </a:ext>
            </a:extLst>
          </p:cNvPr>
          <p:cNvSpPr>
            <a:spLocks noGrp="1"/>
          </p:cNvSpPr>
          <p:nvPr>
            <p:ph type="dt" sz="half" idx="10"/>
          </p:nvPr>
        </p:nvSpPr>
        <p:spPr/>
        <p:txBody>
          <a:bodyPr/>
          <a:lstStyle/>
          <a:p>
            <a:fld id="{09C94E3E-F7F4-4E4A-B83F-A410F06CAA04}" type="datetimeFigureOut">
              <a:rPr lang="en-US" smtClean="0"/>
              <a:t>10/26/2021</a:t>
            </a:fld>
            <a:endParaRPr lang="en-US"/>
          </a:p>
        </p:txBody>
      </p:sp>
      <p:sp>
        <p:nvSpPr>
          <p:cNvPr id="6" name="מציין מיקום של כותרת תחתונה 5">
            <a:extLst>
              <a:ext uri="{FF2B5EF4-FFF2-40B4-BE49-F238E27FC236}">
                <a16:creationId xmlns:a16="http://schemas.microsoft.com/office/drawing/2014/main" id="{8640D205-AE6F-491D-B524-6A6ACCFFA7C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8AAE12EF-2DFA-492E-9F49-7F92A5D8C49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15662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005898A-9E1E-436F-98C1-48BC885FFE0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6CDA9CF2-CA22-45BA-B334-076964193AE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D008F91-7618-419C-A090-B575D019631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9C94E3E-F7F4-4E4A-B83F-A410F06CAA04}" type="datetimeFigureOut">
              <a:rPr lang="en-US" smtClean="0"/>
              <a:t>10/26/2021</a:t>
            </a:fld>
            <a:endParaRPr lang="en-US"/>
          </a:p>
        </p:txBody>
      </p:sp>
      <p:sp>
        <p:nvSpPr>
          <p:cNvPr id="5" name="מציין מיקום של כותרת תחתונה 4">
            <a:extLst>
              <a:ext uri="{FF2B5EF4-FFF2-40B4-BE49-F238E27FC236}">
                <a16:creationId xmlns:a16="http://schemas.microsoft.com/office/drawing/2014/main" id="{22BD7060-AEE9-4AF1-A5D7-89E1CDDB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66376005-79C6-40ED-ACF3-4B6FD0CC7B3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F765E7F-D1A2-43EE-87B8-7F8B80C430EE}" type="slidenum">
              <a:rPr lang="en-US" smtClean="0"/>
              <a:t>‹#›</a:t>
            </a:fld>
            <a:endParaRPr lang="en-US"/>
          </a:p>
        </p:txBody>
      </p:sp>
    </p:spTree>
    <p:extLst>
      <p:ext uri="{BB962C8B-B14F-4D97-AF65-F5344CB8AC3E}">
        <p14:creationId xmlns:p14="http://schemas.microsoft.com/office/powerpoint/2010/main" val="379479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F52A9-B1AB-4149-90BC-DC8DF784C127}"/>
              </a:ext>
            </a:extLst>
          </p:cNvPr>
          <p:cNvSpPr>
            <a:spLocks noGrp="1"/>
          </p:cNvSpPr>
          <p:nvPr>
            <p:ph type="ctrTitle"/>
          </p:nvPr>
        </p:nvSpPr>
        <p:spPr>
          <a:xfrm>
            <a:off x="1524000" y="1122363"/>
            <a:ext cx="9144000" cy="2387600"/>
          </a:xfrm>
        </p:spPr>
        <p:txBody>
          <a:bodyPr vert="horz" lIns="91440" tIns="45720" rIns="91440" bIns="45720" rtlCol="0" anchor="ctr">
            <a:normAutofit/>
          </a:bodyPr>
          <a:lstStyle/>
          <a:p>
            <a:r>
              <a:rPr lang="en-US"/>
              <a:t>Age Prediction from Posture Estimation</a:t>
            </a:r>
            <a:endParaRPr lang="en-US" dirty="0"/>
          </a:p>
        </p:txBody>
      </p:sp>
      <p:sp>
        <p:nvSpPr>
          <p:cNvPr id="3" name="כותרת משנה 2">
            <a:extLst>
              <a:ext uri="{FF2B5EF4-FFF2-40B4-BE49-F238E27FC236}">
                <a16:creationId xmlns:a16="http://schemas.microsoft.com/office/drawing/2014/main" id="{20657200-2B93-4F77-AAAF-A3C717C91271}"/>
              </a:ext>
            </a:extLst>
          </p:cNvPr>
          <p:cNvSpPr>
            <a:spLocks noGrp="1"/>
          </p:cNvSpPr>
          <p:nvPr>
            <p:ph type="subTitle" idx="1"/>
          </p:nvPr>
        </p:nvSpPr>
        <p:spPr>
          <a:xfrm>
            <a:off x="1524000" y="3602038"/>
            <a:ext cx="9144000" cy="1655762"/>
          </a:xfrm>
        </p:spPr>
        <p:txBody>
          <a:bodyPr vert="horz" lIns="91440" tIns="45720" rIns="91440" bIns="45720" rtlCol="0" anchor="ctr">
            <a:normAutofit/>
          </a:bodyPr>
          <a:lstStyle/>
          <a:p>
            <a:endParaRPr lang="en-US"/>
          </a:p>
          <a:p>
            <a:endParaRPr lang="en-US"/>
          </a:p>
          <a:p>
            <a:r>
              <a:rPr lang="en-US"/>
              <a:t>Lotem Nadir, October 2021</a:t>
            </a:r>
          </a:p>
          <a:p>
            <a:endParaRPr lang="en-US"/>
          </a:p>
        </p:txBody>
      </p:sp>
    </p:spTree>
    <p:extLst>
      <p:ext uri="{BB962C8B-B14F-4D97-AF65-F5344CB8AC3E}">
        <p14:creationId xmlns:p14="http://schemas.microsoft.com/office/powerpoint/2010/main" val="403114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lvl="1" algn="l" rtl="0"/>
            <a:r>
              <a:rPr lang="en-US" dirty="0" err="1"/>
              <a:t>OpenPose</a:t>
            </a:r>
            <a:r>
              <a:rPr lang="en-US" dirty="0"/>
              <a:t> is a model for 2d pose estimation from RGB images.</a:t>
            </a:r>
          </a:p>
          <a:p>
            <a:pPr lvl="1" algn="l" rtl="0"/>
            <a:r>
              <a:rPr lang="en-US"/>
              <a:t>We had to </a:t>
            </a:r>
            <a:r>
              <a:rPr lang="en-US" dirty="0"/>
              <a:t>project the Vicon points into the RealSense pixels.</a:t>
            </a:r>
          </a:p>
          <a:p>
            <a:pPr lvl="1" algn="l" rtl="0"/>
            <a:r>
              <a:rPr lang="en-US" dirty="0"/>
              <a:t>The RealSense cameras and the Vicon sensors are not calibrated.</a:t>
            </a:r>
          </a:p>
          <a:p>
            <a:pPr lvl="1" algn="l" rtl="0"/>
            <a:r>
              <a:rPr lang="en-US" dirty="0" err="1"/>
              <a:t>Kabsch</a:t>
            </a:r>
            <a:r>
              <a:rPr lang="en-US" dirty="0"/>
              <a:t> algorithm is used to find the transformation between the Vicon system and the RealSense 3D system. </a:t>
            </a:r>
          </a:p>
          <a:p>
            <a:pPr lvl="1" algn="l" rtl="0"/>
            <a:r>
              <a:rPr lang="en-US" dirty="0"/>
              <a:t>Improvements to </a:t>
            </a:r>
            <a:r>
              <a:rPr lang="en-US" dirty="0" err="1"/>
              <a:t>Kabsch</a:t>
            </a:r>
            <a:r>
              <a:rPr lang="en-US" dirty="0"/>
              <a:t>:</a:t>
            </a:r>
          </a:p>
          <a:p>
            <a:pPr lvl="2" algn="l" rtl="0"/>
            <a:r>
              <a:rPr lang="en-US" dirty="0"/>
              <a:t>Averaging the depth value (z) for each point with neighbor pixels.</a:t>
            </a:r>
          </a:p>
          <a:p>
            <a:pPr lvl="2" algn="l" rtl="0"/>
            <a:r>
              <a:rPr lang="en-US" dirty="0"/>
              <a:t>Removing noisy depth values – For each point, if its depth (z) value is greater than some clipping distance, the point is removed.</a:t>
            </a:r>
          </a:p>
          <a:p>
            <a:pPr lvl="2" algn="l" rtl="0"/>
            <a:r>
              <a:rPr lang="en-US" dirty="0"/>
              <a:t>Running </a:t>
            </a:r>
            <a:r>
              <a:rPr lang="en-US" dirty="0" err="1"/>
              <a:t>Kabsch</a:t>
            </a:r>
            <a:r>
              <a:rPr lang="en-US" dirty="0"/>
              <a:t> and finding error for each point, removing points with high error rates and re-calculating </a:t>
            </a:r>
            <a:r>
              <a:rPr lang="en-US" dirty="0" err="1"/>
              <a:t>Kabsch</a:t>
            </a:r>
            <a:r>
              <a:rPr lang="en-US" dirty="0"/>
              <a:t>.</a:t>
            </a:r>
          </a:p>
          <a:p>
            <a:pPr marL="914400" lvl="2" indent="0" algn="l" rtl="0">
              <a:buNone/>
            </a:pPr>
            <a:r>
              <a:rPr lang="en-US" dirty="0"/>
              <a:t>Current error after improvements is ~60mm.</a:t>
            </a:r>
          </a:p>
        </p:txBody>
      </p:sp>
    </p:spTree>
    <p:extLst>
      <p:ext uri="{BB962C8B-B14F-4D97-AF65-F5344CB8AC3E}">
        <p14:creationId xmlns:p14="http://schemas.microsoft.com/office/powerpoint/2010/main" val="270167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marL="457200" lvl="1" indent="0" algn="l" rtl="0">
              <a:buNone/>
            </a:pPr>
            <a:endParaRPr lang="en-US" sz="2800" dirty="0"/>
          </a:p>
          <a:p>
            <a:pPr marL="457200" lvl="1" indent="0" algn="l" rtl="0">
              <a:buNone/>
            </a:pPr>
            <a:r>
              <a:rPr lang="en-US" sz="2800" dirty="0"/>
              <a:t>	</a:t>
            </a:r>
          </a:p>
        </p:txBody>
      </p:sp>
      <p:pic>
        <p:nvPicPr>
          <p:cNvPr id="6" name="Picture 5" descr="A picture containing indoor&#10;&#10;Description automatically generated">
            <a:extLst>
              <a:ext uri="{FF2B5EF4-FFF2-40B4-BE49-F238E27FC236}">
                <a16:creationId xmlns:a16="http://schemas.microsoft.com/office/drawing/2014/main" id="{C4D5B9BA-BD5A-44FE-98BA-93CA979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075" y="1960187"/>
            <a:ext cx="3046706" cy="4062274"/>
          </a:xfrm>
          <a:prstGeom prst="rect">
            <a:avLst/>
          </a:prstGeom>
        </p:spPr>
      </p:pic>
      <p:pic>
        <p:nvPicPr>
          <p:cNvPr id="8" name="Picture 7" descr="A picture containing indoor&#10;&#10;Description automatically generated">
            <a:extLst>
              <a:ext uri="{FF2B5EF4-FFF2-40B4-BE49-F238E27FC236}">
                <a16:creationId xmlns:a16="http://schemas.microsoft.com/office/drawing/2014/main" id="{AD07599F-F523-45E1-AE6C-EB571134C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770" y="1960187"/>
            <a:ext cx="3046706" cy="4062274"/>
          </a:xfrm>
          <a:prstGeom prst="rect">
            <a:avLst/>
          </a:prstGeom>
        </p:spPr>
      </p:pic>
      <p:sp>
        <p:nvSpPr>
          <p:cNvPr id="9" name="TextBox 8">
            <a:extLst>
              <a:ext uri="{FF2B5EF4-FFF2-40B4-BE49-F238E27FC236}">
                <a16:creationId xmlns:a16="http://schemas.microsoft.com/office/drawing/2014/main" id="{7CE6457B-2A64-45B6-AB5D-E1F32A662FE5}"/>
              </a:ext>
            </a:extLst>
          </p:cNvPr>
          <p:cNvSpPr txBox="1"/>
          <p:nvPr/>
        </p:nvSpPr>
        <p:spPr>
          <a:xfrm>
            <a:off x="2430770" y="6049094"/>
            <a:ext cx="2414726" cy="338554"/>
          </a:xfrm>
          <a:prstGeom prst="rect">
            <a:avLst/>
          </a:prstGeom>
          <a:noFill/>
        </p:spPr>
        <p:txBody>
          <a:bodyPr wrap="square" rtlCol="0">
            <a:spAutoFit/>
          </a:bodyPr>
          <a:lstStyle/>
          <a:p>
            <a:r>
              <a:rPr lang="en-US" sz="1600" dirty="0"/>
              <a:t>without improvements</a:t>
            </a:r>
          </a:p>
        </p:txBody>
      </p:sp>
      <p:sp>
        <p:nvSpPr>
          <p:cNvPr id="10" name="TextBox 9">
            <a:extLst>
              <a:ext uri="{FF2B5EF4-FFF2-40B4-BE49-F238E27FC236}">
                <a16:creationId xmlns:a16="http://schemas.microsoft.com/office/drawing/2014/main" id="{6F31B3F2-5AE2-484F-A9C4-9D3CF374710B}"/>
              </a:ext>
            </a:extLst>
          </p:cNvPr>
          <p:cNvSpPr txBox="1"/>
          <p:nvPr/>
        </p:nvSpPr>
        <p:spPr>
          <a:xfrm>
            <a:off x="6476075" y="6022461"/>
            <a:ext cx="2414726" cy="338554"/>
          </a:xfrm>
          <a:prstGeom prst="rect">
            <a:avLst/>
          </a:prstGeom>
          <a:noFill/>
        </p:spPr>
        <p:txBody>
          <a:bodyPr wrap="square" rtlCol="0">
            <a:spAutoFit/>
          </a:bodyPr>
          <a:lstStyle/>
          <a:p>
            <a:r>
              <a:rPr lang="en-US" sz="1600" dirty="0"/>
              <a:t>with improvements</a:t>
            </a:r>
          </a:p>
        </p:txBody>
      </p:sp>
    </p:spTree>
    <p:extLst>
      <p:ext uri="{BB962C8B-B14F-4D97-AF65-F5344CB8AC3E}">
        <p14:creationId xmlns:p14="http://schemas.microsoft.com/office/powerpoint/2010/main" val="32901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Future work - Projecting Vicon points</a:t>
            </a:r>
            <a:endParaRPr lang="en-US" sz="3600" dirty="0"/>
          </a:p>
          <a:p>
            <a:pPr lvl="1" algn="l" rtl="0"/>
            <a:r>
              <a:rPr lang="en-US" sz="3200" dirty="0"/>
              <a:t>For previous recordings, try picking frames where the object is as static as possible. Maybe pick the ones after the T-pose.</a:t>
            </a:r>
          </a:p>
          <a:p>
            <a:pPr lvl="1" algn="l" rtl="0"/>
            <a:r>
              <a:rPr lang="en-US" sz="3200" dirty="0"/>
              <a:t>For future recordings, calculate the calibration matrix based on the calibration device was built for this task.</a:t>
            </a:r>
          </a:p>
          <a:p>
            <a:pPr marL="914400" lvl="2" indent="0" algn="l" rtl="0">
              <a:buNone/>
            </a:pPr>
            <a:endParaRPr lang="en-US" sz="2800" dirty="0"/>
          </a:p>
          <a:p>
            <a:pPr marL="457200" lvl="1" indent="0" algn="l" rtl="0">
              <a:buNone/>
            </a:pPr>
            <a:endParaRPr lang="en-US" sz="2800" dirty="0"/>
          </a:p>
        </p:txBody>
      </p:sp>
      <p:sp>
        <p:nvSpPr>
          <p:cNvPr id="5" name="Rectangle 4">
            <a:extLst>
              <a:ext uri="{FF2B5EF4-FFF2-40B4-BE49-F238E27FC236}">
                <a16:creationId xmlns:a16="http://schemas.microsoft.com/office/drawing/2014/main" id="{83182293-3E99-4121-A710-A81418660C47}"/>
              </a:ext>
            </a:extLst>
          </p:cNvPr>
          <p:cNvSpPr/>
          <p:nvPr/>
        </p:nvSpPr>
        <p:spPr>
          <a:xfrm>
            <a:off x="79900" y="71020"/>
            <a:ext cx="12011486" cy="6693763"/>
          </a:xfrm>
          <a:prstGeom prst="rect">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box&#10;&#10;Description automatically generated">
            <a:extLst>
              <a:ext uri="{FF2B5EF4-FFF2-40B4-BE49-F238E27FC236}">
                <a16:creationId xmlns:a16="http://schemas.microsoft.com/office/drawing/2014/main" id="{5FCFA66D-856F-40B4-A967-DB31AD07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158" y="4183793"/>
            <a:ext cx="2911924" cy="2296905"/>
          </a:xfrm>
          <a:prstGeom prst="rect">
            <a:avLst/>
          </a:prstGeom>
        </p:spPr>
      </p:pic>
    </p:spTree>
    <p:extLst>
      <p:ext uri="{BB962C8B-B14F-4D97-AF65-F5344CB8AC3E}">
        <p14:creationId xmlns:p14="http://schemas.microsoft.com/office/powerpoint/2010/main" val="27182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Dataset – Overview &amp; Challenges</a:t>
            </a:r>
            <a:endParaRPr lang="en-US" sz="3200" dirty="0"/>
          </a:p>
          <a:p>
            <a:pPr lvl="1" algn="l" rtl="0"/>
            <a:r>
              <a:rPr lang="en-US" sz="3200" dirty="0"/>
              <a:t>~250,000 samples, each sample has 39 3d points, and age as label. </a:t>
            </a:r>
          </a:p>
          <a:p>
            <a:pPr lvl="1" algn="l" rtl="0"/>
            <a:r>
              <a:rPr lang="en-US" sz="3200" dirty="0"/>
              <a:t>Dataset consists of only 23 different people.</a:t>
            </a:r>
          </a:p>
          <a:p>
            <a:pPr lvl="1" algn="l" rtl="0"/>
            <a:r>
              <a:rPr lang="en-US" sz="3200" dirty="0"/>
              <a:t>Many of the samples are “duplicates” due to the Vicon high FPS.</a:t>
            </a:r>
          </a:p>
          <a:p>
            <a:pPr lvl="1" algn="l" rtl="0"/>
            <a:r>
              <a:rPr lang="en-US" sz="3200" dirty="0"/>
              <a:t>Dataset is imbalanced: there are 7 ‘old’ people and 16 ‘young’ people.</a:t>
            </a:r>
          </a:p>
          <a:p>
            <a:pPr marL="457200" lvl="1" indent="0" algn="l" rtl="0">
              <a:buNone/>
            </a:pPr>
            <a:r>
              <a:rPr lang="en-US" sz="2800" dirty="0"/>
              <a:t>	</a:t>
            </a:r>
          </a:p>
        </p:txBody>
      </p:sp>
    </p:spTree>
    <p:extLst>
      <p:ext uri="{BB962C8B-B14F-4D97-AF65-F5344CB8AC3E}">
        <p14:creationId xmlns:p14="http://schemas.microsoft.com/office/powerpoint/2010/main" val="98412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lnSpcReduction="10000"/>
          </a:bodyPr>
          <a:lstStyle/>
          <a:p>
            <a:pPr marL="457200" lvl="1" indent="0" algn="l" rtl="0">
              <a:buNone/>
            </a:pPr>
            <a:r>
              <a:rPr lang="en-US" sz="3200" b="1" dirty="0"/>
              <a:t>Dataset - Overview &amp; Challenges</a:t>
            </a:r>
            <a:endParaRPr lang="en-US" sz="3200" dirty="0"/>
          </a:p>
          <a:p>
            <a:pPr lvl="1" algn="l" rtl="0"/>
            <a:r>
              <a:rPr lang="en-US" sz="3200" dirty="0"/>
              <a:t>In order to increase the variance in the data, I took only frames that their average Euclidean distance is &gt;= 80mm.</a:t>
            </a:r>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r>
              <a:rPr lang="en-US" sz="3200" dirty="0"/>
              <a:t>After this process there were ~</a:t>
            </a:r>
            <a:r>
              <a:rPr lang="en-US" sz="3200"/>
              <a:t>3000 samples were </a:t>
            </a:r>
            <a:r>
              <a:rPr lang="en-US" sz="3200" dirty="0"/>
              <a:t>left.</a:t>
            </a:r>
          </a:p>
          <a:p>
            <a:pPr marL="457200" lvl="1" indent="0" algn="l" rtl="0">
              <a:buNone/>
            </a:pPr>
            <a:r>
              <a:rPr lang="en-US" sz="2800" dirty="0"/>
              <a:t>	</a:t>
            </a:r>
          </a:p>
        </p:txBody>
      </p:sp>
      <p:pic>
        <p:nvPicPr>
          <p:cNvPr id="5" name="Picture 4" descr="A picture containing text, clock&#10;&#10;Description automatically generated">
            <a:extLst>
              <a:ext uri="{FF2B5EF4-FFF2-40B4-BE49-F238E27FC236}">
                <a16:creationId xmlns:a16="http://schemas.microsoft.com/office/drawing/2014/main" id="{3307E54A-1CB8-40B4-BBAC-2968ED03D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969" y="2645543"/>
            <a:ext cx="7440061" cy="2321980"/>
          </a:xfrm>
          <a:prstGeom prst="rect">
            <a:avLst/>
          </a:prstGeom>
        </p:spPr>
      </p:pic>
    </p:spTree>
    <p:extLst>
      <p:ext uri="{BB962C8B-B14F-4D97-AF65-F5344CB8AC3E}">
        <p14:creationId xmlns:p14="http://schemas.microsoft.com/office/powerpoint/2010/main" val="24459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a:bodyPr>
          <a:lstStyle/>
          <a:p>
            <a:pPr marL="457200" lvl="1" indent="0" algn="l" rtl="0">
              <a:buNone/>
            </a:pPr>
            <a:r>
              <a:rPr lang="en-US" sz="3200" b="1" dirty="0"/>
              <a:t>Main Progress - Plan A</a:t>
            </a:r>
            <a:endParaRPr lang="en-US" sz="3200" dirty="0"/>
          </a:p>
          <a:p>
            <a:pPr lvl="1" algn="l" rtl="0"/>
            <a:r>
              <a:rPr lang="en-US" sz="3200" dirty="0"/>
              <a:t>Re-trained </a:t>
            </a:r>
            <a:r>
              <a:rPr lang="en-US" sz="3200" dirty="0" err="1"/>
              <a:t>PointNet</a:t>
            </a:r>
            <a:r>
              <a:rPr lang="en-US" sz="3200" dirty="0"/>
              <a:t> on our data, almost “as is” (except for the input layer and the </a:t>
            </a:r>
            <a:r>
              <a:rPr lang="en-US" sz="3200" dirty="0" err="1"/>
              <a:t>softmax</a:t>
            </a:r>
            <a:r>
              <a:rPr lang="en-US" sz="3200" dirty="0"/>
              <a:t> dimensions in the output layer). </a:t>
            </a:r>
          </a:p>
          <a:p>
            <a:pPr lvl="1" algn="l" rtl="0"/>
            <a:r>
              <a:rPr lang="en-US" sz="3200" dirty="0"/>
              <a:t>Resulted in high overfitting, the net learned to classify all samples as “young”.</a:t>
            </a:r>
          </a:p>
          <a:p>
            <a:pPr lvl="1" algn="l" rtl="0"/>
            <a:endParaRPr lang="en-US" sz="3200" dirty="0"/>
          </a:p>
          <a:p>
            <a:pPr lvl="1" algn="l" rtl="0"/>
            <a:endParaRPr lang="en-US" sz="3200" dirty="0"/>
          </a:p>
          <a:p>
            <a:pPr marL="457200" lvl="1" indent="0" algn="l" rtl="0">
              <a:buNone/>
            </a:pPr>
            <a:r>
              <a:rPr lang="en-US" sz="2800" dirty="0"/>
              <a:t>	</a:t>
            </a:r>
          </a:p>
        </p:txBody>
      </p:sp>
      <p:pic>
        <p:nvPicPr>
          <p:cNvPr id="5" name="Picture 4" descr="Graphical user interface, chart&#10;&#10;Description automatically generated">
            <a:extLst>
              <a:ext uri="{FF2B5EF4-FFF2-40B4-BE49-F238E27FC236}">
                <a16:creationId xmlns:a16="http://schemas.microsoft.com/office/drawing/2014/main" id="{CB4F1135-A172-4603-9F8C-C0C3A234D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62" y="3959980"/>
            <a:ext cx="3783107" cy="2236633"/>
          </a:xfrm>
          <a:prstGeom prst="rect">
            <a:avLst/>
          </a:prstGeom>
        </p:spPr>
      </p:pic>
      <p:pic>
        <p:nvPicPr>
          <p:cNvPr id="7" name="Picture 6" descr="Graphical user interface, chart, application&#10;&#10;Description automatically generated">
            <a:extLst>
              <a:ext uri="{FF2B5EF4-FFF2-40B4-BE49-F238E27FC236}">
                <a16:creationId xmlns:a16="http://schemas.microsoft.com/office/drawing/2014/main" id="{FDCC19B3-4257-4D40-9929-1105FF43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00" y="3965549"/>
            <a:ext cx="3783107" cy="2231064"/>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322BD127-C6EA-4EDE-83FC-E103183F1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251" y="3977197"/>
            <a:ext cx="3783107" cy="2229906"/>
          </a:xfrm>
          <a:prstGeom prst="rect">
            <a:avLst/>
          </a:prstGeom>
        </p:spPr>
      </p:pic>
    </p:spTree>
    <p:extLst>
      <p:ext uri="{BB962C8B-B14F-4D97-AF65-F5344CB8AC3E}">
        <p14:creationId xmlns:p14="http://schemas.microsoft.com/office/powerpoint/2010/main" val="321369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lnSpcReduction="10000"/>
          </a:bodyPr>
          <a:lstStyle/>
          <a:p>
            <a:pPr marL="457200" lvl="1" indent="0" algn="l" rtl="0">
              <a:buNone/>
            </a:pPr>
            <a:r>
              <a:rPr lang="en-US" sz="3200" b="1" dirty="0"/>
              <a:t>Future work - Plan A</a:t>
            </a:r>
            <a:endParaRPr lang="en-US" sz="3200" dirty="0"/>
          </a:p>
          <a:p>
            <a:pPr lvl="1" algn="l" rtl="0"/>
            <a:r>
              <a:rPr lang="en-US" sz="3200" dirty="0"/>
              <a:t>In order to reduce the overfitting:</a:t>
            </a:r>
          </a:p>
          <a:p>
            <a:pPr lvl="2" algn="l" rtl="0"/>
            <a:r>
              <a:rPr lang="en-US" sz="2800" dirty="0"/>
              <a:t>Reduce the dimensions of the embedding vector in </a:t>
            </a:r>
            <a:r>
              <a:rPr lang="en-US" sz="2800" dirty="0" err="1"/>
              <a:t>PointNet</a:t>
            </a:r>
            <a:r>
              <a:rPr lang="en-US" sz="2800" dirty="0"/>
              <a:t> from 1024 to 128 or 64, to make the model less complex.</a:t>
            </a:r>
          </a:p>
          <a:p>
            <a:pPr lvl="2" algn="l" rtl="0"/>
            <a:r>
              <a:rPr lang="en-US" sz="2800" dirty="0"/>
              <a:t>Apply permutations on each sample. In my training the first row in each sample is always the same point, and that might affect the network’s ability to generalize.</a:t>
            </a:r>
          </a:p>
          <a:p>
            <a:pPr lvl="2" algn="l" rtl="0"/>
            <a:r>
              <a:rPr lang="en-US" sz="2800" dirty="0"/>
              <a:t>Data augmentations:</a:t>
            </a:r>
          </a:p>
          <a:p>
            <a:pPr lvl="3" algn="l" rtl="0"/>
            <a:r>
              <a:rPr lang="en-US" sz="2600" dirty="0"/>
              <a:t>Add random noise of [-X, X] (in mm) to each point.</a:t>
            </a:r>
          </a:p>
          <a:p>
            <a:pPr lvl="3" algn="l" rtl="0"/>
            <a:r>
              <a:rPr lang="en-US" sz="2800" dirty="0"/>
              <a:t>Rotate the point cloud along the Y axis.</a:t>
            </a:r>
          </a:p>
          <a:p>
            <a:pPr lvl="3" algn="l" rtl="0"/>
            <a:r>
              <a:rPr lang="en-US" sz="2800" dirty="0"/>
              <a:t>"Construct" new old people, by taking old sample and switching only the points that are "hands" or "legs" with young sample.</a:t>
            </a:r>
            <a:endParaRPr lang="en-US" sz="3200" dirty="0"/>
          </a:p>
          <a:p>
            <a:pPr marL="457200" lvl="1" indent="0" algn="l" rtl="0">
              <a:buNone/>
            </a:pPr>
            <a:endParaRPr lang="en-US" sz="2800" dirty="0"/>
          </a:p>
        </p:txBody>
      </p:sp>
      <p:sp>
        <p:nvSpPr>
          <p:cNvPr id="4" name="Rectangle 3">
            <a:extLst>
              <a:ext uri="{FF2B5EF4-FFF2-40B4-BE49-F238E27FC236}">
                <a16:creationId xmlns:a16="http://schemas.microsoft.com/office/drawing/2014/main" id="{FFDBE43A-9B12-4E2C-AB6A-E28AEE23C528}"/>
              </a:ext>
            </a:extLst>
          </p:cNvPr>
          <p:cNvSpPr/>
          <p:nvPr/>
        </p:nvSpPr>
        <p:spPr>
          <a:xfrm>
            <a:off x="79900" y="71020"/>
            <a:ext cx="12011486" cy="6693763"/>
          </a:xfrm>
          <a:prstGeom prst="rect">
            <a:avLst/>
          </a:prstGeom>
          <a:no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6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Main Progress - Plan B</a:t>
            </a:r>
            <a:endParaRPr lang="en-US" sz="3200" dirty="0"/>
          </a:p>
          <a:p>
            <a:pPr lvl="1" algn="l" rtl="0"/>
            <a:r>
              <a:rPr lang="en-US" sz="3200" dirty="0"/>
              <a:t>For each sample, calculate 4 angles that has connection to the human posture. Classify the samples based on these 4 angles.</a:t>
            </a:r>
          </a:p>
          <a:p>
            <a:pPr lvl="1" algn="l" rtl="0"/>
            <a:r>
              <a:rPr lang="en-US" sz="3200" dirty="0"/>
              <a:t>Ran on the data several classifiers (KNN, SVM, Random forest), poor results on test set.</a:t>
            </a:r>
          </a:p>
          <a:p>
            <a:pPr lvl="1" algn="l" rtl="0"/>
            <a:r>
              <a:rPr lang="en-US" sz="3200" dirty="0"/>
              <a:t>Dimensionality reduction algorithms were applied on the data, to visualize it. Visualization show that there is no clear separation in the data.</a:t>
            </a:r>
          </a:p>
          <a:p>
            <a:pPr marL="457200" lvl="1" indent="0" algn="l" rtl="0">
              <a:buNone/>
            </a:pPr>
            <a:r>
              <a:rPr lang="en-US" sz="2800" dirty="0"/>
              <a:t>	</a:t>
            </a:r>
          </a:p>
        </p:txBody>
      </p:sp>
    </p:spTree>
    <p:extLst>
      <p:ext uri="{BB962C8B-B14F-4D97-AF65-F5344CB8AC3E}">
        <p14:creationId xmlns:p14="http://schemas.microsoft.com/office/powerpoint/2010/main" val="87448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2F8FB9FC-AD32-4729-9A4B-7743038001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678" y="1260629"/>
            <a:ext cx="5020322" cy="5020322"/>
          </a:xfrm>
          <a:prstGeom prst="rect">
            <a:avLst/>
          </a:prstGeom>
          <a:noFill/>
          <a:ln>
            <a:noFill/>
          </a:ln>
        </p:spPr>
      </p:pic>
      <p:pic>
        <p:nvPicPr>
          <p:cNvPr id="8" name="Picture 7" descr="Chart, scatter chart&#10;&#10;Description automatically generated">
            <a:extLst>
              <a:ext uri="{FF2B5EF4-FFF2-40B4-BE49-F238E27FC236}">
                <a16:creationId xmlns:a16="http://schemas.microsoft.com/office/drawing/2014/main" id="{6B762B02-3732-47A2-9C0F-C98AF1748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014" y="1198485"/>
            <a:ext cx="5172245" cy="5172245"/>
          </a:xfrm>
          <a:prstGeom prst="rect">
            <a:avLst/>
          </a:prstGeom>
        </p:spPr>
      </p:pic>
    </p:spTree>
    <p:extLst>
      <p:ext uri="{BB962C8B-B14F-4D97-AF65-F5344CB8AC3E}">
        <p14:creationId xmlns:p14="http://schemas.microsoft.com/office/powerpoint/2010/main" val="16183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a:bodyPr>
          <a:lstStyle/>
          <a:p>
            <a:pPr marL="457200" lvl="1" indent="0" algn="l" rtl="0">
              <a:buNone/>
            </a:pPr>
            <a:r>
              <a:rPr lang="en-US" sz="3200" b="1" dirty="0"/>
              <a:t>Future work - Plan B</a:t>
            </a:r>
            <a:endParaRPr lang="en-US" sz="3200" dirty="0"/>
          </a:p>
          <a:p>
            <a:pPr marL="457200" lvl="1" indent="0" algn="l" rtl="0">
              <a:buNone/>
            </a:pPr>
            <a:endParaRPr lang="en-US" sz="3200" dirty="0"/>
          </a:p>
          <a:p>
            <a:pPr lvl="1" algn="l" rtl="0"/>
            <a:r>
              <a:rPr lang="en-US" sz="3200" dirty="0"/>
              <a:t>Well, clearly – collect more data.</a:t>
            </a:r>
          </a:p>
          <a:p>
            <a:pPr lvl="1" algn="l" rtl="0"/>
            <a:r>
              <a:rPr lang="en-US" sz="3200" dirty="0"/>
              <a:t>Long shot, bear with me: perhaps 3D human body datasets can be used (?).</a:t>
            </a:r>
          </a:p>
          <a:p>
            <a:pPr marL="457200" lvl="1" indent="0" algn="l" rtl="0">
              <a:buNone/>
            </a:pPr>
            <a:endParaRPr lang="en-US" sz="3200" dirty="0"/>
          </a:p>
          <a:p>
            <a:pPr marL="457200" lvl="1" indent="0" algn="l" rtl="0">
              <a:buNone/>
            </a:pPr>
            <a:endParaRPr lang="en-US" sz="2800" dirty="0"/>
          </a:p>
          <a:p>
            <a:pPr marL="457200" lvl="1" indent="0" algn="l" rtl="0">
              <a:buNone/>
            </a:pPr>
            <a:endParaRPr lang="en-US" sz="2800" dirty="0"/>
          </a:p>
        </p:txBody>
      </p:sp>
      <p:sp>
        <p:nvSpPr>
          <p:cNvPr id="4" name="Rectangle 3">
            <a:extLst>
              <a:ext uri="{FF2B5EF4-FFF2-40B4-BE49-F238E27FC236}">
                <a16:creationId xmlns:a16="http://schemas.microsoft.com/office/drawing/2014/main" id="{FFDBE43A-9B12-4E2C-AB6A-E28AEE23C528}"/>
              </a:ext>
            </a:extLst>
          </p:cNvPr>
          <p:cNvSpPr/>
          <p:nvPr/>
        </p:nvSpPr>
        <p:spPr>
          <a:xfrm>
            <a:off x="79900" y="71020"/>
            <a:ext cx="12011486" cy="6693763"/>
          </a:xfrm>
          <a:prstGeom prst="rect">
            <a:avLst/>
          </a:prstGeom>
          <a:no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68A1164-218E-4A9D-A5B4-DF8F6C4E0B9C}"/>
              </a:ext>
            </a:extLst>
          </p:cNvPr>
          <p:cNvPicPr>
            <a:picLocks noChangeAspect="1"/>
          </p:cNvPicPr>
          <p:nvPr/>
        </p:nvPicPr>
        <p:blipFill>
          <a:blip r:embed="rId2"/>
          <a:stretch>
            <a:fillRect/>
          </a:stretch>
        </p:blipFill>
        <p:spPr>
          <a:xfrm>
            <a:off x="4880880" y="3693741"/>
            <a:ext cx="6361406" cy="2488373"/>
          </a:xfrm>
          <a:prstGeom prst="rect">
            <a:avLst/>
          </a:prstGeom>
        </p:spPr>
      </p:pic>
    </p:spTree>
    <p:extLst>
      <p:ext uri="{BB962C8B-B14F-4D97-AF65-F5344CB8AC3E}">
        <p14:creationId xmlns:p14="http://schemas.microsoft.com/office/powerpoint/2010/main" val="170596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6B68E87D-8EA2-4291-BE2A-F052F13BD177}"/>
              </a:ext>
            </a:extLst>
          </p:cNvPr>
          <p:cNvGraphicFramePr/>
          <p:nvPr>
            <p:extLst>
              <p:ext uri="{D42A27DB-BD31-4B8C-83A1-F6EECF244321}">
                <p14:modId xmlns:p14="http://schemas.microsoft.com/office/powerpoint/2010/main" val="33086500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738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6F8-B377-41B9-8D57-B807B110AB06}"/>
              </a:ext>
            </a:extLst>
          </p:cNvPr>
          <p:cNvSpPr>
            <a:spLocks noGrp="1"/>
          </p:cNvSpPr>
          <p:nvPr>
            <p:ph type="title"/>
          </p:nvPr>
        </p:nvSpPr>
        <p:spPr>
          <a:xfrm>
            <a:off x="838200" y="2103437"/>
            <a:ext cx="10515600" cy="1325563"/>
          </a:xfrm>
        </p:spPr>
        <p:txBody>
          <a:bodyPr>
            <a:normAutofit fontScale="90000"/>
          </a:bodyPr>
          <a:lstStyle/>
          <a:p>
            <a:pPr algn="ctr" rtl="0"/>
            <a:r>
              <a:rPr lang="en-US" sz="9600" dirty="0"/>
              <a:t>Thanks!</a:t>
            </a:r>
          </a:p>
        </p:txBody>
      </p:sp>
    </p:spTree>
    <p:extLst>
      <p:ext uri="{BB962C8B-B14F-4D97-AF65-F5344CB8AC3E}">
        <p14:creationId xmlns:p14="http://schemas.microsoft.com/office/powerpoint/2010/main" val="13127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9"/>
            <a:ext cx="10515600" cy="4351338"/>
          </a:xfrm>
        </p:spPr>
        <p:txBody>
          <a:bodyPr>
            <a:normAutofit/>
          </a:bodyPr>
          <a:lstStyle/>
          <a:p>
            <a:pPr marL="0" indent="0" algn="l" rtl="0">
              <a:buNone/>
            </a:pPr>
            <a:r>
              <a:rPr lang="en-US" sz="4000" b="1" dirty="0"/>
              <a:t>Dataset - Overview</a:t>
            </a:r>
            <a:endParaRPr lang="en-US" sz="3200" b="1" dirty="0"/>
          </a:p>
          <a:p>
            <a:pPr algn="l" rtl="0"/>
            <a:r>
              <a:rPr lang="en-US" sz="3200" dirty="0"/>
              <a:t>15 recording sessions.</a:t>
            </a:r>
          </a:p>
          <a:p>
            <a:pPr algn="l" rtl="0"/>
            <a:r>
              <a:rPr lang="en-US" sz="3200" dirty="0"/>
              <a:t>In each recording session, a person was recorded using 3 RealSense cameras (RGB-D) and Vicon sensors (3D coordinates).</a:t>
            </a:r>
          </a:p>
          <a:p>
            <a:pPr algn="l" rtl="0"/>
            <a:r>
              <a:rPr lang="en-US" sz="3200" dirty="0"/>
              <a:t> The RealSense cameras record 3 different angles: front, back and side.</a:t>
            </a:r>
          </a:p>
        </p:txBody>
      </p:sp>
      <p:pic>
        <p:nvPicPr>
          <p:cNvPr id="5" name="Picture 4" descr="A picture containing floor, indoor&#10;&#10;Description automatically generated">
            <a:extLst>
              <a:ext uri="{FF2B5EF4-FFF2-40B4-BE49-F238E27FC236}">
                <a16:creationId xmlns:a16="http://schemas.microsoft.com/office/drawing/2014/main" id="{FA6B424A-6DDA-47AF-BB70-2B36992F8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633" y="4420339"/>
            <a:ext cx="1523007" cy="2030676"/>
          </a:xfrm>
          <a:prstGeom prst="rect">
            <a:avLst/>
          </a:prstGeom>
        </p:spPr>
      </p:pic>
      <p:pic>
        <p:nvPicPr>
          <p:cNvPr id="7" name="Picture 6" descr="A picture containing floor, indoor&#10;&#10;Description automatically generated">
            <a:extLst>
              <a:ext uri="{FF2B5EF4-FFF2-40B4-BE49-F238E27FC236}">
                <a16:creationId xmlns:a16="http://schemas.microsoft.com/office/drawing/2014/main" id="{6AFCB00F-267D-4A25-BB78-4C46E63EA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953" y="4420339"/>
            <a:ext cx="1523007" cy="2030675"/>
          </a:xfrm>
          <a:prstGeom prst="rect">
            <a:avLst/>
          </a:prstGeom>
        </p:spPr>
      </p:pic>
      <p:pic>
        <p:nvPicPr>
          <p:cNvPr id="9" name="Picture 8" descr="A picture containing floor, ground, sport&#10;&#10;Description automatically generated">
            <a:extLst>
              <a:ext uri="{FF2B5EF4-FFF2-40B4-BE49-F238E27FC236}">
                <a16:creationId xmlns:a16="http://schemas.microsoft.com/office/drawing/2014/main" id="{96FADB2F-CA87-4B2B-9EA5-23106DA19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106" y="4420338"/>
            <a:ext cx="1523006" cy="203067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CAFC73C6-EC44-426B-AF08-7834DA055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8258" y="4426961"/>
            <a:ext cx="2085424" cy="2030675"/>
          </a:xfrm>
          <a:prstGeom prst="rect">
            <a:avLst/>
          </a:prstGeom>
        </p:spPr>
      </p:pic>
    </p:spTree>
    <p:extLst>
      <p:ext uri="{BB962C8B-B14F-4D97-AF65-F5344CB8AC3E}">
        <p14:creationId xmlns:p14="http://schemas.microsoft.com/office/powerpoint/2010/main" val="104686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algn="l" rtl="0"/>
            <a:r>
              <a:rPr lang="en-US" sz="3200" dirty="0"/>
              <a:t>The recordings are not synchronized in time by default, i.e. in the first frame in each recording the object is in a slightly different position.</a:t>
            </a:r>
          </a:p>
          <a:p>
            <a:pPr algn="l" rtl="0"/>
            <a:r>
              <a:rPr lang="en-US" sz="3200" dirty="0"/>
              <a:t>The FPS of the RealSense is 30, and the FPS of the Vicon is 120. In some recordings, the RealSense’s FPS is 15.</a:t>
            </a:r>
          </a:p>
          <a:p>
            <a:pPr algn="l" rtl="0"/>
            <a:r>
              <a:rPr lang="en-US" sz="3200" dirty="0"/>
              <a:t>Since 2 of the RealSense cameras in each session are connected to the same laptop, there is a frame drop in the output of these cameras.</a:t>
            </a:r>
          </a:p>
          <a:p>
            <a:pPr algn="l" rtl="0"/>
            <a:r>
              <a:rPr lang="en-US" sz="3200" dirty="0"/>
              <a:t>There are no timestamps in the Vicon data.</a:t>
            </a:r>
          </a:p>
        </p:txBody>
      </p:sp>
    </p:spTree>
    <p:extLst>
      <p:ext uri="{BB962C8B-B14F-4D97-AF65-F5344CB8AC3E}">
        <p14:creationId xmlns:p14="http://schemas.microsoft.com/office/powerpoint/2010/main" val="165367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marL="0" indent="0" algn="l" rtl="0">
              <a:buNone/>
            </a:pPr>
            <a:endParaRPr lang="en-US" sz="3200" dirty="0">
              <a:highlight>
                <a:srgbClr val="FFFF00"/>
              </a:highlight>
            </a:endParaRPr>
          </a:p>
        </p:txBody>
      </p:sp>
      <p:pic>
        <p:nvPicPr>
          <p:cNvPr id="5" name="Picture 4" descr="Chart, scatter chart&#10;&#10;Description automatically generated">
            <a:extLst>
              <a:ext uri="{FF2B5EF4-FFF2-40B4-BE49-F238E27FC236}">
                <a16:creationId xmlns:a16="http://schemas.microsoft.com/office/drawing/2014/main" id="{A21E924C-60D7-442A-94A0-231F58EB9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378" y="1885550"/>
            <a:ext cx="5852172" cy="4389129"/>
          </a:xfrm>
          <a:prstGeom prst="rect">
            <a:avLst/>
          </a:prstGeom>
        </p:spPr>
      </p:pic>
    </p:spTree>
    <p:extLst>
      <p:ext uri="{BB962C8B-B14F-4D97-AF65-F5344CB8AC3E}">
        <p14:creationId xmlns:p14="http://schemas.microsoft.com/office/powerpoint/2010/main" val="30417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8053330" cy="5112275"/>
          </a:xfrm>
        </p:spPr>
        <p:txBody>
          <a:bodyPr>
            <a:normAutofit/>
          </a:bodyPr>
          <a:lstStyle/>
          <a:p>
            <a:pPr marL="0" indent="0" algn="l" rtl="0">
              <a:buNone/>
            </a:pPr>
            <a:r>
              <a:rPr lang="en-US" sz="4000" b="1" dirty="0"/>
              <a:t>Dataset – Main Progress</a:t>
            </a:r>
          </a:p>
          <a:p>
            <a:pPr algn="l" rtl="0"/>
            <a:r>
              <a:rPr lang="en-US" sz="3200" dirty="0"/>
              <a:t>Synchronizing the recordings:</a:t>
            </a:r>
          </a:p>
          <a:p>
            <a:pPr lvl="1" algn="l" rtl="0"/>
            <a:r>
              <a:rPr lang="en-US" sz="2800" dirty="0"/>
              <a:t>Tried to use </a:t>
            </a:r>
            <a:r>
              <a:rPr lang="en-US" sz="2800" dirty="0" err="1"/>
              <a:t>OpenPose</a:t>
            </a:r>
            <a:r>
              <a:rPr lang="en-US" sz="2800" dirty="0"/>
              <a:t> for detecting the T-pose at the beginning of each recording. Bad results on the side angle, required manual fixes on the front and back angles.</a:t>
            </a:r>
          </a:p>
          <a:p>
            <a:pPr lvl="1" algn="l" rtl="0"/>
            <a:r>
              <a:rPr lang="en-US" sz="2800" dirty="0"/>
              <a:t>Manually detected the T-pose in each recording.</a:t>
            </a:r>
          </a:p>
          <a:p>
            <a:pPr lvl="1" algn="l" rtl="0"/>
            <a:endParaRPr lang="en-US" sz="2800" dirty="0"/>
          </a:p>
        </p:txBody>
      </p:sp>
      <p:pic>
        <p:nvPicPr>
          <p:cNvPr id="5" name="Picture 4">
            <a:extLst>
              <a:ext uri="{FF2B5EF4-FFF2-40B4-BE49-F238E27FC236}">
                <a16:creationId xmlns:a16="http://schemas.microsoft.com/office/drawing/2014/main" id="{B0E706F5-BD87-4648-AF7C-DD44AF17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762" y="2018468"/>
            <a:ext cx="2286000" cy="3048000"/>
          </a:xfrm>
          <a:prstGeom prst="rect">
            <a:avLst/>
          </a:prstGeom>
        </p:spPr>
      </p:pic>
      <p:sp>
        <p:nvSpPr>
          <p:cNvPr id="6" name="TextBox 5">
            <a:extLst>
              <a:ext uri="{FF2B5EF4-FFF2-40B4-BE49-F238E27FC236}">
                <a16:creationId xmlns:a16="http://schemas.microsoft.com/office/drawing/2014/main" id="{884A4FDB-3BC6-4833-902A-6626FDF67595}"/>
              </a:ext>
            </a:extLst>
          </p:cNvPr>
          <p:cNvSpPr txBox="1"/>
          <p:nvPr/>
        </p:nvSpPr>
        <p:spPr>
          <a:xfrm>
            <a:off x="8708994" y="5066468"/>
            <a:ext cx="3301210" cy="338554"/>
          </a:xfrm>
          <a:prstGeom prst="rect">
            <a:avLst/>
          </a:prstGeom>
          <a:noFill/>
        </p:spPr>
        <p:txBody>
          <a:bodyPr wrap="square" rtlCol="0">
            <a:spAutoFit/>
          </a:bodyPr>
          <a:lstStyle/>
          <a:p>
            <a:pPr algn="l" rtl="0"/>
            <a:r>
              <a:rPr lang="en-US" sz="1600" dirty="0" err="1"/>
              <a:t>OpenPose</a:t>
            </a:r>
            <a:r>
              <a:rPr lang="en-US" sz="1600" dirty="0"/>
              <a:t> output on “side” images</a:t>
            </a:r>
          </a:p>
        </p:txBody>
      </p:sp>
    </p:spTree>
    <p:extLst>
      <p:ext uri="{BB962C8B-B14F-4D97-AF65-F5344CB8AC3E}">
        <p14:creationId xmlns:p14="http://schemas.microsoft.com/office/powerpoint/2010/main" val="78434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algn="l" rtl="0"/>
            <a:r>
              <a:rPr lang="en-US" sz="3200" dirty="0"/>
              <a:t>Different FPS:</a:t>
            </a:r>
          </a:p>
          <a:p>
            <a:pPr lvl="1" algn="l" rtl="0"/>
            <a:r>
              <a:rPr lang="en-US" dirty="0"/>
              <a:t>I have decided to take every 4</a:t>
            </a:r>
            <a:r>
              <a:rPr lang="en-US" baseline="30000" dirty="0"/>
              <a:t>th</a:t>
            </a:r>
            <a:r>
              <a:rPr lang="en-US" dirty="0"/>
              <a:t> (or 8</a:t>
            </a:r>
            <a:r>
              <a:rPr lang="en-US" baseline="30000" dirty="0"/>
              <a:t>th</a:t>
            </a:r>
            <a:r>
              <a:rPr lang="en-US" dirty="0"/>
              <a:t>) frame from the Vicon data. I've also tried to average every 4 (or 8) frames. The measurement to check which method is better was to calculate an angle in the neck. There was an average difference of ~0.05 degrees per second between the 2 methods.</a:t>
            </a:r>
          </a:p>
        </p:txBody>
      </p:sp>
    </p:spTree>
    <p:extLst>
      <p:ext uri="{BB962C8B-B14F-4D97-AF65-F5344CB8AC3E}">
        <p14:creationId xmlns:p14="http://schemas.microsoft.com/office/powerpoint/2010/main" val="84918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algn="l" rtl="0"/>
            <a:r>
              <a:rPr lang="en-US" sz="3200" dirty="0"/>
              <a:t>Frame drop in RealSense videos:</a:t>
            </a:r>
          </a:p>
          <a:p>
            <a:pPr lvl="1" algn="l" rtl="0"/>
            <a:r>
              <a:rPr lang="en-US" sz="2800" dirty="0"/>
              <a:t>I have extracted for each RealSense recording the frames numbers from the bag file, and used the differences in the frames in order to "keep" only the corresponding frames from the Vicon data.</a:t>
            </a:r>
          </a:p>
          <a:p>
            <a:pPr lvl="1" algn="l" rtl="0"/>
            <a:endParaRPr lang="en-US" sz="2800" dirty="0"/>
          </a:p>
          <a:p>
            <a:pPr marL="457200" lvl="1" indent="0" algn="l" rtl="0">
              <a:buNone/>
            </a:pPr>
            <a:r>
              <a:rPr lang="en-US" sz="2800" dirty="0"/>
              <a:t>	</a:t>
            </a:r>
          </a:p>
        </p:txBody>
      </p:sp>
      <p:pic>
        <p:nvPicPr>
          <p:cNvPr id="5" name="Picture 4" descr="Chart&#10;&#10;Description automatically generated">
            <a:extLst>
              <a:ext uri="{FF2B5EF4-FFF2-40B4-BE49-F238E27FC236}">
                <a16:creationId xmlns:a16="http://schemas.microsoft.com/office/drawing/2014/main" id="{A9B60EA4-9A41-474F-8961-1D0A6CDB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262" y="4219575"/>
            <a:ext cx="9665475" cy="1411212"/>
          </a:xfrm>
          <a:prstGeom prst="rect">
            <a:avLst/>
          </a:prstGeom>
        </p:spPr>
      </p:pic>
    </p:spTree>
    <p:extLst>
      <p:ext uri="{BB962C8B-B14F-4D97-AF65-F5344CB8AC3E}">
        <p14:creationId xmlns:p14="http://schemas.microsoft.com/office/powerpoint/2010/main" val="25005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lvl="1" algn="l" rtl="0"/>
            <a:r>
              <a:rPr lang="en-US" sz="2800" dirty="0"/>
              <a:t>Implemented trimming scripts.</a:t>
            </a:r>
          </a:p>
          <a:p>
            <a:pPr lvl="1" algn="l" rtl="0"/>
            <a:r>
              <a:rPr lang="en-US" sz="2800" dirty="0"/>
              <a:t>Validation of the synchronizing was done manually as well. Sometimes, due to the frame-drop, the T-pose was not detected correctly, and I had to pick another frame as first frame.</a:t>
            </a:r>
          </a:p>
          <a:p>
            <a:pPr marL="457200" lvl="1" indent="0" algn="l" rtl="0">
              <a:buNone/>
            </a:pPr>
            <a:r>
              <a:rPr lang="en-US" sz="2800" dirty="0"/>
              <a:t>	</a:t>
            </a:r>
          </a:p>
        </p:txBody>
      </p:sp>
    </p:spTree>
    <p:extLst>
      <p:ext uri="{BB962C8B-B14F-4D97-AF65-F5344CB8AC3E}">
        <p14:creationId xmlns:p14="http://schemas.microsoft.com/office/powerpoint/2010/main" val="10201172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1061</Words>
  <Application>Microsoft Office PowerPoint</Application>
  <PresentationFormat>Widescreen</PresentationFormat>
  <Paragraphs>111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ערכת נושא Office</vt:lpstr>
      <vt:lpstr>Age Prediction from Posture Estimation</vt:lpstr>
      <vt:lpstr>PowerPoint Presentation</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Age prediction from posture </vt:lpstr>
      <vt:lpstr>Age prediction from posture </vt:lpstr>
      <vt:lpstr>Age prediction from posture </vt:lpstr>
      <vt:lpstr>Age prediction from posture </vt:lpstr>
      <vt:lpstr>Age prediction from posture </vt:lpstr>
      <vt:lpstr>Age prediction from posture </vt:lpstr>
      <vt:lpstr>Age prediction from posture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Prediction from Pose Estimation</dc:title>
  <dc:creator>Lotem Nadir</dc:creator>
  <cp:lastModifiedBy>Lotem Nadir</cp:lastModifiedBy>
  <cp:revision>124</cp:revision>
  <dcterms:created xsi:type="dcterms:W3CDTF">2021-10-08T09:15:48Z</dcterms:created>
  <dcterms:modified xsi:type="dcterms:W3CDTF">2021-10-26T08:04:57Z</dcterms:modified>
</cp:coreProperties>
</file>