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F600D-A7A0-4EA5-89AD-30FE3F885F4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A2292A-51C0-4741-BA63-2AC7B65D77BE}">
      <dgm:prSet/>
      <dgm:spPr/>
      <dgm:t>
        <a:bodyPr/>
        <a:lstStyle/>
        <a:p>
          <a:r>
            <a:rPr lang="en-US" b="1"/>
            <a:t>Flowers are the reproductive structures of flowering plants (angiosperms).</a:t>
          </a:r>
        </a:p>
      </dgm:t>
    </dgm:pt>
    <dgm:pt modelId="{C8282CD1-0F91-4274-AD7D-5310B2CAEB35}" type="parTrans" cxnId="{18BCFA2F-7CEA-4E87-AB93-150BEE15A338}">
      <dgm:prSet/>
      <dgm:spPr/>
      <dgm:t>
        <a:bodyPr/>
        <a:lstStyle/>
        <a:p>
          <a:endParaRPr lang="en-US"/>
        </a:p>
      </dgm:t>
    </dgm:pt>
    <dgm:pt modelId="{5D849610-1AFC-4712-86C8-A43C41F0513C}" type="sibTrans" cxnId="{18BCFA2F-7CEA-4E87-AB93-150BEE15A338}">
      <dgm:prSet/>
      <dgm:spPr/>
      <dgm:t>
        <a:bodyPr/>
        <a:lstStyle/>
        <a:p>
          <a:endParaRPr lang="en-US"/>
        </a:p>
      </dgm:t>
    </dgm:pt>
    <dgm:pt modelId="{E71C4F58-5A43-4D66-B00E-A3C672350395}">
      <dgm:prSet/>
      <dgm:spPr/>
      <dgm:t>
        <a:bodyPr/>
        <a:lstStyle/>
        <a:p>
          <a:r>
            <a:rPr lang="en-US" b="1"/>
            <a:t>They are known for their beauty, colors, and fragrances, attracting pollinators and playing a vital role in ecosystems.</a:t>
          </a:r>
        </a:p>
      </dgm:t>
    </dgm:pt>
    <dgm:pt modelId="{C0D63B80-DF5F-49D1-881D-2FE25680ACAB}" type="parTrans" cxnId="{5AF6562A-9105-430B-9B5F-ACC15C38B73D}">
      <dgm:prSet/>
      <dgm:spPr/>
      <dgm:t>
        <a:bodyPr/>
        <a:lstStyle/>
        <a:p>
          <a:endParaRPr lang="en-US"/>
        </a:p>
      </dgm:t>
    </dgm:pt>
    <dgm:pt modelId="{FC49EA89-AD74-4CD4-8C59-CBEE6A245221}" type="sibTrans" cxnId="{5AF6562A-9105-430B-9B5F-ACC15C38B73D}">
      <dgm:prSet/>
      <dgm:spPr/>
      <dgm:t>
        <a:bodyPr/>
        <a:lstStyle/>
        <a:p>
          <a:endParaRPr lang="en-US"/>
        </a:p>
      </dgm:t>
    </dgm:pt>
    <dgm:pt modelId="{955C7616-C66C-A641-9C34-E5369278F430}" type="pres">
      <dgm:prSet presAssocID="{448F600D-A7A0-4EA5-89AD-30FE3F885F4E}" presName="linear" presStyleCnt="0">
        <dgm:presLayoutVars>
          <dgm:animLvl val="lvl"/>
          <dgm:resizeHandles val="exact"/>
        </dgm:presLayoutVars>
      </dgm:prSet>
      <dgm:spPr/>
    </dgm:pt>
    <dgm:pt modelId="{E3B57892-2694-7A43-A25E-5548E562FDC6}" type="pres">
      <dgm:prSet presAssocID="{5AA2292A-51C0-4741-BA63-2AC7B65D77B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DCC9983-4194-5D4F-A9D5-9D17DBDDFFD5}" type="pres">
      <dgm:prSet presAssocID="{5D849610-1AFC-4712-86C8-A43C41F0513C}" presName="spacer" presStyleCnt="0"/>
      <dgm:spPr/>
    </dgm:pt>
    <dgm:pt modelId="{D26B9343-7574-1C41-8C8F-793B76FBCBEF}" type="pres">
      <dgm:prSet presAssocID="{E71C4F58-5A43-4D66-B00E-A3C67235039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AF6562A-9105-430B-9B5F-ACC15C38B73D}" srcId="{448F600D-A7A0-4EA5-89AD-30FE3F885F4E}" destId="{E71C4F58-5A43-4D66-B00E-A3C672350395}" srcOrd="1" destOrd="0" parTransId="{C0D63B80-DF5F-49D1-881D-2FE25680ACAB}" sibTransId="{FC49EA89-AD74-4CD4-8C59-CBEE6A245221}"/>
    <dgm:cxn modelId="{18BCFA2F-7CEA-4E87-AB93-150BEE15A338}" srcId="{448F600D-A7A0-4EA5-89AD-30FE3F885F4E}" destId="{5AA2292A-51C0-4741-BA63-2AC7B65D77BE}" srcOrd="0" destOrd="0" parTransId="{C8282CD1-0F91-4274-AD7D-5310B2CAEB35}" sibTransId="{5D849610-1AFC-4712-86C8-A43C41F0513C}"/>
    <dgm:cxn modelId="{679749A6-95B5-9345-A81C-EBF33778F679}" type="presOf" srcId="{5AA2292A-51C0-4741-BA63-2AC7B65D77BE}" destId="{E3B57892-2694-7A43-A25E-5548E562FDC6}" srcOrd="0" destOrd="0" presId="urn:microsoft.com/office/officeart/2005/8/layout/vList2"/>
    <dgm:cxn modelId="{F92718A8-4908-374A-A2BB-8CD261E9BF7E}" type="presOf" srcId="{448F600D-A7A0-4EA5-89AD-30FE3F885F4E}" destId="{955C7616-C66C-A641-9C34-E5369278F430}" srcOrd="0" destOrd="0" presId="urn:microsoft.com/office/officeart/2005/8/layout/vList2"/>
    <dgm:cxn modelId="{23DFF6B3-0A71-FE4C-AAB4-68383CA801D2}" type="presOf" srcId="{E71C4F58-5A43-4D66-B00E-A3C672350395}" destId="{D26B9343-7574-1C41-8C8F-793B76FBCBEF}" srcOrd="0" destOrd="0" presId="urn:microsoft.com/office/officeart/2005/8/layout/vList2"/>
    <dgm:cxn modelId="{CDD13A9B-8CC4-5446-A6C8-B5F7C65E400E}" type="presParOf" srcId="{955C7616-C66C-A641-9C34-E5369278F430}" destId="{E3B57892-2694-7A43-A25E-5548E562FDC6}" srcOrd="0" destOrd="0" presId="urn:microsoft.com/office/officeart/2005/8/layout/vList2"/>
    <dgm:cxn modelId="{749EDEE4-F6ED-4E4E-B161-477CD98C19BA}" type="presParOf" srcId="{955C7616-C66C-A641-9C34-E5369278F430}" destId="{4DCC9983-4194-5D4F-A9D5-9D17DBDDFFD5}" srcOrd="1" destOrd="0" presId="urn:microsoft.com/office/officeart/2005/8/layout/vList2"/>
    <dgm:cxn modelId="{4925888A-97D3-0344-A64D-58CCACBA0256}" type="presParOf" srcId="{955C7616-C66C-A641-9C34-E5369278F430}" destId="{D26B9343-7574-1C41-8C8F-793B76FBCBE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57892-2694-7A43-A25E-5548E562FDC6}">
      <dsp:nvSpPr>
        <dsp:cNvPr id="0" name=""/>
        <dsp:cNvSpPr/>
      </dsp:nvSpPr>
      <dsp:spPr>
        <a:xfrm>
          <a:off x="0" y="493739"/>
          <a:ext cx="7812562" cy="25364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Flowers are the reproductive structures of flowering plants (angiosperms).</a:t>
          </a:r>
        </a:p>
      </dsp:txBody>
      <dsp:txXfrm>
        <a:off x="123817" y="617556"/>
        <a:ext cx="7564928" cy="2288779"/>
      </dsp:txXfrm>
    </dsp:sp>
    <dsp:sp modelId="{D26B9343-7574-1C41-8C8F-793B76FBCBEF}">
      <dsp:nvSpPr>
        <dsp:cNvPr id="0" name=""/>
        <dsp:cNvSpPr/>
      </dsp:nvSpPr>
      <dsp:spPr>
        <a:xfrm>
          <a:off x="0" y="3133833"/>
          <a:ext cx="7812562" cy="2536413"/>
        </a:xfrm>
        <a:prstGeom prst="roundRect">
          <a:avLst/>
        </a:prstGeom>
        <a:solidFill>
          <a:schemeClr val="accent2">
            <a:hueOff val="2997625"/>
            <a:satOff val="11273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They are known for their beauty, colors, and fragrances, attracting pollinators and playing a vital role in ecosystems.</a:t>
          </a:r>
        </a:p>
      </dsp:txBody>
      <dsp:txXfrm>
        <a:off x="123817" y="3257650"/>
        <a:ext cx="7564928" cy="2288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0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6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9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4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2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0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3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9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5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5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9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3142" y="732349"/>
            <a:ext cx="6542916" cy="2782508"/>
          </a:xfrm>
        </p:spPr>
        <p:txBody>
          <a:bodyPr anchor="ctr">
            <a:normAutofit/>
          </a:bodyPr>
          <a:lstStyle/>
          <a:p>
            <a:pPr algn="l"/>
            <a:r>
              <a:rPr lang="en-US" b="1">
                <a:solidFill>
                  <a:schemeClr val="tx2">
                    <a:alpha val="80000"/>
                  </a:schemeClr>
                </a:solidFill>
              </a:rPr>
              <a:t>The Beauty of Flowers: Nature’s Masterpieces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188593" y="725465"/>
            <a:ext cx="4612131" cy="2232201"/>
          </a:xfrm>
        </p:spPr>
        <p:txBody>
          <a:bodyPr anchor="ctr">
            <a:normAutofit/>
          </a:bodyPr>
          <a:lstStyle/>
          <a:p>
            <a:pPr algn="l"/>
            <a:r>
              <a:rPr lang="en-US" b="1">
                <a:solidFill>
                  <a:srgbClr val="C00000">
                    <a:alpha val="80000"/>
                  </a:srgbClr>
                </a:solidFill>
              </a:rPr>
              <a:t>An exploration of floral diversity and beauty
</a:t>
            </a:r>
          </a:p>
        </p:txBody>
      </p:sp>
      <p:pic>
        <p:nvPicPr>
          <p:cNvPr id="4" name="Picture 3" descr="Yellow flowers">
            <a:extLst>
              <a:ext uri="{FF2B5EF4-FFF2-40B4-BE49-F238E27FC236}">
                <a16:creationId xmlns:a16="http://schemas.microsoft.com/office/drawing/2014/main" id="{3E5C4694-2A73-9EDC-0219-C571F975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391" r="-3" b="26336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8670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Environmental Benefits of Flowers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lvl="0"/>
            <a:r>
              <a:rPr lang="en-US" sz="1800" b="1">
                <a:solidFill>
                  <a:schemeClr val="tx2"/>
                </a:solidFill>
              </a:rPr>
              <a:t>Flowers contribute to environmental health by:Supporting pollinators.Enhancing biodiversity.Improving air quality.</a:t>
            </a:r>
          </a:p>
        </p:txBody>
      </p:sp>
      <p:pic>
        <p:nvPicPr>
          <p:cNvPr id="6" name="Picture 5" descr="Field of flowers at sunset">
            <a:extLst>
              <a:ext uri="{FF2B5EF4-FFF2-40B4-BE49-F238E27FC236}">
                <a16:creationId xmlns:a16="http://schemas.microsoft.com/office/drawing/2014/main" id="{126B9FB4-6208-2EA6-B0BF-5C7A82BA63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36" r="32163" b="-5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053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lvl="0"/>
            <a:r>
              <a:rPr lang="en-US" sz="1800" b="1">
                <a:solidFill>
                  <a:schemeClr val="tx2"/>
                </a:solidFill>
              </a:rPr>
              <a:t>Flowers are more than just beautiful; they are essential to our ecosystems and cultures.Appreciating their diversity enriches our connection to nature.</a:t>
            </a:r>
          </a:p>
          <a:p>
            <a:endParaRPr lang="en-US" sz="1800" b="1">
              <a:solidFill>
                <a:schemeClr val="tx2"/>
              </a:solidFill>
            </a:endParaRPr>
          </a:p>
        </p:txBody>
      </p:sp>
      <p:pic>
        <p:nvPicPr>
          <p:cNvPr id="6" name="Picture 5" descr="Red and orange flowers">
            <a:extLst>
              <a:ext uri="{FF2B5EF4-FFF2-40B4-BE49-F238E27FC236}">
                <a16:creationId xmlns:a16="http://schemas.microsoft.com/office/drawing/2014/main" id="{424036A3-958E-4F31-5CDD-74399E2A2B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41" r="33878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295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>
                    <a:alpha val="80000"/>
                  </a:schemeClr>
                </a:solidFill>
              </a:rPr>
              <a:t>Introduction to Flowers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0FE5DC2-F9DD-D0A0-8FFB-13E999912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04216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16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Anatomy of a Flower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lvl="0"/>
            <a:r>
              <a:rPr lang="en-US" sz="1800" b="1" dirty="0">
                <a:solidFill>
                  <a:schemeClr val="tx2"/>
                </a:solidFill>
              </a:rPr>
              <a:t>Key parts of a flower include: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Petals: Attract pollinators.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Sepals: Protect the flower bud.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Stamen: Male reproductive part.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Pistil: Female reproductive part.</a:t>
            </a:r>
          </a:p>
        </p:txBody>
      </p:sp>
      <p:pic>
        <p:nvPicPr>
          <p:cNvPr id="6" name="Picture 5" descr="Closeup of a white flower">
            <a:extLst>
              <a:ext uri="{FF2B5EF4-FFF2-40B4-BE49-F238E27FC236}">
                <a16:creationId xmlns:a16="http://schemas.microsoft.com/office/drawing/2014/main" id="{B1019BE2-C4E6-6ECB-EDE8-780F6B99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64" r="29835" b="-5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0253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Types of Flowers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lvl="0"/>
            <a:r>
              <a:rPr lang="en-US" sz="1800" b="1" dirty="0">
                <a:solidFill>
                  <a:schemeClr val="tx2"/>
                </a:solidFill>
              </a:rPr>
              <a:t>1. Annuals: Complete their life cycle in one year.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2. Perennials: Live for multiple years.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3. Biennials: Complete their life cycle in two years.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4. Wildflowers: Grow naturally without cultivation.</a:t>
            </a:r>
          </a:p>
          <a:p>
            <a:endParaRPr lang="en-US" sz="1800" b="1" dirty="0">
              <a:solidFill>
                <a:schemeClr val="tx2"/>
              </a:solidFill>
            </a:endParaRPr>
          </a:p>
        </p:txBody>
      </p:sp>
      <p:pic>
        <p:nvPicPr>
          <p:cNvPr id="6" name="Picture 5" descr="Small yellow flowers with leaves">
            <a:extLst>
              <a:ext uri="{FF2B5EF4-FFF2-40B4-BE49-F238E27FC236}">
                <a16:creationId xmlns:a16="http://schemas.microsoft.com/office/drawing/2014/main" id="{D89F21BA-908A-1C91-DE5D-8E634787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50" r="20815" b="8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06529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Flower Colors and Their Meanings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lvl="0"/>
            <a:r>
              <a:rPr lang="en-US" sz="1800" b="1" dirty="0">
                <a:solidFill>
                  <a:schemeClr val="tx2"/>
                </a:solidFill>
              </a:rPr>
              <a:t>Different colors of flowers carry different meanings: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Red: Love and passion.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Yellow: Friendship and joy.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White: Purity and innocence.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Purple: Royalty and admiration.</a:t>
            </a:r>
          </a:p>
        </p:txBody>
      </p:sp>
      <p:pic>
        <p:nvPicPr>
          <p:cNvPr id="6" name="Picture 5" descr="Red and orange flowers">
            <a:extLst>
              <a:ext uri="{FF2B5EF4-FFF2-40B4-BE49-F238E27FC236}">
                <a16:creationId xmlns:a16="http://schemas.microsoft.com/office/drawing/2014/main" id="{234ABF5D-12DB-E507-F549-D94B4CC1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41" r="33878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3162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The Role of Pollinators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lvl="0"/>
            <a:r>
              <a:rPr lang="en-US" sz="1800" b="1">
                <a:solidFill>
                  <a:schemeClr val="tx2"/>
                </a:solidFill>
              </a:rPr>
              <a:t>Pollinators, such as bees and butterflies, play a crucial role in the reproduction of flowers by:Transferring pollen between flowers.Supporting biodiversity.</a:t>
            </a:r>
          </a:p>
        </p:txBody>
      </p:sp>
      <p:pic>
        <p:nvPicPr>
          <p:cNvPr id="6" name="Picture 5" descr="Butterfly on fields of flowers">
            <a:extLst>
              <a:ext uri="{FF2B5EF4-FFF2-40B4-BE49-F238E27FC236}">
                <a16:creationId xmlns:a16="http://schemas.microsoft.com/office/drawing/2014/main" id="{BE017514-7CB5-8E09-3C2D-60584728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78" r="21363" b="-3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7886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Cultural Significance of Flowers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lvl="0"/>
            <a:r>
              <a:rPr lang="en-US" sz="1800" b="1">
                <a:solidFill>
                  <a:schemeClr val="tx2"/>
                </a:solidFill>
              </a:rPr>
              <a:t>Flowers are important in many cultures:Used in weddings, funerals, and festivals.Symbolize emotions and are given as gifts.</a:t>
            </a:r>
          </a:p>
          <a:p>
            <a:endParaRPr lang="en-US" sz="1800" b="1">
              <a:solidFill>
                <a:schemeClr val="tx2"/>
              </a:solidFill>
            </a:endParaRPr>
          </a:p>
        </p:txBody>
      </p:sp>
      <p:pic>
        <p:nvPicPr>
          <p:cNvPr id="6" name="Picture 5" descr="Red and orange flowers">
            <a:extLst>
              <a:ext uri="{FF2B5EF4-FFF2-40B4-BE49-F238E27FC236}">
                <a16:creationId xmlns:a16="http://schemas.microsoft.com/office/drawing/2014/main" id="{E84CB418-152A-2215-C94B-83C9DCCD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41" r="33878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5361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Economic Value of Flowers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lvl="0"/>
            <a:r>
              <a:rPr lang="en-US" sz="1800" b="1">
                <a:solidFill>
                  <a:schemeClr val="tx2"/>
                </a:solidFill>
              </a:rPr>
              <a:t>The floral industry contributes significantly to the economy:Cut flowers: Sold in florists and markets.Ornamental plants: Grown for landscaping.Floral farming: Provides jobs and supports agriculture.</a:t>
            </a:r>
          </a:p>
        </p:txBody>
      </p:sp>
      <p:pic>
        <p:nvPicPr>
          <p:cNvPr id="6" name="Picture 5" descr="Different types of flowers">
            <a:extLst>
              <a:ext uri="{FF2B5EF4-FFF2-40B4-BE49-F238E27FC236}">
                <a16:creationId xmlns:a16="http://schemas.microsoft.com/office/drawing/2014/main" id="{15425706-07F2-ED94-45E3-5C04AD32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14" r="17485" b="-5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77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Famous Flower Gardens Around the World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lvl="0"/>
            <a:r>
              <a:rPr lang="en-US" sz="1800" b="1" i="1" dirty="0">
                <a:solidFill>
                  <a:schemeClr val="tx2"/>
                </a:solidFill>
              </a:rPr>
              <a:t>1. </a:t>
            </a:r>
            <a:r>
              <a:rPr lang="en-US" sz="1800" b="1" i="1" dirty="0" err="1">
                <a:solidFill>
                  <a:schemeClr val="tx2"/>
                </a:solidFill>
              </a:rPr>
              <a:t>Keukenhof</a:t>
            </a:r>
            <a:r>
              <a:rPr lang="en-US" sz="1800" b="1" i="1" dirty="0">
                <a:solidFill>
                  <a:schemeClr val="tx2"/>
                </a:solidFill>
              </a:rPr>
              <a:t>, Netherlands: Known for tulips.</a:t>
            </a:r>
          </a:p>
          <a:p>
            <a:pPr lvl="0"/>
            <a:r>
              <a:rPr lang="en-US" sz="1800" b="1" i="1" dirty="0">
                <a:solidFill>
                  <a:schemeClr val="tx2"/>
                </a:solidFill>
              </a:rPr>
              <a:t>2. </a:t>
            </a:r>
            <a:r>
              <a:rPr lang="en-US" sz="1800" b="1" i="1" dirty="0" err="1">
                <a:solidFill>
                  <a:schemeClr val="tx2"/>
                </a:solidFill>
              </a:rPr>
              <a:t>Butchart</a:t>
            </a:r>
            <a:r>
              <a:rPr lang="en-US" sz="1800" b="1" i="1" dirty="0">
                <a:solidFill>
                  <a:schemeClr val="tx2"/>
                </a:solidFill>
              </a:rPr>
              <a:t> Gardens, Canada: Renowned for floral displays.</a:t>
            </a:r>
          </a:p>
          <a:p>
            <a:pPr lvl="0"/>
            <a:r>
              <a:rPr lang="en-US" sz="1800" b="1" i="1" dirty="0">
                <a:solidFill>
                  <a:schemeClr val="tx2"/>
                </a:solidFill>
              </a:rPr>
              <a:t>3. Gardens of Versailles, France: Historic and beautiful.</a:t>
            </a:r>
          </a:p>
        </p:txBody>
      </p:sp>
      <p:pic>
        <p:nvPicPr>
          <p:cNvPr id="6" name="Picture 5" descr="Round shaped plants">
            <a:extLst>
              <a:ext uri="{FF2B5EF4-FFF2-40B4-BE49-F238E27FC236}">
                <a16:creationId xmlns:a16="http://schemas.microsoft.com/office/drawing/2014/main" id="{FB437498-E07D-9445-D543-4F15B190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57" r="16558" b="5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70005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ineVTI">
  <a:themeElements>
    <a:clrScheme name="AnalogousFromLightSeed_2SEEDS">
      <a:dk1>
        <a:srgbClr val="000000"/>
      </a:dk1>
      <a:lt1>
        <a:srgbClr val="FFFFFF"/>
      </a:lt1>
      <a:dk2>
        <a:srgbClr val="412F24"/>
      </a:dk2>
      <a:lt2>
        <a:srgbClr val="E8E3E2"/>
      </a:lt2>
      <a:accent1>
        <a:srgbClr val="77AAB2"/>
      </a:accent1>
      <a:accent2>
        <a:srgbClr val="7FAA9E"/>
      </a:accent2>
      <a:accent3>
        <a:srgbClr val="8AA3C2"/>
      </a:accent3>
      <a:accent4>
        <a:srgbClr val="BB7D8E"/>
      </a:accent4>
      <a:accent5>
        <a:srgbClr val="C5978F"/>
      </a:accent5>
      <a:accent6>
        <a:srgbClr val="B99D79"/>
      </a:accent6>
      <a:hlink>
        <a:srgbClr val="AE7369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SineVTI</vt:lpstr>
      <vt:lpstr>The Beauty of Flowers: Nature’s Masterpieces</vt:lpstr>
      <vt:lpstr>Introduction to Flowers</vt:lpstr>
      <vt:lpstr>Anatomy of a Flower</vt:lpstr>
      <vt:lpstr>Types of Flowers</vt:lpstr>
      <vt:lpstr>Flower Colors and Their Meanings</vt:lpstr>
      <vt:lpstr>The Role of Pollinators</vt:lpstr>
      <vt:lpstr>Cultural Significance of Flowers</vt:lpstr>
      <vt:lpstr>Economic Value of Flowers</vt:lpstr>
      <vt:lpstr>Famous Flower Gardens Around the World</vt:lpstr>
      <vt:lpstr>Environmental Benefits of Flowers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Beauty of Flowers: Nature’s Masterpieces</dc:title>
  <dc:creator>Efty Khan</dc:creator>
  <cp:lastModifiedBy>Efty Khan</cp:lastModifiedBy>
  <cp:revision>4</cp:revision>
  <dcterms:created xsi:type="dcterms:W3CDTF">2024-10-24T19:27:32Z</dcterms:created>
  <dcterms:modified xsi:type="dcterms:W3CDTF">2024-10-25T05:04:14Z</dcterms:modified>
</cp:coreProperties>
</file>