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01" autoAdjust="0"/>
  </p:normalViewPr>
  <p:slideViewPr>
    <p:cSldViewPr showGuides="1">
      <p:cViewPr varScale="1">
        <p:scale>
          <a:sx n="95" d="100"/>
          <a:sy n="95" d="100"/>
        </p:scale>
        <p:origin x="-9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19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4" Type="http://schemas.openxmlformats.org/officeDocument/2006/relationships/slide" Target="slides/slide5.xml"/><Relationship Id="rId5" Type="http://schemas.openxmlformats.org/officeDocument/2006/relationships/slide" Target="slides/slide6.xml"/><Relationship Id="rId6" Type="http://schemas.openxmlformats.org/officeDocument/2006/relationships/slide" Target="slides/slide7.xml"/><Relationship Id="rId7" Type="http://schemas.openxmlformats.org/officeDocument/2006/relationships/slide" Target="slides/slide8.xml"/><Relationship Id="rId1" Type="http://schemas.openxmlformats.org/officeDocument/2006/relationships/slide" Target="slides/slide1.xml"/><Relationship Id="rId2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6D1C3-BD64-4F4C-B674-447300629CDA}" type="datetimeFigureOut">
              <a:rPr lang="es-ES" smtClean="0"/>
              <a:pPr/>
              <a:t>05/03/15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B40FB-FECC-41F0-8714-88A72DA5CA1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5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princip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/>
          <p:cNvSpPr>
            <a:spLocks noGrp="1"/>
          </p:cNvSpPr>
          <p:nvPr>
            <p:ph type="ctrTitle" hasCustomPrompt="1"/>
          </p:nvPr>
        </p:nvSpPr>
        <p:spPr>
          <a:xfrm>
            <a:off x="1115616" y="2638073"/>
            <a:ext cx="79208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8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defRPr>
            </a:lvl1pPr>
          </a:lstStyle>
          <a:p>
            <a:r>
              <a:rPr lang="es-ES" smtClean="0"/>
              <a:t>Título de la presentación</a:t>
            </a:r>
            <a:endParaRPr lang="es-E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3121223"/>
            <a:ext cx="7920880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s-ES" sz="2000" smtClean="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itchFamily="34" charset="0"/>
                <a:ea typeface="+mj-ea"/>
                <a:cs typeface="+mj-cs"/>
              </a:defRPr>
            </a:lvl1pPr>
            <a:lvl2pPr>
              <a:defRPr lang="es-ES" smtClean="0"/>
            </a:lvl2pPr>
            <a:lvl3pPr>
              <a:defRPr lang="es-ES" smtClean="0"/>
            </a:lvl3pPr>
            <a:lvl4pPr>
              <a:defRPr lang="es-ES" smtClean="0"/>
            </a:lvl4pPr>
            <a:lvl5pPr>
              <a:defRPr lang="es-ES"/>
            </a:lvl5pPr>
          </a:lstStyle>
          <a:p>
            <a:pPr lvl="0">
              <a:spcBef>
                <a:spcPct val="0"/>
              </a:spcBef>
            </a:pPr>
            <a:r>
              <a:rPr lang="es-ES" smtClean="0"/>
              <a:t>Grupo de Prácticas</a:t>
            </a:r>
            <a:endParaRPr lang="es-ES" dirty="0"/>
          </a:p>
        </p:txBody>
      </p:sp>
      <p:sp>
        <p:nvSpPr>
          <p:cNvPr id="16" name="14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1115616" y="3707740"/>
            <a:ext cx="792088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s-ES" sz="2400" smtClean="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  <a:lvl2pPr>
              <a:defRPr lang="es-ES" smtClean="0"/>
            </a:lvl2pPr>
            <a:lvl3pPr>
              <a:defRPr lang="es-ES" smtClean="0"/>
            </a:lvl3pPr>
            <a:lvl4pPr>
              <a:defRPr lang="es-ES" smtClean="0"/>
            </a:lvl4pPr>
            <a:lvl5pPr>
              <a:defRPr lang="es-ES"/>
            </a:lvl5pPr>
          </a:lstStyle>
          <a:p>
            <a:pPr lvl="0">
              <a:spcBef>
                <a:spcPct val="0"/>
              </a:spcBef>
            </a:pPr>
            <a:r>
              <a:rPr lang="es-ES" smtClean="0"/>
              <a:t>Nombres de los autores</a:t>
            </a:r>
            <a:endParaRPr lang="es-ES" dirty="0"/>
          </a:p>
        </p:txBody>
      </p:sp>
      <p:sp>
        <p:nvSpPr>
          <p:cNvPr id="17" name="16 Rectángulo"/>
          <p:cNvSpPr/>
          <p:nvPr userDrawn="1"/>
        </p:nvSpPr>
        <p:spPr>
          <a:xfrm>
            <a:off x="3851920" y="6618444"/>
            <a:ext cx="4608512" cy="237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191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ctrTitle" hasCustomPrompt="1"/>
          </p:nvPr>
        </p:nvSpPr>
        <p:spPr>
          <a:xfrm>
            <a:off x="755576" y="0"/>
            <a:ext cx="823275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20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defRPr>
            </a:lvl1pPr>
          </a:lstStyle>
          <a:p>
            <a:r>
              <a:rPr lang="es-ES" dirty="0" smtClean="0"/>
              <a:t>Título principal de la diapositiva</a:t>
            </a:r>
            <a:endParaRPr lang="es-ES" dirty="0"/>
          </a:p>
        </p:txBody>
      </p:sp>
      <p:sp>
        <p:nvSpPr>
          <p:cNvPr id="7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755576" y="299367"/>
            <a:ext cx="823275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>
              <a:buNone/>
              <a:defRPr lang="es-ES"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es-ES" dirty="0" smtClean="0"/>
              <a:t>Subtítulo de la diapositiva</a:t>
            </a:r>
            <a:endParaRPr lang="es-ES" dirty="0"/>
          </a:p>
        </p:txBody>
      </p:sp>
      <p:sp>
        <p:nvSpPr>
          <p:cNvPr id="12" name="11 CuadroTexto"/>
          <p:cNvSpPr txBox="1"/>
          <p:nvPr userDrawn="1"/>
        </p:nvSpPr>
        <p:spPr>
          <a:xfrm>
            <a:off x="8479482" y="6707460"/>
            <a:ext cx="518091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algn="r">
              <a:spcBef>
                <a:spcPct val="0"/>
              </a:spcBef>
              <a:buFont typeface="Arial" pitchFamily="34" charset="0"/>
              <a:buNone/>
              <a:defRPr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fld id="{B5839EC6-219E-44D6-859F-B18A03C40F43}" type="slidenum">
              <a:rPr lang="es-ES" sz="1000" smtClean="0">
                <a:latin typeface="Eras Demi ITC" pitchFamily="34" charset="0"/>
              </a:rPr>
              <a:pPr lvl="0"/>
              <a:t>‹Nr.›</a:t>
            </a:fld>
            <a:endParaRPr lang="es-ES" sz="1000" dirty="0" smtClean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5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ctrTitle" hasCustomPrompt="1"/>
          </p:nvPr>
        </p:nvSpPr>
        <p:spPr>
          <a:xfrm>
            <a:off x="755576" y="0"/>
            <a:ext cx="823275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20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defRPr>
            </a:lvl1pPr>
          </a:lstStyle>
          <a:p>
            <a:r>
              <a:rPr lang="es-ES" dirty="0" smtClean="0"/>
              <a:t>Nombre de la asignatura</a:t>
            </a:r>
            <a:endParaRPr lang="es-ES" dirty="0"/>
          </a:p>
        </p:txBody>
      </p:sp>
      <p:sp>
        <p:nvSpPr>
          <p:cNvPr id="7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755576" y="299367"/>
            <a:ext cx="823275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>
              <a:buNone/>
              <a:defRPr lang="es-ES" sz="1400" baseline="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es-ES" smtClean="0"/>
              <a:t>Poner aquí el título de la presentación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1"/>
          </p:nvPr>
        </p:nvSpPr>
        <p:spPr>
          <a:xfrm>
            <a:off x="684213" y="980728"/>
            <a:ext cx="7920037" cy="5256584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DejaVu Sans" pitchFamily="34" charset="0"/>
                <a:cs typeface="DejaVu Sans" pitchFamily="34" charset="0"/>
              </a:defRPr>
            </a:lvl1pPr>
            <a:lvl2pPr marL="971550" indent="-51435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2pPr>
            <a:lvl3pPr marL="1371600" indent="-45720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3pPr>
            <a:lvl4pPr marL="1828800" indent="-457200">
              <a:buClr>
                <a:srgbClr val="0F2C5C"/>
              </a:buClr>
              <a:buFont typeface="+mj-lt"/>
              <a:buAutoNum type="arabicPeriod"/>
              <a:defRPr sz="1600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4pPr>
            <a:lvl5pPr marL="2286000" indent="-457200">
              <a:buClr>
                <a:srgbClr val="0F2C5C"/>
              </a:buClr>
              <a:buFont typeface="+mj-lt"/>
              <a:buAutoNum type="arabicPeriod"/>
              <a:defRPr sz="1600" i="1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2" name="11 CuadroTexto"/>
          <p:cNvSpPr txBox="1"/>
          <p:nvPr userDrawn="1"/>
        </p:nvSpPr>
        <p:spPr>
          <a:xfrm>
            <a:off x="8479482" y="6707460"/>
            <a:ext cx="518091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algn="r">
              <a:spcBef>
                <a:spcPct val="0"/>
              </a:spcBef>
              <a:buFont typeface="Arial" pitchFamily="34" charset="0"/>
              <a:buNone/>
              <a:defRPr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fld id="{B5839EC6-219E-44D6-859F-B18A03C40F43}" type="slidenum">
              <a:rPr lang="es-ES" sz="1000" smtClean="0">
                <a:latin typeface="Eras Demi ITC" pitchFamily="34" charset="0"/>
              </a:rPr>
              <a:pPr lvl="0"/>
              <a:t>‹Nr.›</a:t>
            </a:fld>
            <a:endParaRPr lang="es-ES" sz="1000" dirty="0" smtClean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61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518864" y="2780928"/>
            <a:ext cx="8157592" cy="36004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 baseline="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3pPr>
            <a:lvl4pPr marL="1600200" indent="-228600">
              <a:buFont typeface="Arial" pitchFamily="34" charset="0"/>
              <a:buChar char="•"/>
              <a:defRPr sz="1400" i="1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4pPr>
            <a:lvl5pPr marL="2057400" indent="-228600">
              <a:buFont typeface="Arial" pitchFamily="34" charset="0"/>
              <a:buChar char="•"/>
              <a:defRPr sz="1400" i="1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5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8" name="1 Título"/>
          <p:cNvSpPr>
            <a:spLocks noGrp="1"/>
          </p:cNvSpPr>
          <p:nvPr>
            <p:ph type="ctrTitle" hasCustomPrompt="1"/>
          </p:nvPr>
        </p:nvSpPr>
        <p:spPr>
          <a:xfrm>
            <a:off x="755576" y="0"/>
            <a:ext cx="823275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20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defRPr>
            </a:lvl1pPr>
          </a:lstStyle>
          <a:p>
            <a:r>
              <a:rPr lang="es-ES" dirty="0" smtClean="0"/>
              <a:t>Título principal de la diapositiva</a:t>
            </a:r>
            <a:endParaRPr lang="es-ES" dirty="0"/>
          </a:p>
        </p:txBody>
      </p:sp>
      <p:sp>
        <p:nvSpPr>
          <p:cNvPr id="9" name="2 Subtítulo"/>
          <p:cNvSpPr>
            <a:spLocks noGrp="1"/>
          </p:cNvSpPr>
          <p:nvPr>
            <p:ph type="subTitle" idx="10" hasCustomPrompt="1"/>
          </p:nvPr>
        </p:nvSpPr>
        <p:spPr>
          <a:xfrm>
            <a:off x="755576" y="299367"/>
            <a:ext cx="823275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>
              <a:buNone/>
              <a:defRPr lang="es-ES"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es-ES" dirty="0" smtClean="0"/>
              <a:t>Subtítulo de la diapositiva</a:t>
            </a:r>
            <a:endParaRPr lang="es-E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518864" y="1124744"/>
            <a:ext cx="8157592" cy="1296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aseline="0" dirty="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1pPr>
          </a:lstStyle>
          <a:p>
            <a:pPr lvl="0"/>
            <a:r>
              <a:rPr lang="es-ES" dirty="0" smtClean="0"/>
              <a:t>Texto normal</a:t>
            </a:r>
            <a:endParaRPr lang="es-ES" dirty="0"/>
          </a:p>
        </p:txBody>
      </p:sp>
      <p:sp>
        <p:nvSpPr>
          <p:cNvPr id="14" name="13 CuadroTexto"/>
          <p:cNvSpPr txBox="1"/>
          <p:nvPr userDrawn="1"/>
        </p:nvSpPr>
        <p:spPr>
          <a:xfrm>
            <a:off x="8479482" y="6707460"/>
            <a:ext cx="518091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algn="r">
              <a:spcBef>
                <a:spcPct val="0"/>
              </a:spcBef>
              <a:buFont typeface="Arial" pitchFamily="34" charset="0"/>
              <a:buNone/>
              <a:defRPr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fld id="{B5839EC6-219E-44D6-859F-B18A03C40F43}" type="slidenum">
              <a:rPr lang="es-ES" sz="1000" smtClean="0">
                <a:latin typeface="Eras Demi ITC" pitchFamily="34" charset="0"/>
              </a:rPr>
              <a:pPr lvl="0"/>
              <a:t>‹Nr.›</a:t>
            </a:fld>
            <a:endParaRPr lang="es-ES" sz="1000" dirty="0" smtClean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9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5A5881-F1B6-40FD-811F-146D742BC070}" type="datetime1">
              <a:rPr lang="es-ES" smtClean="0"/>
              <a:pPr/>
              <a:t>05/03/15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6 Rectángulo"/>
          <p:cNvSpPr/>
          <p:nvPr userDrawn="1"/>
        </p:nvSpPr>
        <p:spPr>
          <a:xfrm>
            <a:off x="1000100" y="214290"/>
            <a:ext cx="3929090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Asignatura: Inteligencia Artificial</a:t>
            </a:r>
          </a:p>
          <a:p>
            <a:pPr algn="ctr"/>
            <a:r>
              <a:rPr lang="en-US" sz="20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Práctica 1:</a:t>
            </a:r>
            <a:r>
              <a:rPr lang="en-US" sz="2000" b="0" cap="none" spc="0" baseline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Aplicaciones de la I.A.</a:t>
            </a:r>
            <a:endParaRPr lang="en-US" sz="2000" b="0" cap="none" spc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7 Rectángulo"/>
          <p:cNvSpPr/>
          <p:nvPr userDrawn="1"/>
        </p:nvSpPr>
        <p:spPr>
          <a:xfrm>
            <a:off x="6786578" y="0"/>
            <a:ext cx="2357422" cy="1285860"/>
          </a:xfrm>
          <a:prstGeom prst="rect">
            <a:avLst/>
          </a:prstGeom>
          <a:solidFill>
            <a:srgbClr val="000000">
              <a:alpha val="56863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Curso</a:t>
            </a:r>
            <a:r>
              <a:rPr lang="en-US" b="0" cap="none" spc="0" baseline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2013-14</a:t>
            </a:r>
            <a:endParaRPr lang="en-US" b="0" cap="none" spc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285728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2"/>
                </a:solidFill>
                <a:latin typeface="Eras Bold ITC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2 Subtítulo"/>
          <p:cNvSpPr>
            <a:spLocks noGrp="1"/>
          </p:cNvSpPr>
          <p:nvPr>
            <p:ph type="subTitle" idx="10" hasCustomPrompt="1"/>
          </p:nvPr>
        </p:nvSpPr>
        <p:spPr>
          <a:xfrm>
            <a:off x="755576" y="299367"/>
            <a:ext cx="823275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>
              <a:buNone/>
              <a:defRPr lang="es-ES"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es-ES" dirty="0" smtClean="0"/>
              <a:t>Subtítulo de la diapositiva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1"/>
          </p:nvPr>
        </p:nvSpPr>
        <p:spPr>
          <a:xfrm>
            <a:off x="684213" y="980728"/>
            <a:ext cx="7920037" cy="5256584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DejaVu Sans" pitchFamily="34" charset="0"/>
                <a:cs typeface="DejaVu Sans" pitchFamily="34" charset="0"/>
              </a:defRPr>
            </a:lvl1pPr>
            <a:lvl2pPr marL="971550" indent="-51435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2pPr>
            <a:lvl3pPr marL="1371600" indent="-45720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3pPr>
            <a:lvl4pPr marL="1828800" indent="-457200">
              <a:buClr>
                <a:srgbClr val="0F2C5C"/>
              </a:buClr>
              <a:buFont typeface="+mj-lt"/>
              <a:buAutoNum type="arabicPeriod"/>
              <a:defRPr sz="1600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4pPr>
            <a:lvl5pPr marL="2286000" indent="-457200">
              <a:buClr>
                <a:srgbClr val="0F2C5C"/>
              </a:buClr>
              <a:buFont typeface="+mj-lt"/>
              <a:buAutoNum type="arabicPeriod"/>
              <a:defRPr sz="1600" i="1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 Marcador de número de diapositiva"/>
          <p:cNvSpPr txBox="1">
            <a:spLocks/>
          </p:cNvSpPr>
          <p:nvPr userDrawn="1"/>
        </p:nvSpPr>
        <p:spPr>
          <a:xfrm>
            <a:off x="4716016" y="6717063"/>
            <a:ext cx="3528392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lang="es-ES" sz="1000" kern="1200" smtClean="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itchFamily="34" charset="0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spcBef>
                <a:spcPct val="0"/>
              </a:spcBef>
              <a:buFont typeface="Arial" pitchFamily="34" charset="0"/>
              <a:buNone/>
            </a:pPr>
            <a:r>
              <a:rPr lang="es-ES" sz="900" dirty="0" smtClean="0">
                <a:latin typeface="Eras Medium ITC" pitchFamily="34" charset="0"/>
              </a:rPr>
              <a:t>©</a:t>
            </a:r>
            <a:endParaRPr lang="es-ES" sz="900" dirty="0"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8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16/S0169-7552(98)00110-X" TargetMode="External"/><Relationship Id="rId4" Type="http://schemas.openxmlformats.org/officeDocument/2006/relationships/hyperlink" Target="http://www.lulu.com/shop/r-patrick-goebel/ros-by-example-volume-2-hydro/ebook/product-21837577.html" TargetMode="External"/><Relationship Id="rId5" Type="http://schemas.openxmlformats.org/officeDocument/2006/relationships/hyperlink" Target="http://wiki.ros.org/ROS/Tutorials" TargetMode="External"/><Relationship Id="rId6" Type="http://schemas.openxmlformats.org/officeDocument/2006/relationships/hyperlink" Target="http://www.kurzweilai.net/ray-kurzweils-music-tech-breakthroughs-the-inside-story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infolab.stanford.edu/~backrub/goog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 en el </a:t>
            </a:r>
            <a:r>
              <a:rPr lang="en-US" dirty="0" err="1" smtClean="0"/>
              <a:t>mercado</a:t>
            </a:r>
            <a:r>
              <a:rPr lang="en-US" dirty="0" smtClean="0"/>
              <a:t> </a:t>
            </a:r>
            <a:r>
              <a:rPr lang="en-US" dirty="0" err="1" smtClean="0"/>
              <a:t>financiero</a:t>
            </a:r>
            <a:endParaRPr lang="en-U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Práctica 1 de Inteligencia Artificial 2014-2015.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3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Índice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s-ES" dirty="0"/>
          </a:p>
        </p:txBody>
      </p:sp>
      <p:sp>
        <p:nvSpPr>
          <p:cNvPr id="33" name="32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s-ES" dirty="0" smtClean="0"/>
              <a:t>En qué consiste el problema? ¿Por qué es relevante?</a:t>
            </a:r>
          </a:p>
          <a:p>
            <a:r>
              <a:rPr lang="es-ES" dirty="0" smtClean="0"/>
              <a:t>¿Por qué requiere aplicar técnicas de IA?</a:t>
            </a:r>
          </a:p>
          <a:p>
            <a:r>
              <a:rPr lang="es-ES" dirty="0" smtClean="0"/>
              <a:t>¿Qué técnicas de IA se aplican?</a:t>
            </a:r>
          </a:p>
          <a:p>
            <a:r>
              <a:rPr lang="es-ES" dirty="0" smtClean="0"/>
              <a:t>¿Cómo funciona la aplicación?</a:t>
            </a:r>
          </a:p>
          <a:p>
            <a:r>
              <a:rPr lang="es-ES" dirty="0" smtClean="0"/>
              <a:t>Referencias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1.1 Descripción del problema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0"/>
          </p:nvPr>
        </p:nvSpPr>
        <p:spPr>
          <a:xfrm>
            <a:off x="755650" y="300038"/>
            <a:ext cx="8232775" cy="214312"/>
          </a:xfrm>
        </p:spPr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683568" y="1412776"/>
            <a:ext cx="7920037" cy="1224136"/>
          </a:xfrm>
        </p:spPr>
        <p:txBody>
          <a:bodyPr/>
          <a:lstStyle/>
          <a:p>
            <a:pPr>
              <a:buNone/>
            </a:pPr>
            <a:r>
              <a:rPr lang="es-ES_tradnl" dirty="0"/>
              <a:t>Se pretende crear un algoritmo que sea capaz de predecir, con cierta precisión, el futuro cercano del mercado de valores en base a las condiciones actuales, basándose en experiencias anteriores.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Imagen 4" descr="horario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780928"/>
            <a:ext cx="4752483" cy="28192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</a:t>
            </a:r>
            <a:r>
              <a:rPr lang="en-US" dirty="0" err="1" smtClean="0"/>
              <a:t>Relevancia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10" name="9 Subtítulo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684213" y="980728"/>
            <a:ext cx="7920037" cy="2376264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err="1" smtClean="0"/>
              <a:t>Beneficios</a:t>
            </a:r>
            <a:r>
              <a:rPr lang="en-US" dirty="0" smtClean="0"/>
              <a:t> </a:t>
            </a:r>
            <a:r>
              <a:rPr lang="en-US" dirty="0" err="1" smtClean="0"/>
              <a:t>econ</a:t>
            </a:r>
            <a:r>
              <a:rPr lang="en-US" dirty="0" err="1" smtClean="0"/>
              <a:t>ómicos</a:t>
            </a:r>
            <a:r>
              <a:rPr lang="en-US" dirty="0" smtClean="0"/>
              <a:t> y </a:t>
            </a:r>
            <a:r>
              <a:rPr lang="en-US" dirty="0" err="1" smtClean="0"/>
              <a:t>para</a:t>
            </a:r>
            <a:r>
              <a:rPr lang="en-US" dirty="0" smtClean="0"/>
              <a:t> los </a:t>
            </a:r>
            <a:r>
              <a:rPr lang="en-US" dirty="0" err="1" smtClean="0"/>
              <a:t>usuarios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s-ES_tradnl" dirty="0"/>
              <a:t>Intercambiar valores </a:t>
            </a:r>
            <a:r>
              <a:rPr lang="es-ES_tradnl" dirty="0" smtClean="0"/>
              <a:t>financieros tales </a:t>
            </a:r>
            <a:r>
              <a:rPr lang="es-ES_tradnl" dirty="0"/>
              <a:t>como activos u </a:t>
            </a:r>
            <a:r>
              <a:rPr lang="es-ES_tradnl" dirty="0" smtClean="0"/>
              <a:t>opciones.</a:t>
            </a:r>
            <a:endParaRPr lang="es-ES_tradnl" dirty="0"/>
          </a:p>
          <a:p>
            <a:pPr lvl="1"/>
            <a:r>
              <a:rPr lang="es-ES_tradnl" dirty="0"/>
              <a:t>Conseguir información </a:t>
            </a:r>
            <a:r>
              <a:rPr lang="es-ES_tradnl" dirty="0" smtClean="0"/>
              <a:t>del mercado.</a:t>
            </a:r>
            <a:endParaRPr lang="es-ES_tradnl" dirty="0"/>
          </a:p>
          <a:p>
            <a:pPr lvl="1"/>
            <a:r>
              <a:rPr lang="es-ES_tradnl" dirty="0" smtClean="0"/>
              <a:t>Ganar dinero.</a:t>
            </a:r>
            <a:endParaRPr lang="es-ES_tradnl" dirty="0"/>
          </a:p>
          <a:p>
            <a:pPr lvl="1"/>
            <a:r>
              <a:rPr lang="es-ES_tradnl" dirty="0"/>
              <a:t>Internacionalizar el </a:t>
            </a:r>
            <a:r>
              <a:rPr lang="es-ES_tradnl" dirty="0" smtClean="0"/>
              <a:t>liderazgo de </a:t>
            </a:r>
            <a:r>
              <a:rPr lang="es-ES_tradnl" dirty="0"/>
              <a:t>las empresas para </a:t>
            </a:r>
            <a:r>
              <a:rPr lang="es-ES_tradnl" dirty="0" smtClean="0"/>
              <a:t>que estás</a:t>
            </a:r>
            <a:r>
              <a:rPr lang="es-ES_tradnl" dirty="0"/>
              <a:t>, puedan ganar </a:t>
            </a:r>
            <a:r>
              <a:rPr lang="es-ES_tradnl" dirty="0" smtClean="0"/>
              <a:t>capital para </a:t>
            </a:r>
            <a:r>
              <a:rPr lang="es-ES_tradnl" dirty="0"/>
              <a:t>invertirlo en </a:t>
            </a:r>
            <a:r>
              <a:rPr lang="es-ES_tradnl" dirty="0" smtClean="0"/>
              <a:t>proyectos.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Justificación del uso de la IA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0"/>
          </p:nvPr>
        </p:nvSpPr>
        <p:spPr>
          <a:xfrm>
            <a:off x="755650" y="300038"/>
            <a:ext cx="8232775" cy="214312"/>
          </a:xfrm>
        </p:spPr>
        <p:txBody>
          <a:bodyPr/>
          <a:lstStyle/>
          <a:p>
            <a:pPr lvl="0"/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/>
              <a:t>Ventajas de un programa informático sobre los </a:t>
            </a:r>
            <a:r>
              <a:rPr lang="es-ES_tradnl" dirty="0" smtClean="0"/>
              <a:t>humanos</a:t>
            </a: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	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/>
              <a:t>- </a:t>
            </a:r>
            <a:r>
              <a:rPr lang="es-ES_tradnl" dirty="0"/>
              <a:t>Más rápido -&gt; se adelanta a </a:t>
            </a:r>
            <a:r>
              <a:rPr lang="es-ES_tradnl" dirty="0" smtClean="0"/>
              <a:t>ellos </a:t>
            </a:r>
            <a:r>
              <a:rPr lang="es-ES_tradnl" dirty="0"/>
              <a:t>-&gt; mayor </a:t>
            </a:r>
            <a:r>
              <a:rPr lang="es-ES_tradnl" dirty="0" smtClean="0"/>
              <a:t>volumen.</a:t>
            </a: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	- </a:t>
            </a:r>
            <a:r>
              <a:rPr lang="es-ES_tradnl" dirty="0"/>
              <a:t>Menor </a:t>
            </a:r>
            <a:r>
              <a:rPr lang="es-ES_tradnl" dirty="0" smtClean="0"/>
              <a:t>coste.</a:t>
            </a:r>
            <a:endParaRPr lang="es-ES_tradnl" dirty="0"/>
          </a:p>
          <a:p>
            <a:endParaRPr lang="es-ES_tradnl" dirty="0"/>
          </a:p>
          <a:p>
            <a:pPr marL="0" indent="0">
              <a:buNone/>
            </a:pPr>
            <a:r>
              <a:rPr lang="es-ES_tradnl" dirty="0"/>
              <a:t>¿Por qué IA y no técnicas convencionales?</a:t>
            </a:r>
          </a:p>
          <a:p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	- </a:t>
            </a:r>
            <a:r>
              <a:rPr lang="es-ES_tradnl" dirty="0"/>
              <a:t>Menos esfuerzo computacional -&gt; puede tener en cuenta más </a:t>
            </a:r>
            <a:r>
              <a:rPr lang="es-ES_tradnl" dirty="0" smtClean="0"/>
              <a:t>datos.</a:t>
            </a: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	- </a:t>
            </a:r>
            <a:r>
              <a:rPr lang="es-ES_tradnl" dirty="0"/>
              <a:t>No es necesario conocer en profundidad el </a:t>
            </a:r>
            <a:r>
              <a:rPr lang="es-ES_tradnl" dirty="0" smtClean="0"/>
              <a:t>problema.</a:t>
            </a: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	- </a:t>
            </a:r>
            <a:r>
              <a:rPr lang="es-ES_tradnl" dirty="0"/>
              <a:t>Se adapta a entornos </a:t>
            </a:r>
            <a:r>
              <a:rPr lang="es-ES_tradnl" dirty="0" smtClean="0"/>
              <a:t>cambiantes.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Técnicas de IA usadas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0"/>
          </p:nvPr>
        </p:nvSpPr>
        <p:spPr>
          <a:xfrm>
            <a:off x="755650" y="300038"/>
            <a:ext cx="8232775" cy="214312"/>
          </a:xfrm>
        </p:spPr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Describir a rasgos generales las técnicas usadas en la aplicación y en qué consisten.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Usar como máximo 3 transparencias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Descripción de la aplicación</a:t>
            </a:r>
            <a:endParaRPr lang="en-US"/>
          </a:p>
        </p:txBody>
      </p:sp>
      <p:sp>
        <p:nvSpPr>
          <p:cNvPr id="10" name="9 Subtítulo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 Referencias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0"/>
          </p:nvPr>
        </p:nvSpPr>
        <p:spPr>
          <a:xfrm>
            <a:off x="755650" y="300038"/>
            <a:ext cx="8232775" cy="214312"/>
          </a:xfrm>
        </p:spPr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sz="1200" smtClean="0"/>
              <a:t>Indicar las referencias de documentos (libros, artículos, etc), páginas web, blogs , ... consultados.</a:t>
            </a:r>
          </a:p>
          <a:p>
            <a:r>
              <a:rPr lang="en-US" sz="1200" smtClean="0"/>
              <a:t>Artículo: &lt;Título&gt;&lt;Autores&gt;&lt;Publicación&gt;&lt;Año&gt;&lt;Páginas&gt;&lt;url o DOI, si la hay&gt;. Ejemplo:</a:t>
            </a:r>
          </a:p>
          <a:p>
            <a:pPr lvl="1"/>
            <a:r>
              <a:rPr lang="en-US" sz="1200" smtClean="0"/>
              <a:t>S. Brin y L. Page, «The anatomy of a large-scale hypertextual Web search engine* 1», </a:t>
            </a:r>
            <a:r>
              <a:rPr lang="en-US" sz="1200" i="1" smtClean="0"/>
              <a:t>Computer networks and ISDN systems</a:t>
            </a:r>
            <a:r>
              <a:rPr lang="en-US" sz="1200" smtClean="0"/>
              <a:t>, vol. 30, n.</a:t>
            </a:r>
            <a:r>
              <a:rPr lang="en-US" sz="1200" baseline="30000" smtClean="0"/>
              <a:t>o</a:t>
            </a:r>
            <a:r>
              <a:rPr lang="en-US" sz="1200" smtClean="0"/>
              <a:t> 1-7, pp. 107–117, 1998. URL: </a:t>
            </a:r>
            <a:r>
              <a:rPr lang="en-US" sz="1200" smtClean="0">
                <a:hlinkClick r:id="rId2"/>
              </a:rPr>
              <a:t>http://infolab.stanford.edu/~backrub/google.html</a:t>
            </a:r>
            <a:r>
              <a:rPr lang="en-US" sz="1200" smtClean="0"/>
              <a:t>. DOI: </a:t>
            </a:r>
            <a:r>
              <a:rPr lang="es-ES" sz="1200" smtClean="0">
                <a:hlinkClick r:id="rId3"/>
              </a:rPr>
              <a:t>10.1016/S0169-7552(98)00110-X</a:t>
            </a:r>
            <a:endParaRPr lang="en-US" sz="1200" smtClean="0"/>
          </a:p>
          <a:p>
            <a:r>
              <a:rPr lang="en-US" sz="1200" smtClean="0"/>
              <a:t>Libro:&lt;Titulo del libro&gt;&lt;Capítulo consultado&gt; &lt;Autores&gt;&lt;Editorial&gt;&lt;Año&gt;&lt;url o DOI, si la hay&gt;, ejemplo:</a:t>
            </a:r>
          </a:p>
          <a:p>
            <a:pPr lvl="1">
              <a:spcBef>
                <a:spcPts val="0"/>
              </a:spcBef>
            </a:pPr>
            <a:r>
              <a:rPr lang="en-US" sz="1200" smtClean="0"/>
              <a:t>R. P. Goebel, </a:t>
            </a:r>
            <a:r>
              <a:rPr lang="en-US" sz="1200" i="1" smtClean="0"/>
              <a:t>ROS By Example Volume 2 - HYDRO</a:t>
            </a:r>
            <a:r>
              <a:rPr lang="en-US" sz="1200" smtClean="0"/>
              <a:t>. Cap: Robot Vision. Editorial Lulo. 2014. </a:t>
            </a:r>
            <a:r>
              <a:rPr lang="en-US" sz="1200" smtClean="0">
                <a:hlinkClick r:id="rId4"/>
              </a:rPr>
              <a:t>http://www.lulu.com/shop/r-patrick-goebel/ros-by-example-volume-2-hydro/ebook/product-21837577.html</a:t>
            </a:r>
            <a:endParaRPr lang="en-US" sz="1200" smtClean="0"/>
          </a:p>
          <a:p>
            <a:pPr lvl="1"/>
            <a:endParaRPr lang="en-US" sz="1200" smtClean="0"/>
          </a:p>
          <a:p>
            <a:r>
              <a:rPr lang="en-US" sz="1200" smtClean="0"/>
              <a:t>Página web: &lt;Título de la página&gt;&lt;Autores&gt;&lt;Año&gt;&lt;url&gt;. Ejemplo:</a:t>
            </a:r>
          </a:p>
          <a:p>
            <a:pPr lvl="1"/>
            <a:r>
              <a:rPr lang="en-US" sz="1200" smtClean="0"/>
              <a:t>ROS Tutorials. Ros Org. </a:t>
            </a:r>
            <a:r>
              <a:rPr lang="es-ES" sz="1200" smtClean="0">
                <a:hlinkClick r:id="rId5"/>
              </a:rPr>
              <a:t>http://wiki.ros.org/ROS/Tutorials</a:t>
            </a:r>
            <a:endParaRPr lang="en-US" sz="1200" smtClean="0"/>
          </a:p>
          <a:p>
            <a:r>
              <a:rPr lang="en-US" sz="1200" smtClean="0"/>
              <a:t>Entrada de Blog: &lt;Título del Blog&gt;&lt;Título de la Entrada&gt;&lt;Autores&gt;&lt;Año&gt;&lt;url&gt;. Ejemplo:</a:t>
            </a:r>
          </a:p>
          <a:p>
            <a:pPr lvl="1"/>
            <a:r>
              <a:rPr lang="en-US" sz="1200" smtClean="0"/>
              <a:t>Kurzweil Accelerating Intelligence. </a:t>
            </a:r>
            <a:r>
              <a:rPr lang="en-US" sz="1200" b="1" smtClean="0"/>
              <a:t>Ray Kurzweil’s music-tech breakthroughs: the inside story. </a:t>
            </a:r>
            <a:r>
              <a:rPr lang="en-US" sz="1200" smtClean="0"/>
              <a:t>Febrero 2015. </a:t>
            </a:r>
            <a:r>
              <a:rPr lang="es-ES" sz="1200" smtClean="0">
                <a:hlinkClick r:id="rId6"/>
              </a:rPr>
              <a:t>http://www.kurzweilai.net/ray-kurzweils-music-tech-breakthroughs-the-inside-story</a:t>
            </a:r>
            <a:endParaRPr lang="en-US" sz="1200" smtClean="0"/>
          </a:p>
          <a:p>
            <a:endParaRPr lang="en-US" sz="1200" smtClean="0"/>
          </a:p>
          <a:p>
            <a:pPr>
              <a:buNone/>
            </a:pPr>
            <a:r>
              <a:rPr lang="en-US" sz="1200" smtClean="0"/>
              <a:t>Nota: no abusar de la Wikipedia, usarla como punto de entrada a la búsqueda, si es necesario. Usar solo entradas de Wikipedia indica poca profundidad en el proceso de documentación y búsqueda bibliográfica.</a:t>
            </a:r>
          </a:p>
          <a:p>
            <a:endParaRPr lang="en-US" sz="120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F2C5C"/>
            </a:solidFill>
            <a:latin typeface="DejaVu Sans" pitchFamily="34" charset="0"/>
            <a:ea typeface="DejaVu Sans" pitchFamily="34" charset="0"/>
            <a:cs typeface="DejaVu Sans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590</Words>
  <Application>Microsoft Macintosh PowerPoint</Application>
  <PresentationFormat>Presentación en pantalla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1_Tema de Office</vt:lpstr>
      <vt:lpstr>Algoritmos genéticos en el mercado financiero</vt:lpstr>
      <vt:lpstr>Índice</vt:lpstr>
      <vt:lpstr>1.1 Descripción del problema</vt:lpstr>
      <vt:lpstr>1.2 Relevancia del problema</vt:lpstr>
      <vt:lpstr>2. Justificación del uso de la IA</vt:lpstr>
      <vt:lpstr>3. Técnicas de IA usadas</vt:lpstr>
      <vt:lpstr>4. Descripción de la aplicación</vt:lpstr>
      <vt:lpstr>5. 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</dc:creator>
  <cp:lastModifiedBy>Lothar Soto Palma</cp:lastModifiedBy>
  <cp:revision>43</cp:revision>
  <dcterms:created xsi:type="dcterms:W3CDTF">2014-01-10T10:00:58Z</dcterms:created>
  <dcterms:modified xsi:type="dcterms:W3CDTF">2015-03-05T22:35:08Z</dcterms:modified>
</cp:coreProperties>
</file>