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8" r:id="rId8"/>
    <p:sldId id="269" r:id="rId9"/>
    <p:sldId id="262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01" autoAdjust="0"/>
  </p:normalViewPr>
  <p:slideViewPr>
    <p:cSldViewPr showGuides="1">
      <p:cViewPr varScale="1">
        <p:scale>
          <a:sx n="95" d="100"/>
          <a:sy n="95" d="100"/>
        </p:scale>
        <p:origin x="-9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9.xml"/><Relationship Id="rId7" Type="http://schemas.openxmlformats.org/officeDocument/2006/relationships/slide" Target="slides/slide12.xml"/><Relationship Id="rId1" Type="http://schemas.openxmlformats.org/officeDocument/2006/relationships/slide" Target="slides/slide1.xml"/><Relationship Id="rId2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D1C3-BD64-4F4C-B674-447300629CDA}" type="datetimeFigureOut">
              <a:rPr lang="es-ES" smtClean="0"/>
              <a:pPr/>
              <a:t>07/03/15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B40FB-FECC-41F0-8714-88A72DA5CA1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princip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>
            <a:spLocks noGrp="1"/>
          </p:cNvSpPr>
          <p:nvPr>
            <p:ph type="ctrTitle" hasCustomPrompt="1"/>
          </p:nvPr>
        </p:nvSpPr>
        <p:spPr>
          <a:xfrm>
            <a:off x="1115616" y="2638073"/>
            <a:ext cx="79208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8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smtClean="0"/>
              <a:t>Título de la presentación</a:t>
            </a:r>
            <a:endParaRPr lang="es-E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3121223"/>
            <a:ext cx="7920880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s-ES" sz="20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+mj-ea"/>
                <a:cs typeface="+mj-cs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/>
            </a:lvl5pPr>
          </a:lstStyle>
          <a:p>
            <a:pPr lvl="0">
              <a:spcBef>
                <a:spcPct val="0"/>
              </a:spcBef>
            </a:pPr>
            <a:r>
              <a:rPr lang="es-ES" smtClean="0"/>
              <a:t>Grupo de Prácticas</a:t>
            </a:r>
            <a:endParaRPr lang="es-ES" dirty="0"/>
          </a:p>
        </p:txBody>
      </p:sp>
      <p:sp>
        <p:nvSpPr>
          <p:cNvPr id="16" name="14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6" y="3707740"/>
            <a:ext cx="792088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s-ES" sz="24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/>
            </a:lvl5pPr>
          </a:lstStyle>
          <a:p>
            <a:pPr lvl="0">
              <a:spcBef>
                <a:spcPct val="0"/>
              </a:spcBef>
            </a:pPr>
            <a:r>
              <a:rPr lang="es-ES" smtClean="0"/>
              <a:t>Nombres de los autores</a:t>
            </a:r>
            <a:endParaRPr lang="es-ES" dirty="0"/>
          </a:p>
        </p:txBody>
      </p:sp>
      <p:sp>
        <p:nvSpPr>
          <p:cNvPr id="17" name="16 Rectángulo"/>
          <p:cNvSpPr/>
          <p:nvPr userDrawn="1"/>
        </p:nvSpPr>
        <p:spPr>
          <a:xfrm>
            <a:off x="3851920" y="6618444"/>
            <a:ext cx="4608512" cy="237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91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Título principal de la diapositiva</a:t>
            </a:r>
            <a:endParaRPr lang="es-ES" dirty="0"/>
          </a:p>
        </p:txBody>
      </p:sp>
      <p:sp>
        <p:nvSpPr>
          <p:cNvPr id="7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‹Nr.›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5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Nombre de la asignatura</a:t>
            </a:r>
            <a:endParaRPr lang="es-ES" dirty="0"/>
          </a:p>
        </p:txBody>
      </p:sp>
      <p:sp>
        <p:nvSpPr>
          <p:cNvPr id="7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 baseline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smtClean="0"/>
              <a:t>Poner aquí el título de la presentación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5256584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DejaVu Sans" pitchFamily="34" charset="0"/>
                <a:cs typeface="DejaVu Sans" pitchFamily="34" charset="0"/>
              </a:defRPr>
            </a:lvl1pPr>
            <a:lvl2pPr marL="9715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2pPr>
            <a:lvl3pPr marL="1371600" indent="-45720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3pPr>
            <a:lvl4pPr marL="1828800" indent="-457200">
              <a:buClr>
                <a:srgbClr val="0F2C5C"/>
              </a:buClr>
              <a:buFont typeface="+mj-lt"/>
              <a:buAutoNum type="arabicPeriod"/>
              <a:defRPr sz="16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4pPr>
            <a:lvl5pPr marL="2286000" indent="-457200">
              <a:buClr>
                <a:srgbClr val="0F2C5C"/>
              </a:buClr>
              <a:buFont typeface="+mj-lt"/>
              <a:buAutoNum type="arabicPeriod"/>
              <a:defRPr sz="1600" i="1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‹Nr.›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1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518864" y="2780928"/>
            <a:ext cx="8157592" cy="3600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 baseline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3pPr>
            <a:lvl4pPr marL="1600200" indent="-228600">
              <a:buFont typeface="Arial" pitchFamily="34" charset="0"/>
              <a:buChar char="•"/>
              <a:defRPr sz="1400" i="1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4pPr>
            <a:lvl5pPr marL="2057400" indent="-228600">
              <a:buFont typeface="Arial" pitchFamily="34" charset="0"/>
              <a:buChar char="•"/>
              <a:defRPr sz="1400" i="1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8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Título principal de la diapositiva</a:t>
            </a:r>
            <a:endParaRPr lang="es-ES" dirty="0"/>
          </a:p>
        </p:txBody>
      </p:sp>
      <p:sp>
        <p:nvSpPr>
          <p:cNvPr id="9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18864" y="1124744"/>
            <a:ext cx="8157592" cy="1296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aseline="0" dirty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1pPr>
          </a:lstStyle>
          <a:p>
            <a:pPr lvl="0"/>
            <a:r>
              <a:rPr lang="es-ES" dirty="0" smtClean="0"/>
              <a:t>Texto normal</a:t>
            </a:r>
            <a:endParaRPr lang="es-ES" dirty="0"/>
          </a:p>
        </p:txBody>
      </p:sp>
      <p:sp>
        <p:nvSpPr>
          <p:cNvPr id="14" name="13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‹Nr.›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9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5A5881-F1B6-40FD-811F-146D742BC070}" type="datetime1">
              <a:rPr lang="es-ES" smtClean="0"/>
              <a:pPr/>
              <a:t>07/03/15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1000100" y="214290"/>
            <a:ext cx="3929090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Asignatura: Inteligencia Artificial</a:t>
            </a:r>
          </a:p>
          <a:p>
            <a:pPr algn="ctr"/>
            <a:r>
              <a:rPr lang="en-US" sz="20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Práctica 1:</a:t>
            </a:r>
            <a:r>
              <a:rPr lang="en-US" sz="2000" b="0" cap="none" spc="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Aplicaciones de la I.A.</a:t>
            </a:r>
            <a:endParaRPr lang="en-US" sz="2000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7 Rectángulo"/>
          <p:cNvSpPr/>
          <p:nvPr userDrawn="1"/>
        </p:nvSpPr>
        <p:spPr>
          <a:xfrm>
            <a:off x="6786578" y="0"/>
            <a:ext cx="2357422" cy="1285860"/>
          </a:xfrm>
          <a:prstGeom prst="rect">
            <a:avLst/>
          </a:prstGeom>
          <a:solidFill>
            <a:srgbClr val="000000">
              <a:alpha val="56863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Curso</a:t>
            </a:r>
            <a:r>
              <a:rPr lang="en-US" b="0" cap="none" spc="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2013-14</a:t>
            </a:r>
            <a:endParaRPr lang="en-US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285728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2"/>
                </a:solidFill>
                <a:latin typeface="Eras Bold ITC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5256584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DejaVu Sans" pitchFamily="34" charset="0"/>
                <a:cs typeface="DejaVu Sans" pitchFamily="34" charset="0"/>
              </a:defRPr>
            </a:lvl1pPr>
            <a:lvl2pPr marL="9715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2pPr>
            <a:lvl3pPr marL="1371600" indent="-45720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3pPr>
            <a:lvl4pPr marL="1828800" indent="-457200">
              <a:buClr>
                <a:srgbClr val="0F2C5C"/>
              </a:buClr>
              <a:buFont typeface="+mj-lt"/>
              <a:buAutoNum type="arabicPeriod"/>
              <a:defRPr sz="16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4pPr>
            <a:lvl5pPr marL="2286000" indent="-457200">
              <a:buClr>
                <a:srgbClr val="0F2C5C"/>
              </a:buClr>
              <a:buFont typeface="+mj-lt"/>
              <a:buAutoNum type="arabicPeriod"/>
              <a:defRPr sz="1600" i="1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Marcador de número de diapositiva"/>
          <p:cNvSpPr txBox="1">
            <a:spLocks/>
          </p:cNvSpPr>
          <p:nvPr userDrawn="1"/>
        </p:nvSpPr>
        <p:spPr>
          <a:xfrm>
            <a:off x="4716016" y="6717063"/>
            <a:ext cx="3528392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lang="es-ES" sz="1000" kern="12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0"/>
              </a:spcBef>
              <a:buFont typeface="Arial" pitchFamily="34" charset="0"/>
              <a:buNone/>
            </a:pPr>
            <a:r>
              <a:rPr lang="es-ES" sz="900" dirty="0" smtClean="0">
                <a:latin typeface="Eras Medium ITC" pitchFamily="34" charset="0"/>
              </a:rPr>
              <a:t>©</a:t>
            </a:r>
            <a:endParaRPr lang="es-ES" sz="900" dirty="0"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8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gif"/><Relationship Id="rId3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Mercado_financiero" TargetMode="External"/><Relationship Id="rId4" Type="http://schemas.openxmlformats.org/officeDocument/2006/relationships/hyperlink" Target="http://es.wikipedia.org/wiki/Programaci%C3%B3n_gen%C3%A9tica" TargetMode="External"/><Relationship Id="rId5" Type="http://schemas.openxmlformats.org/officeDocument/2006/relationships/hyperlink" Target="http://www.sc.ehu.es/ccwbayes/docencia/mmcc/docs/temageneticos.pdf" TargetMode="External"/><Relationship Id="rId6" Type="http://schemas.openxmlformats.org/officeDocument/2006/relationships/hyperlink" Target="http://geneura.ugr.es/~jmerelo/ie/ags.htm" TargetMode="External"/><Relationship Id="rId7" Type="http://schemas.openxmlformats.org/officeDocument/2006/relationships/hyperlink" Target="http://upcommons.upc.edu/pfc/bitstream/2099.1/14104/1/77634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s.wikipedia.org/wiki/Algoritmo_gen%C3%A9tic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 en el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financiero</a:t>
            </a:r>
            <a:endParaRPr lang="en-U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Práctica 1 de Inteligencia Artificial 2014-2015.</a:t>
            </a:r>
            <a:endParaRPr lang="en-US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11"/>
          </p:nvPr>
        </p:nvSpPr>
        <p:spPr>
          <a:xfrm>
            <a:off x="1547664" y="4797152"/>
            <a:ext cx="2448272" cy="1428083"/>
          </a:xfrm>
        </p:spPr>
        <p:txBody>
          <a:bodyPr/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Luís</a:t>
            </a:r>
            <a:r>
              <a:rPr lang="en-US" sz="1600" dirty="0" smtClean="0">
                <a:solidFill>
                  <a:schemeClr val="tx2"/>
                </a:solidFill>
              </a:rPr>
              <a:t> Castro Martín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Rafael Nogales Vaquero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Lothar Soto Palma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Elena Toro Pérez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Jose Ramón </a:t>
            </a:r>
            <a:r>
              <a:rPr lang="en-US" sz="1600" dirty="0" err="1" smtClean="0">
                <a:solidFill>
                  <a:schemeClr val="tx2"/>
                </a:solidFill>
              </a:rPr>
              <a:t>Trillo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Vilchez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Descripción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 (</a:t>
            </a:r>
            <a:r>
              <a:rPr lang="en-US" dirty="0" err="1"/>
              <a:t>Funcionamiento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683568" y="836712"/>
            <a:ext cx="3959795" cy="5472608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DejaVu Sans" pitchFamily="34" charset="0"/>
              </a:rPr>
              <a:t>Procedimiento Interno</a:t>
            </a:r>
            <a:r>
              <a:rPr lang="es-ES" b="1" dirty="0" smtClean="0">
                <a:latin typeface="DejaVu Sans" pitchFamily="34" charset="0"/>
              </a:rPr>
              <a:t>:</a:t>
            </a:r>
          </a:p>
          <a:p>
            <a:pPr marL="0" indent="0">
              <a:buNone/>
            </a:pPr>
            <a:endParaRPr lang="es-ES" dirty="0">
              <a:latin typeface="DejaVu Sans" pitchFamily="34" charset="0"/>
            </a:endParaRPr>
          </a:p>
          <a:p>
            <a:pPr marL="342900" lvl="0" indent="-342900"/>
            <a:r>
              <a:rPr lang="es-ES" dirty="0">
                <a:latin typeface="DejaVu Sans" pitchFamily="34" charset="0"/>
              </a:rPr>
              <a:t>Creación de la población inicial usando reglas de inversión aleatorias (Se comprueba la calidad “</a:t>
            </a:r>
            <a:r>
              <a:rPr lang="es-ES" dirty="0" err="1">
                <a:latin typeface="DejaVu Sans" pitchFamily="34" charset="0"/>
              </a:rPr>
              <a:t>fitness</a:t>
            </a:r>
            <a:r>
              <a:rPr lang="es-ES" dirty="0">
                <a:latin typeface="DejaVu Sans" pitchFamily="34" charset="0"/>
              </a:rPr>
              <a:t>”).</a:t>
            </a:r>
            <a:r>
              <a:rPr lang="es-ES_tradnl" dirty="0">
                <a:latin typeface="Eras Bold ITC"/>
                <a:cs typeface="Eras Bold ITC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s-ES_tradnl" dirty="0">
                <a:latin typeface="Eras Bold ITC"/>
                <a:cs typeface="Eras Bold ITC"/>
              </a:rPr>
              <a:t>Tomamos la mejor regla se establece como </a:t>
            </a:r>
            <a:r>
              <a:rPr lang="es-ES_tradnl" dirty="0" smtClean="0">
                <a:latin typeface="Eras Bold ITC"/>
                <a:cs typeface="Eras Bold ITC"/>
              </a:rPr>
              <a:t>principal.</a:t>
            </a:r>
            <a:endParaRPr lang="es-ES" dirty="0"/>
          </a:p>
          <a:p>
            <a:pPr marL="342900" indent="-342900">
              <a:buFontTx/>
              <a:buAutoNum type="arabicPeriod"/>
            </a:pPr>
            <a:r>
              <a:rPr lang="es-ES" dirty="0" smtClean="0"/>
              <a:t>Se toman nuevas reglas de forma aleatoria, se llevan a cabo mutaciones y recombinaciones.</a:t>
            </a:r>
          </a:p>
          <a:p>
            <a:pPr marL="342900" indent="-342900">
              <a:buFontTx/>
              <a:buAutoNum type="arabicPeriod"/>
            </a:pPr>
            <a:r>
              <a:rPr lang="es-ES" dirty="0" smtClean="0"/>
              <a:t>Se recalcula la calidad de las nuevas reglas obtenidas en el paso anterior.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5" name="Imagen 4" descr="arbolBinari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501008"/>
            <a:ext cx="2376264" cy="211554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580112" y="27809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Ejemplo mutación</a:t>
            </a:r>
          </a:p>
        </p:txBody>
      </p:sp>
      <p:pic>
        <p:nvPicPr>
          <p:cNvPr id="8" name="Imagen 7" descr="mutaci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0768"/>
            <a:ext cx="3347931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2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611560" y="1268760"/>
            <a:ext cx="3959795" cy="4968552"/>
          </a:xfrm>
        </p:spPr>
        <p:txBody>
          <a:bodyPr/>
          <a:lstStyle/>
          <a:p>
            <a:pPr>
              <a:buFont typeface="+mj-lt"/>
              <a:buAutoNum type="arabicPeriod" startAt="5"/>
            </a:pPr>
            <a:r>
              <a:rPr lang="es-ES" dirty="0"/>
              <a:t>Se comparan con el conjunto de reglas, se intercambian la de peor calidad por otra de mejor calidad obtenidas con mutación y recombinación</a:t>
            </a:r>
            <a:r>
              <a:rPr lang="es-ES" dirty="0" smtClean="0"/>
              <a:t>.</a:t>
            </a:r>
          </a:p>
          <a:p>
            <a:pPr>
              <a:buFont typeface="+mj-lt"/>
              <a:buAutoNum type="arabicPeriod" startAt="5"/>
            </a:pPr>
            <a:r>
              <a:rPr lang="es-ES" dirty="0" smtClean="0"/>
              <a:t>Se </a:t>
            </a:r>
            <a:r>
              <a:rPr lang="es-ES" dirty="0"/>
              <a:t>repite el proceso hasta alcanzar el número de reglas.</a:t>
            </a:r>
          </a:p>
          <a:p>
            <a:pPr>
              <a:buFont typeface="+mj-lt"/>
              <a:buAutoNum type="arabicPeriod" startAt="5"/>
            </a:pPr>
            <a:r>
              <a:rPr lang="es-ES" dirty="0"/>
              <a:t>Una vez hecho esto si se encuentra una regla mejor a la establecida como principal se sustituye.</a:t>
            </a:r>
          </a:p>
          <a:p>
            <a:pPr>
              <a:buFont typeface="+mj-lt"/>
              <a:buAutoNum type="arabicPeriod" startAt="5"/>
            </a:pPr>
            <a:r>
              <a:rPr lang="es-ES" dirty="0"/>
              <a:t>Se repite desde el paso 3 hasta alcanzar el limite de generaciones.</a:t>
            </a:r>
          </a:p>
          <a:p>
            <a:endParaRPr lang="es-ES" dirty="0"/>
          </a:p>
        </p:txBody>
      </p:sp>
      <p:pic>
        <p:nvPicPr>
          <p:cNvPr id="5" name="Imagen 4" descr="cruc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76872"/>
            <a:ext cx="4139952" cy="252758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652120" y="494116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Ejemplo recombinación (cruce)</a:t>
            </a:r>
          </a:p>
        </p:txBody>
      </p:sp>
    </p:spTree>
    <p:extLst>
      <p:ext uri="{BB962C8B-B14F-4D97-AF65-F5344CB8AC3E}">
        <p14:creationId xmlns:p14="http://schemas.microsoft.com/office/powerpoint/2010/main" val="353214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Referencias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endParaRPr lang="en-US" sz="1200" dirty="0" smtClean="0"/>
          </a:p>
          <a:p>
            <a:r>
              <a:rPr lang="en-US" sz="1200" dirty="0" err="1" smtClean="0"/>
              <a:t>Página</a:t>
            </a:r>
            <a:r>
              <a:rPr lang="en-US" sz="1200" dirty="0" smtClean="0"/>
              <a:t> web </a:t>
            </a:r>
            <a:r>
              <a:rPr lang="en-US" sz="1200" dirty="0" err="1" smtClean="0"/>
              <a:t>consultadas</a:t>
            </a:r>
            <a:r>
              <a:rPr lang="en-US" sz="1200" dirty="0" smtClean="0"/>
              <a:t>:</a:t>
            </a:r>
            <a:endParaRPr lang="en-US" sz="1200" dirty="0"/>
          </a:p>
          <a:p>
            <a:pPr lvl="1"/>
            <a:r>
              <a:rPr lang="en-US" sz="1200" dirty="0" smtClean="0"/>
              <a:t>Wikipedia. </a:t>
            </a:r>
            <a:r>
              <a:rPr lang="es-ES_tradnl" sz="1200" dirty="0">
                <a:hlinkClick r:id="rId2"/>
              </a:rPr>
              <a:t>http://es.wikipedia.org/wiki/</a:t>
            </a:r>
            <a:r>
              <a:rPr lang="es-ES_tradnl" sz="1200" dirty="0" smtClean="0">
                <a:hlinkClick r:id="rId2"/>
              </a:rPr>
              <a:t>Algoritmo_genético</a:t>
            </a:r>
            <a:endParaRPr lang="es-ES_tradnl" sz="1200" dirty="0" smtClean="0"/>
          </a:p>
          <a:p>
            <a:pPr lvl="1"/>
            <a:r>
              <a:rPr lang="es-ES_tradnl" sz="1200" dirty="0"/>
              <a:t>Wikipedia. </a:t>
            </a:r>
            <a:r>
              <a:rPr lang="es-ES_tradnl" sz="1200" dirty="0">
                <a:hlinkClick r:id="rId3"/>
              </a:rPr>
              <a:t>http://es.wikipedia.org/wiki/</a:t>
            </a:r>
            <a:r>
              <a:rPr lang="es-ES_tradnl" sz="1200" dirty="0" smtClean="0">
                <a:hlinkClick r:id="rId3"/>
              </a:rPr>
              <a:t>Mercado_financiero</a:t>
            </a:r>
            <a:endParaRPr lang="es-ES_tradnl" sz="1200" dirty="0" smtClean="0"/>
          </a:p>
          <a:p>
            <a:pPr lvl="1"/>
            <a:r>
              <a:rPr lang="es-ES_tradnl" sz="1200" dirty="0"/>
              <a:t>Wikipedia. </a:t>
            </a:r>
            <a:r>
              <a:rPr lang="es-ES_tradnl" sz="1200" dirty="0">
                <a:hlinkClick r:id="rId4"/>
              </a:rPr>
              <a:t>http://es.wikipedia.org/wiki/</a:t>
            </a:r>
            <a:r>
              <a:rPr lang="es-ES_tradnl" sz="1200" dirty="0" smtClean="0">
                <a:hlinkClick r:id="rId4"/>
              </a:rPr>
              <a:t>Programación_genética</a:t>
            </a:r>
            <a:endParaRPr lang="es-ES_tradnl" sz="1200" dirty="0" smtClean="0"/>
          </a:p>
          <a:p>
            <a:r>
              <a:rPr lang="es-ES_tradnl" sz="1200" dirty="0" smtClean="0"/>
              <a:t>Artículos Consultados:</a:t>
            </a:r>
          </a:p>
          <a:p>
            <a:pPr lvl="1"/>
            <a:r>
              <a:rPr lang="es-ES_tradnl" sz="1200" dirty="0" smtClean="0"/>
              <a:t>Algoritmos Genéticos: </a:t>
            </a:r>
            <a:r>
              <a:rPr lang="es-ES_tradnl" sz="1200" dirty="0" smtClean="0">
                <a:hlinkClick r:id="rId5"/>
              </a:rPr>
              <a:t>http</a:t>
            </a:r>
            <a:r>
              <a:rPr lang="es-ES_tradnl" sz="1200" dirty="0">
                <a:hlinkClick r:id="rId5"/>
              </a:rPr>
              <a:t>://www.sc.ehu.es/ccwbayes/docencia/mmcc/docs/</a:t>
            </a:r>
            <a:r>
              <a:rPr lang="es-ES_tradnl" sz="1200" dirty="0" smtClean="0">
                <a:hlinkClick r:id="rId5"/>
              </a:rPr>
              <a:t>temageneticos.pdf</a:t>
            </a:r>
            <a:endParaRPr lang="es-ES_tradnl" sz="1200" dirty="0" smtClean="0"/>
          </a:p>
          <a:p>
            <a:pPr lvl="1"/>
            <a:r>
              <a:rPr lang="fi-FI" sz="1200" dirty="0">
                <a:hlinkClick r:id="rId6"/>
              </a:rPr>
              <a:t>http://geneura.ugr.es/~jmerelo/ie/</a:t>
            </a:r>
            <a:r>
              <a:rPr lang="fi-FI" sz="1200" dirty="0" smtClean="0">
                <a:hlinkClick r:id="rId6"/>
              </a:rPr>
              <a:t>ags.htm</a:t>
            </a:r>
            <a:endParaRPr lang="fi-FI" sz="1200" dirty="0" smtClean="0"/>
          </a:p>
          <a:p>
            <a:pPr lvl="1"/>
            <a:r>
              <a:rPr lang="es-ES_tradnl" sz="1200" dirty="0" err="1">
                <a:effectLst/>
              </a:rPr>
              <a:t>Programación</a:t>
            </a:r>
            <a:r>
              <a:rPr lang="es-ES_tradnl" sz="1200" dirty="0">
                <a:effectLst/>
              </a:rPr>
              <a:t> </a:t>
            </a:r>
            <a:r>
              <a:rPr lang="es-ES_tradnl" sz="1200" dirty="0" err="1">
                <a:effectLst/>
              </a:rPr>
              <a:t>genética</a:t>
            </a:r>
            <a:r>
              <a:rPr lang="es-ES_tradnl" sz="1200" dirty="0">
                <a:effectLst/>
              </a:rPr>
              <a:t> en mercados </a:t>
            </a:r>
            <a:r>
              <a:rPr lang="es-ES_tradnl" sz="1200" dirty="0" smtClean="0">
                <a:effectLst/>
              </a:rPr>
              <a:t>financieros, FIB, UPC</a:t>
            </a:r>
            <a:r>
              <a:rPr lang="es-ES_tradnl" sz="1200" dirty="0" smtClean="0"/>
              <a:t>: </a:t>
            </a:r>
            <a:r>
              <a:rPr lang="en-US" sz="1200" dirty="0" smtClean="0">
                <a:hlinkClick r:id="rId7"/>
              </a:rPr>
              <a:t>http</a:t>
            </a:r>
            <a:r>
              <a:rPr lang="en-US" sz="1200" dirty="0">
                <a:hlinkClick r:id="rId7"/>
              </a:rPr>
              <a:t>://upcommons.upc.edu/pfc/bitstream/2099.1/14104/1/77634.</a:t>
            </a:r>
            <a:r>
              <a:rPr lang="en-US" sz="1200" dirty="0" smtClean="0">
                <a:hlinkClick r:id="rId7"/>
              </a:rPr>
              <a:t>pdf</a:t>
            </a:r>
            <a:endParaRPr lang="en-US" sz="1200" dirty="0" smtClean="0"/>
          </a:p>
          <a:p>
            <a:pPr lvl="1"/>
            <a:r>
              <a:rPr lang="en-US" sz="1200" dirty="0" err="1" smtClean="0"/>
              <a:t>Algoritmos</a:t>
            </a:r>
            <a:r>
              <a:rPr lang="en-US" sz="1200" dirty="0" smtClean="0"/>
              <a:t> </a:t>
            </a:r>
            <a:r>
              <a:rPr lang="en-US" sz="1200" dirty="0" err="1" smtClean="0"/>
              <a:t>Genéticos</a:t>
            </a:r>
            <a:r>
              <a:rPr lang="en-US" sz="1200" dirty="0" smtClean="0"/>
              <a:t>, Andrés Herrera </a:t>
            </a:r>
            <a:r>
              <a:rPr lang="en-US" sz="1200" dirty="0" err="1" smtClean="0"/>
              <a:t>Poyatos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dgiim</a:t>
            </a:r>
            <a:r>
              <a:rPr lang="en-US" sz="1200" dirty="0"/>
              <a:t>/</a:t>
            </a:r>
            <a:r>
              <a:rPr lang="en-US" sz="1200" dirty="0" err="1"/>
              <a:t>AlgoritmosGeneticos</a:t>
            </a:r>
            <a:r>
              <a:rPr lang="en-US" sz="1200" dirty="0"/>
              <a:t>/blob/master/</a:t>
            </a:r>
            <a:r>
              <a:rPr lang="en-US" sz="1200" dirty="0" err="1"/>
              <a:t>AlgoritmosGeneticos.pdf</a:t>
            </a:r>
            <a:endParaRPr lang="es-ES_tradnl" sz="1200" dirty="0" smtClean="0"/>
          </a:p>
          <a:p>
            <a:pPr lvl="1"/>
            <a:endParaRPr lang="es-ES_tradnl" sz="1200" dirty="0" smtClean="0"/>
          </a:p>
          <a:p>
            <a:pPr lvl="1"/>
            <a:endParaRPr lang="es-ES_tradnl" sz="1200" dirty="0"/>
          </a:p>
          <a:p>
            <a:pPr lvl="1"/>
            <a:endParaRPr lang="en-US" sz="1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Índice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s-ES" dirty="0"/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2160240"/>
          </a:xfrm>
        </p:spPr>
        <p:txBody>
          <a:bodyPr/>
          <a:lstStyle/>
          <a:p>
            <a:r>
              <a:rPr lang="es-ES_tradnl" dirty="0" smtClean="0"/>
              <a:t>Descripción del problema.</a:t>
            </a:r>
          </a:p>
          <a:p>
            <a:r>
              <a:rPr lang="es-ES_tradnl" dirty="0" smtClean="0"/>
              <a:t>Objetivos </a:t>
            </a:r>
            <a:r>
              <a:rPr lang="es-ES_tradnl" dirty="0"/>
              <a:t>del problema </a:t>
            </a:r>
            <a:r>
              <a:rPr lang="en-US" dirty="0"/>
              <a:t>y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 smtClean="0"/>
              <a:t>beneficios</a:t>
            </a:r>
            <a:r>
              <a:rPr lang="en-US" dirty="0" smtClean="0"/>
              <a:t>.</a:t>
            </a:r>
            <a:endParaRPr lang="es-ES" dirty="0" smtClean="0"/>
          </a:p>
          <a:p>
            <a:r>
              <a:rPr lang="es-ES" dirty="0" smtClean="0"/>
              <a:t>Ventajas e aplicación de IA.</a:t>
            </a:r>
          </a:p>
          <a:p>
            <a:r>
              <a:rPr lang="es-ES" dirty="0"/>
              <a:t>T</a:t>
            </a:r>
            <a:r>
              <a:rPr lang="es-ES" dirty="0" smtClean="0"/>
              <a:t>écnicas de IA aplicadas</a:t>
            </a:r>
            <a:r>
              <a:rPr lang="es-ES" dirty="0"/>
              <a:t>.</a:t>
            </a:r>
            <a:endParaRPr lang="es-ES" dirty="0" smtClean="0"/>
          </a:p>
          <a:p>
            <a:r>
              <a:rPr lang="es-ES" dirty="0" smtClean="0"/>
              <a:t>Descripción de la aplicación (Funcionamiento interno).</a:t>
            </a:r>
          </a:p>
          <a:p>
            <a:r>
              <a:rPr lang="es-ES" dirty="0" smtClean="0"/>
              <a:t>Referencias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Descripción del problema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683568" y="1484784"/>
            <a:ext cx="7920037" cy="1008112"/>
          </a:xfrm>
        </p:spPr>
        <p:txBody>
          <a:bodyPr/>
          <a:lstStyle/>
          <a:p>
            <a:pPr>
              <a:buNone/>
            </a:pPr>
            <a:r>
              <a:rPr lang="es-ES_tradnl" dirty="0"/>
              <a:t>Se pretende crear un algoritmo que sea capaz de predecir, con cierta precisión, el futuro cercano del mercado de valores en base a las condiciones actuales, basándose en experiencias anteriores.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Imagen 4" descr="horario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996952"/>
            <a:ext cx="4320435" cy="2562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s-ES_tradnl" dirty="0"/>
              <a:t>Objetivos del problema </a:t>
            </a:r>
            <a:r>
              <a:rPr lang="en-US" dirty="0" smtClean="0"/>
              <a:t>y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beneficios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9 Subtítul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2376264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 err="1" smtClean="0"/>
              <a:t>Beneficios</a:t>
            </a:r>
            <a:r>
              <a:rPr lang="en-US" b="1" dirty="0" smtClean="0"/>
              <a:t> </a:t>
            </a:r>
            <a:r>
              <a:rPr lang="en-US" b="1" dirty="0" err="1" smtClean="0"/>
              <a:t>económicos</a:t>
            </a:r>
            <a:r>
              <a:rPr lang="en-US" b="1" dirty="0" smtClean="0"/>
              <a:t> y </a:t>
            </a:r>
            <a:r>
              <a:rPr lang="en-US" b="1" dirty="0" err="1" smtClean="0"/>
              <a:t>para</a:t>
            </a:r>
            <a:r>
              <a:rPr lang="en-US" b="1" dirty="0" smtClean="0"/>
              <a:t> los </a:t>
            </a:r>
            <a:r>
              <a:rPr lang="en-US" b="1" dirty="0" err="1" smtClean="0"/>
              <a:t>usuarios</a:t>
            </a:r>
            <a:r>
              <a:rPr lang="en-US" b="1" dirty="0" smtClean="0"/>
              <a:t>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s-ES_tradnl" dirty="0"/>
              <a:t>Intercambiar valores </a:t>
            </a:r>
            <a:r>
              <a:rPr lang="es-ES_tradnl" dirty="0" smtClean="0"/>
              <a:t>financieros tales </a:t>
            </a:r>
            <a:r>
              <a:rPr lang="es-ES_tradnl" dirty="0"/>
              <a:t>como activos u </a:t>
            </a:r>
            <a:r>
              <a:rPr lang="es-ES_tradnl" dirty="0" smtClean="0"/>
              <a:t>opciones.</a:t>
            </a:r>
            <a:endParaRPr lang="es-ES_tradnl" dirty="0"/>
          </a:p>
          <a:p>
            <a:pPr lvl="1"/>
            <a:r>
              <a:rPr lang="es-ES_tradnl" dirty="0"/>
              <a:t>Conseguir información </a:t>
            </a:r>
            <a:r>
              <a:rPr lang="es-ES_tradnl" dirty="0" smtClean="0"/>
              <a:t>del mercado.</a:t>
            </a:r>
            <a:endParaRPr lang="es-ES_tradnl" dirty="0"/>
          </a:p>
          <a:p>
            <a:pPr lvl="1"/>
            <a:r>
              <a:rPr lang="es-ES_tradnl" dirty="0" smtClean="0"/>
              <a:t>Ganar dinero.</a:t>
            </a:r>
            <a:endParaRPr lang="es-ES_tradnl" dirty="0"/>
          </a:p>
          <a:p>
            <a:pPr lvl="1"/>
            <a:r>
              <a:rPr lang="es-ES_tradnl" dirty="0"/>
              <a:t>Internacionalizar el </a:t>
            </a:r>
            <a:r>
              <a:rPr lang="es-ES_tradnl" dirty="0" smtClean="0"/>
              <a:t>liderazgo de </a:t>
            </a:r>
            <a:r>
              <a:rPr lang="es-ES_tradnl" dirty="0"/>
              <a:t>las empresas para </a:t>
            </a:r>
            <a:r>
              <a:rPr lang="es-ES_tradnl" dirty="0" smtClean="0"/>
              <a:t>que estás</a:t>
            </a:r>
            <a:r>
              <a:rPr lang="es-ES_tradnl" dirty="0"/>
              <a:t>, puedan ganar </a:t>
            </a:r>
            <a:r>
              <a:rPr lang="es-ES_tradnl" dirty="0" smtClean="0"/>
              <a:t>capital para </a:t>
            </a:r>
            <a:r>
              <a:rPr lang="es-ES_tradnl" dirty="0"/>
              <a:t>invertirlo en </a:t>
            </a:r>
            <a:r>
              <a:rPr lang="es-ES_tradnl" dirty="0" smtClean="0"/>
              <a:t>proyectos.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Justificación del uso de la IA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pPr lvl="0"/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Ventajas de un programa informático sobre los </a:t>
            </a:r>
            <a:r>
              <a:rPr lang="es-ES_tradnl" dirty="0" smtClean="0"/>
              <a:t>humanos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/>
              <a:t>- </a:t>
            </a:r>
            <a:r>
              <a:rPr lang="es-ES_tradnl" dirty="0"/>
              <a:t>Más rápido -&gt; se adelanta a </a:t>
            </a:r>
            <a:r>
              <a:rPr lang="es-ES_tradnl" dirty="0" smtClean="0"/>
              <a:t>ellos </a:t>
            </a:r>
            <a:r>
              <a:rPr lang="es-ES_tradnl" dirty="0"/>
              <a:t>-&gt; mayor </a:t>
            </a:r>
            <a:r>
              <a:rPr lang="es-ES_tradnl" dirty="0" smtClean="0"/>
              <a:t>volumen.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Menor </a:t>
            </a:r>
            <a:r>
              <a:rPr lang="es-ES_tradnl" dirty="0" smtClean="0"/>
              <a:t>coste.</a:t>
            </a:r>
            <a:endParaRPr lang="es-ES_tradnl" dirty="0"/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/>
              <a:t>¿Por qué IA y no técnicas convencionales?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Menos esfuerzo computacional -&gt; puede tener en cuenta más </a:t>
            </a:r>
            <a:r>
              <a:rPr lang="es-ES_tradnl" dirty="0" smtClean="0"/>
              <a:t>datos.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No es necesario conocer en profundidad el </a:t>
            </a:r>
            <a:r>
              <a:rPr lang="es-ES_tradnl" dirty="0" smtClean="0"/>
              <a:t>problema.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Se adapta a entornos </a:t>
            </a:r>
            <a:r>
              <a:rPr lang="es-ES_tradnl" dirty="0" smtClean="0"/>
              <a:t>cambiantes.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Técnicas de IA usadas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>
              <a:buNone/>
            </a:pP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Genética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¿</a:t>
            </a:r>
            <a:r>
              <a:rPr lang="en-US" b="1" dirty="0" err="1" smtClean="0"/>
              <a:t>Qué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y en </a:t>
            </a:r>
            <a:r>
              <a:rPr lang="en-US" b="1" dirty="0" err="1" smtClean="0"/>
              <a:t>que</a:t>
            </a:r>
            <a:r>
              <a:rPr lang="en-US" b="1" dirty="0" smtClean="0"/>
              <a:t> se </a:t>
            </a:r>
            <a:r>
              <a:rPr lang="en-US" b="1" dirty="0" err="1" smtClean="0"/>
              <a:t>basa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basa</a:t>
            </a:r>
            <a:r>
              <a:rPr lang="en-US" dirty="0" smtClean="0"/>
              <a:t> en la </a:t>
            </a:r>
            <a:r>
              <a:rPr lang="en-US" dirty="0" err="1" smtClean="0"/>
              <a:t>teoría</a:t>
            </a:r>
            <a:r>
              <a:rPr lang="en-US" dirty="0" smtClean="0"/>
              <a:t> de la </a:t>
            </a:r>
            <a:r>
              <a:rPr lang="en-US" dirty="0" err="1" smtClean="0"/>
              <a:t>evolucion</a:t>
            </a:r>
            <a:r>
              <a:rPr lang="en-US" dirty="0" smtClean="0"/>
              <a:t> de Darwin.</a:t>
            </a:r>
          </a:p>
          <a:p>
            <a:pPr marL="0" indent="0">
              <a:buNone/>
            </a:pP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tecnicas</a:t>
            </a:r>
            <a:r>
              <a:rPr lang="en-US" dirty="0" smtClean="0"/>
              <a:t> de </a:t>
            </a:r>
            <a:r>
              <a:rPr lang="en-US" dirty="0" err="1" smtClean="0"/>
              <a:t>programacion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consisten</a:t>
            </a:r>
            <a:r>
              <a:rPr lang="en-US" dirty="0" smtClean="0"/>
              <a:t> en </a:t>
            </a:r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unas</a:t>
            </a:r>
            <a:r>
              <a:rPr lang="en-US" dirty="0" smtClean="0"/>
              <a:t> </a:t>
            </a: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iniciales</a:t>
            </a:r>
            <a:r>
              <a:rPr lang="en-US" dirty="0" smtClean="0"/>
              <a:t> de la </a:t>
            </a:r>
            <a:r>
              <a:rPr lang="en-US" dirty="0" err="1" smtClean="0"/>
              <a:t>solucion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r>
              <a:rPr lang="en-US" dirty="0" smtClean="0"/>
              <a:t> y </a:t>
            </a:r>
            <a:r>
              <a:rPr lang="en-US" dirty="0" err="1" smtClean="0"/>
              <a:t>hacerlas</a:t>
            </a:r>
            <a:r>
              <a:rPr lang="en-US" dirty="0" smtClean="0"/>
              <a:t> </a:t>
            </a:r>
            <a:r>
              <a:rPr lang="en-US" dirty="0" err="1" smtClean="0"/>
              <a:t>evolucionar</a:t>
            </a:r>
            <a:r>
              <a:rPr lang="en-US" dirty="0" smtClean="0"/>
              <a:t> hasta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sea la </a:t>
            </a:r>
            <a:r>
              <a:rPr lang="en-US" dirty="0" err="1" smtClean="0"/>
              <a:t>óptima</a:t>
            </a:r>
            <a:r>
              <a:rPr lang="en-US" dirty="0" smtClean="0"/>
              <a:t> o al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solucion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proxima</a:t>
            </a:r>
            <a:r>
              <a:rPr lang="en-US" dirty="0" smtClean="0"/>
              <a:t> a la </a:t>
            </a:r>
            <a:r>
              <a:rPr lang="en-US" dirty="0" err="1" smtClean="0"/>
              <a:t>óptima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 ·  ¿Como se </a:t>
            </a:r>
            <a:r>
              <a:rPr lang="en-US" b="1" dirty="0" err="1" smtClean="0"/>
              <a:t>puede</a:t>
            </a:r>
            <a:r>
              <a:rPr lang="en-US" b="1" dirty="0" smtClean="0"/>
              <a:t> </a:t>
            </a:r>
            <a:r>
              <a:rPr lang="en-US" b="1" dirty="0" err="1" smtClean="0"/>
              <a:t>implementar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de los </a:t>
            </a:r>
            <a:r>
              <a:rPr lang="en-US" dirty="0" err="1" smtClean="0"/>
              <a:t>operadores</a:t>
            </a:r>
            <a:r>
              <a:rPr lang="en-US" dirty="0" smtClean="0"/>
              <a:t> de la </a:t>
            </a:r>
            <a:r>
              <a:rPr lang="en-US" dirty="0" err="1" smtClean="0"/>
              <a:t>evolucion</a:t>
            </a:r>
            <a:r>
              <a:rPr lang="en-US" dirty="0" smtClean="0"/>
              <a:t> natural: </a:t>
            </a:r>
            <a:r>
              <a:rPr lang="en-US" dirty="0" err="1" smtClean="0"/>
              <a:t>Cruce</a:t>
            </a:r>
            <a:r>
              <a:rPr lang="en-US" dirty="0" smtClean="0"/>
              <a:t>, </a:t>
            </a:r>
            <a:r>
              <a:rPr lang="en-US" dirty="0" err="1" smtClean="0"/>
              <a:t>Mutacion</a:t>
            </a:r>
            <a:r>
              <a:rPr lang="en-US" dirty="0" smtClean="0"/>
              <a:t> y </a:t>
            </a:r>
            <a:r>
              <a:rPr lang="en-US" dirty="0" err="1" smtClean="0"/>
              <a:t>Selección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dibujoevolucion.gif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32" y="2037060"/>
            <a:ext cx="3238500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Técnicas</a:t>
            </a:r>
            <a:r>
              <a:rPr lang="en-US" dirty="0" smtClean="0"/>
              <a:t> de IA </a:t>
            </a:r>
            <a:r>
              <a:rPr lang="en-US" dirty="0" err="1" smtClean="0"/>
              <a:t>utilizadas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geneticos</a:t>
            </a:r>
            <a:r>
              <a:rPr lang="en-US" dirty="0" smtClean="0"/>
              <a:t> en el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financiero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Mutacion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Se </a:t>
            </a:r>
            <a:r>
              <a:rPr lang="en-US" dirty="0" err="1" smtClean="0"/>
              <a:t>introducen</a:t>
            </a:r>
            <a:r>
              <a:rPr lang="en-US" dirty="0" smtClean="0"/>
              <a:t> </a:t>
            </a:r>
            <a:r>
              <a:rPr lang="en-US" dirty="0" err="1" smtClean="0"/>
              <a:t>pequeñas</a:t>
            </a:r>
            <a:r>
              <a:rPr lang="en-US" dirty="0" smtClean="0"/>
              <a:t> </a:t>
            </a:r>
            <a:r>
              <a:rPr lang="en-US" dirty="0" err="1" smtClean="0"/>
              <a:t>variaciones</a:t>
            </a:r>
            <a:r>
              <a:rPr lang="en-US" dirty="0" smtClean="0"/>
              <a:t> en un </a:t>
            </a:r>
            <a:r>
              <a:rPr lang="en-US" dirty="0" err="1" smtClean="0"/>
              <a:t>pequeño</a:t>
            </a:r>
            <a:r>
              <a:rPr lang="en-US" dirty="0" smtClean="0"/>
              <a:t> </a:t>
            </a:r>
            <a:r>
              <a:rPr lang="en-US" dirty="0" err="1" smtClean="0"/>
              <a:t>subconjunto</a:t>
            </a:r>
            <a:r>
              <a:rPr lang="en-US" dirty="0"/>
              <a:t> </a:t>
            </a:r>
            <a:r>
              <a:rPr lang="en-US" dirty="0" smtClean="0"/>
              <a:t>    	de la </a:t>
            </a:r>
            <a:r>
              <a:rPr lang="en-US" dirty="0" err="1" smtClean="0"/>
              <a:t>población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llevamos</a:t>
            </a:r>
            <a:r>
              <a:rPr lang="en-US" dirty="0" smtClean="0"/>
              <a:t> 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generación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 el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caracteristicas</a:t>
            </a:r>
            <a:r>
              <a:rPr lang="en-US" dirty="0" smtClean="0"/>
              <a:t> </a:t>
            </a:r>
            <a:r>
              <a:rPr lang="en-US" dirty="0" err="1" smtClean="0"/>
              <a:t>potencialmente</a:t>
            </a:r>
            <a:r>
              <a:rPr lang="en-US" dirty="0" smtClean="0"/>
              <a:t> </a:t>
            </a:r>
            <a:r>
              <a:rPr lang="en-US" dirty="0" err="1" smtClean="0"/>
              <a:t>buenas</a:t>
            </a:r>
            <a:r>
              <a:rPr lang="en-US" dirty="0" smtClean="0"/>
              <a:t> 	</a:t>
            </a:r>
            <a:r>
              <a:rPr lang="en-US" dirty="0" err="1" smtClean="0"/>
              <a:t>que</a:t>
            </a:r>
            <a:r>
              <a:rPr lang="en-US" dirty="0" smtClean="0"/>
              <a:t> no se </a:t>
            </a:r>
            <a:r>
              <a:rPr lang="en-US" dirty="0" err="1" smtClean="0"/>
              <a:t>encontrasen</a:t>
            </a:r>
            <a:r>
              <a:rPr lang="en-US" dirty="0" smtClean="0"/>
              <a:t> en la </a:t>
            </a:r>
            <a:r>
              <a:rPr lang="en-US" dirty="0" err="1" smtClean="0"/>
              <a:t>población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. </a:t>
            </a:r>
          </a:p>
          <a:p>
            <a:pPr>
              <a:buFont typeface="+mj-lt"/>
              <a:buAutoNum type="arabicPeriod" startAt="2"/>
            </a:pPr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 smtClean="0"/>
              <a:t>Cruce</a:t>
            </a:r>
            <a:r>
              <a:rPr lang="en-US" dirty="0" smtClean="0"/>
              <a:t>:	</a:t>
            </a:r>
            <a:br>
              <a:rPr lang="en-US" dirty="0" smtClean="0"/>
            </a:br>
            <a:r>
              <a:rPr lang="en-US" dirty="0" smtClean="0"/>
              <a:t>	A </a:t>
            </a:r>
            <a:r>
              <a:rPr lang="en-US" dirty="0" err="1"/>
              <a:t>partir</a:t>
            </a:r>
            <a:r>
              <a:rPr lang="en-US" dirty="0"/>
              <a:t> de dos </a:t>
            </a:r>
            <a:r>
              <a:rPr lang="en-US" dirty="0" err="1"/>
              <a:t>individuos</a:t>
            </a:r>
            <a:r>
              <a:rPr lang="en-US" dirty="0"/>
              <a:t> el </a:t>
            </a:r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/>
              <a:t>cruce</a:t>
            </a:r>
            <a:r>
              <a:rPr lang="en-US" dirty="0"/>
              <a:t> </a:t>
            </a:r>
            <a:r>
              <a:rPr lang="en-US" dirty="0" err="1"/>
              <a:t>consigue</a:t>
            </a:r>
            <a:r>
              <a:rPr lang="en-US" dirty="0"/>
              <a:t> un </a:t>
            </a:r>
            <a:r>
              <a:rPr lang="en-US" dirty="0" smtClean="0"/>
              <a:t>	</a:t>
            </a:r>
            <a:r>
              <a:rPr lang="en-US" dirty="0" err="1" smtClean="0"/>
              <a:t>individuo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combina</a:t>
            </a:r>
            <a:r>
              <a:rPr lang="en-US" dirty="0"/>
              <a:t> </a:t>
            </a:r>
            <a:r>
              <a:rPr lang="en-US" dirty="0" err="1"/>
              <a:t>caracteristicas</a:t>
            </a:r>
            <a:r>
              <a:rPr lang="en-US" dirty="0"/>
              <a:t> de ambos.</a:t>
            </a:r>
          </a:p>
          <a:p>
            <a:pPr>
              <a:buFont typeface="+mj-lt"/>
              <a:buAutoNum type="arabicPeriod" startAt="2"/>
            </a:pPr>
            <a:endParaRPr lang="en-US" dirty="0" smtClean="0"/>
          </a:p>
          <a:p>
            <a:pPr>
              <a:buFont typeface="+mj-lt"/>
              <a:buAutoNum type="arabicPeriod" startAt="2"/>
            </a:pPr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Seleccion</a:t>
            </a:r>
            <a:r>
              <a:rPr lang="en-US" dirty="0" smtClean="0"/>
              <a:t>: (</a:t>
            </a:r>
            <a:r>
              <a:rPr lang="en-US" dirty="0" err="1" smtClean="0"/>
              <a:t>Funcion</a:t>
            </a:r>
            <a:r>
              <a:rPr lang="en-US" dirty="0" smtClean="0"/>
              <a:t> Fitness)</a:t>
            </a:r>
            <a:br>
              <a:rPr lang="en-US" dirty="0" smtClean="0"/>
            </a:br>
            <a:r>
              <a:rPr lang="en-US" dirty="0" smtClean="0"/>
              <a:t>	La </a:t>
            </a:r>
            <a:r>
              <a:rPr lang="en-US" dirty="0" err="1" smtClean="0"/>
              <a:t>seleccion</a:t>
            </a:r>
            <a:r>
              <a:rPr lang="en-US" dirty="0" smtClean="0"/>
              <a:t> natural se </a:t>
            </a:r>
            <a:r>
              <a:rPr lang="en-US" dirty="0" err="1" smtClean="0"/>
              <a:t>imita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un </a:t>
            </a:r>
            <a:r>
              <a:rPr lang="en-US" dirty="0" err="1" smtClean="0"/>
              <a:t>torneo</a:t>
            </a:r>
            <a:r>
              <a:rPr lang="en-US" dirty="0" smtClean="0"/>
              <a:t> entre </a:t>
            </a:r>
            <a:r>
              <a:rPr lang="en-US" dirty="0" err="1" smtClean="0"/>
              <a:t>individuos</a:t>
            </a:r>
            <a:r>
              <a:rPr lang="en-US" dirty="0" smtClean="0"/>
              <a:t>, 	solo </a:t>
            </a:r>
            <a:r>
              <a:rPr lang="en-US" dirty="0" err="1" smtClean="0"/>
              <a:t>sobreviviran</a:t>
            </a:r>
            <a:r>
              <a:rPr lang="en-US" dirty="0" smtClean="0"/>
              <a:t> </a:t>
            </a:r>
            <a:r>
              <a:rPr lang="en-US" dirty="0" err="1" smtClean="0"/>
              <a:t>aquellos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tengan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calidad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calidad</a:t>
            </a:r>
            <a:r>
              <a:rPr lang="en-US" dirty="0" smtClean="0"/>
              <a:t> se </a:t>
            </a:r>
            <a:r>
              <a:rPr lang="en-US" dirty="0" err="1" smtClean="0"/>
              <a:t>mide</a:t>
            </a:r>
            <a:r>
              <a:rPr lang="en-US" dirty="0" smtClean="0"/>
              <a:t> con la </a:t>
            </a:r>
            <a:r>
              <a:rPr lang="en-US" dirty="0" err="1" smtClean="0"/>
              <a:t>Función</a:t>
            </a:r>
            <a:r>
              <a:rPr lang="en-US" dirty="0" smtClean="0"/>
              <a:t> Fitness)</a:t>
            </a:r>
            <a:endParaRPr lang="en-US" dirty="0"/>
          </a:p>
          <a:p>
            <a:pPr>
              <a:buAutoNum type="arabicPeriod" startAt="2"/>
            </a:pPr>
            <a:endParaRPr lang="en-US" dirty="0"/>
          </a:p>
          <a:p>
            <a:pPr>
              <a:buAutoNum type="arabicPeriod" startAt="2"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986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Técnicas</a:t>
            </a:r>
            <a:r>
              <a:rPr lang="en-US" dirty="0" smtClean="0"/>
              <a:t> de IA </a:t>
            </a:r>
            <a:r>
              <a:rPr lang="en-US" dirty="0" err="1" smtClean="0"/>
              <a:t>utilizadas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 en el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financiero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Ejemplos</a:t>
            </a:r>
            <a:r>
              <a:rPr lang="en-US" dirty="0" smtClean="0"/>
              <a:t> en el TSP: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Cruce</a:t>
            </a:r>
            <a:r>
              <a:rPr lang="en-US" dirty="0" smtClean="0"/>
              <a:t> OX		   </a:t>
            </a:r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Mutacion</a:t>
            </a:r>
            <a:r>
              <a:rPr lang="en-US" dirty="0" smtClean="0"/>
              <a:t> (</a:t>
            </a:r>
            <a:r>
              <a:rPr lang="en-US" dirty="0" err="1" smtClean="0"/>
              <a:t>Intercambio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Consideraciones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La </a:t>
            </a:r>
            <a:r>
              <a:rPr lang="en-US" dirty="0" err="1"/>
              <a:t>población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</a:t>
            </a:r>
            <a:r>
              <a:rPr lang="en-US" dirty="0" err="1"/>
              <a:t>suele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de 500 </a:t>
            </a:r>
            <a:r>
              <a:rPr lang="en-US" dirty="0" err="1"/>
              <a:t>individuos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cruce</a:t>
            </a:r>
            <a:r>
              <a:rPr lang="en-US" dirty="0"/>
              <a:t> </a:t>
            </a:r>
            <a:r>
              <a:rPr lang="en-US" dirty="0" err="1"/>
              <a:t>suele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del 5%</a:t>
            </a:r>
          </a:p>
          <a:p>
            <a:pPr marL="0" indent="0">
              <a:buNone/>
            </a:pPr>
            <a:r>
              <a:rPr lang="en-US" dirty="0"/>
              <a:t>	- La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suele</a:t>
            </a:r>
            <a:r>
              <a:rPr lang="en-US" dirty="0"/>
              <a:t> </a:t>
            </a:r>
            <a:r>
              <a:rPr lang="en-US" dirty="0" err="1"/>
              <a:t>mantenerse</a:t>
            </a:r>
            <a:r>
              <a:rPr lang="en-US" dirty="0"/>
              <a:t> con </a:t>
            </a:r>
            <a:r>
              <a:rPr lang="en-US" dirty="0" err="1"/>
              <a:t>vida</a:t>
            </a:r>
            <a:r>
              <a:rPr lang="en-US" dirty="0"/>
              <a:t> (</a:t>
            </a:r>
            <a:r>
              <a:rPr lang="en-US" dirty="0" err="1"/>
              <a:t>elitismo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Nota: La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genetica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ideal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entornos</a:t>
            </a:r>
            <a:r>
              <a:rPr lang="en-US" dirty="0" smtClean="0"/>
              <a:t> </a:t>
            </a:r>
            <a:r>
              <a:rPr lang="en-US" dirty="0" err="1" smtClean="0"/>
              <a:t>distribuidos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 descr="CruceOXT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3672408" cy="2387065"/>
          </a:xfrm>
          <a:prstGeom prst="rect">
            <a:avLst/>
          </a:prstGeom>
        </p:spPr>
      </p:pic>
      <p:pic>
        <p:nvPicPr>
          <p:cNvPr id="6" name="Picture 5" descr="MutacionIntercambioT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00808"/>
            <a:ext cx="2679576" cy="17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3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686800" cy="285728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Descripción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 (</a:t>
            </a:r>
            <a:r>
              <a:rPr lang="en-US" dirty="0" err="1"/>
              <a:t>F</a:t>
            </a:r>
            <a:r>
              <a:rPr lang="en-US" dirty="0" err="1" smtClean="0"/>
              <a:t>uncionamiento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9 Subtítul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2664296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>
                <a:effectLst/>
              </a:rPr>
              <a:t>¿Cómo funcionan aplicaciones de intercambios financieros, cuál es la información de entrada y cuales son sus resultados? </a:t>
            </a:r>
          </a:p>
          <a:p>
            <a:pPr marL="0" indent="0">
              <a:buNone/>
            </a:pPr>
            <a:endParaRPr lang="es-ES_tradnl" dirty="0" smtClean="0">
              <a:effectLst/>
            </a:endParaRPr>
          </a:p>
          <a:p>
            <a:pPr marL="285750" indent="-285750">
              <a:buFontTx/>
              <a:buChar char="-"/>
            </a:pPr>
            <a:r>
              <a:rPr lang="es-ES_tradnl" dirty="0" smtClean="0">
                <a:effectLst/>
              </a:rPr>
              <a:t>Una </a:t>
            </a:r>
            <a:r>
              <a:rPr lang="es-ES_tradnl" dirty="0">
                <a:effectLst/>
              </a:rPr>
              <a:t>aplicación de intercambios financieros va a tener como información de entrada una conjunto de acciones de </a:t>
            </a:r>
            <a:r>
              <a:rPr lang="es-ES_tradnl" dirty="0" smtClean="0">
                <a:effectLst/>
              </a:rPr>
              <a:t>Mercado.</a:t>
            </a:r>
          </a:p>
          <a:p>
            <a:pPr marL="285750" indent="-285750">
              <a:buFontTx/>
              <a:buChar char="-"/>
            </a:pPr>
            <a:r>
              <a:rPr lang="es-ES_tradnl" dirty="0" smtClean="0">
                <a:effectLst/>
              </a:rPr>
              <a:t>La población serán un conjunto de reglas de inversión.</a:t>
            </a:r>
          </a:p>
          <a:p>
            <a:pPr marL="285750" indent="-285750">
              <a:buFontTx/>
              <a:buChar char="-"/>
            </a:pPr>
            <a:r>
              <a:rPr lang="es-ES_tradnl" dirty="0" smtClean="0">
                <a:effectLst/>
              </a:rPr>
              <a:t>Hace </a:t>
            </a:r>
            <a:r>
              <a:rPr lang="es-ES_tradnl" dirty="0">
                <a:effectLst/>
              </a:rPr>
              <a:t>uso de una serie de reglas de inversión -&gt; Tipo de dato = </a:t>
            </a:r>
            <a:r>
              <a:rPr lang="es-ES_tradnl" dirty="0" smtClean="0">
                <a:effectLst/>
              </a:rPr>
              <a:t>Á</a:t>
            </a:r>
            <a:r>
              <a:rPr lang="es-ES_tradnl" dirty="0" smtClean="0">
                <a:effectLst/>
              </a:rPr>
              <a:t>rboles</a:t>
            </a:r>
            <a:r>
              <a:rPr lang="es-ES_tradnl" dirty="0" smtClean="0">
                <a:effectLst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effectLst/>
              </a:rPr>
              <a:t>El objetivo es mejorar dichas reglas de </a:t>
            </a:r>
            <a:r>
              <a:rPr lang="es-ES_tradnl" dirty="0" smtClean="0">
                <a:effectLst/>
              </a:rPr>
              <a:t>inversión</a:t>
            </a:r>
            <a:r>
              <a:rPr lang="es-ES_tradnl" dirty="0">
                <a:effectLst/>
              </a:rPr>
              <a:t>.</a:t>
            </a:r>
            <a:endParaRPr lang="es-ES_tradnl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F2C5C"/>
            </a:solidFill>
            <a:latin typeface="DejaVu Sans" pitchFamily="34" charset="0"/>
            <a:ea typeface="DejaVu Sans" pitchFamily="34" charset="0"/>
            <a:cs typeface="DejaVu Sans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698</Words>
  <Application>Microsoft Macintosh PowerPoint</Application>
  <PresentationFormat>Presentación en pantalla (4:3)</PresentationFormat>
  <Paragraphs>123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1_Tema de Office</vt:lpstr>
      <vt:lpstr>Algoritmos genéticos en el mercado financiero</vt:lpstr>
      <vt:lpstr>Índice</vt:lpstr>
      <vt:lpstr>1.1 Descripción del problema</vt:lpstr>
      <vt:lpstr>1.2 Objetivos del problema y sus beneficios </vt:lpstr>
      <vt:lpstr>2. Justificación del uso de la IA</vt:lpstr>
      <vt:lpstr>3. Técnicas de IA usadas</vt:lpstr>
      <vt:lpstr>Técnicas de IA utilizadas</vt:lpstr>
      <vt:lpstr>Técnicas de IA utilizadas</vt:lpstr>
      <vt:lpstr>4. Descripción de la aplicación (Funcionamiento interno)</vt:lpstr>
      <vt:lpstr>4. Descripción de la aplicación (Funcionamiento interno)</vt:lpstr>
      <vt:lpstr>Presentación de PowerPoint</vt:lpstr>
      <vt:lpstr>5. 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</dc:creator>
  <cp:lastModifiedBy>Lothar Soto Palma</cp:lastModifiedBy>
  <cp:revision>57</cp:revision>
  <dcterms:created xsi:type="dcterms:W3CDTF">2014-01-10T10:00:58Z</dcterms:created>
  <dcterms:modified xsi:type="dcterms:W3CDTF">2015-03-07T15:45:31Z</dcterms:modified>
</cp:coreProperties>
</file>