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6" r:id="rId9"/>
    <p:sldId id="267" r:id="rId10"/>
    <p:sldId id="264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01" autoAdjust="0"/>
  </p:normalViewPr>
  <p:slideViewPr>
    <p:cSldViewPr showGuides="1">
      <p:cViewPr varScale="1">
        <p:scale>
          <a:sx n="95" d="100"/>
          <a:sy n="95" d="100"/>
        </p:scale>
        <p:origin x="-9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19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4" Type="http://schemas.openxmlformats.org/officeDocument/2006/relationships/slide" Target="slides/slide5.xml"/><Relationship Id="rId5" Type="http://schemas.openxmlformats.org/officeDocument/2006/relationships/slide" Target="slides/slide6.xml"/><Relationship Id="rId6" Type="http://schemas.openxmlformats.org/officeDocument/2006/relationships/slide" Target="slides/slide7.xml"/><Relationship Id="rId7" Type="http://schemas.openxmlformats.org/officeDocument/2006/relationships/slide" Target="slides/slide10.xml"/><Relationship Id="rId1" Type="http://schemas.openxmlformats.org/officeDocument/2006/relationships/slide" Target="slides/slide1.xml"/><Relationship Id="rId2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6D1C3-BD64-4F4C-B674-447300629CDA}" type="datetimeFigureOut">
              <a:rPr lang="es-ES" smtClean="0"/>
              <a:pPr/>
              <a:t>06/03/15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B40FB-FECC-41F0-8714-88A72DA5CA1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5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princip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/>
          <p:cNvSpPr>
            <a:spLocks noGrp="1"/>
          </p:cNvSpPr>
          <p:nvPr>
            <p:ph type="ctrTitle" hasCustomPrompt="1"/>
          </p:nvPr>
        </p:nvSpPr>
        <p:spPr>
          <a:xfrm>
            <a:off x="1115616" y="2638073"/>
            <a:ext cx="792088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8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defRPr>
            </a:lvl1pPr>
          </a:lstStyle>
          <a:p>
            <a:r>
              <a:rPr lang="es-ES" smtClean="0"/>
              <a:t>Título de la presentación</a:t>
            </a:r>
            <a:endParaRPr lang="es-E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3121223"/>
            <a:ext cx="7920880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s-ES" sz="2000" smtClean="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itchFamily="34" charset="0"/>
                <a:ea typeface="+mj-ea"/>
                <a:cs typeface="+mj-cs"/>
              </a:defRPr>
            </a:lvl1pPr>
            <a:lvl2pPr>
              <a:defRPr lang="es-ES" smtClean="0"/>
            </a:lvl2pPr>
            <a:lvl3pPr>
              <a:defRPr lang="es-ES" smtClean="0"/>
            </a:lvl3pPr>
            <a:lvl4pPr>
              <a:defRPr lang="es-ES" smtClean="0"/>
            </a:lvl4pPr>
            <a:lvl5pPr>
              <a:defRPr lang="es-ES"/>
            </a:lvl5pPr>
          </a:lstStyle>
          <a:p>
            <a:pPr lvl="0">
              <a:spcBef>
                <a:spcPct val="0"/>
              </a:spcBef>
            </a:pPr>
            <a:r>
              <a:rPr lang="es-ES" smtClean="0"/>
              <a:t>Grupo de Prácticas</a:t>
            </a:r>
            <a:endParaRPr lang="es-ES" dirty="0"/>
          </a:p>
        </p:txBody>
      </p:sp>
      <p:sp>
        <p:nvSpPr>
          <p:cNvPr id="16" name="14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1115616" y="3707740"/>
            <a:ext cx="792088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s-ES" sz="2400" smtClean="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  <a:lvl2pPr>
              <a:defRPr lang="es-ES" smtClean="0"/>
            </a:lvl2pPr>
            <a:lvl3pPr>
              <a:defRPr lang="es-ES" smtClean="0"/>
            </a:lvl3pPr>
            <a:lvl4pPr>
              <a:defRPr lang="es-ES" smtClean="0"/>
            </a:lvl4pPr>
            <a:lvl5pPr>
              <a:defRPr lang="es-ES"/>
            </a:lvl5pPr>
          </a:lstStyle>
          <a:p>
            <a:pPr lvl="0">
              <a:spcBef>
                <a:spcPct val="0"/>
              </a:spcBef>
            </a:pPr>
            <a:r>
              <a:rPr lang="es-ES" smtClean="0"/>
              <a:t>Nombres de los autores</a:t>
            </a:r>
            <a:endParaRPr lang="es-ES" dirty="0"/>
          </a:p>
        </p:txBody>
      </p:sp>
      <p:sp>
        <p:nvSpPr>
          <p:cNvPr id="17" name="16 Rectángulo"/>
          <p:cNvSpPr/>
          <p:nvPr userDrawn="1"/>
        </p:nvSpPr>
        <p:spPr>
          <a:xfrm>
            <a:off x="3851920" y="6618444"/>
            <a:ext cx="4608512" cy="237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191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ctrTitle" hasCustomPrompt="1"/>
          </p:nvPr>
        </p:nvSpPr>
        <p:spPr>
          <a:xfrm>
            <a:off x="755576" y="0"/>
            <a:ext cx="823275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20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defRPr>
            </a:lvl1pPr>
          </a:lstStyle>
          <a:p>
            <a:r>
              <a:rPr lang="es-ES" dirty="0" smtClean="0"/>
              <a:t>Título principal de la diapositiva</a:t>
            </a:r>
            <a:endParaRPr lang="es-ES" dirty="0"/>
          </a:p>
        </p:txBody>
      </p:sp>
      <p:sp>
        <p:nvSpPr>
          <p:cNvPr id="7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755576" y="299367"/>
            <a:ext cx="823275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>
              <a:buNone/>
              <a:defRPr lang="es-ES"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es-ES" dirty="0" smtClean="0"/>
              <a:t>Subtítulo de la diapositiva</a:t>
            </a:r>
            <a:endParaRPr lang="es-ES" dirty="0"/>
          </a:p>
        </p:txBody>
      </p:sp>
      <p:sp>
        <p:nvSpPr>
          <p:cNvPr id="12" name="11 CuadroTexto"/>
          <p:cNvSpPr txBox="1"/>
          <p:nvPr userDrawn="1"/>
        </p:nvSpPr>
        <p:spPr>
          <a:xfrm>
            <a:off x="8479482" y="6707460"/>
            <a:ext cx="518091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algn="r">
              <a:spcBef>
                <a:spcPct val="0"/>
              </a:spcBef>
              <a:buFont typeface="Arial" pitchFamily="34" charset="0"/>
              <a:buNone/>
              <a:defRPr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fld id="{B5839EC6-219E-44D6-859F-B18A03C40F43}" type="slidenum">
              <a:rPr lang="es-ES" sz="1000" smtClean="0">
                <a:latin typeface="Eras Demi ITC" pitchFamily="34" charset="0"/>
              </a:rPr>
              <a:pPr lvl="0"/>
              <a:t>‹Nr.›</a:t>
            </a:fld>
            <a:endParaRPr lang="es-ES" sz="1000" dirty="0" smtClean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5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ctrTitle" hasCustomPrompt="1"/>
          </p:nvPr>
        </p:nvSpPr>
        <p:spPr>
          <a:xfrm>
            <a:off x="755576" y="0"/>
            <a:ext cx="823275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20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defRPr>
            </a:lvl1pPr>
          </a:lstStyle>
          <a:p>
            <a:r>
              <a:rPr lang="es-ES" dirty="0" smtClean="0"/>
              <a:t>Nombre de la asignatura</a:t>
            </a:r>
            <a:endParaRPr lang="es-ES" dirty="0"/>
          </a:p>
        </p:txBody>
      </p:sp>
      <p:sp>
        <p:nvSpPr>
          <p:cNvPr id="7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755576" y="299367"/>
            <a:ext cx="823275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>
              <a:buNone/>
              <a:defRPr lang="es-ES" sz="1400" baseline="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es-ES" smtClean="0"/>
              <a:t>Poner aquí el título de la presentación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1"/>
          </p:nvPr>
        </p:nvSpPr>
        <p:spPr>
          <a:xfrm>
            <a:off x="684213" y="980728"/>
            <a:ext cx="7920037" cy="5256584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DejaVu Sans" pitchFamily="34" charset="0"/>
                <a:cs typeface="DejaVu Sans" pitchFamily="34" charset="0"/>
              </a:defRPr>
            </a:lvl1pPr>
            <a:lvl2pPr marL="971550" indent="-51435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2pPr>
            <a:lvl3pPr marL="1371600" indent="-45720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3pPr>
            <a:lvl4pPr marL="1828800" indent="-457200">
              <a:buClr>
                <a:srgbClr val="0F2C5C"/>
              </a:buClr>
              <a:buFont typeface="+mj-lt"/>
              <a:buAutoNum type="arabicPeriod"/>
              <a:defRPr sz="1600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4pPr>
            <a:lvl5pPr marL="2286000" indent="-457200">
              <a:buClr>
                <a:srgbClr val="0F2C5C"/>
              </a:buClr>
              <a:buFont typeface="+mj-lt"/>
              <a:buAutoNum type="arabicPeriod"/>
              <a:defRPr sz="1600" i="1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2" name="11 CuadroTexto"/>
          <p:cNvSpPr txBox="1"/>
          <p:nvPr userDrawn="1"/>
        </p:nvSpPr>
        <p:spPr>
          <a:xfrm>
            <a:off x="8479482" y="6707460"/>
            <a:ext cx="518091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algn="r">
              <a:spcBef>
                <a:spcPct val="0"/>
              </a:spcBef>
              <a:buFont typeface="Arial" pitchFamily="34" charset="0"/>
              <a:buNone/>
              <a:defRPr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fld id="{B5839EC6-219E-44D6-859F-B18A03C40F43}" type="slidenum">
              <a:rPr lang="es-ES" sz="1000" smtClean="0">
                <a:latin typeface="Eras Demi ITC" pitchFamily="34" charset="0"/>
              </a:rPr>
              <a:pPr lvl="0"/>
              <a:t>‹Nr.›</a:t>
            </a:fld>
            <a:endParaRPr lang="es-ES" sz="1000" dirty="0" smtClean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61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518864" y="2780928"/>
            <a:ext cx="8157592" cy="36004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 baseline="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3pPr>
            <a:lvl4pPr marL="1600200" indent="-228600">
              <a:buFont typeface="Arial" pitchFamily="34" charset="0"/>
              <a:buChar char="•"/>
              <a:defRPr sz="1400" i="1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4pPr>
            <a:lvl5pPr marL="2057400" indent="-228600">
              <a:buFont typeface="Arial" pitchFamily="34" charset="0"/>
              <a:buChar char="•"/>
              <a:defRPr sz="1400" i="1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5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8" name="1 Título"/>
          <p:cNvSpPr>
            <a:spLocks noGrp="1"/>
          </p:cNvSpPr>
          <p:nvPr>
            <p:ph type="ctrTitle" hasCustomPrompt="1"/>
          </p:nvPr>
        </p:nvSpPr>
        <p:spPr>
          <a:xfrm>
            <a:off x="755576" y="0"/>
            <a:ext cx="823275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20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defRPr>
            </a:lvl1pPr>
          </a:lstStyle>
          <a:p>
            <a:r>
              <a:rPr lang="es-ES" dirty="0" smtClean="0"/>
              <a:t>Título principal de la diapositiva</a:t>
            </a:r>
            <a:endParaRPr lang="es-ES" dirty="0"/>
          </a:p>
        </p:txBody>
      </p:sp>
      <p:sp>
        <p:nvSpPr>
          <p:cNvPr id="9" name="2 Subtítulo"/>
          <p:cNvSpPr>
            <a:spLocks noGrp="1"/>
          </p:cNvSpPr>
          <p:nvPr>
            <p:ph type="subTitle" idx="10" hasCustomPrompt="1"/>
          </p:nvPr>
        </p:nvSpPr>
        <p:spPr>
          <a:xfrm>
            <a:off x="755576" y="299367"/>
            <a:ext cx="823275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>
              <a:buNone/>
              <a:defRPr lang="es-ES"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es-ES" dirty="0" smtClean="0"/>
              <a:t>Subtítulo de la diapositiva</a:t>
            </a:r>
            <a:endParaRPr lang="es-E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518864" y="1124744"/>
            <a:ext cx="8157592" cy="1296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aseline="0" dirty="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1pPr>
          </a:lstStyle>
          <a:p>
            <a:pPr lvl="0"/>
            <a:r>
              <a:rPr lang="es-ES" dirty="0" smtClean="0"/>
              <a:t>Texto normal</a:t>
            </a:r>
            <a:endParaRPr lang="es-ES" dirty="0"/>
          </a:p>
        </p:txBody>
      </p:sp>
      <p:sp>
        <p:nvSpPr>
          <p:cNvPr id="14" name="13 CuadroTexto"/>
          <p:cNvSpPr txBox="1"/>
          <p:nvPr userDrawn="1"/>
        </p:nvSpPr>
        <p:spPr>
          <a:xfrm>
            <a:off x="8479482" y="6707460"/>
            <a:ext cx="518091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algn="r">
              <a:spcBef>
                <a:spcPct val="0"/>
              </a:spcBef>
              <a:buFont typeface="Arial" pitchFamily="34" charset="0"/>
              <a:buNone/>
              <a:defRPr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fld id="{B5839EC6-219E-44D6-859F-B18A03C40F43}" type="slidenum">
              <a:rPr lang="es-ES" sz="1000" smtClean="0">
                <a:latin typeface="Eras Demi ITC" pitchFamily="34" charset="0"/>
              </a:rPr>
              <a:pPr lvl="0"/>
              <a:t>‹Nr.›</a:t>
            </a:fld>
            <a:endParaRPr lang="es-ES" sz="1000" dirty="0" smtClean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9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5A5881-F1B6-40FD-811F-146D742BC070}" type="datetime1">
              <a:rPr lang="es-ES" smtClean="0"/>
              <a:pPr/>
              <a:t>06/03/15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6 Rectángulo"/>
          <p:cNvSpPr/>
          <p:nvPr userDrawn="1"/>
        </p:nvSpPr>
        <p:spPr>
          <a:xfrm>
            <a:off x="1000100" y="214290"/>
            <a:ext cx="3929090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Asignatura: Inteligencia Artificial</a:t>
            </a:r>
          </a:p>
          <a:p>
            <a:pPr algn="ctr"/>
            <a:r>
              <a:rPr lang="en-US" sz="20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Práctica 1:</a:t>
            </a:r>
            <a:r>
              <a:rPr lang="en-US" sz="2000" b="0" cap="none" spc="0" baseline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Aplicaciones de la I.A.</a:t>
            </a:r>
            <a:endParaRPr lang="en-US" sz="2000" b="0" cap="none" spc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7 Rectángulo"/>
          <p:cNvSpPr/>
          <p:nvPr userDrawn="1"/>
        </p:nvSpPr>
        <p:spPr>
          <a:xfrm>
            <a:off x="6786578" y="0"/>
            <a:ext cx="2357422" cy="1285860"/>
          </a:xfrm>
          <a:prstGeom prst="rect">
            <a:avLst/>
          </a:prstGeom>
          <a:solidFill>
            <a:srgbClr val="000000">
              <a:alpha val="56863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Curso</a:t>
            </a:r>
            <a:r>
              <a:rPr lang="en-US" b="0" cap="none" spc="0" baseline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2013-14</a:t>
            </a:r>
            <a:endParaRPr lang="en-US" b="0" cap="none" spc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285728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2"/>
                </a:solidFill>
                <a:latin typeface="Eras Bold ITC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2 Subtítulo"/>
          <p:cNvSpPr>
            <a:spLocks noGrp="1"/>
          </p:cNvSpPr>
          <p:nvPr>
            <p:ph type="subTitle" idx="10" hasCustomPrompt="1"/>
          </p:nvPr>
        </p:nvSpPr>
        <p:spPr>
          <a:xfrm>
            <a:off x="755576" y="299367"/>
            <a:ext cx="823275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>
              <a:buNone/>
              <a:defRPr lang="es-ES"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es-ES" dirty="0" smtClean="0"/>
              <a:t>Subtítulo de la diapositiva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1"/>
          </p:nvPr>
        </p:nvSpPr>
        <p:spPr>
          <a:xfrm>
            <a:off x="684213" y="980728"/>
            <a:ext cx="7920037" cy="5256584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DejaVu Sans" pitchFamily="34" charset="0"/>
                <a:cs typeface="DejaVu Sans" pitchFamily="34" charset="0"/>
              </a:defRPr>
            </a:lvl1pPr>
            <a:lvl2pPr marL="971550" indent="-51435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2pPr>
            <a:lvl3pPr marL="1371600" indent="-45720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3pPr>
            <a:lvl4pPr marL="1828800" indent="-457200">
              <a:buClr>
                <a:srgbClr val="0F2C5C"/>
              </a:buClr>
              <a:buFont typeface="+mj-lt"/>
              <a:buAutoNum type="arabicPeriod"/>
              <a:defRPr sz="1600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4pPr>
            <a:lvl5pPr marL="2286000" indent="-457200">
              <a:buClr>
                <a:srgbClr val="0F2C5C"/>
              </a:buClr>
              <a:buFont typeface="+mj-lt"/>
              <a:buAutoNum type="arabicPeriod"/>
              <a:defRPr sz="1600" i="1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 Marcador de número de diapositiva"/>
          <p:cNvSpPr txBox="1">
            <a:spLocks/>
          </p:cNvSpPr>
          <p:nvPr userDrawn="1"/>
        </p:nvSpPr>
        <p:spPr>
          <a:xfrm>
            <a:off x="4716016" y="6717063"/>
            <a:ext cx="3528392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lang="es-ES" sz="1000" kern="1200" smtClean="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itchFamily="34" charset="0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spcBef>
                <a:spcPct val="0"/>
              </a:spcBef>
              <a:buFont typeface="Arial" pitchFamily="34" charset="0"/>
              <a:buNone/>
            </a:pPr>
            <a:r>
              <a:rPr lang="es-ES" sz="900" dirty="0" smtClean="0">
                <a:latin typeface="Eras Medium ITC" pitchFamily="34" charset="0"/>
              </a:rPr>
              <a:t>©</a:t>
            </a:r>
            <a:endParaRPr lang="es-ES" sz="900" dirty="0"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8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Mercado_financiero" TargetMode="External"/><Relationship Id="rId4" Type="http://schemas.openxmlformats.org/officeDocument/2006/relationships/hyperlink" Target="http://es.wikipedia.org/wiki/Programaci%C3%B3n_gen%C3%A9tica" TargetMode="External"/><Relationship Id="rId5" Type="http://schemas.openxmlformats.org/officeDocument/2006/relationships/hyperlink" Target="http://www.sc.ehu.es/ccwbayes/docencia/mmcc/docs/temageneticos.pdf" TargetMode="External"/><Relationship Id="rId6" Type="http://schemas.openxmlformats.org/officeDocument/2006/relationships/hyperlink" Target="http://geneura.ugr.es/~jmerelo/ie/ags.htm" TargetMode="External"/><Relationship Id="rId7" Type="http://schemas.openxmlformats.org/officeDocument/2006/relationships/hyperlink" Target="http://upcommons.upc.edu/pfc/bitstream/2099.1/14104/1/77634.pdf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es.wikipedia.org/wiki/Algoritmo_gen%C3%A9tic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gif"/><Relationship Id="rId3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 en el </a:t>
            </a:r>
            <a:r>
              <a:rPr lang="en-US" dirty="0" err="1" smtClean="0"/>
              <a:t>mercado</a:t>
            </a:r>
            <a:r>
              <a:rPr lang="en-US" dirty="0" smtClean="0"/>
              <a:t> </a:t>
            </a:r>
            <a:r>
              <a:rPr lang="en-US" dirty="0" err="1" smtClean="0"/>
              <a:t>financiero</a:t>
            </a:r>
            <a:endParaRPr lang="en-U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Práctica 1 de Inteligencia Artificial 2014-2015.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 Referencias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0"/>
          </p:nvPr>
        </p:nvSpPr>
        <p:spPr>
          <a:xfrm>
            <a:off x="755650" y="300038"/>
            <a:ext cx="8232775" cy="214312"/>
          </a:xfrm>
        </p:spPr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endParaRPr lang="en-US" sz="1200" dirty="0" smtClean="0"/>
          </a:p>
          <a:p>
            <a:r>
              <a:rPr lang="en-US" sz="1200" dirty="0" err="1" smtClean="0"/>
              <a:t>Página</a:t>
            </a:r>
            <a:r>
              <a:rPr lang="en-US" sz="1200" dirty="0" smtClean="0"/>
              <a:t> web </a:t>
            </a:r>
            <a:r>
              <a:rPr lang="en-US" sz="1200" dirty="0" err="1" smtClean="0"/>
              <a:t>consultadas</a:t>
            </a:r>
            <a:r>
              <a:rPr lang="en-US" sz="1200" dirty="0" smtClean="0"/>
              <a:t>:</a:t>
            </a:r>
            <a:endParaRPr lang="en-US" sz="1200" dirty="0"/>
          </a:p>
          <a:p>
            <a:pPr lvl="1"/>
            <a:r>
              <a:rPr lang="en-US" sz="1200" dirty="0" smtClean="0"/>
              <a:t>Wikipedia. </a:t>
            </a:r>
            <a:r>
              <a:rPr lang="es-ES_tradnl" sz="1200" dirty="0">
                <a:hlinkClick r:id="rId2"/>
              </a:rPr>
              <a:t>http://es.wikipedia.org/wiki/</a:t>
            </a:r>
            <a:r>
              <a:rPr lang="es-ES_tradnl" sz="1200" dirty="0" smtClean="0">
                <a:hlinkClick r:id="rId2"/>
              </a:rPr>
              <a:t>Algoritmo_genético</a:t>
            </a:r>
            <a:endParaRPr lang="es-ES_tradnl" sz="1200" dirty="0" smtClean="0"/>
          </a:p>
          <a:p>
            <a:pPr lvl="1"/>
            <a:r>
              <a:rPr lang="es-ES_tradnl" sz="1200" dirty="0"/>
              <a:t>Wikipedia. </a:t>
            </a:r>
            <a:r>
              <a:rPr lang="es-ES_tradnl" sz="1200" dirty="0">
                <a:hlinkClick r:id="rId3"/>
              </a:rPr>
              <a:t>http://es.wikipedia.org/wiki/</a:t>
            </a:r>
            <a:r>
              <a:rPr lang="es-ES_tradnl" sz="1200" dirty="0" smtClean="0">
                <a:hlinkClick r:id="rId3"/>
              </a:rPr>
              <a:t>Mercado_financiero</a:t>
            </a:r>
            <a:endParaRPr lang="es-ES_tradnl" sz="1200" dirty="0" smtClean="0"/>
          </a:p>
          <a:p>
            <a:pPr lvl="1"/>
            <a:r>
              <a:rPr lang="es-ES_tradnl" sz="1200" dirty="0"/>
              <a:t>Wikipedia. </a:t>
            </a:r>
            <a:r>
              <a:rPr lang="es-ES_tradnl" sz="1200" dirty="0">
                <a:hlinkClick r:id="rId4"/>
              </a:rPr>
              <a:t>http://es.wikipedia.org/wiki/</a:t>
            </a:r>
            <a:r>
              <a:rPr lang="es-ES_tradnl" sz="1200" dirty="0" smtClean="0">
                <a:hlinkClick r:id="rId4"/>
              </a:rPr>
              <a:t>Programación_genética</a:t>
            </a:r>
            <a:endParaRPr lang="es-ES_tradnl" sz="1200" dirty="0" smtClean="0"/>
          </a:p>
          <a:p>
            <a:r>
              <a:rPr lang="es-ES_tradnl" sz="1200" dirty="0" smtClean="0"/>
              <a:t>Art</a:t>
            </a:r>
            <a:r>
              <a:rPr lang="es-ES_tradnl" sz="1200" dirty="0" smtClean="0"/>
              <a:t>ículos Consultados:</a:t>
            </a:r>
          </a:p>
          <a:p>
            <a:pPr lvl="1"/>
            <a:r>
              <a:rPr lang="es-ES_tradnl" sz="1200" dirty="0" smtClean="0"/>
              <a:t>Algoritmos Gen</a:t>
            </a:r>
            <a:r>
              <a:rPr lang="es-ES_tradnl" sz="1200" dirty="0" smtClean="0"/>
              <a:t>éticos: </a:t>
            </a:r>
            <a:r>
              <a:rPr lang="es-ES_tradnl" sz="1200" dirty="0" smtClean="0">
                <a:hlinkClick r:id="rId5"/>
              </a:rPr>
              <a:t>http</a:t>
            </a:r>
            <a:r>
              <a:rPr lang="es-ES_tradnl" sz="1200" dirty="0">
                <a:hlinkClick r:id="rId5"/>
              </a:rPr>
              <a:t>://www.sc.ehu.es/ccwbayes/docencia/mmcc/docs/</a:t>
            </a:r>
            <a:r>
              <a:rPr lang="es-ES_tradnl" sz="1200" dirty="0" smtClean="0">
                <a:hlinkClick r:id="rId5"/>
              </a:rPr>
              <a:t>temageneticos.pdf</a:t>
            </a:r>
            <a:endParaRPr lang="es-ES_tradnl" sz="1200" dirty="0" smtClean="0"/>
          </a:p>
          <a:p>
            <a:pPr lvl="1"/>
            <a:r>
              <a:rPr lang="fi-FI" sz="1200" dirty="0">
                <a:hlinkClick r:id="rId6"/>
              </a:rPr>
              <a:t>http://geneura.ugr.es/~jmerelo/ie/</a:t>
            </a:r>
            <a:r>
              <a:rPr lang="fi-FI" sz="1200" dirty="0" smtClean="0">
                <a:hlinkClick r:id="rId6"/>
              </a:rPr>
              <a:t>ags.htm</a:t>
            </a:r>
            <a:endParaRPr lang="fi-FI" sz="1200" dirty="0" smtClean="0"/>
          </a:p>
          <a:p>
            <a:pPr lvl="1"/>
            <a:r>
              <a:rPr lang="es-ES_tradnl" sz="1200" dirty="0" err="1">
                <a:effectLst/>
              </a:rPr>
              <a:t>Programación</a:t>
            </a:r>
            <a:r>
              <a:rPr lang="es-ES_tradnl" sz="1200" dirty="0">
                <a:effectLst/>
              </a:rPr>
              <a:t> </a:t>
            </a:r>
            <a:r>
              <a:rPr lang="es-ES_tradnl" sz="1200" dirty="0" err="1">
                <a:effectLst/>
              </a:rPr>
              <a:t>genética</a:t>
            </a:r>
            <a:r>
              <a:rPr lang="es-ES_tradnl" sz="1200" dirty="0">
                <a:effectLst/>
              </a:rPr>
              <a:t> en mercados </a:t>
            </a:r>
            <a:r>
              <a:rPr lang="es-ES_tradnl" sz="1200" dirty="0" smtClean="0">
                <a:effectLst/>
              </a:rPr>
              <a:t>financieros, FIB, UPC</a:t>
            </a:r>
            <a:r>
              <a:rPr lang="es-ES_tradnl" sz="1200" dirty="0" smtClean="0"/>
              <a:t>: </a:t>
            </a:r>
            <a:r>
              <a:rPr lang="en-US" sz="1200" dirty="0" smtClean="0">
                <a:hlinkClick r:id="rId7"/>
              </a:rPr>
              <a:t>http</a:t>
            </a:r>
            <a:r>
              <a:rPr lang="en-US" sz="1200" dirty="0">
                <a:hlinkClick r:id="rId7"/>
              </a:rPr>
              <a:t>://upcommons.upc.edu/pfc/bitstream/2099.1/14104/1/77634.</a:t>
            </a:r>
            <a:r>
              <a:rPr lang="en-US" sz="1200" dirty="0" smtClean="0">
                <a:hlinkClick r:id="rId7"/>
              </a:rPr>
              <a:t>pdf</a:t>
            </a:r>
            <a:endParaRPr lang="en-US" sz="1200" dirty="0" smtClean="0"/>
          </a:p>
          <a:p>
            <a:pPr lvl="1"/>
            <a:r>
              <a:rPr lang="en-US" sz="1200" dirty="0" err="1" smtClean="0"/>
              <a:t>Algoritmos</a:t>
            </a:r>
            <a:r>
              <a:rPr lang="en-US" sz="1200" dirty="0" smtClean="0"/>
              <a:t> </a:t>
            </a:r>
            <a:r>
              <a:rPr lang="en-US" sz="1200" dirty="0" err="1" smtClean="0"/>
              <a:t>Gen</a:t>
            </a:r>
            <a:r>
              <a:rPr lang="en-US" sz="1200" dirty="0" err="1" smtClean="0"/>
              <a:t>éticos</a:t>
            </a:r>
            <a:r>
              <a:rPr lang="en-US" sz="1200" dirty="0" smtClean="0"/>
              <a:t>, Andrés Herrera </a:t>
            </a:r>
            <a:r>
              <a:rPr lang="en-US" sz="1200" dirty="0" err="1" smtClean="0"/>
              <a:t>Poyatos</a:t>
            </a:r>
            <a:r>
              <a:rPr lang="en-US" sz="1200" dirty="0"/>
              <a:t>.</a:t>
            </a:r>
            <a:endParaRPr lang="en-US" sz="1200" dirty="0" smtClean="0"/>
          </a:p>
          <a:p>
            <a:pPr lvl="1"/>
            <a:endParaRPr lang="es-ES_tradnl" sz="1200" dirty="0" smtClean="0"/>
          </a:p>
          <a:p>
            <a:pPr lvl="1"/>
            <a:endParaRPr lang="es-ES_tradnl" sz="1200" dirty="0" smtClean="0"/>
          </a:p>
          <a:p>
            <a:pPr lvl="1"/>
            <a:endParaRPr lang="es-ES_tradnl" sz="1200" dirty="0"/>
          </a:p>
          <a:p>
            <a:pPr lvl="1"/>
            <a:endParaRPr lang="en-US" sz="1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3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Índice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s-ES" dirty="0"/>
          </a:p>
        </p:txBody>
      </p:sp>
      <p:sp>
        <p:nvSpPr>
          <p:cNvPr id="33" name="32 Marcador de texto"/>
          <p:cNvSpPr>
            <a:spLocks noGrp="1"/>
          </p:cNvSpPr>
          <p:nvPr>
            <p:ph type="body" sz="quarter" idx="11"/>
          </p:nvPr>
        </p:nvSpPr>
        <p:spPr>
          <a:xfrm>
            <a:off x="684213" y="980728"/>
            <a:ext cx="7920037" cy="2160240"/>
          </a:xfrm>
        </p:spPr>
        <p:txBody>
          <a:bodyPr/>
          <a:lstStyle/>
          <a:p>
            <a:r>
              <a:rPr lang="es-ES_tradnl" dirty="0" smtClean="0"/>
              <a:t>Descripci</a:t>
            </a:r>
            <a:r>
              <a:rPr lang="es-ES_tradnl" dirty="0" smtClean="0"/>
              <a:t>ón del problema.</a:t>
            </a:r>
          </a:p>
          <a:p>
            <a:r>
              <a:rPr lang="es-ES_tradnl" dirty="0" smtClean="0"/>
              <a:t>Objetivos </a:t>
            </a:r>
            <a:r>
              <a:rPr lang="es-ES_tradnl" dirty="0"/>
              <a:t>del problema </a:t>
            </a:r>
            <a:r>
              <a:rPr lang="en-US" dirty="0"/>
              <a:t>y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 smtClean="0"/>
              <a:t>beneficios</a:t>
            </a:r>
            <a:r>
              <a:rPr lang="en-US" dirty="0" smtClean="0"/>
              <a:t>.</a:t>
            </a:r>
            <a:endParaRPr lang="es-ES" dirty="0" smtClean="0"/>
          </a:p>
          <a:p>
            <a:r>
              <a:rPr lang="es-ES" dirty="0" smtClean="0"/>
              <a:t>Ventajas e aplicaci</a:t>
            </a:r>
            <a:r>
              <a:rPr lang="es-ES" dirty="0" smtClean="0"/>
              <a:t>ón de IA.</a:t>
            </a:r>
            <a:endParaRPr lang="es-ES" dirty="0" smtClean="0"/>
          </a:p>
          <a:p>
            <a:r>
              <a:rPr lang="es-ES" dirty="0"/>
              <a:t>T</a:t>
            </a:r>
            <a:r>
              <a:rPr lang="es-ES" dirty="0" smtClean="0"/>
              <a:t>écnicas </a:t>
            </a:r>
            <a:r>
              <a:rPr lang="es-ES" dirty="0" smtClean="0"/>
              <a:t>de IA </a:t>
            </a:r>
            <a:r>
              <a:rPr lang="es-ES" dirty="0" smtClean="0"/>
              <a:t>aplicadas</a:t>
            </a:r>
            <a:r>
              <a:rPr lang="es-ES" dirty="0"/>
              <a:t>.</a:t>
            </a:r>
            <a:endParaRPr lang="es-ES" dirty="0" smtClean="0"/>
          </a:p>
          <a:p>
            <a:r>
              <a:rPr lang="es-ES" dirty="0" smtClean="0"/>
              <a:t>Descripci</a:t>
            </a:r>
            <a:r>
              <a:rPr lang="es-ES" dirty="0" smtClean="0"/>
              <a:t>ón de la aplicación (</a:t>
            </a:r>
            <a:r>
              <a:rPr lang="es-ES" dirty="0" smtClean="0"/>
              <a:t>Funcionamiento interno).</a:t>
            </a:r>
            <a:endParaRPr lang="es-ES" dirty="0" smtClean="0"/>
          </a:p>
          <a:p>
            <a:r>
              <a:rPr lang="es-ES" dirty="0" smtClean="0"/>
              <a:t>Referencias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1.1 Descripción del problema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0"/>
          </p:nvPr>
        </p:nvSpPr>
        <p:spPr>
          <a:xfrm>
            <a:off x="755650" y="300038"/>
            <a:ext cx="8232775" cy="214312"/>
          </a:xfrm>
        </p:spPr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683568" y="1484784"/>
            <a:ext cx="7920037" cy="1008112"/>
          </a:xfrm>
        </p:spPr>
        <p:txBody>
          <a:bodyPr/>
          <a:lstStyle/>
          <a:p>
            <a:pPr>
              <a:buNone/>
            </a:pPr>
            <a:r>
              <a:rPr lang="es-ES_tradnl" dirty="0"/>
              <a:t>Se pretende crear un algoritmo que sea capaz de predecir, con cierta precisión, el futuro cercano del mercado de valores en base a las condiciones actuales, basándose en experiencias anteriores.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Imagen 4" descr="horario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996952"/>
            <a:ext cx="4320435" cy="25629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</a:t>
            </a:r>
            <a:r>
              <a:rPr lang="es-ES_tradnl" dirty="0"/>
              <a:t>Objetivos del problema</a:t>
            </a:r>
            <a:r>
              <a:rPr lang="es-ES_tradnl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beneficios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9 Subtítulo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684213" y="980728"/>
            <a:ext cx="7920037" cy="2376264"/>
          </a:xfrm>
        </p:spPr>
        <p:txBody>
          <a:bodyPr/>
          <a:lstStyle/>
          <a:p>
            <a:pPr marL="457200" lvl="1" indent="0">
              <a:buNone/>
            </a:pPr>
            <a:r>
              <a:rPr lang="en-US" b="1" dirty="0" err="1" smtClean="0"/>
              <a:t>Beneficios</a:t>
            </a:r>
            <a:r>
              <a:rPr lang="en-US" b="1" dirty="0" smtClean="0"/>
              <a:t> </a:t>
            </a:r>
            <a:r>
              <a:rPr lang="en-US" b="1" dirty="0" err="1" smtClean="0"/>
              <a:t>económicos</a:t>
            </a:r>
            <a:r>
              <a:rPr lang="en-US" b="1" dirty="0" smtClean="0"/>
              <a:t> y </a:t>
            </a:r>
            <a:r>
              <a:rPr lang="en-US" b="1" dirty="0" err="1" smtClean="0"/>
              <a:t>para</a:t>
            </a:r>
            <a:r>
              <a:rPr lang="en-US" b="1" dirty="0" smtClean="0"/>
              <a:t> los </a:t>
            </a:r>
            <a:r>
              <a:rPr lang="en-US" b="1" dirty="0" err="1" smtClean="0"/>
              <a:t>usuarios</a:t>
            </a:r>
            <a:r>
              <a:rPr lang="en-US" b="1" dirty="0" smtClean="0"/>
              <a:t>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s-ES_tradnl" dirty="0"/>
              <a:t>Intercambiar valores </a:t>
            </a:r>
            <a:r>
              <a:rPr lang="es-ES_tradnl" dirty="0" smtClean="0"/>
              <a:t>financieros tales </a:t>
            </a:r>
            <a:r>
              <a:rPr lang="es-ES_tradnl" dirty="0"/>
              <a:t>como activos u </a:t>
            </a:r>
            <a:r>
              <a:rPr lang="es-ES_tradnl" dirty="0" smtClean="0"/>
              <a:t>opciones.</a:t>
            </a:r>
            <a:endParaRPr lang="es-ES_tradnl" dirty="0"/>
          </a:p>
          <a:p>
            <a:pPr lvl="1"/>
            <a:r>
              <a:rPr lang="es-ES_tradnl" dirty="0"/>
              <a:t>Conseguir información </a:t>
            </a:r>
            <a:r>
              <a:rPr lang="es-ES_tradnl" dirty="0" smtClean="0"/>
              <a:t>del mercado.</a:t>
            </a:r>
            <a:endParaRPr lang="es-ES_tradnl" dirty="0"/>
          </a:p>
          <a:p>
            <a:pPr lvl="1"/>
            <a:r>
              <a:rPr lang="es-ES_tradnl" dirty="0" smtClean="0"/>
              <a:t>Ganar dinero.</a:t>
            </a:r>
            <a:endParaRPr lang="es-ES_tradnl" dirty="0"/>
          </a:p>
          <a:p>
            <a:pPr lvl="1"/>
            <a:r>
              <a:rPr lang="es-ES_tradnl" dirty="0"/>
              <a:t>Internacionalizar el </a:t>
            </a:r>
            <a:r>
              <a:rPr lang="es-ES_tradnl" dirty="0" smtClean="0"/>
              <a:t>liderazgo de </a:t>
            </a:r>
            <a:r>
              <a:rPr lang="es-ES_tradnl" dirty="0"/>
              <a:t>las empresas para </a:t>
            </a:r>
            <a:r>
              <a:rPr lang="es-ES_tradnl" dirty="0" smtClean="0"/>
              <a:t>que estás</a:t>
            </a:r>
            <a:r>
              <a:rPr lang="es-ES_tradnl" dirty="0"/>
              <a:t>, puedan ganar </a:t>
            </a:r>
            <a:r>
              <a:rPr lang="es-ES_tradnl" dirty="0" smtClean="0"/>
              <a:t>capital para </a:t>
            </a:r>
            <a:r>
              <a:rPr lang="es-ES_tradnl" dirty="0"/>
              <a:t>invertirlo en </a:t>
            </a:r>
            <a:r>
              <a:rPr lang="es-ES_tradnl" dirty="0" smtClean="0"/>
              <a:t>proyectos.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Justificación del uso de la IA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0"/>
          </p:nvPr>
        </p:nvSpPr>
        <p:spPr>
          <a:xfrm>
            <a:off x="755650" y="300038"/>
            <a:ext cx="8232775" cy="214312"/>
          </a:xfrm>
        </p:spPr>
        <p:txBody>
          <a:bodyPr/>
          <a:lstStyle/>
          <a:p>
            <a:pPr lvl="0"/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/>
              <a:t>Ventajas de un programa informático sobre los </a:t>
            </a:r>
            <a:r>
              <a:rPr lang="es-ES_tradnl" dirty="0" smtClean="0"/>
              <a:t>humanos</a:t>
            </a: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	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/>
              <a:t>- </a:t>
            </a:r>
            <a:r>
              <a:rPr lang="es-ES_tradnl" dirty="0"/>
              <a:t>Más rápido -&gt; se adelanta a </a:t>
            </a:r>
            <a:r>
              <a:rPr lang="es-ES_tradnl" dirty="0" smtClean="0"/>
              <a:t>ellos </a:t>
            </a:r>
            <a:r>
              <a:rPr lang="es-ES_tradnl" dirty="0"/>
              <a:t>-&gt; mayor </a:t>
            </a:r>
            <a:r>
              <a:rPr lang="es-ES_tradnl" dirty="0" smtClean="0"/>
              <a:t>volumen.</a:t>
            </a: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	- </a:t>
            </a:r>
            <a:r>
              <a:rPr lang="es-ES_tradnl" dirty="0"/>
              <a:t>Menor </a:t>
            </a:r>
            <a:r>
              <a:rPr lang="es-ES_tradnl" dirty="0" smtClean="0"/>
              <a:t>coste.</a:t>
            </a:r>
            <a:endParaRPr lang="es-ES_tradnl" dirty="0"/>
          </a:p>
          <a:p>
            <a:endParaRPr lang="es-ES_tradnl" dirty="0"/>
          </a:p>
          <a:p>
            <a:pPr marL="0" indent="0">
              <a:buNone/>
            </a:pPr>
            <a:r>
              <a:rPr lang="es-ES_tradnl" dirty="0"/>
              <a:t>¿Por qué IA y no técnicas convencionales?</a:t>
            </a:r>
          </a:p>
          <a:p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	- </a:t>
            </a:r>
            <a:r>
              <a:rPr lang="es-ES_tradnl" dirty="0"/>
              <a:t>Menos esfuerzo computacional -&gt; puede tener en cuenta más </a:t>
            </a:r>
            <a:r>
              <a:rPr lang="es-ES_tradnl" dirty="0" smtClean="0"/>
              <a:t>datos.</a:t>
            </a: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	- </a:t>
            </a:r>
            <a:r>
              <a:rPr lang="es-ES_tradnl" dirty="0"/>
              <a:t>No es necesario conocer en profundidad el </a:t>
            </a:r>
            <a:r>
              <a:rPr lang="es-ES_tradnl" dirty="0" smtClean="0"/>
              <a:t>problema.</a:t>
            </a: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	- </a:t>
            </a:r>
            <a:r>
              <a:rPr lang="es-ES_tradnl" dirty="0"/>
              <a:t>Se adapta a entornos </a:t>
            </a:r>
            <a:r>
              <a:rPr lang="es-ES_tradnl" dirty="0" smtClean="0"/>
              <a:t>cambiantes.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Técnicas de IA usadas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0"/>
          </p:nvPr>
        </p:nvSpPr>
        <p:spPr>
          <a:xfrm>
            <a:off x="755650" y="300038"/>
            <a:ext cx="8232775" cy="214312"/>
          </a:xfrm>
        </p:spPr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Describir a rasgos generales las técnicas usadas en la aplicación y en qué consisten.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Usar como máximo 3 transparencias</a:t>
            </a: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686800" cy="285728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Descripción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r>
              <a:rPr lang="en-US" dirty="0" smtClean="0"/>
              <a:t> (</a:t>
            </a:r>
            <a:r>
              <a:rPr lang="en-US" dirty="0" err="1"/>
              <a:t>F</a:t>
            </a:r>
            <a:r>
              <a:rPr lang="en-US" dirty="0" err="1" smtClean="0"/>
              <a:t>uncionamiento</a:t>
            </a:r>
            <a:r>
              <a:rPr lang="en-US" dirty="0" smtClean="0"/>
              <a:t> </a:t>
            </a:r>
            <a:r>
              <a:rPr lang="en-US" dirty="0" err="1" smtClean="0"/>
              <a:t>interno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9 Subtítulo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684213" y="980728"/>
            <a:ext cx="7920037" cy="2376264"/>
          </a:xfrm>
        </p:spPr>
        <p:txBody>
          <a:bodyPr/>
          <a:lstStyle/>
          <a:p>
            <a:pPr marL="0" indent="0">
              <a:buNone/>
            </a:pPr>
            <a:r>
              <a:rPr lang="es-ES_tradnl" dirty="0" smtClean="0">
                <a:effectLst/>
              </a:rPr>
              <a:t>¿C</a:t>
            </a:r>
            <a:r>
              <a:rPr lang="es-ES_tradnl" dirty="0" smtClean="0">
                <a:effectLst/>
              </a:rPr>
              <a:t>ó</a:t>
            </a:r>
            <a:r>
              <a:rPr lang="es-ES_tradnl" dirty="0" smtClean="0">
                <a:effectLst/>
              </a:rPr>
              <a:t>mo funcionan aplicaciones de intercambios financieros, cu</a:t>
            </a:r>
            <a:r>
              <a:rPr lang="es-ES_tradnl" dirty="0" smtClean="0">
                <a:effectLst/>
              </a:rPr>
              <a:t>ál es la información de entrada y cuales son sus resultados</a:t>
            </a:r>
            <a:r>
              <a:rPr lang="es-ES_tradnl" dirty="0" smtClean="0">
                <a:effectLst/>
              </a:rPr>
              <a:t>? </a:t>
            </a:r>
          </a:p>
          <a:p>
            <a:pPr marL="0" indent="0">
              <a:buNone/>
            </a:pPr>
            <a:endParaRPr lang="es-ES_tradnl" dirty="0" smtClean="0">
              <a:effectLst/>
            </a:endParaRPr>
          </a:p>
          <a:p>
            <a:pPr marL="285750" indent="-285750">
              <a:buFontTx/>
              <a:buChar char="-"/>
            </a:pPr>
            <a:r>
              <a:rPr lang="es-ES_tradnl" dirty="0" smtClean="0">
                <a:effectLst/>
              </a:rPr>
              <a:t>Una </a:t>
            </a:r>
            <a:r>
              <a:rPr lang="es-ES_tradnl" dirty="0">
                <a:effectLst/>
              </a:rPr>
              <a:t>aplicación de intercambios financieros va a tener como información de entrada una conjunto de acciones de </a:t>
            </a:r>
            <a:r>
              <a:rPr lang="es-ES_tradnl" dirty="0" smtClean="0">
                <a:effectLst/>
              </a:rPr>
              <a:t>Mercado.</a:t>
            </a:r>
          </a:p>
          <a:p>
            <a:pPr marL="285750" indent="-285750">
              <a:buFontTx/>
              <a:buChar char="-"/>
            </a:pPr>
            <a:r>
              <a:rPr lang="es-ES_tradnl" dirty="0" smtClean="0">
                <a:effectLst/>
              </a:rPr>
              <a:t>La poblaci</a:t>
            </a:r>
            <a:r>
              <a:rPr lang="es-ES_tradnl" dirty="0" smtClean="0">
                <a:effectLst/>
              </a:rPr>
              <a:t>ón serán un conjunto de reglas de inversión.</a:t>
            </a:r>
            <a:endParaRPr lang="es-ES_tradnl" dirty="0" smtClean="0">
              <a:effectLst/>
            </a:endParaRPr>
          </a:p>
          <a:p>
            <a:pPr marL="285750" indent="-285750">
              <a:buFontTx/>
              <a:buChar char="-"/>
            </a:pPr>
            <a:r>
              <a:rPr lang="es-ES_tradnl" dirty="0" smtClean="0">
                <a:effectLst/>
              </a:rPr>
              <a:t>Hace </a:t>
            </a:r>
            <a:r>
              <a:rPr lang="es-ES_tradnl" dirty="0">
                <a:effectLst/>
              </a:rPr>
              <a:t>uso de una serie de reglas de inversión -&gt; Tipo de dato = </a:t>
            </a:r>
            <a:r>
              <a:rPr lang="es-ES_tradnl" dirty="0" smtClean="0">
                <a:effectLst/>
              </a:rPr>
              <a:t>Arboles.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effectLst/>
              </a:rPr>
              <a:t>El objetivo es mejorar dichas reglas de </a:t>
            </a:r>
            <a:r>
              <a:rPr lang="es-ES_tradnl" dirty="0" smtClean="0">
                <a:effectLst/>
              </a:rPr>
              <a:t>inversión</a:t>
            </a:r>
            <a:r>
              <a:rPr lang="es-ES_tradnl" dirty="0">
                <a:effectLst/>
              </a:rPr>
              <a:t>.</a:t>
            </a:r>
            <a:endParaRPr lang="es-ES_tradnl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Descripción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r>
              <a:rPr lang="en-US" dirty="0"/>
              <a:t> (</a:t>
            </a:r>
            <a:r>
              <a:rPr lang="en-US" dirty="0" err="1"/>
              <a:t>Funcionamiento</a:t>
            </a:r>
            <a:r>
              <a:rPr lang="en-US" dirty="0"/>
              <a:t> </a:t>
            </a:r>
            <a:r>
              <a:rPr lang="en-US" dirty="0" err="1"/>
              <a:t>interno</a:t>
            </a:r>
            <a:r>
              <a:rPr lang="en-US" dirty="0"/>
              <a:t>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683568" y="836712"/>
            <a:ext cx="3959795" cy="5472608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latin typeface="DejaVu Sans" pitchFamily="34" charset="0"/>
              </a:rPr>
              <a:t>Procedimiento Interno</a:t>
            </a:r>
            <a:r>
              <a:rPr lang="es-ES" b="1" dirty="0" smtClean="0">
                <a:latin typeface="DejaVu Sans" pitchFamily="34" charset="0"/>
              </a:rPr>
              <a:t>:</a:t>
            </a:r>
          </a:p>
          <a:p>
            <a:pPr marL="0" indent="0">
              <a:buNone/>
            </a:pPr>
            <a:endParaRPr lang="es-ES" dirty="0">
              <a:latin typeface="DejaVu Sans" pitchFamily="34" charset="0"/>
            </a:endParaRPr>
          </a:p>
          <a:p>
            <a:pPr marL="342900" lvl="0" indent="-342900"/>
            <a:r>
              <a:rPr lang="es-ES" dirty="0">
                <a:latin typeface="DejaVu Sans" pitchFamily="34" charset="0"/>
              </a:rPr>
              <a:t>Creación de la población inicial usando reglas de inversión aleatorias (Se comprueba la calidad “</a:t>
            </a:r>
            <a:r>
              <a:rPr lang="es-ES" dirty="0" err="1">
                <a:latin typeface="DejaVu Sans" pitchFamily="34" charset="0"/>
              </a:rPr>
              <a:t>fitness</a:t>
            </a:r>
            <a:r>
              <a:rPr lang="es-ES" dirty="0">
                <a:latin typeface="DejaVu Sans" pitchFamily="34" charset="0"/>
              </a:rPr>
              <a:t>”).</a:t>
            </a:r>
            <a:r>
              <a:rPr lang="es-ES_tradnl" dirty="0">
                <a:latin typeface="Eras Bold ITC"/>
                <a:cs typeface="Eras Bold ITC"/>
              </a:rPr>
              <a:t> </a:t>
            </a:r>
          </a:p>
          <a:p>
            <a:pPr marL="342900" indent="-342900">
              <a:buFontTx/>
              <a:buAutoNum type="arabicPeriod"/>
            </a:pPr>
            <a:r>
              <a:rPr lang="es-ES_tradnl" dirty="0">
                <a:latin typeface="Eras Bold ITC"/>
                <a:cs typeface="Eras Bold ITC"/>
              </a:rPr>
              <a:t>Tomamos la mejor regla se establece como </a:t>
            </a:r>
            <a:r>
              <a:rPr lang="es-ES_tradnl" dirty="0" smtClean="0">
                <a:latin typeface="Eras Bold ITC"/>
                <a:cs typeface="Eras Bold ITC"/>
              </a:rPr>
              <a:t>principal.</a:t>
            </a:r>
            <a:endParaRPr lang="es-ES" dirty="0"/>
          </a:p>
          <a:p>
            <a:pPr marL="342900" indent="-342900">
              <a:buFontTx/>
              <a:buAutoNum type="arabicPeriod"/>
            </a:pPr>
            <a:r>
              <a:rPr lang="es-ES" dirty="0" smtClean="0"/>
              <a:t>Se toman nuevas reglas de forma aleatoria, se llevan a cabo mutaciones y recombinaciones.</a:t>
            </a:r>
          </a:p>
          <a:p>
            <a:pPr marL="342900" indent="-342900">
              <a:buFontTx/>
              <a:buAutoNum type="arabicPeriod"/>
            </a:pPr>
            <a:r>
              <a:rPr lang="es-ES" dirty="0" smtClean="0"/>
              <a:t>Se recalcula la calidad de las nuevas reglas obtenidas en el paso anterior.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5" name="Imagen 4" descr="arbolBinari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501008"/>
            <a:ext cx="2376264" cy="211554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580112" y="278092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Ejemplo mutaci</a:t>
            </a:r>
            <a:r>
              <a:rPr lang="es-ES" dirty="0" smtClean="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ón</a:t>
            </a:r>
            <a:endParaRPr lang="es-ES" dirty="0" smtClean="0">
              <a:solidFill>
                <a:srgbClr val="0F2C5C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pic>
        <p:nvPicPr>
          <p:cNvPr id="8" name="Imagen 7" descr="mutacio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340768"/>
            <a:ext cx="3347931" cy="12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2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611560" y="1268760"/>
            <a:ext cx="3959795" cy="4968552"/>
          </a:xfrm>
        </p:spPr>
        <p:txBody>
          <a:bodyPr/>
          <a:lstStyle/>
          <a:p>
            <a:pPr>
              <a:buFont typeface="+mj-lt"/>
              <a:buAutoNum type="arabicPeriod" startAt="5"/>
            </a:pPr>
            <a:r>
              <a:rPr lang="es-ES" dirty="0"/>
              <a:t>Se comparan con el conjunto de reglas, se intercambian la de peor calidad por otra de mejor calidad obtenidas con mutación y recombinación</a:t>
            </a:r>
            <a:r>
              <a:rPr lang="es-ES" dirty="0" smtClean="0"/>
              <a:t>.</a:t>
            </a:r>
          </a:p>
          <a:p>
            <a:pPr>
              <a:buFont typeface="+mj-lt"/>
              <a:buAutoNum type="arabicPeriod" startAt="5"/>
            </a:pPr>
            <a:r>
              <a:rPr lang="es-ES" dirty="0" smtClean="0"/>
              <a:t>Se </a:t>
            </a:r>
            <a:r>
              <a:rPr lang="es-ES" dirty="0"/>
              <a:t>repite el proceso hasta alcanzar el número de reglas.</a:t>
            </a:r>
          </a:p>
          <a:p>
            <a:pPr>
              <a:buFont typeface="+mj-lt"/>
              <a:buAutoNum type="arabicPeriod" startAt="5"/>
            </a:pPr>
            <a:r>
              <a:rPr lang="es-ES" dirty="0"/>
              <a:t>Una vez hecho esto si se encuentra una regla mejor a la establecida como principal se sustituye.</a:t>
            </a:r>
          </a:p>
          <a:p>
            <a:pPr>
              <a:buFont typeface="+mj-lt"/>
              <a:buAutoNum type="arabicPeriod" startAt="5"/>
            </a:pPr>
            <a:r>
              <a:rPr lang="es-ES" dirty="0"/>
              <a:t>Se repite desde el paso 3 hasta alcanzar el limite de generaciones.</a:t>
            </a:r>
          </a:p>
          <a:p>
            <a:endParaRPr lang="es-ES" dirty="0"/>
          </a:p>
        </p:txBody>
      </p:sp>
      <p:pic>
        <p:nvPicPr>
          <p:cNvPr id="5" name="Imagen 4" descr="cruc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276872"/>
            <a:ext cx="4139952" cy="252758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652120" y="494116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Ejemplo recombinaci</a:t>
            </a:r>
            <a:r>
              <a:rPr lang="es-ES" dirty="0" smtClean="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ón </a:t>
            </a:r>
            <a:r>
              <a:rPr lang="es-ES" dirty="0" smtClean="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(cruce)</a:t>
            </a:r>
            <a:endParaRPr lang="es-ES" dirty="0" smtClean="0">
              <a:solidFill>
                <a:srgbClr val="0F2C5C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149702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F2C5C"/>
            </a:solidFill>
            <a:latin typeface="DejaVu Sans" pitchFamily="34" charset="0"/>
            <a:ea typeface="DejaVu Sans" pitchFamily="34" charset="0"/>
            <a:cs typeface="DejaVu Sans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571</Words>
  <Application>Microsoft Macintosh PowerPoint</Application>
  <PresentationFormat>Presentación en pantalla (4:3)</PresentationFormat>
  <Paragraphs>82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1_Tema de Office</vt:lpstr>
      <vt:lpstr>Algoritmos genéticos en el mercado financiero</vt:lpstr>
      <vt:lpstr>Índice</vt:lpstr>
      <vt:lpstr>1.1 Descripción del problema</vt:lpstr>
      <vt:lpstr>1.2 Objetivos del problema y sus beneficios </vt:lpstr>
      <vt:lpstr>2. Justificación del uso de la IA</vt:lpstr>
      <vt:lpstr>3. Técnicas de IA usadas</vt:lpstr>
      <vt:lpstr>4. Descripción de la aplicación (Funcionamiento interno)</vt:lpstr>
      <vt:lpstr>4. Descripción de la aplicación (Funcionamiento interno)</vt:lpstr>
      <vt:lpstr>Presentación de PowerPoint</vt:lpstr>
      <vt:lpstr>5. 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</dc:creator>
  <cp:lastModifiedBy>Lothar Soto Palma</cp:lastModifiedBy>
  <cp:revision>51</cp:revision>
  <dcterms:created xsi:type="dcterms:W3CDTF">2014-01-10T10:00:58Z</dcterms:created>
  <dcterms:modified xsi:type="dcterms:W3CDTF">2015-03-06T12:59:29Z</dcterms:modified>
</cp:coreProperties>
</file>