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9" r:id="rId9"/>
    <p:sldId id="262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1" autoAdjust="0"/>
  </p:normalViewPr>
  <p:slideViewPr>
    <p:cSldViewPr showGuides="1">
      <p:cViewPr varScale="1">
        <p:scale>
          <a:sx n="95" d="100"/>
          <a:sy n="95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9.xml"/><Relationship Id="rId7" Type="http://schemas.openxmlformats.org/officeDocument/2006/relationships/slide" Target="slides/slide12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07/03/15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ctrTitle" hasCustomPrompt="1"/>
          </p:nvPr>
        </p:nvSpPr>
        <p:spPr>
          <a:xfrm>
            <a:off x="1115616" y="2638073"/>
            <a:ext cx="79208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smtClean="0"/>
              <a:t>Título de la presentación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3121223"/>
            <a:ext cx="792088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0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Grupo de Prácticas</a:t>
            </a:r>
            <a:endParaRPr lang="es-ES" dirty="0"/>
          </a:p>
        </p:txBody>
      </p:sp>
      <p:sp>
        <p:nvSpPr>
          <p:cNvPr id="16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3707740"/>
            <a:ext cx="792088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4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Nombres de los autores</a:t>
            </a:r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>
            <a:off x="3851920" y="6618444"/>
            <a:ext cx="4608512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Nombre de la asignatura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 baseline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smtClean="0"/>
              <a:t>Poner aquí el título de la presentación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18864" y="2780928"/>
            <a:ext cx="8157592" cy="3600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 baseline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18864" y="1124744"/>
            <a:ext cx="8157592" cy="1296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aseline="0" dirty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 lvl="0"/>
            <a:r>
              <a:rPr lang="es-ES" dirty="0" smtClean="0"/>
              <a:t>Texto normal</a:t>
            </a:r>
            <a:endParaRPr lang="es-ES" dirty="0"/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5A5881-F1B6-40FD-811F-146D742BC070}" type="datetime1">
              <a:rPr lang="es-ES" smtClean="0"/>
              <a:pPr/>
              <a:t>07/03/15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85728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2"/>
                </a:solidFill>
                <a:latin typeface="Eras Bold ITC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4716016" y="6717063"/>
            <a:ext cx="352839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000" kern="12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0"/>
              </a:spcBef>
              <a:buFont typeface="Arial" pitchFamily="34" charset="0"/>
              <a:buNone/>
            </a:pPr>
            <a:r>
              <a:rPr lang="es-ES" sz="900" dirty="0" smtClean="0">
                <a:latin typeface="Eras Medium ITC" pitchFamily="34" charset="0"/>
              </a:rPr>
              <a:t>©</a:t>
            </a:r>
            <a:endParaRPr lang="es-ES" sz="9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gif"/><Relationship Id="rId3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Mercado_financiero" TargetMode="External"/><Relationship Id="rId4" Type="http://schemas.openxmlformats.org/officeDocument/2006/relationships/hyperlink" Target="http://es.wikipedia.org/wiki/Programaci%C3%B3n_gen%C3%A9tica" TargetMode="External"/><Relationship Id="rId5" Type="http://schemas.openxmlformats.org/officeDocument/2006/relationships/hyperlink" Target="http://www.sc.ehu.es/ccwbayes/docencia/mmcc/docs/temageneticos.pdf" TargetMode="External"/><Relationship Id="rId6" Type="http://schemas.openxmlformats.org/officeDocument/2006/relationships/hyperlink" Target="http://geneura.ugr.es/~jmerelo/ie/ags.htm" TargetMode="External"/><Relationship Id="rId7" Type="http://schemas.openxmlformats.org/officeDocument/2006/relationships/hyperlink" Target="http://upcommons.upc.edu/pfc/bitstream/2099.1/14104/1/77634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s.wikipedia.org/wiki/Algoritmo_gen%C3%A9ti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Práctica 1 de Inteligencia Artificial 2014-2015.</a:t>
            </a:r>
            <a:endParaRPr lang="en-US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1"/>
          </p:nvPr>
        </p:nvSpPr>
        <p:spPr>
          <a:xfrm>
            <a:off x="1547664" y="4797152"/>
            <a:ext cx="2448272" cy="1428083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Luís</a:t>
            </a:r>
            <a:r>
              <a:rPr lang="en-US" sz="1600" dirty="0" smtClean="0">
                <a:solidFill>
                  <a:schemeClr val="tx2"/>
                </a:solidFill>
              </a:rPr>
              <a:t> Castro Martín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Rafael Nogales Vaquero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Lothar Soto Palma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Elena Toro Pérez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Jose Ramón </a:t>
            </a:r>
            <a:r>
              <a:rPr lang="en-US" sz="1600" dirty="0" err="1" smtClean="0">
                <a:solidFill>
                  <a:schemeClr val="tx2"/>
                </a:solidFill>
              </a:rPr>
              <a:t>Trillo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Vilchez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(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83568" y="836712"/>
            <a:ext cx="3959795" cy="5472608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DejaVu Sans" pitchFamily="34" charset="0"/>
              </a:rPr>
              <a:t>Procedimiento Interno</a:t>
            </a:r>
            <a:r>
              <a:rPr lang="es-ES" b="1" dirty="0" smtClean="0">
                <a:latin typeface="DejaVu Sans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latin typeface="DejaVu Sans" pitchFamily="34" charset="0"/>
            </a:endParaRPr>
          </a:p>
          <a:p>
            <a:pPr marL="342900" lvl="0" indent="-342900"/>
            <a:r>
              <a:rPr lang="es-ES" dirty="0">
                <a:latin typeface="DejaVu Sans" pitchFamily="34" charset="0"/>
              </a:rPr>
              <a:t>Creación de la población inicial usando reglas de inversión aleatorias (Se comprueba la calidad “</a:t>
            </a:r>
            <a:r>
              <a:rPr lang="es-ES" dirty="0" err="1">
                <a:latin typeface="DejaVu Sans" pitchFamily="34" charset="0"/>
              </a:rPr>
              <a:t>fitness</a:t>
            </a:r>
            <a:r>
              <a:rPr lang="es-ES" dirty="0">
                <a:latin typeface="DejaVu Sans" pitchFamily="34" charset="0"/>
              </a:rPr>
              <a:t>”).</a:t>
            </a:r>
            <a:r>
              <a:rPr lang="es-ES_tradnl" dirty="0">
                <a:latin typeface="Eras Bold ITC"/>
                <a:cs typeface="Eras Bold ITC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s-ES_tradnl" dirty="0">
                <a:latin typeface="Eras Bold ITC"/>
                <a:cs typeface="Eras Bold ITC"/>
              </a:rPr>
              <a:t>Tomamos la mejor regla se establece como </a:t>
            </a:r>
            <a:r>
              <a:rPr lang="es-ES_tradnl" dirty="0" smtClean="0">
                <a:latin typeface="Eras Bold ITC"/>
                <a:cs typeface="Eras Bold ITC"/>
              </a:rPr>
              <a:t>principal.</a:t>
            </a:r>
            <a:endParaRPr lang="es-ES" dirty="0"/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toman nuevas reglas de forma aleatoria, se llevan a cabo mutaciones y recombinaciones.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recalcula la calidad de las nuevas reglas obtenidas en el paso anterior.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 descr="arbolBinari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01008"/>
            <a:ext cx="2376264" cy="21155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80112" y="27809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mutación</a:t>
            </a:r>
          </a:p>
        </p:txBody>
      </p:sp>
      <p:pic>
        <p:nvPicPr>
          <p:cNvPr id="8" name="Imagen 7" descr="mutac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347931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(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/>
              <a:t>financiero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11560" y="1268760"/>
            <a:ext cx="3959795" cy="4968552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s-ES" dirty="0"/>
              <a:t>Se comparan con el conjunto de reglas, se intercambian la de peor calidad por otra de mejor calidad obtenidas con mutación y recombinación</a:t>
            </a:r>
            <a:r>
              <a:rPr lang="es-ES" dirty="0" smtClean="0"/>
              <a:t>.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Se </a:t>
            </a:r>
            <a:r>
              <a:rPr lang="es-ES" dirty="0"/>
              <a:t>repite el proceso hasta alcanzar el número de reglas.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Una vez hecho esto si se encuentra una regla mejor a la establecida como principal se sustituye.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Se repite desde el paso 3 hasta alcanzar el limite de generaciones.</a:t>
            </a:r>
          </a:p>
          <a:p>
            <a:endParaRPr lang="es-ES" dirty="0"/>
          </a:p>
        </p:txBody>
      </p:sp>
      <p:pic>
        <p:nvPicPr>
          <p:cNvPr id="5" name="Imagen 4" descr="cru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2"/>
            <a:ext cx="4139952" cy="25275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52120" y="49411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recombinación (cruce)</a:t>
            </a:r>
          </a:p>
        </p:txBody>
      </p:sp>
    </p:spTree>
    <p:extLst>
      <p:ext uri="{BB962C8B-B14F-4D97-AF65-F5344CB8AC3E}">
        <p14:creationId xmlns:p14="http://schemas.microsoft.com/office/powerpoint/2010/main" val="35321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r>
              <a:rPr lang="en-US" sz="1200" dirty="0" err="1" smtClean="0"/>
              <a:t>Página</a:t>
            </a:r>
            <a:r>
              <a:rPr lang="en-US" sz="1200" dirty="0" smtClean="0"/>
              <a:t> web </a:t>
            </a:r>
            <a:r>
              <a:rPr lang="en-US" sz="1200" dirty="0" err="1" smtClean="0"/>
              <a:t>consultadas</a:t>
            </a:r>
            <a:r>
              <a:rPr lang="en-US" sz="1200" dirty="0" smtClean="0"/>
              <a:t>:</a:t>
            </a:r>
            <a:endParaRPr lang="en-US" sz="1200" dirty="0"/>
          </a:p>
          <a:p>
            <a:pPr lvl="1"/>
            <a:r>
              <a:rPr lang="en-US" sz="1200" dirty="0" smtClean="0"/>
              <a:t>Wikipedia. </a:t>
            </a:r>
            <a:r>
              <a:rPr lang="es-ES_tradnl" sz="1200" dirty="0">
                <a:hlinkClick r:id="rId2"/>
              </a:rPr>
              <a:t>http://es.wikipedia.org/wiki/</a:t>
            </a:r>
            <a:r>
              <a:rPr lang="es-ES_tradnl" sz="1200" dirty="0" smtClean="0">
                <a:hlinkClick r:id="rId2"/>
              </a:rPr>
              <a:t>Algoritmo_genético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3"/>
              </a:rPr>
              <a:t>http://es.wikipedia.org/wiki/</a:t>
            </a:r>
            <a:r>
              <a:rPr lang="es-ES_tradnl" sz="1200" dirty="0" smtClean="0">
                <a:hlinkClick r:id="rId3"/>
              </a:rPr>
              <a:t>Mercado_financiero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4"/>
              </a:rPr>
              <a:t>http://es.wikipedia.org/wiki/</a:t>
            </a:r>
            <a:r>
              <a:rPr lang="es-ES_tradnl" sz="1200" dirty="0" smtClean="0">
                <a:hlinkClick r:id="rId4"/>
              </a:rPr>
              <a:t>Programación_genética</a:t>
            </a:r>
            <a:endParaRPr lang="es-ES_tradnl" sz="1200" dirty="0" smtClean="0"/>
          </a:p>
          <a:p>
            <a:r>
              <a:rPr lang="es-ES_tradnl" sz="1200" dirty="0" smtClean="0"/>
              <a:t>Artículos Consultados:</a:t>
            </a:r>
          </a:p>
          <a:p>
            <a:pPr lvl="1"/>
            <a:r>
              <a:rPr lang="es-ES_tradnl" sz="1200" dirty="0" smtClean="0"/>
              <a:t>Algoritmos Genéticos: </a:t>
            </a:r>
            <a:r>
              <a:rPr lang="es-ES_tradnl" sz="1200" dirty="0" smtClean="0">
                <a:hlinkClick r:id="rId5"/>
              </a:rPr>
              <a:t>http</a:t>
            </a:r>
            <a:r>
              <a:rPr lang="es-ES_tradnl" sz="1200" dirty="0">
                <a:hlinkClick r:id="rId5"/>
              </a:rPr>
              <a:t>://www.sc.ehu.es/ccwbayes/docencia/mmcc/docs/</a:t>
            </a:r>
            <a:r>
              <a:rPr lang="es-ES_tradnl" sz="1200" dirty="0" smtClean="0">
                <a:hlinkClick r:id="rId5"/>
              </a:rPr>
              <a:t>temageneticos.pdf</a:t>
            </a:r>
            <a:endParaRPr lang="es-ES_tradnl" sz="1200" dirty="0" smtClean="0"/>
          </a:p>
          <a:p>
            <a:pPr lvl="1"/>
            <a:r>
              <a:rPr lang="fi-FI" sz="1200" dirty="0">
                <a:hlinkClick r:id="rId6"/>
              </a:rPr>
              <a:t>http://geneura.ugr.es/~jmerelo/ie/</a:t>
            </a:r>
            <a:r>
              <a:rPr lang="fi-FI" sz="1200" dirty="0" smtClean="0">
                <a:hlinkClick r:id="rId6"/>
              </a:rPr>
              <a:t>ags.htm</a:t>
            </a:r>
            <a:endParaRPr lang="fi-FI" sz="1200" dirty="0" smtClean="0"/>
          </a:p>
          <a:p>
            <a:pPr lvl="1"/>
            <a:r>
              <a:rPr lang="es-ES_tradnl" sz="1200" dirty="0" err="1">
                <a:effectLst/>
              </a:rPr>
              <a:t>Programación</a:t>
            </a:r>
            <a:r>
              <a:rPr lang="es-ES_tradnl" sz="1200" dirty="0">
                <a:effectLst/>
              </a:rPr>
              <a:t> </a:t>
            </a:r>
            <a:r>
              <a:rPr lang="es-ES_tradnl" sz="1200" dirty="0" err="1">
                <a:effectLst/>
              </a:rPr>
              <a:t>genética</a:t>
            </a:r>
            <a:r>
              <a:rPr lang="es-ES_tradnl" sz="1200" dirty="0">
                <a:effectLst/>
              </a:rPr>
              <a:t> en mercados </a:t>
            </a:r>
            <a:r>
              <a:rPr lang="es-ES_tradnl" sz="1200" dirty="0" smtClean="0">
                <a:effectLst/>
              </a:rPr>
              <a:t>financieros, FIB, UPC</a:t>
            </a:r>
            <a:r>
              <a:rPr lang="es-ES_tradnl" sz="1200" dirty="0" smtClean="0"/>
              <a:t>: </a:t>
            </a:r>
            <a:r>
              <a:rPr lang="en-US" sz="1200" dirty="0" smtClean="0">
                <a:hlinkClick r:id="rId7"/>
              </a:rPr>
              <a:t>http</a:t>
            </a:r>
            <a:r>
              <a:rPr lang="en-US" sz="1200" dirty="0">
                <a:hlinkClick r:id="rId7"/>
              </a:rPr>
              <a:t>://upcommons.upc.edu/pfc/bitstream/2099.1/14104/1/77634.</a:t>
            </a:r>
            <a:r>
              <a:rPr lang="en-US" sz="1200" dirty="0" smtClean="0">
                <a:hlinkClick r:id="rId7"/>
              </a:rPr>
              <a:t>pdf</a:t>
            </a:r>
            <a:endParaRPr lang="en-US" sz="1200" dirty="0" smtClean="0"/>
          </a:p>
          <a:p>
            <a:pPr lvl="1"/>
            <a:r>
              <a:rPr lang="en-US" sz="1200" dirty="0" err="1" smtClean="0"/>
              <a:t>Algoritmos</a:t>
            </a:r>
            <a:r>
              <a:rPr lang="en-US" sz="1200" dirty="0" smtClean="0"/>
              <a:t> </a:t>
            </a:r>
            <a:r>
              <a:rPr lang="en-US" sz="1200" dirty="0" err="1" smtClean="0"/>
              <a:t>Genéticos</a:t>
            </a:r>
            <a:r>
              <a:rPr lang="en-US" sz="1200" dirty="0" smtClean="0"/>
              <a:t>, Andrés Herrera </a:t>
            </a:r>
            <a:r>
              <a:rPr lang="en-US" sz="1200" dirty="0" err="1" smtClean="0"/>
              <a:t>Poyatos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dgiim</a:t>
            </a:r>
            <a:r>
              <a:rPr lang="en-US" sz="1200" dirty="0"/>
              <a:t>/</a:t>
            </a:r>
            <a:r>
              <a:rPr lang="en-US" sz="1200" dirty="0" err="1"/>
              <a:t>AlgoritmosGeneticos</a:t>
            </a:r>
            <a:r>
              <a:rPr lang="en-US" sz="1200" dirty="0"/>
              <a:t>/blob/master/</a:t>
            </a:r>
            <a:r>
              <a:rPr lang="en-US" sz="1200" dirty="0" err="1"/>
              <a:t>AlgoritmosGeneticos.pdf</a:t>
            </a:r>
            <a:endParaRPr lang="es-ES_tradnl" sz="1200" dirty="0" smtClean="0"/>
          </a:p>
          <a:p>
            <a:pPr lvl="1"/>
            <a:endParaRPr lang="es-ES_tradnl" sz="1200" dirty="0" smtClean="0"/>
          </a:p>
          <a:p>
            <a:pPr lvl="1"/>
            <a:endParaRPr lang="es-ES_tradnl" sz="1200" dirty="0"/>
          </a:p>
          <a:p>
            <a:pPr lvl="1"/>
            <a:endParaRPr lang="en-U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s-ES" dirty="0"/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160240"/>
          </a:xfrm>
        </p:spPr>
        <p:txBody>
          <a:bodyPr/>
          <a:lstStyle/>
          <a:p>
            <a:r>
              <a:rPr lang="es-ES_tradnl" dirty="0" smtClean="0"/>
              <a:t>Descripción del problema.</a:t>
            </a:r>
          </a:p>
          <a:p>
            <a:r>
              <a:rPr lang="es-ES_tradnl" dirty="0" smtClean="0"/>
              <a:t>Objetivos </a:t>
            </a:r>
            <a:r>
              <a:rPr lang="es-ES_tradnl" dirty="0"/>
              <a:t>del problema </a:t>
            </a:r>
            <a:r>
              <a:rPr lang="en-US" dirty="0"/>
              <a:t>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.</a:t>
            </a:r>
            <a:endParaRPr lang="es-ES" dirty="0" smtClean="0"/>
          </a:p>
          <a:p>
            <a:r>
              <a:rPr lang="es-ES" dirty="0" smtClean="0"/>
              <a:t>Ventajas e aplicación de IA.</a:t>
            </a:r>
          </a:p>
          <a:p>
            <a:r>
              <a:rPr lang="es-ES" dirty="0"/>
              <a:t>T</a:t>
            </a:r>
            <a:r>
              <a:rPr lang="es-ES" dirty="0" smtClean="0"/>
              <a:t>écnicas de IA aplicadas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Descripción de la aplicación (Funcionamiento interno).</a:t>
            </a:r>
          </a:p>
          <a:p>
            <a:r>
              <a:rPr lang="es-ES" dirty="0" smtClean="0"/>
              <a:t>Referencias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3568" y="1484784"/>
            <a:ext cx="7920037" cy="1008112"/>
          </a:xfrm>
        </p:spPr>
        <p:txBody>
          <a:bodyPr/>
          <a:lstStyle/>
          <a:p>
            <a:pPr>
              <a:buNone/>
            </a:pPr>
            <a:r>
              <a:rPr lang="es-ES_tradnl" dirty="0"/>
              <a:t>Se pretende crear un algoritmo que sea capaz de predecir, con cierta precisión, el futuro cercano del mercado de valores en base a las condiciones actuales, basándose en experiencias anteriores.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n 4" descr="horari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96952"/>
            <a:ext cx="4320435" cy="2562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s-ES_tradnl" dirty="0"/>
              <a:t>Objetivos del problema </a:t>
            </a:r>
            <a:r>
              <a:rPr lang="en-US" dirty="0" smtClean="0"/>
              <a:t>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 smtClean="0"/>
              <a:t>Beneficios</a:t>
            </a:r>
            <a:r>
              <a:rPr lang="en-US" b="1" dirty="0" smtClean="0"/>
              <a:t> </a:t>
            </a:r>
            <a:r>
              <a:rPr lang="en-US" b="1" dirty="0" err="1" smtClean="0"/>
              <a:t>económicos</a:t>
            </a:r>
            <a:r>
              <a:rPr lang="en-US" b="1" dirty="0" smtClean="0"/>
              <a:t> y </a:t>
            </a:r>
            <a:r>
              <a:rPr lang="en-US" b="1" dirty="0" err="1" smtClean="0"/>
              <a:t>para</a:t>
            </a:r>
            <a:r>
              <a:rPr lang="en-US" b="1" dirty="0" smtClean="0"/>
              <a:t> los </a:t>
            </a:r>
            <a:r>
              <a:rPr lang="en-US" b="1" dirty="0" err="1" smtClean="0"/>
              <a:t>usuarios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s-ES_tradnl" dirty="0"/>
              <a:t>Intercambiar valores </a:t>
            </a:r>
            <a:r>
              <a:rPr lang="es-ES_tradnl" dirty="0" smtClean="0"/>
              <a:t>financieros tales </a:t>
            </a:r>
            <a:r>
              <a:rPr lang="es-ES_tradnl" dirty="0"/>
              <a:t>como activos u </a:t>
            </a:r>
            <a:r>
              <a:rPr lang="es-ES_tradnl" dirty="0" smtClean="0"/>
              <a:t>opciones.</a:t>
            </a:r>
            <a:endParaRPr lang="es-ES_tradnl" dirty="0"/>
          </a:p>
          <a:p>
            <a:pPr lvl="1"/>
            <a:r>
              <a:rPr lang="es-ES_tradnl" dirty="0"/>
              <a:t>Conseguir información </a:t>
            </a:r>
            <a:r>
              <a:rPr lang="es-ES_tradnl" dirty="0" smtClean="0"/>
              <a:t>del mercado.</a:t>
            </a:r>
            <a:endParaRPr lang="es-ES_tradnl" dirty="0"/>
          </a:p>
          <a:p>
            <a:pPr lvl="1"/>
            <a:r>
              <a:rPr lang="es-ES_tradnl" dirty="0" smtClean="0"/>
              <a:t>Ganar dinero.</a:t>
            </a:r>
            <a:endParaRPr lang="es-ES_tradnl" dirty="0"/>
          </a:p>
          <a:p>
            <a:pPr lvl="1"/>
            <a:r>
              <a:rPr lang="es-ES_tradnl" dirty="0"/>
              <a:t>Internacionalizar el </a:t>
            </a:r>
            <a:r>
              <a:rPr lang="es-ES_tradnl" dirty="0" smtClean="0"/>
              <a:t>liderazgo de </a:t>
            </a:r>
            <a:r>
              <a:rPr lang="es-ES_tradnl" dirty="0"/>
              <a:t>las empresas para </a:t>
            </a:r>
            <a:r>
              <a:rPr lang="es-ES_tradnl" dirty="0" smtClean="0"/>
              <a:t>que estás</a:t>
            </a:r>
            <a:r>
              <a:rPr lang="es-ES_tradnl" dirty="0"/>
              <a:t>, puedan ganar </a:t>
            </a:r>
            <a:r>
              <a:rPr lang="es-ES_tradnl" dirty="0" smtClean="0"/>
              <a:t>capital para </a:t>
            </a:r>
            <a:r>
              <a:rPr lang="es-ES_tradnl" dirty="0"/>
              <a:t>invertirlo en </a:t>
            </a:r>
            <a:r>
              <a:rPr lang="es-ES_tradnl" dirty="0" smtClean="0"/>
              <a:t>proyectos.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lvl="0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Ventajas de un programa informático sobre los </a:t>
            </a:r>
            <a:r>
              <a:rPr lang="es-ES_tradnl" dirty="0" smtClean="0"/>
              <a:t>humanos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dirty="0"/>
              <a:t>Más rápido -&gt; se adelanta a </a:t>
            </a:r>
            <a:r>
              <a:rPr lang="es-ES_tradnl" dirty="0" smtClean="0"/>
              <a:t>ellos </a:t>
            </a:r>
            <a:r>
              <a:rPr lang="es-ES_tradnl" dirty="0"/>
              <a:t>-&gt; mayor </a:t>
            </a:r>
            <a:r>
              <a:rPr lang="es-ES_tradnl" dirty="0" smtClean="0"/>
              <a:t>volumen.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Menor </a:t>
            </a:r>
            <a:r>
              <a:rPr lang="es-ES_tradnl" dirty="0" smtClean="0"/>
              <a:t>coste.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¿Por qué IA y no técnicas convencionales?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Menos esfuerzo computacional -&gt; puede tener en cuenta más </a:t>
            </a:r>
            <a:r>
              <a:rPr lang="es-ES_tradnl" dirty="0" smtClean="0"/>
              <a:t>datos.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No es necesario conocer en profundidad el </a:t>
            </a:r>
            <a:r>
              <a:rPr lang="es-ES_tradnl" dirty="0" smtClean="0"/>
              <a:t>problema.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Se adapta a entornos </a:t>
            </a:r>
            <a:r>
              <a:rPr lang="es-ES_tradnl" dirty="0" smtClean="0"/>
              <a:t>cambiantes.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>
              <a:buNone/>
            </a:pP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Genética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y en </a:t>
            </a:r>
            <a:r>
              <a:rPr lang="en-US" b="1" dirty="0" err="1" smtClean="0"/>
              <a:t>que</a:t>
            </a:r>
            <a:r>
              <a:rPr lang="en-US" b="1" dirty="0" smtClean="0"/>
              <a:t> se </a:t>
            </a:r>
            <a:r>
              <a:rPr lang="en-US" b="1" dirty="0" err="1" smtClean="0"/>
              <a:t>basa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en la </a:t>
            </a:r>
            <a:r>
              <a:rPr lang="en-US" dirty="0" err="1" smtClean="0"/>
              <a:t>teoría</a:t>
            </a:r>
            <a:r>
              <a:rPr lang="en-US" dirty="0" smtClean="0"/>
              <a:t> de la </a:t>
            </a:r>
            <a:r>
              <a:rPr lang="en-US" dirty="0" err="1" smtClean="0"/>
              <a:t>evoluci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de Darwin.</a:t>
            </a:r>
          </a:p>
          <a:p>
            <a:pPr marL="0" indent="0">
              <a:buNone/>
            </a:pP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</a:t>
            </a:r>
            <a:r>
              <a:rPr lang="en-US" dirty="0" err="1" smtClean="0"/>
              <a:t>é</a:t>
            </a:r>
            <a:r>
              <a:rPr lang="en-US" dirty="0" err="1" smtClean="0"/>
              <a:t>cnicas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consisten</a:t>
            </a:r>
            <a:r>
              <a:rPr lang="en-US" dirty="0" smtClean="0"/>
              <a:t> en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unas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iniciales</a:t>
            </a:r>
            <a:r>
              <a:rPr lang="en-US" dirty="0" smtClean="0"/>
              <a:t> de la </a:t>
            </a:r>
            <a:r>
              <a:rPr lang="en-US" dirty="0" err="1" smtClean="0"/>
              <a:t>soluci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problema</a:t>
            </a:r>
            <a:r>
              <a:rPr lang="en-US" dirty="0" smtClean="0"/>
              <a:t> y </a:t>
            </a:r>
            <a:r>
              <a:rPr lang="en-US" dirty="0" err="1" smtClean="0"/>
              <a:t>hacerlas</a:t>
            </a:r>
            <a:r>
              <a:rPr lang="en-US" dirty="0" smtClean="0"/>
              <a:t> </a:t>
            </a:r>
            <a:r>
              <a:rPr lang="en-US" dirty="0" err="1" smtClean="0"/>
              <a:t>evolucionar</a:t>
            </a:r>
            <a:r>
              <a:rPr lang="en-US" dirty="0" smtClean="0"/>
              <a:t> hasta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la </a:t>
            </a:r>
            <a:r>
              <a:rPr lang="en-US" dirty="0" err="1" smtClean="0"/>
              <a:t>óptima</a:t>
            </a:r>
            <a:r>
              <a:rPr lang="en-US" dirty="0" smtClean="0"/>
              <a:t> o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err="1" smtClean="0"/>
              <a:t>ó</a:t>
            </a:r>
            <a:r>
              <a:rPr lang="en-US" dirty="0" err="1" smtClean="0"/>
              <a:t>xima</a:t>
            </a:r>
            <a:r>
              <a:rPr lang="en-US" dirty="0" smtClean="0"/>
              <a:t> </a:t>
            </a:r>
            <a:r>
              <a:rPr lang="en-US" dirty="0" smtClean="0"/>
              <a:t>a la </a:t>
            </a:r>
            <a:r>
              <a:rPr lang="en-US" dirty="0" err="1" smtClean="0"/>
              <a:t>óptima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·  ¿Como se </a:t>
            </a:r>
            <a:r>
              <a:rPr lang="en-US" b="1" dirty="0" err="1" smtClean="0"/>
              <a:t>puede</a:t>
            </a:r>
            <a:r>
              <a:rPr lang="en-US" b="1" dirty="0" smtClean="0"/>
              <a:t> </a:t>
            </a:r>
            <a:r>
              <a:rPr lang="en-US" b="1" dirty="0" err="1" smtClean="0"/>
              <a:t>implementar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los </a:t>
            </a:r>
            <a:r>
              <a:rPr lang="en-US" dirty="0" err="1" smtClean="0"/>
              <a:t>operadores</a:t>
            </a:r>
            <a:r>
              <a:rPr lang="en-US" dirty="0" smtClean="0"/>
              <a:t> de la </a:t>
            </a:r>
            <a:r>
              <a:rPr lang="en-US" dirty="0" err="1" smtClean="0"/>
              <a:t>evoluci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natural: </a:t>
            </a:r>
            <a:r>
              <a:rPr lang="en-US" dirty="0" err="1" smtClean="0"/>
              <a:t>Cruce</a:t>
            </a:r>
            <a:r>
              <a:rPr lang="en-US" dirty="0" smtClean="0"/>
              <a:t>, </a:t>
            </a:r>
            <a:r>
              <a:rPr lang="en-US" dirty="0" err="1" smtClean="0"/>
              <a:t>Mutaci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Selección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dibujoevolucion.gif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32" y="2037060"/>
            <a:ext cx="32385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IA </a:t>
            </a:r>
            <a:r>
              <a:rPr lang="en-US" dirty="0" err="1" smtClean="0"/>
              <a:t>utilizadas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geneticos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Mutaci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Se </a:t>
            </a:r>
            <a:r>
              <a:rPr lang="en-US" dirty="0" err="1" smtClean="0"/>
              <a:t>introducen</a:t>
            </a:r>
            <a:r>
              <a:rPr lang="en-US" dirty="0" smtClean="0"/>
              <a:t> </a:t>
            </a:r>
            <a:r>
              <a:rPr lang="en-US" dirty="0" err="1" smtClean="0"/>
              <a:t>pequeñas</a:t>
            </a:r>
            <a:r>
              <a:rPr lang="en-US" dirty="0" smtClean="0"/>
              <a:t> </a:t>
            </a:r>
            <a:r>
              <a:rPr lang="en-US" dirty="0" err="1" smtClean="0"/>
              <a:t>variaciones</a:t>
            </a:r>
            <a:r>
              <a:rPr lang="en-US" dirty="0" smtClean="0"/>
              <a:t> en un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subconjunto</a:t>
            </a:r>
            <a:r>
              <a:rPr lang="en-US" dirty="0"/>
              <a:t> </a:t>
            </a:r>
            <a:r>
              <a:rPr lang="en-US" dirty="0" smtClean="0"/>
              <a:t>    	de la </a:t>
            </a:r>
            <a:r>
              <a:rPr lang="en-US" dirty="0" err="1" smtClean="0"/>
              <a:t>población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llevamos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generación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 el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err="1" smtClean="0"/>
              <a:t>í</a:t>
            </a:r>
            <a:r>
              <a:rPr lang="en-US" dirty="0" err="1" smtClean="0"/>
              <a:t>sticas</a:t>
            </a:r>
            <a:r>
              <a:rPr lang="en-US" dirty="0" smtClean="0"/>
              <a:t>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buenas</a:t>
            </a:r>
            <a:r>
              <a:rPr lang="en-US" dirty="0" smtClean="0"/>
              <a:t> 	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encontrasen</a:t>
            </a:r>
            <a:r>
              <a:rPr lang="en-US" dirty="0" smtClean="0"/>
              <a:t> en la </a:t>
            </a:r>
            <a:r>
              <a:rPr lang="en-US" dirty="0" err="1" smtClean="0"/>
              <a:t>población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 startAt="2"/>
            </a:pP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:	</a:t>
            </a:r>
            <a:br>
              <a:rPr lang="en-US" dirty="0" smtClean="0"/>
            </a:br>
            <a:r>
              <a:rPr lang="en-US" dirty="0" smtClean="0"/>
              <a:t>	A </a:t>
            </a:r>
            <a:r>
              <a:rPr lang="en-US" dirty="0" err="1"/>
              <a:t>partir</a:t>
            </a:r>
            <a:r>
              <a:rPr lang="en-US" dirty="0"/>
              <a:t> de dos </a:t>
            </a:r>
            <a:r>
              <a:rPr lang="en-US" dirty="0" err="1"/>
              <a:t>individuos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consigue</a:t>
            </a:r>
            <a:r>
              <a:rPr lang="en-US" dirty="0"/>
              <a:t> un </a:t>
            </a:r>
            <a:r>
              <a:rPr lang="en-US" dirty="0" smtClean="0"/>
              <a:t>	</a:t>
            </a:r>
            <a:r>
              <a:rPr lang="en-US" dirty="0" err="1" smtClean="0"/>
              <a:t>individuo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 smtClean="0"/>
              <a:t>caracter</a:t>
            </a:r>
            <a:r>
              <a:rPr lang="en-US" dirty="0" err="1" smtClean="0"/>
              <a:t>í</a:t>
            </a:r>
            <a:r>
              <a:rPr lang="en-US" dirty="0" err="1" smtClean="0"/>
              <a:t>sticas</a:t>
            </a:r>
            <a:r>
              <a:rPr lang="en-US" dirty="0" smtClean="0"/>
              <a:t> </a:t>
            </a:r>
            <a:r>
              <a:rPr lang="en-US" dirty="0"/>
              <a:t>de ambos.</a:t>
            </a:r>
          </a:p>
          <a:p>
            <a:pPr>
              <a:buFont typeface="+mj-lt"/>
              <a:buAutoNum type="arabicPeriod" startAt="2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Selecci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: (</a:t>
            </a:r>
            <a:r>
              <a:rPr lang="en-US" dirty="0" err="1" smtClean="0"/>
              <a:t>Funci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Fitness)</a:t>
            </a:r>
            <a:br>
              <a:rPr lang="en-US" dirty="0" smtClean="0"/>
            </a:br>
            <a:r>
              <a:rPr lang="en-US" dirty="0" smtClean="0"/>
              <a:t>	La </a:t>
            </a:r>
            <a:r>
              <a:rPr lang="en-US" dirty="0" err="1" smtClean="0"/>
              <a:t>selecci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natural se </a:t>
            </a:r>
            <a:r>
              <a:rPr lang="en-US" dirty="0" err="1" smtClean="0"/>
              <a:t>imita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torneo</a:t>
            </a:r>
            <a:r>
              <a:rPr lang="en-US" dirty="0" smtClean="0"/>
              <a:t> entre </a:t>
            </a:r>
            <a:r>
              <a:rPr lang="en-US" dirty="0" err="1" smtClean="0"/>
              <a:t>individuos</a:t>
            </a:r>
            <a:r>
              <a:rPr lang="en-US" dirty="0" smtClean="0"/>
              <a:t>, 	solo </a:t>
            </a:r>
            <a:r>
              <a:rPr lang="en-US" dirty="0" err="1" smtClean="0"/>
              <a:t>sobreviviran</a:t>
            </a:r>
            <a:r>
              <a:rPr lang="en-US" dirty="0" smtClean="0"/>
              <a:t>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r>
              <a:rPr lang="en-US" dirty="0" smtClean="0"/>
              <a:t> se </a:t>
            </a:r>
            <a:r>
              <a:rPr lang="en-US" dirty="0" err="1" smtClean="0"/>
              <a:t>mide</a:t>
            </a:r>
            <a:r>
              <a:rPr lang="en-US" dirty="0" smtClean="0"/>
              <a:t> con la </a:t>
            </a:r>
            <a:r>
              <a:rPr lang="en-US" dirty="0" err="1" smtClean="0"/>
              <a:t>Función</a:t>
            </a:r>
            <a:r>
              <a:rPr lang="en-US" dirty="0" smtClean="0"/>
              <a:t> Fitness)</a:t>
            </a:r>
            <a:endParaRPr lang="en-US" dirty="0"/>
          </a:p>
          <a:p>
            <a:pPr>
              <a:buAutoNum type="arabicPeriod" startAt="2"/>
            </a:pPr>
            <a:endParaRPr lang="en-US" dirty="0"/>
          </a:p>
          <a:p>
            <a:pPr>
              <a:buAutoNum type="arabicPeriod" startAt="2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98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IA </a:t>
            </a:r>
            <a:r>
              <a:rPr lang="en-US" dirty="0" err="1" smtClean="0"/>
              <a:t>utilizadas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Ejemplos</a:t>
            </a:r>
            <a:r>
              <a:rPr lang="en-US" dirty="0" smtClean="0"/>
              <a:t> en el TSP: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 OX		  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Mutaci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Intercambio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Consideraciones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población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500 </a:t>
            </a:r>
            <a:r>
              <a:rPr lang="en-US" dirty="0" err="1"/>
              <a:t>individuos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del 5%</a:t>
            </a:r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mantenerse</a:t>
            </a:r>
            <a:r>
              <a:rPr lang="en-US" dirty="0"/>
              <a:t> con </a:t>
            </a:r>
            <a:r>
              <a:rPr lang="en-US" dirty="0" err="1"/>
              <a:t>vida</a:t>
            </a:r>
            <a:r>
              <a:rPr lang="en-US" dirty="0"/>
              <a:t> (</a:t>
            </a:r>
            <a:r>
              <a:rPr lang="en-US" dirty="0" err="1"/>
              <a:t>elitismo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Nota: La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gen</a:t>
            </a:r>
            <a:r>
              <a:rPr lang="en-US" dirty="0" err="1" smtClean="0"/>
              <a:t>é</a:t>
            </a:r>
            <a:r>
              <a:rPr lang="en-US" dirty="0" err="1" smtClean="0"/>
              <a:t>tica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ideal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entornos</a:t>
            </a:r>
            <a:r>
              <a:rPr lang="en-US" dirty="0" smtClean="0"/>
              <a:t> </a:t>
            </a:r>
            <a:r>
              <a:rPr lang="en-US" dirty="0" err="1" smtClean="0"/>
              <a:t>distribuidos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CruceOXT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3672408" cy="2387065"/>
          </a:xfrm>
          <a:prstGeom prst="rect">
            <a:avLst/>
          </a:prstGeom>
        </p:spPr>
      </p:pic>
      <p:pic>
        <p:nvPicPr>
          <p:cNvPr id="6" name="Picture 5" descr="MutacionIntercambioT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0808"/>
            <a:ext cx="2679576" cy="17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686800" cy="285728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Descripción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(</a:t>
            </a:r>
            <a:r>
              <a:rPr lang="en-US" dirty="0" err="1"/>
              <a:t>F</a:t>
            </a:r>
            <a:r>
              <a:rPr lang="en-US" dirty="0" err="1" smtClean="0"/>
              <a:t>uncionamiento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664296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effectLst/>
              </a:rPr>
              <a:t>¿Cómo funcionan aplicaciones de intercambios financieros, cuál es la información de entrada y cuales son sus resultados? </a:t>
            </a:r>
          </a:p>
          <a:p>
            <a:pPr marL="0" indent="0">
              <a:buNone/>
            </a:pPr>
            <a:endParaRPr lang="es-ES_tradnl" dirty="0" smtClean="0">
              <a:effectLst/>
            </a:endParaRP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Una </a:t>
            </a:r>
            <a:r>
              <a:rPr lang="es-ES_tradnl" dirty="0">
                <a:effectLst/>
              </a:rPr>
              <a:t>aplicación de intercambios financieros va a tener como información de entrada una conjunto de acciones de </a:t>
            </a:r>
            <a:r>
              <a:rPr lang="es-ES_tradnl" dirty="0" smtClean="0">
                <a:effectLst/>
              </a:rPr>
              <a:t>Mercado.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La población serán un conjunto de reglas de inversión.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Hace </a:t>
            </a:r>
            <a:r>
              <a:rPr lang="es-ES_tradnl" dirty="0">
                <a:effectLst/>
              </a:rPr>
              <a:t>uso de una serie de reglas de inversión -&gt; Tipo de dato = </a:t>
            </a:r>
            <a:r>
              <a:rPr lang="es-ES_tradnl" dirty="0" smtClean="0">
                <a:effectLst/>
              </a:rPr>
              <a:t>Árboles.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effectLst/>
              </a:rPr>
              <a:t>El objetivo es mejorar dichas reglas de </a:t>
            </a:r>
            <a:r>
              <a:rPr lang="es-ES_tradnl" dirty="0" smtClean="0">
                <a:effectLst/>
              </a:rPr>
              <a:t>inversión</a:t>
            </a:r>
            <a:r>
              <a:rPr lang="es-ES_tradnl" dirty="0">
                <a:effectLst/>
              </a:rPr>
              <a:t>.</a:t>
            </a:r>
            <a:endParaRPr lang="es-ES_tradnl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F2C5C"/>
            </a:solidFill>
            <a:latin typeface="DejaVu Sans" pitchFamily="34" charset="0"/>
            <a:ea typeface="DejaVu Sans" pitchFamily="34" charset="0"/>
            <a:cs typeface="DejaVu 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714</Words>
  <Application>Microsoft Macintosh PowerPoint</Application>
  <PresentationFormat>Presentación en pantalla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1_Tema de Office</vt:lpstr>
      <vt:lpstr>Algoritmos genéticos en el mercado financiero</vt:lpstr>
      <vt:lpstr>Índice</vt:lpstr>
      <vt:lpstr>1.1 Descripción del problema</vt:lpstr>
      <vt:lpstr>1.2 Objetivos del problema y sus beneficios </vt:lpstr>
      <vt:lpstr>2. Justificación del uso de la IA</vt:lpstr>
      <vt:lpstr>3. Técnicas de IA usadas</vt:lpstr>
      <vt:lpstr>Técnicas de IA utilizadas</vt:lpstr>
      <vt:lpstr>Técnicas de IA utilizadas</vt:lpstr>
      <vt:lpstr>4. Descripción de la aplicación (Funcionamiento interno)</vt:lpstr>
      <vt:lpstr>4. Descripción de la aplicación (Funcionamiento interno)</vt:lpstr>
      <vt:lpstr>4. Descripción de la aplicación (Funcionamiento interno)</vt:lpstr>
      <vt:lpstr>5.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Lothar Soto Palma</cp:lastModifiedBy>
  <cp:revision>59</cp:revision>
  <dcterms:created xsi:type="dcterms:W3CDTF">2014-01-10T10:00:58Z</dcterms:created>
  <dcterms:modified xsi:type="dcterms:W3CDTF">2015-03-07T17:11:35Z</dcterms:modified>
</cp:coreProperties>
</file>