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20"/>
  </p:notesMasterIdLst>
  <p:sldIdLst>
    <p:sldId id="256" r:id="rId2"/>
    <p:sldId id="270" r:id="rId3"/>
    <p:sldId id="271" r:id="rId4"/>
    <p:sldId id="257" r:id="rId5"/>
    <p:sldId id="258" r:id="rId6"/>
    <p:sldId id="273" r:id="rId7"/>
    <p:sldId id="267" r:id="rId8"/>
    <p:sldId id="259" r:id="rId9"/>
    <p:sldId id="261" r:id="rId10"/>
    <p:sldId id="260" r:id="rId11"/>
    <p:sldId id="263" r:id="rId12"/>
    <p:sldId id="275" r:id="rId13"/>
    <p:sldId id="262" r:id="rId14"/>
    <p:sldId id="265" r:id="rId15"/>
    <p:sldId id="266" r:id="rId16"/>
    <p:sldId id="264" r:id="rId17"/>
    <p:sldId id="27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77" autoAdjust="0"/>
    <p:restoredTop sz="94624"/>
  </p:normalViewPr>
  <p:slideViewPr>
    <p:cSldViewPr snapToGrid="0">
      <p:cViewPr varScale="1">
        <p:scale>
          <a:sx n="95" d="100"/>
          <a:sy n="95" d="100"/>
        </p:scale>
        <p:origin x="1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1BA4E-A63A-4A73-AAA4-6EAE30BC717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5DE4C40-0311-467E-A6F8-A28941F93702}">
      <dgm:prSet/>
      <dgm:spPr/>
      <dgm:t>
        <a:bodyPr/>
        <a:lstStyle/>
        <a:p>
          <a:r>
            <a:rPr lang="hu-HU"/>
            <a:t>Előnyök:</a:t>
          </a:r>
          <a:endParaRPr lang="en-US"/>
        </a:p>
      </dgm:t>
    </dgm:pt>
    <dgm:pt modelId="{3E8B31A0-E53B-4C0B-B613-DF9666E309D5}" type="parTrans" cxnId="{545865DF-4982-4FBF-B62F-3A63B2FA2A03}">
      <dgm:prSet/>
      <dgm:spPr/>
      <dgm:t>
        <a:bodyPr/>
        <a:lstStyle/>
        <a:p>
          <a:endParaRPr lang="en-US"/>
        </a:p>
      </dgm:t>
    </dgm:pt>
    <dgm:pt modelId="{77948CB8-908D-47B5-BB25-5DDF0551B2DD}" type="sibTrans" cxnId="{545865DF-4982-4FBF-B62F-3A63B2FA2A03}">
      <dgm:prSet/>
      <dgm:spPr/>
      <dgm:t>
        <a:bodyPr/>
        <a:lstStyle/>
        <a:p>
          <a:endParaRPr lang="en-US"/>
        </a:p>
      </dgm:t>
    </dgm:pt>
    <dgm:pt modelId="{F3167BB0-AF5E-4F29-A057-C5E126FBF5AE}">
      <dgm:prSet/>
      <dgm:spPr/>
      <dgm:t>
        <a:bodyPr/>
        <a:lstStyle/>
        <a:p>
          <a:r>
            <a:rPr lang="hu-HU"/>
            <a:t>Fejlesztési folyamat gyorsítása</a:t>
          </a:r>
          <a:endParaRPr lang="en-US"/>
        </a:p>
      </dgm:t>
    </dgm:pt>
    <dgm:pt modelId="{625A2723-FFCD-46D3-AB65-4B13FFB2BC46}" type="parTrans" cxnId="{16EE148F-4FF6-4BAC-B232-240C0169066B}">
      <dgm:prSet/>
      <dgm:spPr/>
      <dgm:t>
        <a:bodyPr/>
        <a:lstStyle/>
        <a:p>
          <a:endParaRPr lang="en-US"/>
        </a:p>
      </dgm:t>
    </dgm:pt>
    <dgm:pt modelId="{611EF06B-5941-4D31-B626-DF373C68B1D5}" type="sibTrans" cxnId="{16EE148F-4FF6-4BAC-B232-240C0169066B}">
      <dgm:prSet/>
      <dgm:spPr/>
      <dgm:t>
        <a:bodyPr/>
        <a:lstStyle/>
        <a:p>
          <a:endParaRPr lang="en-US"/>
        </a:p>
      </dgm:t>
    </dgm:pt>
    <dgm:pt modelId="{B9109FFD-3CF2-41F2-A1B7-B12CF9819F9F}">
      <dgm:prSet/>
      <dgm:spPr/>
      <dgm:t>
        <a:bodyPr/>
        <a:lstStyle/>
        <a:p>
          <a:r>
            <a:rPr lang="hu-HU" dirty="0"/>
            <a:t>Kisebb problémák megoldásának segítése</a:t>
          </a:r>
          <a:endParaRPr lang="en-US" dirty="0"/>
        </a:p>
      </dgm:t>
    </dgm:pt>
    <dgm:pt modelId="{660729F8-6389-4D5B-AEFA-EF13DFBFEFA6}" type="parTrans" cxnId="{3BEE36AC-6389-4761-AC0A-A349E52C37DF}">
      <dgm:prSet/>
      <dgm:spPr/>
      <dgm:t>
        <a:bodyPr/>
        <a:lstStyle/>
        <a:p>
          <a:endParaRPr lang="en-US"/>
        </a:p>
      </dgm:t>
    </dgm:pt>
    <dgm:pt modelId="{90256FB5-D194-4B0D-8958-6AD2B8E848A8}" type="sibTrans" cxnId="{3BEE36AC-6389-4761-AC0A-A349E52C37DF}">
      <dgm:prSet/>
      <dgm:spPr/>
      <dgm:t>
        <a:bodyPr/>
        <a:lstStyle/>
        <a:p>
          <a:endParaRPr lang="en-US"/>
        </a:p>
      </dgm:t>
    </dgm:pt>
    <dgm:pt modelId="{B3E93ED5-1183-4EA1-B79A-F1C920209078}">
      <dgm:prSet/>
      <dgm:spPr/>
      <dgm:t>
        <a:bodyPr/>
        <a:lstStyle/>
        <a:p>
          <a:r>
            <a:rPr lang="hu-HU"/>
            <a:t>Korlátok:</a:t>
          </a:r>
          <a:endParaRPr lang="en-US"/>
        </a:p>
      </dgm:t>
    </dgm:pt>
    <dgm:pt modelId="{EFDADFA9-BDB5-4EFD-B5CB-AF44F1DBEE3D}" type="parTrans" cxnId="{1942DFA7-6B5F-4142-B846-C9EF166DCF04}">
      <dgm:prSet/>
      <dgm:spPr/>
      <dgm:t>
        <a:bodyPr/>
        <a:lstStyle/>
        <a:p>
          <a:endParaRPr lang="en-US"/>
        </a:p>
      </dgm:t>
    </dgm:pt>
    <dgm:pt modelId="{F1CC8825-7470-4767-BE69-89E766FB9B0D}" type="sibTrans" cxnId="{1942DFA7-6B5F-4142-B846-C9EF166DCF04}">
      <dgm:prSet/>
      <dgm:spPr/>
      <dgm:t>
        <a:bodyPr/>
        <a:lstStyle/>
        <a:p>
          <a:endParaRPr lang="en-US"/>
        </a:p>
      </dgm:t>
    </dgm:pt>
    <dgm:pt modelId="{42A312DE-CCD6-4FC2-96AF-D2D0FEB0CBE5}">
      <dgm:prSet/>
      <dgm:spPr/>
      <dgm:t>
        <a:bodyPr/>
        <a:lstStyle/>
        <a:p>
          <a:r>
            <a:rPr lang="hu-HU"/>
            <a:t>Nem mindig pontos vagy optimális kód</a:t>
          </a:r>
          <a:endParaRPr lang="en-US"/>
        </a:p>
      </dgm:t>
    </dgm:pt>
    <dgm:pt modelId="{127EA052-D5E8-4917-8C75-792ADD4BB29F}" type="parTrans" cxnId="{B7EB3528-550D-4FEF-BC7D-FB58F319BB65}">
      <dgm:prSet/>
      <dgm:spPr/>
      <dgm:t>
        <a:bodyPr/>
        <a:lstStyle/>
        <a:p>
          <a:endParaRPr lang="en-US"/>
        </a:p>
      </dgm:t>
    </dgm:pt>
    <dgm:pt modelId="{2F16EB5F-D315-4816-BDF6-F9BD52DDC546}" type="sibTrans" cxnId="{B7EB3528-550D-4FEF-BC7D-FB58F319BB65}">
      <dgm:prSet/>
      <dgm:spPr/>
      <dgm:t>
        <a:bodyPr/>
        <a:lstStyle/>
        <a:p>
          <a:endParaRPr lang="en-US"/>
        </a:p>
      </dgm:t>
    </dgm:pt>
    <dgm:pt modelId="{B71220B7-A1BA-4EE7-B53F-A847B5FD4FE8}">
      <dgm:prSet/>
      <dgm:spPr/>
      <dgm:t>
        <a:bodyPr/>
        <a:lstStyle/>
        <a:p>
          <a:r>
            <a:rPr lang="hu-HU"/>
            <a:t>Ellenőrzés szükségessége</a:t>
          </a:r>
          <a:endParaRPr lang="en-US"/>
        </a:p>
      </dgm:t>
    </dgm:pt>
    <dgm:pt modelId="{ED3AE0E2-B195-4A65-9CE6-ADDBCC5DAB33}" type="parTrans" cxnId="{29463837-D018-4F9D-AA3A-4E2F7E8A1E31}">
      <dgm:prSet/>
      <dgm:spPr/>
      <dgm:t>
        <a:bodyPr/>
        <a:lstStyle/>
        <a:p>
          <a:endParaRPr lang="en-US"/>
        </a:p>
      </dgm:t>
    </dgm:pt>
    <dgm:pt modelId="{FA619CE2-29EE-4AFA-B5DF-977AC34DA02E}" type="sibTrans" cxnId="{29463837-D018-4F9D-AA3A-4E2F7E8A1E31}">
      <dgm:prSet/>
      <dgm:spPr/>
      <dgm:t>
        <a:bodyPr/>
        <a:lstStyle/>
        <a:p>
          <a:endParaRPr lang="en-US"/>
        </a:p>
      </dgm:t>
    </dgm:pt>
    <dgm:pt modelId="{7077157E-FACB-1F4E-9A28-8400CDDE8930}" type="pres">
      <dgm:prSet presAssocID="{3B21BA4E-A63A-4A73-AAA4-6EAE30BC717F}" presName="linear" presStyleCnt="0">
        <dgm:presLayoutVars>
          <dgm:animLvl val="lvl"/>
          <dgm:resizeHandles val="exact"/>
        </dgm:presLayoutVars>
      </dgm:prSet>
      <dgm:spPr/>
    </dgm:pt>
    <dgm:pt modelId="{803E236B-79D7-BB4A-B2EB-85F1C2ACEDC2}" type="pres">
      <dgm:prSet presAssocID="{85DE4C40-0311-467E-A6F8-A28941F9370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E5F631-53FF-DB4B-B80E-9FCD714DE521}" type="pres">
      <dgm:prSet presAssocID="{85DE4C40-0311-467E-A6F8-A28941F93702}" presName="childText" presStyleLbl="revTx" presStyleIdx="0" presStyleCnt="2">
        <dgm:presLayoutVars>
          <dgm:bulletEnabled val="1"/>
        </dgm:presLayoutVars>
      </dgm:prSet>
      <dgm:spPr/>
    </dgm:pt>
    <dgm:pt modelId="{EC3724A2-EEAF-1C4A-9A5E-3273D08CD1B4}" type="pres">
      <dgm:prSet presAssocID="{B3E93ED5-1183-4EA1-B79A-F1C92020907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B123FD1-DB28-B144-9D08-73BAA25E57BE}" type="pres">
      <dgm:prSet presAssocID="{B3E93ED5-1183-4EA1-B79A-F1C92020907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2D57404-75D4-2A4B-A1F8-CF864518CFC9}" type="presOf" srcId="{3B21BA4E-A63A-4A73-AAA4-6EAE30BC717F}" destId="{7077157E-FACB-1F4E-9A28-8400CDDE8930}" srcOrd="0" destOrd="0" presId="urn:microsoft.com/office/officeart/2005/8/layout/vList2"/>
    <dgm:cxn modelId="{A8093E0F-8ADB-284B-8417-234055E8CFFA}" type="presOf" srcId="{F3167BB0-AF5E-4F29-A057-C5E126FBF5AE}" destId="{5CE5F631-53FF-DB4B-B80E-9FCD714DE521}" srcOrd="0" destOrd="0" presId="urn:microsoft.com/office/officeart/2005/8/layout/vList2"/>
    <dgm:cxn modelId="{FE3E2E28-71CD-8B42-A16D-31A0712433C6}" type="presOf" srcId="{B3E93ED5-1183-4EA1-B79A-F1C920209078}" destId="{EC3724A2-EEAF-1C4A-9A5E-3273D08CD1B4}" srcOrd="0" destOrd="0" presId="urn:microsoft.com/office/officeart/2005/8/layout/vList2"/>
    <dgm:cxn modelId="{B7EB3528-550D-4FEF-BC7D-FB58F319BB65}" srcId="{B3E93ED5-1183-4EA1-B79A-F1C920209078}" destId="{42A312DE-CCD6-4FC2-96AF-D2D0FEB0CBE5}" srcOrd="0" destOrd="0" parTransId="{127EA052-D5E8-4917-8C75-792ADD4BB29F}" sibTransId="{2F16EB5F-D315-4816-BDF6-F9BD52DDC546}"/>
    <dgm:cxn modelId="{E7ACFE29-DB17-6D4D-A018-A7B87A54578B}" type="presOf" srcId="{85DE4C40-0311-467E-A6F8-A28941F93702}" destId="{803E236B-79D7-BB4A-B2EB-85F1C2ACEDC2}" srcOrd="0" destOrd="0" presId="urn:microsoft.com/office/officeart/2005/8/layout/vList2"/>
    <dgm:cxn modelId="{CC97E133-9B0B-4841-8EB5-6EA1C9FF09F9}" type="presOf" srcId="{B9109FFD-3CF2-41F2-A1B7-B12CF9819F9F}" destId="{5CE5F631-53FF-DB4B-B80E-9FCD714DE521}" srcOrd="0" destOrd="1" presId="urn:microsoft.com/office/officeart/2005/8/layout/vList2"/>
    <dgm:cxn modelId="{29463837-D018-4F9D-AA3A-4E2F7E8A1E31}" srcId="{B3E93ED5-1183-4EA1-B79A-F1C920209078}" destId="{B71220B7-A1BA-4EE7-B53F-A847B5FD4FE8}" srcOrd="1" destOrd="0" parTransId="{ED3AE0E2-B195-4A65-9CE6-ADDBCC5DAB33}" sibTransId="{FA619CE2-29EE-4AFA-B5DF-977AC34DA02E}"/>
    <dgm:cxn modelId="{8744477D-5B64-1F4D-BCF9-F3387C3B6F3F}" type="presOf" srcId="{42A312DE-CCD6-4FC2-96AF-D2D0FEB0CBE5}" destId="{2B123FD1-DB28-B144-9D08-73BAA25E57BE}" srcOrd="0" destOrd="0" presId="urn:microsoft.com/office/officeart/2005/8/layout/vList2"/>
    <dgm:cxn modelId="{16EE148F-4FF6-4BAC-B232-240C0169066B}" srcId="{85DE4C40-0311-467E-A6F8-A28941F93702}" destId="{F3167BB0-AF5E-4F29-A057-C5E126FBF5AE}" srcOrd="0" destOrd="0" parTransId="{625A2723-FFCD-46D3-AB65-4B13FFB2BC46}" sibTransId="{611EF06B-5941-4D31-B626-DF373C68B1D5}"/>
    <dgm:cxn modelId="{1942DFA7-6B5F-4142-B846-C9EF166DCF04}" srcId="{3B21BA4E-A63A-4A73-AAA4-6EAE30BC717F}" destId="{B3E93ED5-1183-4EA1-B79A-F1C920209078}" srcOrd="1" destOrd="0" parTransId="{EFDADFA9-BDB5-4EFD-B5CB-AF44F1DBEE3D}" sibTransId="{F1CC8825-7470-4767-BE69-89E766FB9B0D}"/>
    <dgm:cxn modelId="{3BEE36AC-6389-4761-AC0A-A349E52C37DF}" srcId="{85DE4C40-0311-467E-A6F8-A28941F93702}" destId="{B9109FFD-3CF2-41F2-A1B7-B12CF9819F9F}" srcOrd="1" destOrd="0" parTransId="{660729F8-6389-4D5B-AEFA-EF13DFBFEFA6}" sibTransId="{90256FB5-D194-4B0D-8958-6AD2B8E848A8}"/>
    <dgm:cxn modelId="{B0F60EC8-3648-2E46-86D0-4BF46E67182E}" type="presOf" srcId="{B71220B7-A1BA-4EE7-B53F-A847B5FD4FE8}" destId="{2B123FD1-DB28-B144-9D08-73BAA25E57BE}" srcOrd="0" destOrd="1" presId="urn:microsoft.com/office/officeart/2005/8/layout/vList2"/>
    <dgm:cxn modelId="{545865DF-4982-4FBF-B62F-3A63B2FA2A03}" srcId="{3B21BA4E-A63A-4A73-AAA4-6EAE30BC717F}" destId="{85DE4C40-0311-467E-A6F8-A28941F93702}" srcOrd="0" destOrd="0" parTransId="{3E8B31A0-E53B-4C0B-B613-DF9666E309D5}" sibTransId="{77948CB8-908D-47B5-BB25-5DDF0551B2DD}"/>
    <dgm:cxn modelId="{1845E7F3-5C7C-D346-A9A6-B80AC6793777}" type="presParOf" srcId="{7077157E-FACB-1F4E-9A28-8400CDDE8930}" destId="{803E236B-79D7-BB4A-B2EB-85F1C2ACEDC2}" srcOrd="0" destOrd="0" presId="urn:microsoft.com/office/officeart/2005/8/layout/vList2"/>
    <dgm:cxn modelId="{CF8A6B8D-9AFF-3846-87A8-84B952F203B9}" type="presParOf" srcId="{7077157E-FACB-1F4E-9A28-8400CDDE8930}" destId="{5CE5F631-53FF-DB4B-B80E-9FCD714DE521}" srcOrd="1" destOrd="0" presId="urn:microsoft.com/office/officeart/2005/8/layout/vList2"/>
    <dgm:cxn modelId="{A7DD201C-EB06-AC4F-986F-5425D2179F41}" type="presParOf" srcId="{7077157E-FACB-1F4E-9A28-8400CDDE8930}" destId="{EC3724A2-EEAF-1C4A-9A5E-3273D08CD1B4}" srcOrd="2" destOrd="0" presId="urn:microsoft.com/office/officeart/2005/8/layout/vList2"/>
    <dgm:cxn modelId="{A4478D88-7DB8-EE41-9D91-D9C541CB1519}" type="presParOf" srcId="{7077157E-FACB-1F4E-9A28-8400CDDE8930}" destId="{2B123FD1-DB28-B144-9D08-73BAA25E57B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E236B-79D7-BB4A-B2EB-85F1C2ACEDC2}">
      <dsp:nvSpPr>
        <dsp:cNvPr id="0" name=""/>
        <dsp:cNvSpPr/>
      </dsp:nvSpPr>
      <dsp:spPr>
        <a:xfrm>
          <a:off x="0" y="16678"/>
          <a:ext cx="4632030" cy="678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Előnyök:</a:t>
          </a:r>
          <a:endParaRPr lang="en-US" sz="2900" kern="1200"/>
        </a:p>
      </dsp:txBody>
      <dsp:txXfrm>
        <a:off x="33127" y="49805"/>
        <a:ext cx="4565776" cy="612346"/>
      </dsp:txXfrm>
    </dsp:sp>
    <dsp:sp modelId="{5CE5F631-53FF-DB4B-B80E-9FCD714DE521}">
      <dsp:nvSpPr>
        <dsp:cNvPr id="0" name=""/>
        <dsp:cNvSpPr/>
      </dsp:nvSpPr>
      <dsp:spPr>
        <a:xfrm>
          <a:off x="0" y="695278"/>
          <a:ext cx="4632030" cy="138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06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Fejlesztési folyamat gyorsítása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 dirty="0"/>
            <a:t>Kisebb problémák megoldásának segítése</a:t>
          </a:r>
          <a:endParaRPr lang="en-US" sz="2300" kern="1200" dirty="0"/>
        </a:p>
      </dsp:txBody>
      <dsp:txXfrm>
        <a:off x="0" y="695278"/>
        <a:ext cx="4632030" cy="1380689"/>
      </dsp:txXfrm>
    </dsp:sp>
    <dsp:sp modelId="{EC3724A2-EEAF-1C4A-9A5E-3273D08CD1B4}">
      <dsp:nvSpPr>
        <dsp:cNvPr id="0" name=""/>
        <dsp:cNvSpPr/>
      </dsp:nvSpPr>
      <dsp:spPr>
        <a:xfrm>
          <a:off x="0" y="2075968"/>
          <a:ext cx="4632030" cy="678600"/>
        </a:xfrm>
        <a:prstGeom prst="roundRect">
          <a:avLst/>
        </a:prstGeom>
        <a:solidFill>
          <a:schemeClr val="accent5">
            <a:hueOff val="-21323124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kern="1200"/>
            <a:t>Korlátok:</a:t>
          </a:r>
          <a:endParaRPr lang="en-US" sz="2900" kern="1200"/>
        </a:p>
      </dsp:txBody>
      <dsp:txXfrm>
        <a:off x="33127" y="2109095"/>
        <a:ext cx="4565776" cy="612346"/>
      </dsp:txXfrm>
    </dsp:sp>
    <dsp:sp modelId="{2B123FD1-DB28-B144-9D08-73BAA25E57BE}">
      <dsp:nvSpPr>
        <dsp:cNvPr id="0" name=""/>
        <dsp:cNvSpPr/>
      </dsp:nvSpPr>
      <dsp:spPr>
        <a:xfrm>
          <a:off x="0" y="2754568"/>
          <a:ext cx="4632030" cy="1080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06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Nem mindig pontos vagy optimális kód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Ellenőrzés szükségessége</a:t>
          </a:r>
          <a:endParaRPr lang="en-US" sz="2300" kern="1200"/>
        </a:p>
      </dsp:txBody>
      <dsp:txXfrm>
        <a:off x="0" y="2754568"/>
        <a:ext cx="4632030" cy="1080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045A5-049B-4789-BE49-C75D8C936797}" type="datetimeFigureOut">
              <a:rPr lang="hu-HU" smtClean="0"/>
              <a:t>2025. 09. 08.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04B8B-0ADA-43E3-95A8-299093CE71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431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04B8B-0ADA-43E3-95A8-299093CE71F2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822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2630-8D9B-49ED-8304-99ED43C14D1B}" type="datetime1">
              <a:rPr lang="hu-HU" smtClean="0"/>
              <a:t>2025. 09. 08.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99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6CAF-4114-45C4-8AE3-5053CDEDC128}" type="datetime1">
              <a:rPr lang="hu-HU" smtClean="0"/>
              <a:t>2025. 09. 08.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511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4E77-6D37-4074-947B-10B2C0705808}" type="datetime1">
              <a:rPr lang="hu-HU" smtClean="0"/>
              <a:t>2025. 09. 08.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918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E28C-ED12-4CED-A1AB-ABCB6F004056}" type="datetime1">
              <a:rPr lang="hu-HU" smtClean="0"/>
              <a:t>2025. 09. 08.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206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7097534-9F68-4B15-8C95-5C92175DF33C}" type="datetime1">
              <a:rPr lang="hu-HU" smtClean="0"/>
              <a:t>2025. 09. 08.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hu-H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66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0236-4D97-464D-93BF-D0544C34FE7E}" type="datetime1">
              <a:rPr lang="hu-HU" smtClean="0"/>
              <a:t>2025. 09. 08.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240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B4FB-C80A-476F-AB19-B8FB025A4681}" type="datetime1">
              <a:rPr lang="hu-HU" smtClean="0"/>
              <a:t>2025. 09. 08.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904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A55D-31D0-4E88-82C0-E222E4262618}" type="datetime1">
              <a:rPr lang="hu-HU" smtClean="0"/>
              <a:t>2025. 09. 08.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DE50-10EB-4FC5-BFFC-DE2E4897F327}" type="datetime1">
              <a:rPr lang="hu-HU" smtClean="0"/>
              <a:t>2025. 09. 08.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536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695A-6089-43F3-B813-0876336ED26C}" type="datetime1">
              <a:rPr lang="hu-HU" smtClean="0"/>
              <a:t>2025. 09. 08.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268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A760-46EB-46DA-8894-A5AC5C0FC941}" type="datetime1">
              <a:rPr lang="hu-HU" smtClean="0"/>
              <a:t>2025. 09. 08.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07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4ABB4FB-C80A-476F-AB19-B8FB025A4681}" type="datetime1">
              <a:rPr lang="hu-HU" smtClean="0"/>
              <a:t>2025. 09. 08.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085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2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openxmlformats.org/officeDocument/2006/relationships/image" Target="../media/image13.jpeg"/><Relationship Id="rId9" Type="http://schemas.openxmlformats.org/officeDocument/2006/relationships/diagramColors" Target="../diagrams/colors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92E04C-0CD0-A269-5A3C-1511881AC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3849020"/>
          </a:xfrm>
        </p:spPr>
        <p:txBody>
          <a:bodyPr anchor="b">
            <a:normAutofit/>
          </a:bodyPr>
          <a:lstStyle/>
          <a:p>
            <a:pPr algn="r">
              <a:spcBef>
                <a:spcPts val="2400"/>
              </a:spcBef>
              <a:spcAft>
                <a:spcPts val="1800"/>
              </a:spcAft>
            </a:pP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kurzus</a:t>
            </a:r>
            <a:br>
              <a:rPr lang="hu-HU" sz="3200" dirty="0"/>
            </a:br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2024/25 2. félév</a:t>
            </a:r>
            <a:b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2871FA1-6D34-6A91-4196-5E8F1EAA5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53786"/>
            <a:ext cx="6485956" cy="1099889"/>
          </a:xfrm>
        </p:spPr>
        <p:txBody>
          <a:bodyPr anchor="t">
            <a:normAutofit/>
          </a:bodyPr>
          <a:lstStyle/>
          <a:p>
            <a:pPr algn="r"/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Tárgyfelelős: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Előadó:</a:t>
            </a:r>
          </a:p>
          <a:p>
            <a:pPr algn="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Tejfel Máté                        Dr. Király Roland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315A9097-21BF-AE69-4702-245B8A7049AE}"/>
              </a:ext>
            </a:extLst>
          </p:cNvPr>
          <p:cNvPicPr/>
          <p:nvPr/>
        </p:nvPicPr>
        <p:blipFill>
          <a:blip r:embed="rId2" cstate="print"/>
          <a:srcRect b="34442"/>
          <a:stretch/>
        </p:blipFill>
        <p:spPr>
          <a:xfrm>
            <a:off x="8739986" y="2707829"/>
            <a:ext cx="1828800" cy="14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0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41988A-04A9-752B-CFDD-9BAC8DA3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93" y="484632"/>
            <a:ext cx="5168168" cy="1609344"/>
          </a:xfrm>
        </p:spPr>
        <p:txBody>
          <a:bodyPr>
            <a:normAutofit/>
          </a:bodyPr>
          <a:lstStyle/>
          <a:p>
            <a:r>
              <a:rPr lang="hu-HU" sz="4400" b="1" kern="10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hu-HU" sz="44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Fejlesztési környezetek</a:t>
            </a:r>
            <a:endParaRPr lang="hu-HU" sz="44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259BCC-8264-2BC9-7953-F02D1CFB5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93" y="2121408"/>
            <a:ext cx="5168168" cy="3759628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  <a:buSzPct val="100000"/>
              <a:tabLst>
                <a:tab pos="457200" algn="l"/>
              </a:tabLst>
            </a:pPr>
            <a:r>
              <a:rPr lang="hu-HU" sz="18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Visual Studio Code </a:t>
            </a:r>
            <a:r>
              <a:rPr lang="hu-HU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(VSCode): </a:t>
            </a:r>
          </a:p>
          <a:p>
            <a:pPr marL="981075" lvl="1" indent="-357188">
              <a:spcAft>
                <a:spcPts val="800"/>
              </a:spcAft>
              <a:buSzPct val="6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hu-HU" kern="100">
                <a:latin typeface="Times New Roman" panose="02020603050405020304" pitchFamily="18" charset="0"/>
                <a:cs typeface="Times New Roman" panose="02020603050405020304" pitchFamily="18" charset="0"/>
              </a:rPr>
              <a:t>Integrált fejlesztési környezet Pythonhoz</a:t>
            </a:r>
          </a:p>
          <a:p>
            <a:pPr marL="981075" lvl="1" indent="-357188">
              <a:spcAft>
                <a:spcPts val="800"/>
              </a:spcAft>
              <a:buSzPct val="6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hu-HU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Hibakeresés, kódkiegészítés, integrált terminál</a:t>
            </a:r>
          </a:p>
          <a:p>
            <a:pPr lvl="0">
              <a:spcBef>
                <a:spcPts val="1800"/>
              </a:spcBef>
              <a:spcAft>
                <a:spcPts val="800"/>
              </a:spcAft>
              <a:buSzPct val="100000"/>
              <a:tabLst>
                <a:tab pos="457200" algn="l"/>
              </a:tabLst>
            </a:pPr>
            <a:r>
              <a:rPr lang="hu-HU" sz="18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Jupyter Notebook </a:t>
            </a:r>
            <a:r>
              <a:rPr lang="hu-HU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(ipynb):</a:t>
            </a:r>
          </a:p>
          <a:p>
            <a:pPr marL="981075" lvl="1" indent="-357188">
              <a:spcAft>
                <a:spcPts val="800"/>
              </a:spcAft>
              <a:buSzPct val="60000"/>
              <a:buFont typeface="Courier New" panose="02070309020205020404" pitchFamily="49" charset="0"/>
              <a:buChar char="o"/>
              <a:tabLst>
                <a:tab pos="981075" algn="l"/>
              </a:tabLst>
            </a:pPr>
            <a:r>
              <a:rPr lang="hu-HU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Interaktív fejlesztési környezet</a:t>
            </a:r>
          </a:p>
          <a:p>
            <a:pPr marL="981075" lvl="1" indent="-357188">
              <a:spcAft>
                <a:spcPts val="800"/>
              </a:spcAft>
              <a:buSzPct val="60000"/>
              <a:buFont typeface="Courier New" panose="02070309020205020404" pitchFamily="49" charset="0"/>
              <a:buChar char="o"/>
              <a:tabLst>
                <a:tab pos="981075" algn="l"/>
              </a:tabLst>
            </a:pPr>
            <a:r>
              <a:rPr lang="hu-HU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Adatfeldolgozás és vizualizáció </a:t>
            </a:r>
            <a:br>
              <a:rPr lang="hu-HU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támogatása böngésző alapú felületen</a:t>
            </a:r>
          </a:p>
          <a:p>
            <a:pPr marL="0" indent="0">
              <a:buNone/>
            </a:pPr>
            <a:endParaRPr lang="hu-HU" sz="180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EC0CAE1-139B-0342-62B5-DE98EEE1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AC6B40-9665-4BAE-B750-5A40CB73215F}" type="slidenum">
              <a:rPr lang="hu-HU" smtClean="0"/>
              <a:pPr>
                <a:spcAft>
                  <a:spcPts val="600"/>
                </a:spcAft>
              </a:pPr>
              <a:t>10</a:t>
            </a:fld>
            <a:endParaRPr lang="hu-HU"/>
          </a:p>
        </p:txBody>
      </p:sp>
      <p:pic>
        <p:nvPicPr>
          <p:cNvPr id="5122" name="Picture 2" descr="Visual Studio Code and VS Code icons and names usage guidelines">
            <a:extLst>
              <a:ext uri="{FF2B5EF4-FFF2-40B4-BE49-F238E27FC236}">
                <a16:creationId xmlns:a16="http://schemas.microsoft.com/office/drawing/2014/main" id="{05E8634C-C924-5A29-824E-2902AD3AE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2084" y="713449"/>
            <a:ext cx="2041678" cy="204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 descr="A képen embléma, kör, Betűtípus, Grafika látható&#10;&#10;Automatikusan generált leírás">
            <a:extLst>
              <a:ext uri="{FF2B5EF4-FFF2-40B4-BE49-F238E27FC236}">
                <a16:creationId xmlns:a16="http://schemas.microsoft.com/office/drawing/2014/main" id="{6F330FB7-F260-C29E-E027-27CB91253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738" y="4051058"/>
            <a:ext cx="2033023" cy="1334472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6901BC9-4EC5-9BFD-26C5-B1B13B04B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6364" y="2595973"/>
            <a:ext cx="2795314" cy="324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64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F26957B-511F-DF0B-CEBD-CCE11987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hu-HU" sz="46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5. Az AI-alapú kódgenerálás előnyei és </a:t>
            </a:r>
            <a:r>
              <a:rPr lang="hu-HU" sz="4600" b="1" kern="10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korlátai</a:t>
            </a:r>
            <a:endParaRPr lang="hu-HU" sz="4600"/>
          </a:p>
        </p:txBody>
      </p:sp>
      <p:pic>
        <p:nvPicPr>
          <p:cNvPr id="5" name="Picture 2" descr="First Look at GitHub Copilot in VS Code | Just Another AI Programming Tool?  - YouTube">
            <a:extLst>
              <a:ext uri="{FF2B5EF4-FFF2-40B4-BE49-F238E27FC236}">
                <a16:creationId xmlns:a16="http://schemas.microsoft.com/office/drawing/2014/main" id="{42D86A73-25F7-9E98-439A-848297682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8" r="15496"/>
          <a:stretch/>
        </p:blipFill>
        <p:spPr bwMode="auto">
          <a:xfrm>
            <a:off x="1007196" y="2265037"/>
            <a:ext cx="5088800" cy="39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42847CC-5A8E-C133-FE41-93559931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AC6B40-9665-4BAE-B750-5A40CB73215F}" type="slidenum">
              <a:rPr lang="hu-HU"/>
              <a:pPr>
                <a:spcAft>
                  <a:spcPts val="600"/>
                </a:spcAft>
              </a:pPr>
              <a:t>11</a:t>
            </a:fld>
            <a:endParaRPr lang="hu-HU"/>
          </a:p>
        </p:txBody>
      </p:sp>
      <p:graphicFrame>
        <p:nvGraphicFramePr>
          <p:cNvPr id="6" name="Tartalom helye 2">
            <a:extLst>
              <a:ext uri="{FF2B5EF4-FFF2-40B4-BE49-F238E27FC236}">
                <a16:creationId xmlns:a16="http://schemas.microsoft.com/office/drawing/2014/main" id="{E323EF17-0FC0-45C9-0089-1EBD87B29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985662"/>
              </p:ext>
            </p:extLst>
          </p:nvPr>
        </p:nvGraphicFramePr>
        <p:xfrm>
          <a:off x="6496216" y="2320412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76625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>
            <a:extLst>
              <a:ext uri="{FF2B5EF4-FFF2-40B4-BE49-F238E27FC236}">
                <a16:creationId xmlns:a16="http://schemas.microsoft.com/office/drawing/2014/main" id="{AC787A77-569E-048D-D4F8-239B0406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589" y="357118"/>
            <a:ext cx="9052932" cy="874714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hu-HU" sz="3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AI és COCALC (</a:t>
            </a:r>
            <a:r>
              <a:rPr lang="hu-HU" sz="3600" b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Collaborative</a:t>
            </a:r>
            <a:r>
              <a:rPr lang="hu-HU" sz="3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36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Calculus</a:t>
            </a:r>
            <a:r>
              <a:rPr lang="hu-HU" sz="3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hu-HU" sz="3600" dirty="0"/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2719F6A6-6B55-0594-127D-78D9581E2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586" y="2058466"/>
            <a:ext cx="1524000" cy="3171825"/>
          </a:xfrm>
          <a:prstGeom prst="rect">
            <a:avLst/>
          </a:prstGeom>
          <a:ln w="25400">
            <a:solidFill>
              <a:srgbClr val="0000FF"/>
            </a:solidFill>
          </a:ln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4DDD3E6-FC4B-13C0-9CE6-42E85D56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12</a:t>
            </a:fld>
            <a:endParaRPr lang="hu-HU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D6FEB733-8991-C104-7939-4EC963CC0D13}"/>
              </a:ext>
            </a:extLst>
          </p:cNvPr>
          <p:cNvSpPr txBox="1">
            <a:spLocks/>
          </p:cNvSpPr>
          <p:nvPr/>
        </p:nvSpPr>
        <p:spPr>
          <a:xfrm>
            <a:off x="3259872" y="1877892"/>
            <a:ext cx="8471211" cy="4600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457200" algn="l"/>
              </a:tabLst>
            </a:pPr>
            <a:r>
              <a:rPr lang="hu-HU" sz="3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AI-alapú programozás támogatás (https://</a:t>
            </a:r>
            <a:r>
              <a:rPr lang="hu-HU" sz="3200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cocalc.com</a:t>
            </a:r>
            <a:r>
              <a:rPr lang="hu-HU" sz="3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):</a:t>
            </a:r>
            <a:endParaRPr lang="hu-HU" sz="2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2175" lvl="1" indent="-268288">
              <a:lnSpc>
                <a:spcPct val="107000"/>
              </a:lnSpc>
              <a:spcAft>
                <a:spcPts val="800"/>
              </a:spcAft>
              <a:buSzPct val="60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sz="3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Természetes nyelvű inputból kód javaslatok</a:t>
            </a:r>
          </a:p>
          <a:p>
            <a:pPr marL="892175" lvl="1" indent="-268288">
              <a:lnSpc>
                <a:spcPct val="107000"/>
              </a:lnSpc>
              <a:spcAft>
                <a:spcPts val="800"/>
              </a:spcAft>
              <a:buSzPct val="60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sz="3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Kódgenerálás, magyarázat, hibajavítás,</a:t>
            </a:r>
          </a:p>
          <a:p>
            <a:pPr marL="892175" lvl="1" indent="-268288">
              <a:lnSpc>
                <a:spcPct val="107000"/>
              </a:lnSpc>
              <a:spcAft>
                <a:spcPts val="800"/>
              </a:spcAft>
              <a:buSzPct val="60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sz="3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Dokumentáció, fejlesztés, …</a:t>
            </a:r>
          </a:p>
          <a:p>
            <a:pPr marL="892175" lvl="1" indent="-268288">
              <a:lnSpc>
                <a:spcPct val="107000"/>
              </a:lnSpc>
              <a:spcAft>
                <a:spcPts val="1800"/>
              </a:spcAft>
              <a:buSzPct val="60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sz="3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Magyar nyelvű kommunikáció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64AB7971-DF22-58D0-5389-0014E6C593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82" t="6610" r="11685" b="9510"/>
          <a:stretch/>
        </p:blipFill>
        <p:spPr>
          <a:xfrm>
            <a:off x="630858" y="379238"/>
            <a:ext cx="1061455" cy="1008000"/>
          </a:xfrm>
          <a:prstGeom prst="rect">
            <a:avLst/>
          </a:prstGeom>
        </p:spPr>
      </p:pic>
      <p:pic>
        <p:nvPicPr>
          <p:cNvPr id="11" name="Kép 10" descr="A képen embléma, kör, Betűtípus, Grafika látható&#10;&#10;Automatikusan generált leírás">
            <a:extLst>
              <a:ext uri="{FF2B5EF4-FFF2-40B4-BE49-F238E27FC236}">
                <a16:creationId xmlns:a16="http://schemas.microsoft.com/office/drawing/2014/main" id="{4CD22BDF-B153-4D7A-C862-F03044F13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76" y="379238"/>
            <a:ext cx="1725766" cy="11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5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3AADB1-1FB4-1491-DA67-23B16EBB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521" y="757319"/>
            <a:ext cx="4730451" cy="163773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hu-HU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GitHub </a:t>
            </a:r>
            <a:r>
              <a:rPr lang="hu-HU" sz="4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Copilot</a:t>
            </a:r>
            <a:r>
              <a:rPr lang="hu-HU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hu-HU" sz="4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522005-9E71-3675-C96E-414C1CF1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58" y="2654097"/>
            <a:ext cx="6624493" cy="3944855"/>
          </a:xfrm>
        </p:spPr>
        <p:txBody>
          <a:bodyPr>
            <a:normAutofit fontScale="92500" lnSpcReduction="10000"/>
          </a:bodyPr>
          <a:lstStyle/>
          <a:p>
            <a:pPr lvl="0">
              <a:spcAft>
                <a:spcPts val="800"/>
              </a:spcAft>
              <a:buSzPct val="100000"/>
              <a:tabLst>
                <a:tab pos="457200" algn="l"/>
              </a:tabLst>
            </a:pP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 a GitHub </a:t>
            </a:r>
            <a:r>
              <a:rPr lang="hu-HU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Copilot</a:t>
            </a: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</a:p>
          <a:p>
            <a:pPr marL="892175" lvl="1" indent="-268288">
              <a:spcAft>
                <a:spcPts val="800"/>
              </a:spcAft>
              <a:buSzPct val="60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AI-alapú kódgenerálás </a:t>
            </a:r>
            <a:r>
              <a:rPr lang="hu-HU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Codex</a:t>
            </a: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modell alapján</a:t>
            </a:r>
          </a:p>
          <a:p>
            <a:pPr marL="892175" lvl="1" indent="-268288">
              <a:spcAft>
                <a:spcPts val="800"/>
              </a:spcAft>
              <a:buSzPct val="60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Természetes nyelvű inputból kód javaslatok</a:t>
            </a:r>
          </a:p>
          <a:p>
            <a:pPr lvl="0">
              <a:spcAft>
                <a:spcPts val="800"/>
              </a:spcAft>
              <a:buSzPct val="100000"/>
              <a:tabLst>
                <a:tab pos="457200" algn="l"/>
              </a:tabLst>
            </a:pP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Hogyan működik a </a:t>
            </a:r>
            <a:r>
              <a:rPr lang="hu-HU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Copilot</a:t>
            </a: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</a:p>
          <a:p>
            <a:pPr lvl="0">
              <a:spcAft>
                <a:spcPts val="800"/>
              </a:spcAft>
              <a:buSzPct val="100000"/>
              <a:tabLst>
                <a:tab pos="457200" algn="l"/>
              </a:tabLst>
            </a:pP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https://</a:t>
            </a:r>
            <a:r>
              <a:rPr lang="hu-HU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education.github.com</a:t>
            </a: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hu-HU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discount_requests</a:t>
            </a: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hu-HU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application</a:t>
            </a:r>
            <a:endParaRPr lang="hu-HU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2175" lvl="1" indent="-268288">
              <a:spcAft>
                <a:spcPts val="800"/>
              </a:spcAft>
              <a:buSzPct val="60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Integráció fejlesztési környezetekkel (pl. </a:t>
            </a:r>
            <a:r>
              <a:rPr lang="hu-HU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VSCode</a:t>
            </a: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892175" lvl="1" indent="-268288">
              <a:spcAft>
                <a:spcPts val="800"/>
              </a:spcAft>
              <a:buSzPct val="60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Kódgenerálás a fejlesztés során</a:t>
            </a:r>
          </a:p>
          <a:p>
            <a:pPr marL="434975" indent="-268288">
              <a:spcAft>
                <a:spcPts val="800"/>
              </a:spcAft>
              <a:buSzPct val="60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https://</a:t>
            </a:r>
            <a:r>
              <a:rPr lang="hu-HU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docs.github.com</a:t>
            </a: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hu-HU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</a:t>
            </a: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hu-HU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authentication</a:t>
            </a: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/securing-your-account-with-two-factor-authentication-2fa/</a:t>
            </a:r>
            <a:r>
              <a:rPr lang="hu-HU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configuring-two-factor-authentication</a:t>
            </a:r>
            <a:endParaRPr lang="hu-HU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2175" lvl="1" indent="-268288">
              <a:spcAft>
                <a:spcPts val="800"/>
              </a:spcAft>
              <a:buSzPct val="60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hu-HU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hu-HU" sz="14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6518843-21E5-5BDB-92AF-448D7B85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AC6B40-9665-4BAE-B750-5A40CB73215F}" type="slidenum">
              <a:rPr lang="hu-HU" smtClean="0"/>
              <a:pPr>
                <a:spcAft>
                  <a:spcPts val="600"/>
                </a:spcAft>
              </a:pPr>
              <a:t>13</a:t>
            </a:fld>
            <a:endParaRPr lang="hu-HU"/>
          </a:p>
        </p:txBody>
      </p:sp>
      <p:pic>
        <p:nvPicPr>
          <p:cNvPr id="6146" name="Picture 2" descr="First Look at GitHub Copilot in VS Code | Just Another AI Programming Tool?  - YouTube">
            <a:extLst>
              <a:ext uri="{FF2B5EF4-FFF2-40B4-BE49-F238E27FC236}">
                <a16:creationId xmlns:a16="http://schemas.microsoft.com/office/drawing/2014/main" id="{59998F74-AE1F-60E0-CB5F-9A95F28D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1151" y="1472922"/>
            <a:ext cx="4218484" cy="23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95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9AB196-AD08-6585-23B0-C0A7CFD7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98394"/>
            <a:ext cx="4730451" cy="1637730"/>
          </a:xfrm>
        </p:spPr>
        <p:txBody>
          <a:bodyPr>
            <a:normAutofit/>
          </a:bodyPr>
          <a:lstStyle/>
          <a:p>
            <a:r>
              <a:rPr lang="hu-HU" sz="3700" b="1">
                <a:latin typeface="Times New Roman" panose="02020603050405020304" pitchFamily="18" charset="0"/>
                <a:cs typeface="Times New Roman" panose="02020603050405020304" pitchFamily="18" charset="0"/>
              </a:rPr>
              <a:t>Kódgenerálás,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21721F-044B-99F8-A8C3-D9829020E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78608"/>
            <a:ext cx="4730451" cy="3593592"/>
          </a:xfrm>
        </p:spPr>
        <p:txBody>
          <a:bodyPr>
            <a:normAutofit/>
          </a:bodyPr>
          <a:lstStyle/>
          <a:p>
            <a:pPr marL="0" indent="0">
              <a:spcAft>
                <a:spcPts val="3000"/>
              </a:spcAft>
              <a:buNone/>
            </a:pPr>
            <a:r>
              <a:rPr lang="hu-HU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Írjunk egy Python kódot, amely egy lista elemeit összeadja és kiírja az eredményt: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effectLst/>
                <a:latin typeface="Consolas" panose="020B0609020204030204" pitchFamily="49" charset="0"/>
              </a:rPr>
              <a:t># Define a list of numbers</a:t>
            </a:r>
            <a:endParaRPr lang="hu-HU" b="1" dirty="0"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effectLst/>
                <a:latin typeface="Consolas" panose="020B0609020204030204" pitchFamily="49" charset="0"/>
              </a:rPr>
              <a:t>lista</a:t>
            </a:r>
            <a:r>
              <a:rPr lang="en-US" b="1" dirty="0">
                <a:effectLst/>
                <a:latin typeface="Consolas" panose="020B0609020204030204" pitchFamily="49" charset="0"/>
              </a:rPr>
              <a:t> = [1, 3, 5, 7, 9, 11]</a:t>
            </a:r>
            <a:endParaRPr lang="hu-HU" b="1" dirty="0"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effectLst/>
                <a:latin typeface="Consolas" panose="020B0609020204030204" pitchFamily="49" charset="0"/>
              </a:rPr>
              <a:t># Calculate the sum of the numbers in the list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effectLst/>
                <a:latin typeface="Consolas" panose="020B0609020204030204" pitchFamily="49" charset="0"/>
              </a:rPr>
              <a:t>osszeg</a:t>
            </a:r>
            <a:r>
              <a:rPr lang="en-US" b="1" dirty="0">
                <a:effectLst/>
                <a:latin typeface="Consolas" panose="020B0609020204030204" pitchFamily="49" charset="0"/>
              </a:rPr>
              <a:t> = sum(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lista</a:t>
            </a:r>
            <a:r>
              <a:rPr lang="en-US" b="1" dirty="0">
                <a:effectLst/>
                <a:latin typeface="Consolas" panose="020B0609020204030204" pitchFamily="49" charset="0"/>
              </a:rPr>
              <a:t>)</a:t>
            </a:r>
            <a:r>
              <a:rPr lang="hu-HU" b="1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effectLst/>
                <a:latin typeface="Consolas" panose="020B0609020204030204" pitchFamily="49" charset="0"/>
              </a:rPr>
              <a:t># Print the sum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effectLst/>
                <a:latin typeface="Consolas" panose="020B0609020204030204" pitchFamily="49" charset="0"/>
              </a:rPr>
              <a:t>print("Az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összeg</a:t>
            </a:r>
            <a:r>
              <a:rPr lang="en-US" b="1" dirty="0">
                <a:effectLst/>
                <a:latin typeface="Consolas" panose="020B0609020204030204" pitchFamily="49" charset="0"/>
              </a:rPr>
              <a:t>:",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osszeg</a:t>
            </a:r>
            <a:r>
              <a:rPr lang="en-US" b="1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latin typeface="Consolas" panose="020B0609020204030204" pitchFamily="49" charset="0"/>
              </a:rPr>
              <a:t>Esetleg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valami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komolyabbat</a:t>
            </a:r>
            <a:r>
              <a:rPr lang="en-US" b="1" dirty="0">
                <a:latin typeface="Consolas" panose="020B0609020204030204" pitchFamily="49" charset="0"/>
              </a:rPr>
              <a:t>!</a:t>
            </a:r>
            <a:endParaRPr lang="en-US" b="1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u-HU" sz="1800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0" indent="0">
              <a:buNone/>
            </a:pPr>
            <a:endParaRPr lang="hu-HU" sz="18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279764B-E211-68D9-AE14-018A6F7D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AC6B40-9665-4BAE-B750-5A40CB73215F}" type="slidenum">
              <a:rPr lang="hu-HU" smtClean="0"/>
              <a:pPr>
                <a:spcAft>
                  <a:spcPts val="600"/>
                </a:spcAft>
              </a:pPr>
              <a:t>14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F29C1C9-07DD-8DF5-A557-128EC171E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666" y="1792258"/>
            <a:ext cx="4269969" cy="59305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A775515-4C94-7568-489E-D9E5136C8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946" y="3719972"/>
            <a:ext cx="2514560" cy="247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7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DD2E5F-07F1-1A88-2FBA-ECF1E686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125"/>
            <a:ext cx="10515600" cy="917265"/>
          </a:xfrm>
        </p:spPr>
        <p:txBody>
          <a:bodyPr>
            <a:normAutofit fontScale="90000"/>
          </a:bodyPr>
          <a:lstStyle/>
          <a:p>
            <a:pPr algn="ctr"/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kód finomítása, a hatékonyság növelése, példa </a:t>
            </a:r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4F46B51B-4DDF-39D6-6A86-972C32A9CF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83393"/>
              </p:ext>
            </p:extLst>
          </p:nvPr>
        </p:nvGraphicFramePr>
        <p:xfrm>
          <a:off x="919977" y="1256536"/>
          <a:ext cx="105156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8746471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29022095"/>
                    </a:ext>
                  </a:extLst>
                </a:gridCol>
              </a:tblGrid>
              <a:tr h="4732523">
                <a:tc>
                  <a:txBody>
                    <a:bodyPr/>
                    <a:lstStyle/>
                    <a:p>
                      <a:endParaRPr lang="hu-HU" dirty="0"/>
                    </a:p>
                    <a:p>
                      <a:endParaRPr lang="hu-HU" dirty="0"/>
                    </a:p>
                    <a:p>
                      <a:endParaRPr lang="hu-HU" dirty="0"/>
                    </a:p>
                    <a:p>
                      <a:endParaRPr lang="hu-HU" dirty="0"/>
                    </a:p>
                    <a:p>
                      <a:endParaRPr lang="hu-HU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7800" indent="0"/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</a:t>
                      </a:r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fibonacci</a:t>
                      </a:r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(n):</a:t>
                      </a:r>
                    </a:p>
                    <a:p>
                      <a:pPr marL="177800" indent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&lt;= 1:</a:t>
                      </a:r>
                    </a:p>
                    <a:p>
                      <a:pPr marL="177800" indent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</a:p>
                    <a:p>
                      <a:pPr marL="177800" indent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177800" indent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fibonacci</a:t>
                      </a:r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(n-1) + </a:t>
                      </a:r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fibonacci</a:t>
                      </a:r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(n-2)</a:t>
                      </a:r>
                    </a:p>
                    <a:p>
                      <a:pPr marL="177800" indent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N-edik Fibonacci szám kiszámítása</a:t>
                      </a:r>
                    </a:p>
                    <a:p>
                      <a:pPr marL="177800" indent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= 10</a:t>
                      </a:r>
                    </a:p>
                    <a:p>
                      <a:pPr marL="177800" indent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</a:t>
                      </a:r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f"A</a:t>
                      </a:r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(z) {n}. Fibonacci szám: {</a:t>
                      </a:r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fibonacci</a:t>
                      </a:r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(n)}")</a:t>
                      </a:r>
                    </a:p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  <a:p>
                      <a:endParaRPr lang="hu-HU" dirty="0"/>
                    </a:p>
                    <a:p>
                      <a:endParaRPr lang="hu-HU" dirty="0"/>
                    </a:p>
                    <a:p>
                      <a:r>
                        <a:rPr lang="hu-H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pPr marL="177800" indent="0"/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</a:t>
                      </a:r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fibonacci</a:t>
                      </a:r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(n):</a:t>
                      </a:r>
                    </a:p>
                    <a:p>
                      <a:pPr marL="177800" indent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&lt;= 1:</a:t>
                      </a:r>
                    </a:p>
                    <a:p>
                      <a:pPr marL="177800" indent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</a:p>
                    <a:p>
                      <a:pPr marL="177800" indent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a, b = 0, 1</a:t>
                      </a:r>
                    </a:p>
                    <a:p>
                      <a:pPr marL="177800" indent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 in </a:t>
                      </a:r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</a:t>
                      </a:r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(2, n+1):</a:t>
                      </a:r>
                    </a:p>
                    <a:p>
                      <a:pPr marL="177800" indent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a, b = b, a + b</a:t>
                      </a:r>
                    </a:p>
                    <a:p>
                      <a:pPr marL="177800" indent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</a:t>
                      </a:r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</a:t>
                      </a:r>
                    </a:p>
                    <a:p>
                      <a:pPr marL="177800" indent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N-edik Fibonacci szám kiszámítása</a:t>
                      </a:r>
                    </a:p>
                    <a:p>
                      <a:pPr marL="177800" indent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= 10</a:t>
                      </a:r>
                    </a:p>
                    <a:p>
                      <a:pPr marL="177800" indent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</a:t>
                      </a:r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f"A</a:t>
                      </a:r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(z) {n}. Fibonacci szám: {</a:t>
                      </a:r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fibonacci</a:t>
                      </a:r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(n)}")</a:t>
                      </a:r>
                    </a:p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059"/>
                  </a:ext>
                </a:extLst>
              </a:tr>
            </a:tbl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F11F6FF-3EB0-BEED-CF54-30BEBBEA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15</a:t>
            </a:fld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4725C0F-5FB2-7572-04A5-837B3C57D376}"/>
              </a:ext>
            </a:extLst>
          </p:cNvPr>
          <p:cNvSpPr txBox="1"/>
          <p:nvPr/>
        </p:nvSpPr>
        <p:spPr>
          <a:xfrm>
            <a:off x="1182030" y="1414954"/>
            <a:ext cx="49957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Írjunk egy Python programot, amely megadja a Fibonacci-sorozatot rekurzív módszerrel:</a:t>
            </a:r>
            <a:endParaRPr lang="hu-HU" sz="22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CC93C40-BCF5-4B63-0DE8-ADBC04624594}"/>
              </a:ext>
            </a:extLst>
          </p:cNvPr>
          <p:cNvSpPr txBox="1"/>
          <p:nvPr/>
        </p:nvSpPr>
        <p:spPr>
          <a:xfrm>
            <a:off x="6358053" y="1414954"/>
            <a:ext cx="49957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Írjunk egy Python programot, amely megadja a Fibonacci-sorozatot iterációval:</a:t>
            </a:r>
            <a:endParaRPr lang="hu-HU" sz="2200" dirty="0"/>
          </a:p>
        </p:txBody>
      </p:sp>
    </p:spTree>
    <p:extLst>
      <p:ext uri="{BB962C8B-B14F-4D97-AF65-F5344CB8AC3E}">
        <p14:creationId xmlns:p14="http://schemas.microsoft.com/office/powerpoint/2010/main" val="3011921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380CFB-5CB9-B927-79D1-D42DA478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3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hu-HU" sz="3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Az AI etikus használata</a:t>
            </a:r>
            <a:endParaRPr lang="hu-HU" sz="3600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C6882616-B0F4-2935-E2CD-5D094475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380" y="2087889"/>
            <a:ext cx="10000786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457200" algn="l"/>
              </a:tabLst>
            </a:pPr>
            <a:r>
              <a:rPr lang="hu-HU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Plágium elkerülése:</a:t>
            </a:r>
            <a:endParaRPr lang="hu-HU" sz="3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81075" lvl="1" indent="-266700">
              <a:lnSpc>
                <a:spcPct val="107000"/>
              </a:lnSpc>
              <a:spcAft>
                <a:spcPts val="800"/>
              </a:spcAft>
              <a:buSzPct val="60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Nyílt forráskódú adatokból tanuló AI használata</a:t>
            </a:r>
          </a:p>
          <a:p>
            <a:pPr marL="981075" lvl="1" indent="-266700">
              <a:lnSpc>
                <a:spcPct val="107000"/>
              </a:lnSpc>
              <a:spcAft>
                <a:spcPts val="800"/>
              </a:spcAft>
              <a:buSzPct val="60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saját kód egyediségének megőrzése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ct val="100000"/>
              <a:tabLst>
                <a:tab pos="457200" algn="l"/>
              </a:tabLst>
            </a:pPr>
            <a:r>
              <a:rPr lang="hu-HU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Kódminőség és felelősség:</a:t>
            </a:r>
            <a:endParaRPr lang="hu-HU" sz="3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81075" lvl="1" indent="-266700">
              <a:lnSpc>
                <a:spcPct val="107000"/>
              </a:lnSpc>
              <a:spcAft>
                <a:spcPts val="800"/>
              </a:spcAft>
              <a:buSzPct val="60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generált kód felülvizsgálatának fontossága</a:t>
            </a:r>
          </a:p>
          <a:p>
            <a:pPr marL="981075" lvl="1" indent="-266700">
              <a:lnSpc>
                <a:spcPct val="107000"/>
              </a:lnSpc>
              <a:spcAft>
                <a:spcPts val="800"/>
              </a:spcAft>
              <a:buSzPct val="60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fejlesztők felelőssége a kód minőségéért és biztonságáért</a:t>
            </a:r>
          </a:p>
          <a:p>
            <a:endParaRPr lang="hu-HU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7742E7C0-5033-60B1-170E-5AB097D4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16</a:t>
            </a:fld>
            <a:endParaRPr lang="hu-HU"/>
          </a:p>
        </p:txBody>
      </p:sp>
      <p:pic>
        <p:nvPicPr>
          <p:cNvPr id="7170" name="Picture 2" descr="GitHub Copilot for VSCode Might Make Coding Easier - Podfeet Podcasts">
            <a:extLst>
              <a:ext uri="{FF2B5EF4-FFF2-40B4-BE49-F238E27FC236}">
                <a16:creationId xmlns:a16="http://schemas.microsoft.com/office/drawing/2014/main" id="{E38813CD-9B53-2CD3-8DFB-775754E0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169" y="531252"/>
            <a:ext cx="1897679" cy="118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186DB93-0C78-8E2D-48CF-1EE908C14C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82" t="6610" r="11685" b="9510"/>
          <a:stretch/>
        </p:blipFill>
        <p:spPr>
          <a:xfrm>
            <a:off x="969925" y="618606"/>
            <a:ext cx="1061455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29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34D39C-35CA-7984-9012-F447FE17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971" y="379488"/>
            <a:ext cx="2663283" cy="873843"/>
          </a:xfrm>
        </p:spPr>
        <p:txBody>
          <a:bodyPr>
            <a:normAutofit fontScale="90000"/>
          </a:bodyPr>
          <a:lstStyle/>
          <a:p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1FE38-A05E-DC3F-49FB-E42346A5A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71" y="1253331"/>
            <a:ext cx="10515600" cy="2538084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Bemutattuk a kurzus tematikáját, elvárásait és az értékelés szempontjait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Ismertettük:</a:t>
            </a:r>
          </a:p>
          <a:p>
            <a:pPr lvl="1"/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Python nyelv és programozás bevezető gondolatait</a:t>
            </a:r>
          </a:p>
          <a:p>
            <a:pPr lvl="1"/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AI használatát és etikus alkalmazásának elveit</a:t>
            </a:r>
          </a:p>
          <a:p>
            <a:pPr marL="0" lvl="1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4CB5463-570A-C189-2801-7485885C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17</a:t>
            </a:fld>
            <a:endParaRPr lang="hu-HU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3935C1D9-84B7-12C0-0A95-152F5767EF9E}"/>
              </a:ext>
            </a:extLst>
          </p:cNvPr>
          <p:cNvSpPr txBox="1">
            <a:spLocks/>
          </p:cNvSpPr>
          <p:nvPr/>
        </p:nvSpPr>
        <p:spPr>
          <a:xfrm>
            <a:off x="4764358" y="4228336"/>
            <a:ext cx="2663283" cy="87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Konzultáció</a:t>
            </a:r>
          </a:p>
        </p:txBody>
      </p:sp>
    </p:spTree>
    <p:extLst>
      <p:ext uri="{BB962C8B-B14F-4D97-AF65-F5344CB8AC3E}">
        <p14:creationId xmlns:p14="http://schemas.microsoft.com/office/powerpoint/2010/main" val="246056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88438F-004E-6714-4AB5-A9786CD9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38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0D822A7-E9D1-03EB-54B7-929C991F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4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E0B303-C7B2-44AA-91E8-206E33A7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4700"/>
            <a:ext cx="10058400" cy="1609344"/>
          </a:xfrm>
        </p:spPr>
        <p:txBody>
          <a:bodyPr>
            <a:normAutofit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Tematika:</a:t>
            </a:r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D2E7F0A4-94A0-CC20-B2CB-33953701F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562081"/>
              </p:ext>
            </p:extLst>
          </p:nvPr>
        </p:nvGraphicFramePr>
        <p:xfrm>
          <a:off x="1066800" y="1569868"/>
          <a:ext cx="10058401" cy="498725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068139">
                  <a:extLst>
                    <a:ext uri="{9D8B030D-6E8A-4147-A177-3AD203B41FA5}">
                      <a16:colId xmlns:a16="http://schemas.microsoft.com/office/drawing/2014/main" val="1806802218"/>
                    </a:ext>
                  </a:extLst>
                </a:gridCol>
                <a:gridCol w="4990262">
                  <a:extLst>
                    <a:ext uri="{9D8B030D-6E8A-4147-A177-3AD203B41FA5}">
                      <a16:colId xmlns:a16="http://schemas.microsoft.com/office/drawing/2014/main" val="1716456003"/>
                    </a:ext>
                  </a:extLst>
                </a:gridCol>
              </a:tblGrid>
              <a:tr h="3497132">
                <a:tc>
                  <a:txBody>
                    <a:bodyPr/>
                    <a:lstStyle/>
                    <a:p>
                      <a:pPr marL="457200" indent="-457200">
                        <a:spcBef>
                          <a:spcPts val="0"/>
                        </a:spcBef>
                        <a:spcAft>
                          <a:spcPts val="600"/>
                        </a:spcAft>
                        <a:buAutoNum type="arabicPeriod"/>
                      </a:pPr>
                      <a:r>
                        <a:rPr lang="hu-HU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Python bevezetés, telepítés, bevezetés a Pythonba és az AI etikus használata</a:t>
                      </a:r>
                    </a:p>
                    <a:p>
                      <a:pPr marL="457200" indent="-457200">
                        <a:spcBef>
                          <a:spcPts val="0"/>
                        </a:spcBef>
                        <a:spcAft>
                          <a:spcPts val="600"/>
                        </a:spcAft>
                        <a:buAutoNum type="arabicPeriod"/>
                      </a:pPr>
                      <a:r>
                        <a:rPr lang="hu-HU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Adattípusok és változók, </a:t>
                      </a:r>
                    </a:p>
                    <a:p>
                      <a:pPr marL="457200" indent="-457200">
                        <a:spcBef>
                          <a:spcPts val="0"/>
                        </a:spcBef>
                        <a:spcAft>
                          <a:spcPts val="600"/>
                        </a:spcAft>
                        <a:buAutoNum type="arabicPeriod"/>
                      </a:pPr>
                      <a:r>
                        <a:rPr lang="hu-HU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függvények és hibakezelés</a:t>
                      </a:r>
                    </a:p>
                    <a:p>
                      <a:pPr marL="457200" indent="-457200">
                        <a:spcBef>
                          <a:spcPts val="0"/>
                        </a:spcBef>
                        <a:spcAft>
                          <a:spcPts val="600"/>
                        </a:spcAft>
                        <a:buAutoNum type="arabicPeriod"/>
                      </a:pPr>
                      <a:r>
                        <a:rPr lang="hu-HU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Objektumorientált programozás</a:t>
                      </a:r>
                    </a:p>
                    <a:p>
                      <a:pPr marL="457200" indent="-457200">
                        <a:spcBef>
                          <a:spcPts val="0"/>
                        </a:spcBef>
                        <a:spcAft>
                          <a:spcPts val="600"/>
                        </a:spcAft>
                        <a:buAutoNum type="arabicPeriod"/>
                      </a:pPr>
                      <a:r>
                        <a:rPr lang="hu-HU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Objektumorientált programozás gyakorlati példákkal</a:t>
                      </a:r>
                    </a:p>
                    <a:p>
                      <a:pPr marL="457200" indent="-457200">
                        <a:spcBef>
                          <a:spcPts val="0"/>
                        </a:spcBef>
                        <a:spcAft>
                          <a:spcPts val="600"/>
                        </a:spcAft>
                        <a:buAutoNum type="arabicPeriod"/>
                      </a:pPr>
                      <a:r>
                        <a:rPr lang="hu-HU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Csomagkezelés, PIP, PIP3, grafikus felület és játékfejlesztés</a:t>
                      </a:r>
                    </a:p>
                    <a:p>
                      <a:pPr marL="457200" indent="-457200">
                        <a:spcBef>
                          <a:spcPts val="0"/>
                        </a:spcBef>
                        <a:spcAft>
                          <a:spcPts val="600"/>
                        </a:spcAft>
                        <a:buAutoNum type="arabicPeriod"/>
                      </a:pPr>
                      <a:r>
                        <a:rPr lang="hu-HU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Webfejlesztés Pythonban, </a:t>
                      </a:r>
                      <a:r>
                        <a:rPr lang="hu-HU" sz="2000" b="1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Flask</a:t>
                      </a:r>
                      <a:r>
                        <a:rPr lang="hu-HU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hu-HU" sz="2000" b="1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Django</a:t>
                      </a:r>
                      <a:endParaRPr lang="hu-HU" sz="20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457200" indent="-457200">
                        <a:spcBef>
                          <a:spcPts val="0"/>
                        </a:spcBef>
                        <a:spcAft>
                          <a:spcPts val="600"/>
                        </a:spcAft>
                        <a:buAutoNum type="arabicPeriod"/>
                      </a:pPr>
                      <a:r>
                        <a:rPr lang="hu-HU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REST API és </a:t>
                      </a:r>
                      <a:r>
                        <a:rPr lang="hu-HU" sz="2000" b="1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api-k</a:t>
                      </a:r>
                      <a:r>
                        <a:rPr lang="hu-HU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használata – </a:t>
                      </a:r>
                      <a:r>
                        <a:rPr lang="hu-HU" sz="2000" b="1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FastAPI</a:t>
                      </a:r>
                      <a:endParaRPr lang="hu-HU" sz="2000" b="1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6659" marR="139994" marT="93329" marB="933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Tx/>
                        <a:buSzTx/>
                        <a:buFont typeface="+mj-lt"/>
                        <a:buAutoNum type="arabicPeriod" startAt="9"/>
                        <a:tabLst/>
                        <a:defRPr/>
                      </a:pPr>
                      <a:r>
                        <a:rPr lang="hu-HU" sz="2000" b="1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OpnCV</a:t>
                      </a:r>
                      <a:r>
                        <a:rPr lang="hu-HU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képek, objektumok azonosítása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Tx/>
                        <a:buSzTx/>
                        <a:buFont typeface="+mj-lt"/>
                        <a:buAutoNum type="arabicPeriod" startAt="9"/>
                        <a:tabLst/>
                        <a:defRPr/>
                      </a:pPr>
                      <a:r>
                        <a:rPr lang="hu-HU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LLM-ek </a:t>
                      </a:r>
                      <a:r>
                        <a:rPr lang="hu-HU" sz="20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használata </a:t>
                      </a:r>
                      <a:r>
                        <a:rPr lang="hu-HU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hu-HU" sz="2000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ythonban </a:t>
                      </a:r>
                      <a:r>
                        <a:rPr lang="hu-HU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hu-HU" sz="2000" b="1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Fine</a:t>
                      </a:r>
                      <a:r>
                        <a:rPr lang="hu-HU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u-HU" sz="2000" b="1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tuning</a:t>
                      </a:r>
                      <a:r>
                        <a:rPr lang="hu-HU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Tx/>
                        <a:buSzTx/>
                        <a:buFont typeface="+mj-lt"/>
                        <a:buAutoNum type="arabicPeriod" startAt="9"/>
                        <a:tabLst/>
                        <a:defRPr/>
                      </a:pPr>
                      <a:r>
                        <a:rPr lang="hu-HU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Mesterséges intelligencia és gépi tanulás alapjai, </a:t>
                      </a:r>
                      <a:r>
                        <a:rPr lang="hu-HU" sz="2000" b="1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TensorFlow</a:t>
                      </a:r>
                      <a:r>
                        <a:rPr lang="hu-HU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Tx/>
                        <a:buSzTx/>
                        <a:buFont typeface="+mj-lt"/>
                        <a:buAutoNum type="arabicPeriod" startAt="9"/>
                        <a:tabLst/>
                        <a:defRPr/>
                      </a:pPr>
                      <a:r>
                        <a:rPr lang="hu-HU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Adatkezelés, Big Data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Tx/>
                        <a:buSzTx/>
                        <a:buFont typeface="+mj-lt"/>
                        <a:buAutoNum type="arabicPeriod" startAt="9"/>
                        <a:tabLst/>
                        <a:defRPr/>
                      </a:pPr>
                      <a:r>
                        <a:rPr lang="hu-HU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Adatvizualizáció, adatok térképek BigData alapokon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ClrTx/>
                        <a:buSzTx/>
                        <a:buFont typeface="+mj-lt"/>
                        <a:buAutoNum type="arabicPeriod" startAt="9"/>
                        <a:tabLst/>
                        <a:defRPr/>
                      </a:pPr>
                      <a:r>
                        <a:rPr lang="hu-HU" sz="2000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Párhuzamos és elosztott programozás Python alapokon, más nyelvi modulok használata</a:t>
                      </a:r>
                    </a:p>
                  </a:txBody>
                  <a:tcPr marL="186659" marR="139994" marT="93329" marB="933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439275"/>
                  </a:ext>
                </a:extLst>
              </a:tr>
            </a:tbl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D3D8555-8E72-5AC8-8C54-E1F83854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AC6B40-9665-4BAE-B750-5A40CB73215F}" type="slidenum">
              <a:rPr lang="hu-HU" smtClean="0"/>
              <a:pPr>
                <a:spcAft>
                  <a:spcPts val="600"/>
                </a:spcAft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15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3FF237-1CC1-B93B-B3D2-AFB79742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071" y="480714"/>
            <a:ext cx="7004654" cy="831212"/>
          </a:xfrm>
        </p:spPr>
        <p:txBody>
          <a:bodyPr>
            <a:normAutofit fontScale="90000"/>
          </a:bodyPr>
          <a:lstStyle/>
          <a:p>
            <a:r>
              <a:rPr lang="hu-H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félévi munka értékelése:</a:t>
            </a:r>
          </a:p>
        </p:txBody>
      </p:sp>
      <p:sp>
        <p:nvSpPr>
          <p:cNvPr id="16" name="Tartalom helye 2">
            <a:extLst>
              <a:ext uri="{FF2B5EF4-FFF2-40B4-BE49-F238E27FC236}">
                <a16:creationId xmlns:a16="http://schemas.microsoft.com/office/drawing/2014/main" id="{EC44C6A0-BC5E-8955-97CA-0B00A6F94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072" y="1710056"/>
            <a:ext cx="7604320" cy="466723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gyakorlaton való aktív részvétel (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WarmUp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-ok) (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Legfeljebb 3 hiányzás lehetséges!</a:t>
            </a:r>
          </a:p>
          <a:p>
            <a:pPr>
              <a:spcAft>
                <a:spcPts val="1200"/>
              </a:spcAft>
            </a:pP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kurzus: minden gyakorlaton egy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WarmUp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feladatsor megírása</a:t>
            </a:r>
          </a:p>
          <a:p>
            <a:pPr lvl="1">
              <a:spcAft>
                <a:spcPts val="1200"/>
              </a:spcAft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WarmUp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kérdések az előadáson elhangzottak alapján. </a:t>
            </a:r>
          </a:p>
          <a:p>
            <a:pPr>
              <a:spcAft>
                <a:spcPts val="1200"/>
              </a:spcAft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7. gyakorlat elején 1. teszt az addigi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Warmup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feladatokból (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13. gyakorlat elején 2. teszt az egész félévi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Warmup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-okból (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félév során 2 beadandó program (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20-20%)</a:t>
            </a:r>
          </a:p>
          <a:p>
            <a:pPr>
              <a:spcAft>
                <a:spcPts val="1200"/>
              </a:spcAft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beadandókat meg kell védeni.</a:t>
            </a:r>
          </a:p>
          <a:p>
            <a:endParaRPr lang="hu-H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A4A465D-F158-26EE-9C75-9EFF04E5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AC6B40-9665-4BAE-B750-5A40CB73215F}" type="slidenum">
              <a:rPr lang="hu-HU" smtClean="0"/>
              <a:pPr>
                <a:spcAft>
                  <a:spcPts val="600"/>
                </a:spcAft>
              </a:pPr>
              <a:t>3</a:t>
            </a:fld>
            <a:endParaRPr lang="hu-HU"/>
          </a:p>
        </p:txBody>
      </p:sp>
      <p:pic>
        <p:nvPicPr>
          <p:cNvPr id="5" name="object 28" descr="A képen Grafika, Grafikus tervezés, clipart, Betűtípus látható&#10;&#10;Automatikusan generált leírás">
            <a:extLst>
              <a:ext uri="{FF2B5EF4-FFF2-40B4-BE49-F238E27FC236}">
                <a16:creationId xmlns:a16="http://schemas.microsoft.com/office/drawing/2014/main" id="{91FFA034-E7D0-EE4E-310F-E4A4BC6B2CF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3396" y="2311478"/>
            <a:ext cx="3573675" cy="23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33FA03-0BBE-8A15-D902-B25EF4A0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hu-HU" sz="3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Előadás </a:t>
            </a:r>
            <a:endParaRPr lang="hu-HU" sz="3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05C02F-0D97-C222-9A80-998750A28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457200" lvl="0" indent="-4572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hu-HU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Python</a:t>
            </a:r>
            <a:r>
              <a:rPr lang="hu-HU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</a:t>
            </a: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övid története</a:t>
            </a:r>
            <a:r>
              <a:rPr lang="hu-HU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előnyei és főbb jellemzői </a:t>
            </a:r>
          </a:p>
          <a:p>
            <a:pPr marL="457200" lvl="0" indent="-4572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Python telepítése, beállítások </a:t>
            </a:r>
          </a:p>
          <a:p>
            <a:pPr marL="457200" lvl="0" indent="-4572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Fejlesztői környezetek </a:t>
            </a:r>
          </a:p>
          <a:p>
            <a:pPr marL="457200" lvl="0" indent="-4572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 első Python program</a:t>
            </a:r>
            <a:r>
              <a:rPr lang="hu-HU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ok</a:t>
            </a: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hu-HU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AI-alapú kódgenerálás előnyei és </a:t>
            </a:r>
            <a:r>
              <a:rPr lang="hu-HU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korlátai</a:t>
            </a:r>
            <a:r>
              <a:rPr lang="hu-HU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2175" lvl="1">
              <a:spcBef>
                <a:spcPts val="0"/>
              </a:spcBef>
              <a:spcAft>
                <a:spcPts val="300"/>
              </a:spcAft>
            </a:pP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COCALC</a:t>
            </a:r>
          </a:p>
          <a:p>
            <a:pPr marL="892175" lvl="1">
              <a:spcBef>
                <a:spcPts val="0"/>
              </a:spcBef>
              <a:spcAft>
                <a:spcPts val="300"/>
              </a:spcAft>
            </a:pPr>
            <a:r>
              <a:rPr lang="hu-HU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GitHub</a:t>
            </a: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Copilot</a:t>
            </a:r>
            <a:endParaRPr lang="hu-HU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2175" lvl="1">
              <a:spcBef>
                <a:spcPts val="0"/>
              </a:spcBef>
              <a:spcAft>
                <a:spcPts val="300"/>
              </a:spcAft>
            </a:pPr>
            <a:r>
              <a:rPr lang="hu-HU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LLM-ek</a:t>
            </a:r>
            <a:endParaRPr lang="hu-HU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r>
              <a:rPr lang="hu-HU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 AI e</a:t>
            </a: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tikus használata (ingyenes teljes verzió): </a:t>
            </a:r>
          </a:p>
          <a:p>
            <a:pPr marL="892175" lvl="1">
              <a:spcBef>
                <a:spcPts val="0"/>
              </a:spcBef>
              <a:spcAft>
                <a:spcPts val="300"/>
              </a:spcAft>
            </a:pP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Plágium elkerülése és a saját kód értékének megőrzése </a:t>
            </a:r>
          </a:p>
          <a:p>
            <a:pPr marL="892175" lvl="1">
              <a:spcBef>
                <a:spcPts val="0"/>
              </a:spcBef>
              <a:spcAft>
                <a:spcPts val="300"/>
              </a:spcAft>
            </a:pP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Kódminőség és felelősség a generált kód esetében</a:t>
            </a:r>
          </a:p>
          <a:p>
            <a:pPr marL="892175" lvl="1">
              <a:spcBef>
                <a:spcPts val="0"/>
              </a:spcBef>
              <a:spcAft>
                <a:spcPts val="300"/>
              </a:spcAft>
            </a:pPr>
            <a:r>
              <a:rPr lang="hu-HU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Python programok írása a cél. (Nagyobb Python programok megírása és megértése.)</a:t>
            </a:r>
            <a:endParaRPr lang="hu-HU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8E6453C-C041-0B8F-FF35-14E1A5D3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AC6B40-9665-4BAE-B750-5A40CB73215F}" type="slidenum">
              <a:rPr lang="hu-HU" b="1" smtClean="0"/>
              <a:pPr>
                <a:spcAft>
                  <a:spcPts val="600"/>
                </a:spcAft>
              </a:pPr>
              <a:t>4</a:t>
            </a:fld>
            <a:endParaRPr lang="hu-HU" b="1"/>
          </a:p>
        </p:txBody>
      </p:sp>
    </p:spTree>
    <p:extLst>
      <p:ext uri="{BB962C8B-B14F-4D97-AF65-F5344CB8AC3E}">
        <p14:creationId xmlns:p14="http://schemas.microsoft.com/office/powerpoint/2010/main" val="337362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22C41-C517-5E8C-DA2B-73E84FF4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793" y="484632"/>
            <a:ext cx="6607277" cy="1609344"/>
          </a:xfrm>
        </p:spPr>
        <p:txBody>
          <a:bodyPr>
            <a:normAutofit/>
          </a:bodyPr>
          <a:lstStyle/>
          <a:p>
            <a:r>
              <a:rPr lang="hu-HU" sz="34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</a:t>
            </a:r>
            <a:r>
              <a:rPr lang="hu-HU" sz="3400" b="1" kern="10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hu-HU" sz="34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Python</a:t>
            </a:r>
            <a:r>
              <a:rPr lang="hu-HU" sz="3400" b="1" kern="10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</a:t>
            </a:r>
            <a:r>
              <a:rPr lang="hu-HU" sz="34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övid története és előnyei</a:t>
            </a:r>
            <a:br>
              <a:rPr lang="hu-HU" sz="3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hu-HU" sz="34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34F276-BD85-9737-26CA-819F36223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5794" y="2121408"/>
            <a:ext cx="6607276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hu-HU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Python rövid története, </a:t>
            </a:r>
            <a:r>
              <a:rPr lang="hu-HU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Guido van </a:t>
            </a:r>
            <a:r>
              <a:rPr lang="hu-HU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Rossum</a:t>
            </a: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'90-es évek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Python népszerűsége és széles körű felhasználási területei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Python előnyei:</a:t>
            </a:r>
          </a:p>
          <a:p>
            <a:pPr marL="1160463" lvl="1" indent="-285750">
              <a:spcAft>
                <a:spcPts val="800"/>
              </a:spcAft>
              <a:buSzPct val="60000"/>
              <a:buFont typeface="Courier New" panose="02070309020205020404" pitchFamily="49" charset="0"/>
              <a:buChar char="o"/>
            </a:pP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Könnyű tanulhatóság</a:t>
            </a:r>
          </a:p>
          <a:p>
            <a:pPr marL="1160463" lvl="1" indent="-285750">
              <a:spcAft>
                <a:spcPts val="800"/>
              </a:spcAft>
              <a:buSzPct val="60000"/>
              <a:buFont typeface="Courier New" panose="02070309020205020404" pitchFamily="49" charset="0"/>
              <a:buChar char="o"/>
            </a:pP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Egyszerű szintaxis</a:t>
            </a:r>
          </a:p>
          <a:p>
            <a:pPr marL="1160463" lvl="1" indent="-285750">
              <a:spcAft>
                <a:spcPts val="800"/>
              </a:spcAft>
              <a:buSzPct val="60000"/>
              <a:buFont typeface="Courier New" panose="02070309020205020404" pitchFamily="49" charset="0"/>
              <a:buChar char="o"/>
            </a:pPr>
            <a:r>
              <a:rPr lang="hu-HU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Hatékony és gazdag</a:t>
            </a: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könyvtárkészlet, komoly közösség</a:t>
            </a:r>
          </a:p>
          <a:p>
            <a:pPr marL="1160463" lvl="1" indent="-285750">
              <a:spcAft>
                <a:spcPts val="800"/>
              </a:spcAft>
              <a:buSzPct val="60000"/>
              <a:buFont typeface="Courier New" panose="02070309020205020404" pitchFamily="49" charset="0"/>
              <a:buChar char="o"/>
            </a:pP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Több célra: Kutatáshoz kiváló, asztali, webes, beágyazott</a:t>
            </a:r>
            <a:b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rendszerekre írt alkalmazásokhoz jól használható</a:t>
            </a:r>
          </a:p>
          <a:p>
            <a:pPr marL="1160463" lvl="1" indent="-285750">
              <a:spcAft>
                <a:spcPts val="800"/>
              </a:spcAft>
              <a:buSzPct val="60000"/>
              <a:buFont typeface="Courier New" panose="02070309020205020404" pitchFamily="49" charset="0"/>
              <a:buChar char="o"/>
            </a:pPr>
            <a:r>
              <a:rPr lang="hu-HU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Webfejlesztés, API-k.</a:t>
            </a:r>
            <a:endParaRPr lang="hu-HU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74713" lvl="1" indent="0">
              <a:spcAft>
                <a:spcPts val="800"/>
              </a:spcAft>
              <a:buSzPct val="60000"/>
              <a:buNone/>
            </a:pPr>
            <a:endParaRPr lang="hu-HU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0D857A6-6A43-CD2A-7B34-AE79F4A6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AC6B40-9665-4BAE-B750-5A40CB73215F}" type="slidenum">
              <a:rPr lang="hu-HU" smtClean="0"/>
              <a:pPr>
                <a:spcAft>
                  <a:spcPts val="600"/>
                </a:spcAft>
              </a:pPr>
              <a:t>5</a:t>
            </a:fld>
            <a:endParaRPr lang="hu-HU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BE9A9B1-63C0-D906-66BC-6C152DA00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267"/>
          <a:stretch/>
        </p:blipFill>
        <p:spPr bwMode="auto">
          <a:xfrm>
            <a:off x="633999" y="640080"/>
            <a:ext cx="4001315" cy="55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20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BE14AE-F6FA-FA9D-E845-B7EC9741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A nyelv főbb jellemzői</a:t>
            </a:r>
            <a:endParaRPr lang="hu-H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artalom helye 2">
            <a:extLst>
              <a:ext uri="{FF2B5EF4-FFF2-40B4-BE49-F238E27FC236}">
                <a16:creationId xmlns:a16="http://schemas.microsoft.com/office/drawing/2014/main" id="{6622A438-D9B7-D27C-E12A-DF73E3E75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hu-HU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Magas szintű programozási nyelv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hu-HU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mperatív, funkcionális és objektumorientált lehetőségek (nem tiszta OOP nyelv)</a:t>
            </a:r>
          </a:p>
          <a:p>
            <a:r>
              <a:rPr lang="hu-HU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Interpretert</a:t>
            </a:r>
            <a:r>
              <a:rPr lang="hu-HU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alkalmaz, de készíthető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hu-HU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hu-HU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hu-HU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hu-HU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kulcsszavak </a:t>
            </a:r>
            <a:r>
              <a:rPr lang="hu-HU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kisbetűsek</a:t>
            </a:r>
            <a:r>
              <a:rPr lang="hu-HU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hu-HU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blokkokat </a:t>
            </a:r>
            <a:r>
              <a:rPr lang="hu-HU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indentálni</a:t>
            </a:r>
            <a:r>
              <a:rPr lang="hu-HU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kell (azonos darabszámú szóközökkel)</a:t>
            </a:r>
          </a:p>
          <a:p>
            <a:r>
              <a:rPr lang="hu-HU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utasításlezáró jel a sor vége, vezérlő szerkezeteknél a </a:t>
            </a:r>
            <a:r>
              <a:rPr lang="hu-HU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</a:t>
            </a:r>
            <a:endParaRPr lang="hu-HU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fejlesztői környezet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több operációs rendszerre </a:t>
            </a:r>
            <a:r>
              <a:rPr lang="hu-HU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elérhető: Windows, Linux,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hu-HU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acOs</a:t>
            </a:r>
            <a:r>
              <a:rPr lang="hu-HU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Webes környezet, terminál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E13AD33-557F-4C32-AEFB-39A13835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AC6B40-9665-4BAE-B750-5A40CB73215F}" type="slidenum">
              <a:rPr lang="hu-HU" smtClean="0"/>
              <a:pPr>
                <a:spcAft>
                  <a:spcPts val="600"/>
                </a:spcAft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342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0AA9C6-0977-4130-5123-0BD59316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200" b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 Python programozási nyelv felhasználási  területei</a:t>
            </a:r>
            <a:endParaRPr lang="hu-HU" sz="4200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29B0CB-6E6D-A869-BE96-59A2FD383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32" y="2296899"/>
            <a:ext cx="10559536" cy="415844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spcBef>
                <a:spcPts val="0"/>
              </a:spcBef>
              <a:spcAft>
                <a:spcPts val="1300"/>
              </a:spcAft>
              <a:buFont typeface="+mj-lt"/>
              <a:buAutoNum type="arabicPeriod"/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Adattudomány és gépi tanulás 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NumPy</a:t>
            </a:r>
            <a:r>
              <a:rPr lang="hu-HU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Pandas</a:t>
            </a:r>
            <a:r>
              <a:rPr lang="hu-HU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Matplotlib</a:t>
            </a:r>
            <a:r>
              <a:rPr lang="hu-HU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hu-HU" sz="2400" dirty="0" err="1">
                <a:latin typeface="Times New Roman" panose="02020603050405020304" pitchFamily="18" charset="0"/>
                <a:ea typeface="Aptos" panose="020B0004020202020204" pitchFamily="34" charset="0"/>
              </a:rPr>
              <a:t>T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ensorFlow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spcBef>
                <a:spcPts val="0"/>
              </a:spcBef>
              <a:spcAft>
                <a:spcPts val="1300"/>
              </a:spcAft>
              <a:buFont typeface="+mj-lt"/>
              <a:buAutoNum type="arabicPeriod"/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Webfejlesztés </a:t>
            </a:r>
            <a:r>
              <a:rPr lang="hu-HU" sz="2400" dirty="0">
                <a:latin typeface="Times New Roman" panose="02020603050405020304" pitchFamily="18" charset="0"/>
              </a:rPr>
              <a:t>(Web, API-</a:t>
            </a:r>
            <a:r>
              <a:rPr lang="hu-HU" sz="2400" dirty="0" err="1">
                <a:latin typeface="Times New Roman" panose="02020603050405020304" pitchFamily="18" charset="0"/>
              </a:rPr>
              <a:t>k</a:t>
            </a:r>
            <a:r>
              <a:rPr lang="hu-HU" sz="2400" dirty="0">
                <a:latin typeface="Times New Roman" panose="02020603050405020304" pitchFamily="18" charset="0"/>
              </a:rPr>
              <a:t> fejlesztése, e-kereskedelmi rendszerek, </a:t>
            </a:r>
            <a:r>
              <a:rPr lang="hu-HU" sz="2400" dirty="0" err="1">
                <a:latin typeface="Times New Roman" panose="02020603050405020304" pitchFamily="18" charset="0"/>
              </a:rPr>
              <a:t>fastApi</a:t>
            </a:r>
            <a:r>
              <a:rPr lang="hu-HU" sz="2400" dirty="0">
                <a:latin typeface="Times New Roman" panose="02020603050405020304" pitchFamily="18" charset="0"/>
              </a:rPr>
              <a:t>, </a:t>
            </a:r>
            <a:r>
              <a:rPr lang="hu-HU" sz="2400" dirty="0" err="1">
                <a:latin typeface="Times New Roman" panose="02020603050405020304" pitchFamily="18" charset="0"/>
              </a:rPr>
              <a:t>Flask</a:t>
            </a:r>
            <a:r>
              <a:rPr lang="hu-HU" sz="2400" dirty="0">
                <a:latin typeface="Times New Roman" panose="02020603050405020304" pitchFamily="18" charset="0"/>
              </a:rPr>
              <a:t>, </a:t>
            </a:r>
            <a:r>
              <a:rPr lang="hu-HU" sz="2400" dirty="0" err="1">
                <a:latin typeface="Times New Roman" panose="02020603050405020304" pitchFamily="18" charset="0"/>
              </a:rPr>
              <a:t>Django</a:t>
            </a:r>
            <a:r>
              <a:rPr lang="hu-HU" sz="2400" dirty="0">
                <a:latin typeface="Times New Roman" panose="02020603050405020304" pitchFamily="18" charset="0"/>
              </a:rPr>
              <a:t>)</a:t>
            </a:r>
          </a:p>
          <a:p>
            <a:pPr marL="514350" indent="-514350">
              <a:spcBef>
                <a:spcPts val="0"/>
              </a:spcBef>
              <a:spcAft>
                <a:spcPts val="1300"/>
              </a:spcAft>
              <a:buFont typeface="+mj-lt"/>
              <a:buAutoNum type="arabicPeriod"/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Automatizálás és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szkriptelés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dirty="0">
                <a:latin typeface="Times New Roman" panose="02020603050405020304" pitchFamily="18" charset="0"/>
              </a:rPr>
              <a:t>(folyamat automatizálás, fájlkezelés, vezérlés)</a:t>
            </a:r>
          </a:p>
          <a:p>
            <a:pPr marL="514350" indent="-514350">
              <a:spcBef>
                <a:spcPts val="0"/>
              </a:spcBef>
              <a:spcAft>
                <a:spcPts val="1300"/>
              </a:spcAft>
              <a:buFont typeface="+mj-lt"/>
              <a:buAutoNum type="arabicPeriod"/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Pénzügyi szektor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dirty="0">
                <a:latin typeface="Times New Roman" panose="02020603050405020304" pitchFamily="18" charset="0"/>
              </a:rPr>
              <a:t>(pénzügyi modellek, kockázati előrejelzések, nagy adatbázisok elemzése, BigData)</a:t>
            </a:r>
          </a:p>
          <a:p>
            <a:pPr marL="514350" indent="-514350">
              <a:spcBef>
                <a:spcPts val="0"/>
              </a:spcBef>
              <a:spcAft>
                <a:spcPts val="1300"/>
              </a:spcAft>
              <a:buFont typeface="+mj-lt"/>
              <a:buAutoNum type="arabicPeriod"/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Tudományos kutatás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dirty="0">
                <a:latin typeface="Times New Roman" panose="02020603050405020304" pitchFamily="18" charset="0"/>
              </a:rPr>
              <a:t>(</a:t>
            </a:r>
            <a:r>
              <a:rPr lang="hu-HU" sz="2400" dirty="0" err="1">
                <a:latin typeface="Times New Roman" panose="02020603050405020304" pitchFamily="18" charset="0"/>
              </a:rPr>
              <a:t>SciPy</a:t>
            </a:r>
            <a:r>
              <a:rPr lang="hu-HU" sz="2400" dirty="0">
                <a:latin typeface="Times New Roman" panose="02020603050405020304" pitchFamily="18" charset="0"/>
              </a:rPr>
              <a:t> (matek), </a:t>
            </a:r>
            <a:r>
              <a:rPr lang="hu-HU" sz="2400" dirty="0" err="1">
                <a:latin typeface="Times New Roman" panose="02020603050405020304" pitchFamily="18" charset="0"/>
              </a:rPr>
              <a:t>NumPy</a:t>
            </a:r>
            <a:r>
              <a:rPr lang="hu-HU" sz="2400" dirty="0">
                <a:latin typeface="Times New Roman" panose="02020603050405020304" pitchFamily="18" charset="0"/>
              </a:rPr>
              <a:t>, </a:t>
            </a:r>
            <a:r>
              <a:rPr lang="hu-HU" sz="2400" dirty="0" err="1">
                <a:latin typeface="Times New Roman" panose="02020603050405020304" pitchFamily="18" charset="0"/>
              </a:rPr>
              <a:t>Matplotlib</a:t>
            </a:r>
            <a:r>
              <a:rPr lang="hu-HU" sz="2400" dirty="0">
                <a:latin typeface="Times New Roman" panose="02020603050405020304" pitchFamily="18" charset="0"/>
              </a:rPr>
              <a:t>, egyebek)</a:t>
            </a:r>
          </a:p>
          <a:p>
            <a:pPr marL="514350" indent="-514350">
              <a:spcBef>
                <a:spcPts val="0"/>
              </a:spcBef>
              <a:spcAft>
                <a:spcPts val="1300"/>
              </a:spcAft>
              <a:buFont typeface="+mj-lt"/>
              <a:buAutoNum type="arabicPeriod"/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Mesterséges intelligencia, computer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vision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és robotika </a:t>
            </a:r>
            <a:r>
              <a:rPr lang="hu-HU" sz="2400" dirty="0">
                <a:latin typeface="Times New Roman" panose="02020603050405020304" pitchFamily="18" charset="0"/>
              </a:rPr>
              <a:t>(</a:t>
            </a:r>
            <a:r>
              <a:rPr lang="hu-HU" sz="2400" dirty="0" err="1">
                <a:latin typeface="Times New Roman" panose="02020603050405020304" pitchFamily="18" charset="0"/>
              </a:rPr>
              <a:t>TensorFlow</a:t>
            </a:r>
            <a:r>
              <a:rPr lang="hu-HU" sz="2400" dirty="0">
                <a:latin typeface="Times New Roman" panose="02020603050405020304" pitchFamily="18" charset="0"/>
              </a:rPr>
              <a:t>, </a:t>
            </a:r>
            <a:r>
              <a:rPr lang="hu-HU" sz="2400" dirty="0" err="1">
                <a:latin typeface="Times New Roman" panose="02020603050405020304" pitchFamily="18" charset="0"/>
              </a:rPr>
              <a:t>PyTorch</a:t>
            </a:r>
            <a:r>
              <a:rPr lang="hu-HU" sz="2400" dirty="0">
                <a:latin typeface="Times New Roman" panose="02020603050405020304" pitchFamily="18" charset="0"/>
              </a:rPr>
              <a:t>)</a:t>
            </a:r>
          </a:p>
          <a:p>
            <a:pPr marL="514350" indent="-514350">
              <a:spcBef>
                <a:spcPts val="0"/>
              </a:spcBef>
              <a:spcAft>
                <a:spcPts val="1300"/>
              </a:spcAft>
              <a:buFont typeface="+mj-lt"/>
              <a:buAutoNum type="arabicPeriod"/>
            </a:pPr>
            <a:r>
              <a:rPr lang="hu-HU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Játékfejlesztés </a:t>
            </a:r>
            <a:r>
              <a:rPr lang="hu-HU" sz="2400" dirty="0">
                <a:latin typeface="Times New Roman" panose="02020603050405020304" pitchFamily="18" charset="0"/>
              </a:rPr>
              <a:t>(Játéklogika fejlesztése, prototípus készítése, 2D játékok fejlesztése, </a:t>
            </a:r>
            <a:r>
              <a:rPr lang="hu-HU" sz="2400" dirty="0" err="1">
                <a:latin typeface="Times New Roman" panose="02020603050405020304" pitchFamily="18" charset="0"/>
              </a:rPr>
              <a:t>Pygame</a:t>
            </a:r>
            <a:r>
              <a:rPr lang="hu-HU" sz="2400" dirty="0">
                <a:latin typeface="Times New Roman" panose="02020603050405020304" pitchFamily="18" charset="0"/>
              </a:rPr>
              <a:t>, </a:t>
            </a:r>
            <a:r>
              <a:rPr lang="hu-HU" sz="2400" dirty="0" err="1">
                <a:latin typeface="Times New Roman" panose="02020603050405020304" pitchFamily="18" charset="0"/>
              </a:rPr>
              <a:t>Arcade</a:t>
            </a:r>
            <a:r>
              <a:rPr lang="hu-HU" sz="2400" dirty="0">
                <a:latin typeface="Times New Roman" panose="02020603050405020304" pitchFamily="18" charset="0"/>
              </a:rPr>
              <a:t>, </a:t>
            </a:r>
            <a:r>
              <a:rPr lang="hu-HU" sz="2400" dirty="0" err="1">
                <a:latin typeface="Times New Roman" panose="02020603050405020304" pitchFamily="18" charset="0"/>
              </a:rPr>
              <a:t>adventurelib</a:t>
            </a:r>
            <a:r>
              <a:rPr lang="hu-HU" sz="2400" dirty="0">
                <a:latin typeface="Times New Roman" panose="02020603050405020304" pitchFamily="18" charset="0"/>
              </a:rPr>
              <a:t>, </a:t>
            </a:r>
            <a:r>
              <a:rPr lang="hu-HU" sz="2400" b="1" dirty="0" err="1">
                <a:latin typeface="Times New Roman" panose="02020603050405020304" pitchFamily="18" charset="0"/>
              </a:rPr>
              <a:t>Pyglet</a:t>
            </a:r>
            <a:r>
              <a:rPr lang="hu-HU" sz="2400" dirty="0">
                <a:latin typeface="Times New Roman" panose="02020603050405020304" pitchFamily="18" charset="0"/>
              </a:rPr>
              <a:t>)</a:t>
            </a:r>
          </a:p>
          <a:p>
            <a:pPr marL="514350" indent="-514350">
              <a:spcBef>
                <a:spcPts val="0"/>
              </a:spcBef>
              <a:spcAft>
                <a:spcPts val="1300"/>
              </a:spcAft>
              <a:buFont typeface="+mj-lt"/>
              <a:buAutoNum type="arabicPeriod"/>
            </a:pPr>
            <a:r>
              <a:rPr lang="hu-HU" sz="24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hu-HU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technológia </a:t>
            </a:r>
            <a:r>
              <a:rPr lang="hu-HU" sz="2400" dirty="0">
                <a:latin typeface="Times New Roman" panose="02020603050405020304" pitchFamily="18" charset="0"/>
              </a:rPr>
              <a:t>(gyors prototípuskészítés, könnyű adatkezelés)</a:t>
            </a:r>
          </a:p>
          <a:p>
            <a:pPr marL="514350" indent="-514350">
              <a:spcBef>
                <a:spcPts val="0"/>
              </a:spcBef>
              <a:spcAft>
                <a:spcPts val="1300"/>
              </a:spcAft>
              <a:buFont typeface="+mj-lt"/>
              <a:buAutoNum type="arabicPeriod"/>
            </a:pPr>
            <a:r>
              <a:rPr lang="hu-HU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hu-HU" sz="24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hu-HU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adatbányászat</a:t>
            </a:r>
          </a:p>
          <a:p>
            <a:pPr marL="514350" indent="-514350">
              <a:spcBef>
                <a:spcPts val="0"/>
              </a:spcBef>
              <a:spcAft>
                <a:spcPts val="1300"/>
              </a:spcAft>
              <a:buFont typeface="+mj-lt"/>
              <a:buAutoNum type="arabicPeriod"/>
            </a:pPr>
            <a:r>
              <a:rPr lang="hu-HU" sz="24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hu-HU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>
                <a:latin typeface="Times New Roman" panose="02020603050405020304" pitchFamily="18" charset="0"/>
              </a:rPr>
              <a:t>(</a:t>
            </a:r>
            <a:r>
              <a:rPr lang="hu-HU" sz="2400" dirty="0" err="1">
                <a:latin typeface="Times New Roman" panose="02020603050405020304" pitchFamily="18" charset="0"/>
              </a:rPr>
              <a:t>Development</a:t>
            </a:r>
            <a:r>
              <a:rPr lang="hu-HU" sz="2400" dirty="0">
                <a:latin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</a:rPr>
              <a:t>Operations</a:t>
            </a:r>
            <a:r>
              <a:rPr lang="hu-HU" sz="2400" dirty="0">
                <a:latin typeface="Times New Roman" panose="02020603050405020304" pitchFamily="18" charset="0"/>
              </a:rPr>
              <a:t>, CI/CD </a:t>
            </a:r>
            <a:r>
              <a:rPr lang="hu-HU" sz="2400" dirty="0" err="1">
                <a:latin typeface="Times New Roman" panose="02020603050405020304" pitchFamily="18" charset="0"/>
              </a:rPr>
              <a:t>pipeline</a:t>
            </a:r>
            <a:r>
              <a:rPr lang="hu-HU" sz="2400" dirty="0">
                <a:latin typeface="Times New Roman" panose="02020603050405020304" pitchFamily="18" charset="0"/>
              </a:rPr>
              <a:t>-ok fejlesztése, infrastruktúra-automatizálás, </a:t>
            </a:r>
            <a:r>
              <a:rPr lang="hu-HU" sz="2400" dirty="0" err="1">
                <a:latin typeface="Times New Roman" panose="02020603050405020304" pitchFamily="18" charset="0"/>
              </a:rPr>
              <a:t>Kubernetes</a:t>
            </a:r>
            <a:r>
              <a:rPr lang="hu-HU" sz="2400" dirty="0">
                <a:latin typeface="Times New Roman" panose="02020603050405020304" pitchFamily="18" charset="0"/>
              </a:rPr>
              <a:t>)</a:t>
            </a:r>
          </a:p>
          <a:p>
            <a:pPr marL="514350" indent="-514350">
              <a:spcBef>
                <a:spcPts val="0"/>
              </a:spcBef>
              <a:spcAft>
                <a:spcPts val="1300"/>
              </a:spcAft>
              <a:buFont typeface="+mj-lt"/>
              <a:buAutoNum type="arabicPeriod"/>
            </a:pPr>
            <a:r>
              <a:rPr lang="hu-HU" sz="2400" b="1" dirty="0">
                <a:latin typeface="Times New Roman" panose="02020603050405020304" pitchFamily="18" charset="0"/>
              </a:rPr>
              <a:t>LLM-ek</a:t>
            </a:r>
            <a:r>
              <a:rPr lang="hu-HU" sz="2400" dirty="0">
                <a:latin typeface="Times New Roman" panose="02020603050405020304" pitchFamily="18" charset="0"/>
              </a:rPr>
              <a:t> tanítása (</a:t>
            </a:r>
            <a:r>
              <a:rPr lang="hu-HU" sz="2400" dirty="0" err="1">
                <a:latin typeface="Times New Roman" panose="02020603050405020304" pitchFamily="18" charset="0"/>
              </a:rPr>
              <a:t>Ollama</a:t>
            </a:r>
            <a:r>
              <a:rPr lang="hu-HU" sz="2400" dirty="0">
                <a:latin typeface="Times New Roman" panose="02020603050405020304" pitchFamily="18" charset="0"/>
              </a:rPr>
              <a:t>, </a:t>
            </a:r>
            <a:r>
              <a:rPr lang="hu-HU" sz="2400" dirty="0" err="1">
                <a:latin typeface="Times New Roman" panose="02020603050405020304" pitchFamily="18" charset="0"/>
              </a:rPr>
              <a:t>Llama</a:t>
            </a:r>
            <a:r>
              <a:rPr lang="hu-HU" sz="2400" dirty="0">
                <a:latin typeface="Times New Roman" panose="02020603050405020304" pitchFamily="18" charset="0"/>
              </a:rPr>
              <a:t>) FT, Webes API LLM használatához. </a:t>
            </a:r>
          </a:p>
          <a:p>
            <a:endParaRPr lang="hu-HU" sz="14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787A3DE-932A-BF05-C2C1-95355A53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AC6B40-9665-4BAE-B750-5A40CB73215F}" type="slidenum">
              <a:rPr lang="hu-HU" smtClean="0"/>
              <a:pPr>
                <a:spcAft>
                  <a:spcPts val="600"/>
                </a:spcAft>
              </a:pPr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947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10ADF1-0085-5A08-05F2-33703749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Python telepítése, beállítások</a:t>
            </a:r>
            <a:endParaRPr lang="hu-HU" sz="36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691D75-D762-4A96-0514-D8525B53B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85949"/>
            <a:ext cx="8750013" cy="4251960"/>
          </a:xfrm>
        </p:spPr>
        <p:txBody>
          <a:bodyPr>
            <a:normAutofit/>
          </a:bodyPr>
          <a:lstStyle/>
          <a:p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Python telepítése különböző operációs rendszereken</a:t>
            </a:r>
            <a:r>
              <a:rPr lang="hu-HU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hu-HU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https://</a:t>
            </a:r>
            <a:r>
              <a:rPr lang="hu-HU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www.python.org</a:t>
            </a:r>
            <a:r>
              <a:rPr lang="hu-HU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hu-HU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downloads</a:t>
            </a:r>
            <a:r>
              <a:rPr lang="hu-HU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</a:p>
          <a:p>
            <a:pPr marL="1438275" lvl="1" indent="-357188">
              <a:buSzPct val="60000"/>
              <a:buFont typeface="Courier New" panose="02070309020205020404" pitchFamily="49" charset="0"/>
              <a:buChar char="o"/>
            </a:pP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Windows, </a:t>
            </a:r>
          </a:p>
          <a:p>
            <a:pPr marL="1438275" lvl="1" indent="-357188">
              <a:buSzPct val="60000"/>
              <a:buFont typeface="Courier New" panose="02070309020205020404" pitchFamily="49" charset="0"/>
              <a:buChar char="o"/>
            </a:pPr>
            <a:r>
              <a:rPr lang="hu-HU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macOS</a:t>
            </a: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</a:p>
          <a:p>
            <a:pPr marL="1438275" lvl="1" indent="-357188">
              <a:buSzPct val="60000"/>
              <a:buFont typeface="Courier New" panose="02070309020205020404" pitchFamily="49" charset="0"/>
              <a:buChar char="o"/>
            </a:pP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Linux</a:t>
            </a:r>
          </a:p>
          <a:p>
            <a:r>
              <a:rPr lang="hu-HU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Pip</a:t>
            </a: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(pip3) csomagkezelő használata</a:t>
            </a:r>
          </a:p>
          <a:p>
            <a:pPr marL="0" indent="0">
              <a:buNone/>
            </a:pPr>
            <a:r>
              <a:rPr lang="hu-HU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hu-HU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pip</a:t>
            </a:r>
            <a:r>
              <a:rPr lang="hu-HU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hu-HU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install</a:t>
            </a:r>
            <a:r>
              <a:rPr lang="hu-HU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hu-HU" b="1" dirty="0" err="1">
                <a:latin typeface="Times New Roman" panose="02020603050405020304" pitchFamily="18" charset="0"/>
                <a:ea typeface="Aptos" panose="020B0004020202020204" pitchFamily="34" charset="0"/>
              </a:rPr>
              <a:t>pygame</a:t>
            </a:r>
            <a:r>
              <a:rPr lang="hu-HU" b="1" dirty="0">
                <a:latin typeface="Times New Roman" panose="02020603050405020304" pitchFamily="18" charset="0"/>
                <a:ea typeface="Aptos" panose="020B0004020202020204" pitchFamily="34" charset="0"/>
              </a:rPr>
              <a:t>, --version, update, </a:t>
            </a:r>
            <a:r>
              <a:rPr lang="hu-HU" b="1" dirty="0" err="1">
                <a:latin typeface="Times New Roman" panose="02020603050405020304" pitchFamily="18" charset="0"/>
                <a:ea typeface="Aptos" panose="020B0004020202020204" pitchFamily="34" charset="0"/>
              </a:rPr>
              <a:t>install</a:t>
            </a:r>
            <a:r>
              <a:rPr lang="hu-HU" b="1" dirty="0">
                <a:latin typeface="Times New Roman" panose="02020603050405020304" pitchFamily="18" charset="0"/>
                <a:ea typeface="Aptos" panose="020B0004020202020204" pitchFamily="34" charset="0"/>
              </a:rPr>
              <a:t>, egyebek</a:t>
            </a:r>
            <a:endParaRPr lang="hu-HU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CE985BF-3916-4480-F315-CA1599B8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AC6B40-9665-4BAE-B750-5A40CB73215F}" type="slidenum">
              <a:rPr lang="hu-HU" smtClean="0"/>
              <a:pPr>
                <a:spcAft>
                  <a:spcPts val="600"/>
                </a:spcAft>
              </a:pPr>
              <a:t>8</a:t>
            </a:fld>
            <a:endParaRPr lang="hu-HU"/>
          </a:p>
        </p:txBody>
      </p:sp>
      <p:pic>
        <p:nvPicPr>
          <p:cNvPr id="3076" name="Picture 4" descr="How to install pip on RHEL 7 / CentOS 7 ? - UnixArena">
            <a:extLst>
              <a:ext uri="{FF2B5EF4-FFF2-40B4-BE49-F238E27FC236}">
                <a16:creationId xmlns:a16="http://schemas.microsoft.com/office/drawing/2014/main" id="{9D19FB5B-8192-0D59-BB4A-726028805D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2" t="19347" r="18966" b="17961"/>
          <a:stretch/>
        </p:blipFill>
        <p:spPr bwMode="auto">
          <a:xfrm>
            <a:off x="9906135" y="484633"/>
            <a:ext cx="2045073" cy="160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73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392795-C271-9FD7-DD61-899D42AB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kern="10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hu-HU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Az első Python programok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7B76DC-8D13-EF69-F51E-B3C656A8B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  <a:buSzPct val="100000"/>
              <a:tabLst>
                <a:tab pos="457200" algn="l"/>
              </a:tabLst>
            </a:pP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 </a:t>
            </a:r>
            <a:r>
              <a:rPr lang="hu-HU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IDLE </a:t>
            </a: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környezet</a:t>
            </a:r>
          </a:p>
          <a:p>
            <a:pPr>
              <a:spcAft>
                <a:spcPts val="800"/>
              </a:spcAft>
              <a:buSzPct val="100000"/>
              <a:tabLst>
                <a:tab pos="457200" algn="l"/>
              </a:tabLst>
            </a:pP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 első program írása és futtatása:</a:t>
            </a:r>
          </a:p>
          <a:p>
            <a:pPr lvl="1">
              <a:spcAft>
                <a:spcPts val="800"/>
              </a:spcAft>
              <a:buSzPct val="60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program futtatása és magyarázata</a:t>
            </a:r>
          </a:p>
          <a:p>
            <a:pPr>
              <a:spcAft>
                <a:spcPts val="800"/>
              </a:spcAft>
              <a:buSzPct val="100000"/>
              <a:tabLst>
                <a:tab pos="457200" algn="l"/>
              </a:tabLst>
            </a:pPr>
            <a:r>
              <a:rPr lang="hu-HU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Python kód szerkezete:</a:t>
            </a:r>
          </a:p>
          <a:p>
            <a:pPr lvl="1">
              <a:buSzPct val="60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hu-HU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Kód:    </a:t>
            </a:r>
            <a:r>
              <a:rPr lang="hu-HU" sz="2000" b="1" kern="100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x = 10</a:t>
            </a:r>
          </a:p>
          <a:p>
            <a:pPr marL="1371600" lvl="3" indent="0">
              <a:buSzPct val="60000"/>
              <a:buNone/>
              <a:tabLst>
                <a:tab pos="457200" algn="l"/>
              </a:tabLst>
            </a:pPr>
            <a:r>
              <a:rPr lang="hu-HU" sz="2000" b="1" kern="100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hu-HU" sz="2000" b="1" kern="100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y</a:t>
            </a:r>
            <a:r>
              <a:rPr lang="hu-HU" sz="2000" b="1" kern="100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20</a:t>
            </a:r>
          </a:p>
          <a:p>
            <a:pPr marL="1371600" lvl="3" indent="0">
              <a:buSzPct val="60000"/>
              <a:buNone/>
              <a:tabLst>
                <a:tab pos="457200" algn="l"/>
              </a:tabLst>
            </a:pPr>
            <a:r>
              <a:rPr lang="hu-HU" sz="2000" b="1" kern="100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print(x + </a:t>
            </a:r>
            <a:r>
              <a:rPr lang="hu-HU" sz="2000" b="1" kern="100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y</a:t>
            </a:r>
            <a:r>
              <a:rPr lang="hu-HU" sz="2000" b="1" kern="100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1371600" lvl="3" indent="0">
              <a:spcAft>
                <a:spcPts val="800"/>
              </a:spcAft>
              <a:buSzPct val="60000"/>
              <a:buNone/>
              <a:tabLst>
                <a:tab pos="457200" algn="l"/>
              </a:tabLst>
            </a:pPr>
            <a:endParaRPr lang="hu-HU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SzPct val="100000"/>
              <a:tabLst>
                <a:tab pos="457200" algn="l"/>
              </a:tabLst>
            </a:pPr>
            <a:endParaRPr lang="hu-HU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248EEEF-E865-92E8-A736-A50E470A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AC6B40-9665-4BAE-B750-5A40CB73215F}" type="slidenum">
              <a:rPr lang="hu-HU" smtClean="0"/>
              <a:pPr>
                <a:spcAft>
                  <a:spcPts val="600"/>
                </a:spcAft>
              </a:pPr>
              <a:t>9</a:t>
            </a:fld>
            <a:endParaRPr lang="hu-HU"/>
          </a:p>
        </p:txBody>
      </p:sp>
      <p:pic>
        <p:nvPicPr>
          <p:cNvPr id="4100" name="Picture 4" descr="Issue 38439: Python needs higher resolution app/menu icons - Python tracker">
            <a:extLst>
              <a:ext uri="{FF2B5EF4-FFF2-40B4-BE49-F238E27FC236}">
                <a16:creationId xmlns:a16="http://schemas.microsoft.com/office/drawing/2014/main" id="{01AF5C45-D25C-65E7-53D8-A560B603B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0520" y="2121408"/>
            <a:ext cx="3980688" cy="398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330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Fabet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bet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abet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5057</TotalTime>
  <Words>1118</Words>
  <Application>Microsoft Macintosh PowerPoint</Application>
  <PresentationFormat>Szélesvásznú</PresentationFormat>
  <Paragraphs>188</Paragraphs>
  <Slides>18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9" baseType="lpstr">
      <vt:lpstr>Aptos</vt:lpstr>
      <vt:lpstr>Calibri</vt:lpstr>
      <vt:lpstr>Consolas</vt:lpstr>
      <vt:lpstr>Courier New</vt:lpstr>
      <vt:lpstr>Rockwell</vt:lpstr>
      <vt:lpstr>Rockwell Condensed</vt:lpstr>
      <vt:lpstr>Rockwell Extra Bold</vt:lpstr>
      <vt:lpstr>Symbol</vt:lpstr>
      <vt:lpstr>Times New Roman</vt:lpstr>
      <vt:lpstr>Wingdings</vt:lpstr>
      <vt:lpstr>Fabetű</vt:lpstr>
      <vt:lpstr>Python kurzus 2024/25 2. félév </vt:lpstr>
      <vt:lpstr>Tematika:</vt:lpstr>
      <vt:lpstr>A félévi munka értékelése:</vt:lpstr>
      <vt:lpstr>Előadás </vt:lpstr>
      <vt:lpstr>1. A Python rövid története és előnyei </vt:lpstr>
      <vt:lpstr>A nyelv főbb jellemzői</vt:lpstr>
      <vt:lpstr>A Python programozási nyelv felhasználási  területei</vt:lpstr>
      <vt:lpstr>Python telepítése, beállítások</vt:lpstr>
      <vt:lpstr>3. Az első Python programok</vt:lpstr>
      <vt:lpstr>4. Fejlesztési környezetek</vt:lpstr>
      <vt:lpstr>5. Az AI-alapú kódgenerálás előnyei és korlátai</vt:lpstr>
      <vt:lpstr>AI és COCALC (Collaborative Calculus)</vt:lpstr>
      <vt:lpstr>GitHub Copilot </vt:lpstr>
      <vt:lpstr>Kódgenerálás, példa</vt:lpstr>
      <vt:lpstr>A kód finomítása, a hatékonyság növelése, példa </vt:lpstr>
      <vt:lpstr>6. Az AI etikus használata</vt:lpstr>
      <vt:lpstr>Összegzés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kurzus 2024/25 2. félév </dc:title>
  <dc:creator>Horváthné Hadobás Olga Erzsébet</dc:creator>
  <cp:lastModifiedBy>Király Roland</cp:lastModifiedBy>
  <cp:revision>92</cp:revision>
  <dcterms:created xsi:type="dcterms:W3CDTF">2024-09-07T08:28:49Z</dcterms:created>
  <dcterms:modified xsi:type="dcterms:W3CDTF">2025-09-08T19:40:14Z</dcterms:modified>
</cp:coreProperties>
</file>