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4"/>
  </p:sldMasterIdLst>
  <p:sldIdLst>
    <p:sldId id="270" r:id="rId5"/>
    <p:sldId id="305" r:id="rId6"/>
    <p:sldId id="271" r:id="rId7"/>
    <p:sldId id="532" r:id="rId8"/>
    <p:sldId id="282" r:id="rId9"/>
    <p:sldId id="272" r:id="rId10"/>
    <p:sldId id="274" r:id="rId11"/>
    <p:sldId id="283" r:id="rId12"/>
    <p:sldId id="275" r:id="rId13"/>
    <p:sldId id="276" r:id="rId14"/>
    <p:sldId id="277" r:id="rId15"/>
    <p:sldId id="278" r:id="rId16"/>
    <p:sldId id="279" r:id="rId17"/>
    <p:sldId id="309" r:id="rId18"/>
    <p:sldId id="308" r:id="rId19"/>
    <p:sldId id="284" r:id="rId20"/>
    <p:sldId id="285" r:id="rId21"/>
    <p:sldId id="286" r:id="rId22"/>
    <p:sldId id="287" r:id="rId23"/>
    <p:sldId id="288" r:id="rId24"/>
    <p:sldId id="289" r:id="rId25"/>
    <p:sldId id="291" r:id="rId26"/>
    <p:sldId id="292" r:id="rId27"/>
    <p:sldId id="321" r:id="rId28"/>
    <p:sldId id="293" r:id="rId29"/>
    <p:sldId id="298" r:id="rId30"/>
    <p:sldId id="533" r:id="rId31"/>
    <p:sldId id="322" r:id="rId32"/>
    <p:sldId id="323" r:id="rId33"/>
    <p:sldId id="324" r:id="rId34"/>
    <p:sldId id="325" r:id="rId35"/>
    <p:sldId id="531" r:id="rId36"/>
    <p:sldId id="269" r:id="rId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2F01456-AA43-411E-ACDA-98780D55D59D}" v="73" dt="2025-09-09T08:09:09.62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Világos stílus 2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1" autoAdjust="0"/>
    <p:restoredTop sz="94660"/>
  </p:normalViewPr>
  <p:slideViewPr>
    <p:cSldViewPr snapToGrid="0">
      <p:cViewPr varScale="1">
        <p:scale>
          <a:sx n="45" d="100"/>
          <a:sy n="45" d="100"/>
        </p:scale>
        <p:origin x="43" y="7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vácsné Pusztai Kinga" userId="1282fdc4-838f-4805-a47a-02b770215156" providerId="ADAL" clId="{02F01456-AA43-411E-ACDA-98780D55D59D}"/>
    <pc:docChg chg="undo custSel addSld delSld modSld sldOrd">
      <pc:chgData name="Kovácsné Pusztai Kinga" userId="1282fdc4-838f-4805-a47a-02b770215156" providerId="ADAL" clId="{02F01456-AA43-411E-ACDA-98780D55D59D}" dt="2025-09-09T08:21:00.497" v="1422" actId="15"/>
      <pc:docMkLst>
        <pc:docMk/>
      </pc:docMkLst>
      <pc:sldChg chg="addSp delSp modSp mod delAnim">
        <pc:chgData name="Kovácsné Pusztai Kinga" userId="1282fdc4-838f-4805-a47a-02b770215156" providerId="ADAL" clId="{02F01456-AA43-411E-ACDA-98780D55D59D}" dt="2025-09-08T20:21:50.768" v="935" actId="20577"/>
        <pc:sldMkLst>
          <pc:docMk/>
          <pc:sldMk cId="725302354" sldId="271"/>
        </pc:sldMkLst>
        <pc:spChg chg="mod">
          <ac:chgData name="Kovácsné Pusztai Kinga" userId="1282fdc4-838f-4805-a47a-02b770215156" providerId="ADAL" clId="{02F01456-AA43-411E-ACDA-98780D55D59D}" dt="2025-09-08T14:12:24.523" v="522" actId="1076"/>
          <ac:spMkLst>
            <pc:docMk/>
            <pc:sldMk cId="725302354" sldId="271"/>
            <ac:spMk id="2" creationId="{93864A36-E6E0-B313-4A9F-441FC356F10B}"/>
          </ac:spMkLst>
        </pc:spChg>
        <pc:spChg chg="mod">
          <ac:chgData name="Kovácsné Pusztai Kinga" userId="1282fdc4-838f-4805-a47a-02b770215156" providerId="ADAL" clId="{02F01456-AA43-411E-ACDA-98780D55D59D}" dt="2025-09-08T20:21:50.768" v="935" actId="20577"/>
          <ac:spMkLst>
            <pc:docMk/>
            <pc:sldMk cId="725302354" sldId="271"/>
            <ac:spMk id="3" creationId="{0714E9CE-1846-8488-4356-EB33048E8FD4}"/>
          </ac:spMkLst>
        </pc:spChg>
        <pc:spChg chg="mod">
          <ac:chgData name="Kovácsné Pusztai Kinga" userId="1282fdc4-838f-4805-a47a-02b770215156" providerId="ADAL" clId="{02F01456-AA43-411E-ACDA-98780D55D59D}" dt="2025-09-08T14:12:18.071" v="521" actId="14100"/>
          <ac:spMkLst>
            <pc:docMk/>
            <pc:sldMk cId="725302354" sldId="271"/>
            <ac:spMk id="4" creationId="{D5A3B390-84AF-88D2-09DE-6B357CEF6463}"/>
          </ac:spMkLst>
        </pc:spChg>
        <pc:spChg chg="add mod ord">
          <ac:chgData name="Kovácsné Pusztai Kinga" userId="1282fdc4-838f-4805-a47a-02b770215156" providerId="ADAL" clId="{02F01456-AA43-411E-ACDA-98780D55D59D}" dt="2025-09-08T20:21:12.399" v="917" actId="167"/>
          <ac:spMkLst>
            <pc:docMk/>
            <pc:sldMk cId="725302354" sldId="271"/>
            <ac:spMk id="5" creationId="{218E5918-4B86-D5F5-88A9-0A5DF3714EEC}"/>
          </ac:spMkLst>
        </pc:spChg>
        <pc:spChg chg="del mod">
          <ac:chgData name="Kovácsné Pusztai Kinga" userId="1282fdc4-838f-4805-a47a-02b770215156" providerId="ADAL" clId="{02F01456-AA43-411E-ACDA-98780D55D59D}" dt="2025-09-08T14:13:17.417" v="531" actId="478"/>
          <ac:spMkLst>
            <pc:docMk/>
            <pc:sldMk cId="725302354" sldId="271"/>
            <ac:spMk id="6" creationId="{2C17AA5C-F2DB-ECA6-8D0C-211CFF704567}"/>
          </ac:spMkLst>
        </pc:spChg>
        <pc:picChg chg="del">
          <ac:chgData name="Kovácsné Pusztai Kinga" userId="1282fdc4-838f-4805-a47a-02b770215156" providerId="ADAL" clId="{02F01456-AA43-411E-ACDA-98780D55D59D}" dt="2025-09-08T14:11:36.516" v="507" actId="478"/>
          <ac:picMkLst>
            <pc:docMk/>
            <pc:sldMk cId="725302354" sldId="271"/>
            <ac:picMk id="5" creationId="{6FFF587A-47F4-32A9-67C2-5D5ED8F00D53}"/>
          </ac:picMkLst>
        </pc:picChg>
        <pc:picChg chg="del">
          <ac:chgData name="Kovácsné Pusztai Kinga" userId="1282fdc4-838f-4805-a47a-02b770215156" providerId="ADAL" clId="{02F01456-AA43-411E-ACDA-98780D55D59D}" dt="2025-09-08T14:11:38.358" v="508" actId="478"/>
          <ac:picMkLst>
            <pc:docMk/>
            <pc:sldMk cId="725302354" sldId="271"/>
            <ac:picMk id="7" creationId="{7F236EF5-7B9D-F322-E99C-82F34FC2B6AB}"/>
          </ac:picMkLst>
        </pc:picChg>
        <pc:picChg chg="del">
          <ac:chgData name="Kovácsné Pusztai Kinga" userId="1282fdc4-838f-4805-a47a-02b770215156" providerId="ADAL" clId="{02F01456-AA43-411E-ACDA-98780D55D59D}" dt="2025-09-08T14:11:41.769" v="510" actId="478"/>
          <ac:picMkLst>
            <pc:docMk/>
            <pc:sldMk cId="725302354" sldId="271"/>
            <ac:picMk id="9" creationId="{DC2275DD-5DD2-C4A6-A898-B13833D7064B}"/>
          </ac:picMkLst>
        </pc:picChg>
        <pc:cxnChg chg="del">
          <ac:chgData name="Kovácsné Pusztai Kinga" userId="1282fdc4-838f-4805-a47a-02b770215156" providerId="ADAL" clId="{02F01456-AA43-411E-ACDA-98780D55D59D}" dt="2025-09-08T14:11:40.664" v="509" actId="478"/>
          <ac:cxnSpMkLst>
            <pc:docMk/>
            <pc:sldMk cId="725302354" sldId="271"/>
            <ac:cxnSpMk id="19" creationId="{E2FFE6D7-86B1-71F5-571D-5002FA62640F}"/>
          </ac:cxnSpMkLst>
        </pc:cxnChg>
        <pc:cxnChg chg="del">
          <ac:chgData name="Kovácsné Pusztai Kinga" userId="1282fdc4-838f-4805-a47a-02b770215156" providerId="ADAL" clId="{02F01456-AA43-411E-ACDA-98780D55D59D}" dt="2025-09-08T14:11:43.731" v="511" actId="478"/>
          <ac:cxnSpMkLst>
            <pc:docMk/>
            <pc:sldMk cId="725302354" sldId="271"/>
            <ac:cxnSpMk id="21" creationId="{DDA87780-D7CA-42A0-19DD-AF051C0A92C8}"/>
          </ac:cxnSpMkLst>
        </pc:cxnChg>
        <pc:cxnChg chg="del">
          <ac:chgData name="Kovácsné Pusztai Kinga" userId="1282fdc4-838f-4805-a47a-02b770215156" providerId="ADAL" clId="{02F01456-AA43-411E-ACDA-98780D55D59D}" dt="2025-09-08T14:11:47.621" v="513" actId="478"/>
          <ac:cxnSpMkLst>
            <pc:docMk/>
            <pc:sldMk cId="725302354" sldId="271"/>
            <ac:cxnSpMk id="23" creationId="{0F9F036B-9368-25B4-BD71-DA9FAC3ABC7C}"/>
          </ac:cxnSpMkLst>
        </pc:cxnChg>
        <pc:cxnChg chg="del">
          <ac:chgData name="Kovácsné Pusztai Kinga" userId="1282fdc4-838f-4805-a47a-02b770215156" providerId="ADAL" clId="{02F01456-AA43-411E-ACDA-98780D55D59D}" dt="2025-09-08T14:11:45.445" v="512" actId="478"/>
          <ac:cxnSpMkLst>
            <pc:docMk/>
            <pc:sldMk cId="725302354" sldId="271"/>
            <ac:cxnSpMk id="25" creationId="{FFAE005E-4EE8-56EC-52B8-725B506DB093}"/>
          </ac:cxnSpMkLst>
        </pc:cxnChg>
      </pc:sldChg>
      <pc:sldChg chg="addSp delSp modSp mod ord">
        <pc:chgData name="Kovácsné Pusztai Kinga" userId="1282fdc4-838f-4805-a47a-02b770215156" providerId="ADAL" clId="{02F01456-AA43-411E-ACDA-98780D55D59D}" dt="2025-09-08T15:40:07.903" v="616"/>
        <pc:sldMkLst>
          <pc:docMk/>
          <pc:sldMk cId="1091751481" sldId="272"/>
        </pc:sldMkLst>
      </pc:sldChg>
      <pc:sldChg chg="modSp mod ord">
        <pc:chgData name="Kovácsné Pusztai Kinga" userId="1282fdc4-838f-4805-a47a-02b770215156" providerId="ADAL" clId="{02F01456-AA43-411E-ACDA-98780D55D59D}" dt="2025-09-08T20:23:46.794" v="970" actId="20577"/>
        <pc:sldMkLst>
          <pc:docMk/>
          <pc:sldMk cId="2280679379" sldId="274"/>
        </pc:sldMkLst>
        <pc:spChg chg="mod">
          <ac:chgData name="Kovácsné Pusztai Kinga" userId="1282fdc4-838f-4805-a47a-02b770215156" providerId="ADAL" clId="{02F01456-AA43-411E-ACDA-98780D55D59D}" dt="2025-09-08T14:22:24.319" v="614" actId="20577"/>
          <ac:spMkLst>
            <pc:docMk/>
            <pc:sldMk cId="2280679379" sldId="274"/>
            <ac:spMk id="2" creationId="{1DEFB83B-90DF-BE87-A4F0-B31CBE22922B}"/>
          </ac:spMkLst>
        </pc:spChg>
        <pc:spChg chg="mod">
          <ac:chgData name="Kovácsné Pusztai Kinga" userId="1282fdc4-838f-4805-a47a-02b770215156" providerId="ADAL" clId="{02F01456-AA43-411E-ACDA-98780D55D59D}" dt="2025-09-08T20:23:46.794" v="970" actId="20577"/>
          <ac:spMkLst>
            <pc:docMk/>
            <pc:sldMk cId="2280679379" sldId="274"/>
            <ac:spMk id="17" creationId="{EE08382E-3A0D-8ACD-982B-21A274109506}"/>
          </ac:spMkLst>
        </pc:spChg>
      </pc:sldChg>
      <pc:sldChg chg="addSp modSp mod ord">
        <pc:chgData name="Kovácsné Pusztai Kinga" userId="1282fdc4-838f-4805-a47a-02b770215156" providerId="ADAL" clId="{02F01456-AA43-411E-ACDA-98780D55D59D}" dt="2025-09-08T15:40:07.903" v="616"/>
        <pc:sldMkLst>
          <pc:docMk/>
          <pc:sldMk cId="2215190879" sldId="275"/>
        </pc:sldMkLst>
      </pc:sldChg>
      <pc:sldChg chg="addSp modSp mod ord">
        <pc:chgData name="Kovácsné Pusztai Kinga" userId="1282fdc4-838f-4805-a47a-02b770215156" providerId="ADAL" clId="{02F01456-AA43-411E-ACDA-98780D55D59D}" dt="2025-09-08T15:40:07.903" v="616"/>
        <pc:sldMkLst>
          <pc:docMk/>
          <pc:sldMk cId="3499623620" sldId="276"/>
        </pc:sldMkLst>
      </pc:sldChg>
      <pc:sldChg chg="addSp modSp mod ord">
        <pc:chgData name="Kovácsné Pusztai Kinga" userId="1282fdc4-838f-4805-a47a-02b770215156" providerId="ADAL" clId="{02F01456-AA43-411E-ACDA-98780D55D59D}" dt="2025-09-08T15:40:07.903" v="616"/>
        <pc:sldMkLst>
          <pc:docMk/>
          <pc:sldMk cId="3486239228" sldId="277"/>
        </pc:sldMkLst>
      </pc:sldChg>
      <pc:sldChg chg="addSp modSp mod ord">
        <pc:chgData name="Kovácsné Pusztai Kinga" userId="1282fdc4-838f-4805-a47a-02b770215156" providerId="ADAL" clId="{02F01456-AA43-411E-ACDA-98780D55D59D}" dt="2025-09-08T15:40:07.903" v="616"/>
        <pc:sldMkLst>
          <pc:docMk/>
          <pc:sldMk cId="2115918126" sldId="278"/>
        </pc:sldMkLst>
      </pc:sldChg>
      <pc:sldChg chg="addSp modSp mod ord">
        <pc:chgData name="Kovácsné Pusztai Kinga" userId="1282fdc4-838f-4805-a47a-02b770215156" providerId="ADAL" clId="{02F01456-AA43-411E-ACDA-98780D55D59D}" dt="2025-09-08T15:40:07.903" v="616"/>
        <pc:sldMkLst>
          <pc:docMk/>
          <pc:sldMk cId="57457122" sldId="279"/>
        </pc:sldMkLst>
      </pc:sldChg>
      <pc:sldChg chg="modSp mod">
        <pc:chgData name="Kovácsné Pusztai Kinga" userId="1282fdc4-838f-4805-a47a-02b770215156" providerId="ADAL" clId="{02F01456-AA43-411E-ACDA-98780D55D59D}" dt="2025-09-08T20:22:41.878" v="939" actId="1076"/>
        <pc:sldMkLst>
          <pc:docMk/>
          <pc:sldMk cId="3919668059" sldId="282"/>
        </pc:sldMkLst>
        <pc:spChg chg="mod">
          <ac:chgData name="Kovácsné Pusztai Kinga" userId="1282fdc4-838f-4805-a47a-02b770215156" providerId="ADAL" clId="{02F01456-AA43-411E-ACDA-98780D55D59D}" dt="2025-09-08T20:22:39.148" v="938" actId="14100"/>
          <ac:spMkLst>
            <pc:docMk/>
            <pc:sldMk cId="3919668059" sldId="282"/>
            <ac:spMk id="3" creationId="{79911DB8-7B8E-9F9E-FF8D-BE7283C5FD3B}"/>
          </ac:spMkLst>
        </pc:spChg>
        <pc:picChg chg="mod">
          <ac:chgData name="Kovácsné Pusztai Kinga" userId="1282fdc4-838f-4805-a47a-02b770215156" providerId="ADAL" clId="{02F01456-AA43-411E-ACDA-98780D55D59D}" dt="2025-09-08T20:22:41.878" v="939" actId="1076"/>
          <ac:picMkLst>
            <pc:docMk/>
            <pc:sldMk cId="3919668059" sldId="282"/>
            <ac:picMk id="5" creationId="{F4963B58-A652-B0AF-BC88-C94BE0B1905C}"/>
          </ac:picMkLst>
        </pc:picChg>
      </pc:sldChg>
      <pc:sldChg chg="addSp delSp modSp mod ord">
        <pc:chgData name="Kovácsné Pusztai Kinga" userId="1282fdc4-838f-4805-a47a-02b770215156" providerId="ADAL" clId="{02F01456-AA43-411E-ACDA-98780D55D59D}" dt="2025-09-08T15:40:07.903" v="616"/>
        <pc:sldMkLst>
          <pc:docMk/>
          <pc:sldMk cId="2963123294" sldId="283"/>
        </pc:sldMkLst>
      </pc:sldChg>
      <pc:sldChg chg="modSp mod">
        <pc:chgData name="Kovácsné Pusztai Kinga" userId="1282fdc4-838f-4805-a47a-02b770215156" providerId="ADAL" clId="{02F01456-AA43-411E-ACDA-98780D55D59D}" dt="2025-08-03T07:53:43.898" v="326" actId="108"/>
        <pc:sldMkLst>
          <pc:docMk/>
          <pc:sldMk cId="2198666693" sldId="284"/>
        </pc:sldMkLst>
      </pc:sldChg>
      <pc:sldChg chg="modSp mod">
        <pc:chgData name="Kovácsné Pusztai Kinga" userId="1282fdc4-838f-4805-a47a-02b770215156" providerId="ADAL" clId="{02F01456-AA43-411E-ACDA-98780D55D59D}" dt="2025-08-03T07:53:29.029" v="323" actId="108"/>
        <pc:sldMkLst>
          <pc:docMk/>
          <pc:sldMk cId="310708300" sldId="285"/>
        </pc:sldMkLst>
      </pc:sldChg>
      <pc:sldChg chg="modSp mod">
        <pc:chgData name="Kovácsné Pusztai Kinga" userId="1282fdc4-838f-4805-a47a-02b770215156" providerId="ADAL" clId="{02F01456-AA43-411E-ACDA-98780D55D59D}" dt="2025-08-03T07:53:10.431" v="316" actId="108"/>
        <pc:sldMkLst>
          <pc:docMk/>
          <pc:sldMk cId="668196859" sldId="286"/>
        </pc:sldMkLst>
      </pc:sldChg>
      <pc:sldChg chg="modSp mod">
        <pc:chgData name="Kovácsné Pusztai Kinga" userId="1282fdc4-838f-4805-a47a-02b770215156" providerId="ADAL" clId="{02F01456-AA43-411E-ACDA-98780D55D59D}" dt="2025-09-08T16:21:32.261" v="641" actId="114"/>
        <pc:sldMkLst>
          <pc:docMk/>
          <pc:sldMk cId="2463868809" sldId="287"/>
        </pc:sldMkLst>
        <pc:spChg chg="mod">
          <ac:chgData name="Kovácsné Pusztai Kinga" userId="1282fdc4-838f-4805-a47a-02b770215156" providerId="ADAL" clId="{02F01456-AA43-411E-ACDA-98780D55D59D}" dt="2025-09-08T16:21:32.261" v="641" actId="114"/>
          <ac:spMkLst>
            <pc:docMk/>
            <pc:sldMk cId="2463868809" sldId="287"/>
            <ac:spMk id="3" creationId="{184CAA6D-78E8-9775-1791-F302F9B09F20}"/>
          </ac:spMkLst>
        </pc:spChg>
      </pc:sldChg>
      <pc:sldChg chg="addSp modSp mod">
        <pc:chgData name="Kovácsné Pusztai Kinga" userId="1282fdc4-838f-4805-a47a-02b770215156" providerId="ADAL" clId="{02F01456-AA43-411E-ACDA-98780D55D59D}" dt="2025-08-03T08:13:39.953" v="454" actId="14100"/>
        <pc:sldMkLst>
          <pc:docMk/>
          <pc:sldMk cId="1769955242" sldId="288"/>
        </pc:sldMkLst>
      </pc:sldChg>
      <pc:sldChg chg="modSp mod">
        <pc:chgData name="Kovácsné Pusztai Kinga" userId="1282fdc4-838f-4805-a47a-02b770215156" providerId="ADAL" clId="{02F01456-AA43-411E-ACDA-98780D55D59D}" dt="2025-08-03T07:54:50.188" v="335" actId="108"/>
        <pc:sldMkLst>
          <pc:docMk/>
          <pc:sldMk cId="2979879506" sldId="289"/>
        </pc:sldMkLst>
      </pc:sldChg>
      <pc:sldChg chg="modSp mod">
        <pc:chgData name="Kovácsné Pusztai Kinga" userId="1282fdc4-838f-4805-a47a-02b770215156" providerId="ADAL" clId="{02F01456-AA43-411E-ACDA-98780D55D59D}" dt="2025-08-03T07:54:47.316" v="334" actId="108"/>
        <pc:sldMkLst>
          <pc:docMk/>
          <pc:sldMk cId="3953334923" sldId="291"/>
        </pc:sldMkLst>
      </pc:sldChg>
      <pc:sldChg chg="modSp mod">
        <pc:chgData name="Kovácsné Pusztai Kinga" userId="1282fdc4-838f-4805-a47a-02b770215156" providerId="ADAL" clId="{02F01456-AA43-411E-ACDA-98780D55D59D}" dt="2025-08-03T07:54:37.421" v="332" actId="108"/>
        <pc:sldMkLst>
          <pc:docMk/>
          <pc:sldMk cId="420298619" sldId="292"/>
        </pc:sldMkLst>
      </pc:sldChg>
      <pc:sldChg chg="modSp mod">
        <pc:chgData name="Kovácsné Pusztai Kinga" userId="1282fdc4-838f-4805-a47a-02b770215156" providerId="ADAL" clId="{02F01456-AA43-411E-ACDA-98780D55D59D}" dt="2025-09-09T08:08:44.398" v="1314" actId="1076"/>
        <pc:sldMkLst>
          <pc:docMk/>
          <pc:sldMk cId="2653606123" sldId="293"/>
        </pc:sldMkLst>
        <pc:spChg chg="mod">
          <ac:chgData name="Kovácsné Pusztai Kinga" userId="1282fdc4-838f-4805-a47a-02b770215156" providerId="ADAL" clId="{02F01456-AA43-411E-ACDA-98780D55D59D}" dt="2025-09-09T08:05:54.242" v="1312" actId="1076"/>
          <ac:spMkLst>
            <pc:docMk/>
            <pc:sldMk cId="2653606123" sldId="293"/>
            <ac:spMk id="2" creationId="{328DEADF-F64D-44A2-8901-6D716ED45790}"/>
          </ac:spMkLst>
        </pc:spChg>
        <pc:spChg chg="mod">
          <ac:chgData name="Kovácsné Pusztai Kinga" userId="1282fdc4-838f-4805-a47a-02b770215156" providerId="ADAL" clId="{02F01456-AA43-411E-ACDA-98780D55D59D}" dt="2025-09-09T08:08:44.398" v="1314" actId="1076"/>
          <ac:spMkLst>
            <pc:docMk/>
            <pc:sldMk cId="2653606123" sldId="293"/>
            <ac:spMk id="3" creationId="{957CEB9F-DE52-A759-1A35-65CC6DB2EA18}"/>
          </ac:spMkLst>
        </pc:spChg>
      </pc:sldChg>
      <pc:sldChg chg="modSp mod">
        <pc:chgData name="Kovácsné Pusztai Kinga" userId="1282fdc4-838f-4805-a47a-02b770215156" providerId="ADAL" clId="{02F01456-AA43-411E-ACDA-98780D55D59D}" dt="2025-09-09T08:05:15.059" v="1306" actId="12"/>
        <pc:sldMkLst>
          <pc:docMk/>
          <pc:sldMk cId="1843980098" sldId="298"/>
        </pc:sldMkLst>
        <pc:spChg chg="mod">
          <ac:chgData name="Kovácsné Pusztai Kinga" userId="1282fdc4-838f-4805-a47a-02b770215156" providerId="ADAL" clId="{02F01456-AA43-411E-ACDA-98780D55D59D}" dt="2025-09-09T08:05:15.059" v="1306" actId="12"/>
          <ac:spMkLst>
            <pc:docMk/>
            <pc:sldMk cId="1843980098" sldId="298"/>
            <ac:spMk id="3" creationId="{957CEB9F-DE52-A759-1A35-65CC6DB2EA18}"/>
          </ac:spMkLst>
        </pc:spChg>
      </pc:sldChg>
      <pc:sldChg chg="addSp delSp modSp add mod">
        <pc:chgData name="Kovácsné Pusztai Kinga" userId="1282fdc4-838f-4805-a47a-02b770215156" providerId="ADAL" clId="{02F01456-AA43-411E-ACDA-98780D55D59D}" dt="2025-08-04T10:34:46.776" v="485" actId="22"/>
        <pc:sldMkLst>
          <pc:docMk/>
          <pc:sldMk cId="2244582942" sldId="305"/>
        </pc:sldMkLst>
      </pc:sldChg>
      <pc:sldChg chg="addSp modSp mod">
        <pc:chgData name="Kovácsné Pusztai Kinga" userId="1282fdc4-838f-4805-a47a-02b770215156" providerId="ADAL" clId="{02F01456-AA43-411E-ACDA-98780D55D59D}" dt="2025-09-08T20:26:10.743" v="1007" actId="6549"/>
        <pc:sldMkLst>
          <pc:docMk/>
          <pc:sldMk cId="1484555174" sldId="308"/>
        </pc:sldMkLst>
        <pc:spChg chg="mod">
          <ac:chgData name="Kovácsné Pusztai Kinga" userId="1282fdc4-838f-4805-a47a-02b770215156" providerId="ADAL" clId="{02F01456-AA43-411E-ACDA-98780D55D59D}" dt="2025-09-08T20:26:10.743" v="1007" actId="6549"/>
          <ac:spMkLst>
            <pc:docMk/>
            <pc:sldMk cId="1484555174" sldId="308"/>
            <ac:spMk id="3" creationId="{83489031-C6DD-223E-9255-AB8C9439B26C}"/>
          </ac:spMkLst>
        </pc:spChg>
      </pc:sldChg>
      <pc:sldChg chg="addSp delSp modSp mod">
        <pc:chgData name="Kovácsné Pusztai Kinga" userId="1282fdc4-838f-4805-a47a-02b770215156" providerId="ADAL" clId="{02F01456-AA43-411E-ACDA-98780D55D59D}" dt="2025-09-08T15:49:41.699" v="636" actId="20577"/>
        <pc:sldMkLst>
          <pc:docMk/>
          <pc:sldMk cId="4264814579" sldId="309"/>
        </pc:sldMkLst>
        <pc:spChg chg="mod">
          <ac:chgData name="Kovácsné Pusztai Kinga" userId="1282fdc4-838f-4805-a47a-02b770215156" providerId="ADAL" clId="{02F01456-AA43-411E-ACDA-98780D55D59D}" dt="2025-09-08T15:49:41.699" v="636" actId="20577"/>
          <ac:spMkLst>
            <pc:docMk/>
            <pc:sldMk cId="4264814579" sldId="309"/>
            <ac:spMk id="3" creationId="{BFCA78AB-8765-8681-E544-3CDBDDFA5BB9}"/>
          </ac:spMkLst>
        </pc:spChg>
        <pc:spChg chg="mod">
          <ac:chgData name="Kovácsné Pusztai Kinga" userId="1282fdc4-838f-4805-a47a-02b770215156" providerId="ADAL" clId="{02F01456-AA43-411E-ACDA-98780D55D59D}" dt="2025-09-08T15:44:57.111" v="617" actId="14100"/>
          <ac:spMkLst>
            <pc:docMk/>
            <pc:sldMk cId="4264814579" sldId="309"/>
            <ac:spMk id="4" creationId="{6E5BF13A-D15A-88C4-F8AD-8556E8F38579}"/>
          </ac:spMkLst>
        </pc:spChg>
        <pc:spChg chg="add mod">
          <ac:chgData name="Kovácsné Pusztai Kinga" userId="1282fdc4-838f-4805-a47a-02b770215156" providerId="ADAL" clId="{02F01456-AA43-411E-ACDA-98780D55D59D}" dt="2025-09-08T15:49:18.378" v="635" actId="1076"/>
          <ac:spMkLst>
            <pc:docMk/>
            <pc:sldMk cId="4264814579" sldId="309"/>
            <ac:spMk id="6" creationId="{673C4E9F-54BE-0648-7BAE-7C7D2AC2957F}"/>
          </ac:spMkLst>
        </pc:spChg>
      </pc:sldChg>
      <pc:sldChg chg="modSp mod">
        <pc:chgData name="Kovácsné Pusztai Kinga" userId="1282fdc4-838f-4805-a47a-02b770215156" providerId="ADAL" clId="{02F01456-AA43-411E-ACDA-98780D55D59D}" dt="2025-08-03T07:54:33.499" v="330" actId="108"/>
        <pc:sldMkLst>
          <pc:docMk/>
          <pc:sldMk cId="2489145975" sldId="321"/>
        </pc:sldMkLst>
      </pc:sldChg>
      <pc:sldChg chg="addSp modSp mod">
        <pc:chgData name="Kovácsné Pusztai Kinga" userId="1282fdc4-838f-4805-a47a-02b770215156" providerId="ADAL" clId="{02F01456-AA43-411E-ACDA-98780D55D59D}" dt="2025-09-09T08:15:13.492" v="1370" actId="20577"/>
        <pc:sldMkLst>
          <pc:docMk/>
          <pc:sldMk cId="2317009832" sldId="322"/>
        </pc:sldMkLst>
        <pc:spChg chg="mod">
          <ac:chgData name="Kovácsné Pusztai Kinga" userId="1282fdc4-838f-4805-a47a-02b770215156" providerId="ADAL" clId="{02F01456-AA43-411E-ACDA-98780D55D59D}" dt="2025-09-09T08:15:13.492" v="1370" actId="20577"/>
          <ac:spMkLst>
            <pc:docMk/>
            <pc:sldMk cId="2317009832" sldId="322"/>
            <ac:spMk id="3" creationId="{9C52FE54-5CF3-EB16-8A49-03A0BF11BCBF}"/>
          </ac:spMkLst>
        </pc:spChg>
      </pc:sldChg>
      <pc:sldChg chg="modSp mod">
        <pc:chgData name="Kovácsné Pusztai Kinga" userId="1282fdc4-838f-4805-a47a-02b770215156" providerId="ADAL" clId="{02F01456-AA43-411E-ACDA-98780D55D59D}" dt="2025-09-09T08:16:14.908" v="1385" actId="6549"/>
        <pc:sldMkLst>
          <pc:docMk/>
          <pc:sldMk cId="3814272951" sldId="323"/>
        </pc:sldMkLst>
        <pc:spChg chg="mod">
          <ac:chgData name="Kovácsné Pusztai Kinga" userId="1282fdc4-838f-4805-a47a-02b770215156" providerId="ADAL" clId="{02F01456-AA43-411E-ACDA-98780D55D59D}" dt="2025-09-09T08:16:14.908" v="1385" actId="6549"/>
          <ac:spMkLst>
            <pc:docMk/>
            <pc:sldMk cId="3814272951" sldId="323"/>
            <ac:spMk id="3" creationId="{02C8809E-D2AA-C8C1-1421-2C1028941556}"/>
          </ac:spMkLst>
        </pc:spChg>
      </pc:sldChg>
      <pc:sldChg chg="modSp mod">
        <pc:chgData name="Kovácsné Pusztai Kinga" userId="1282fdc4-838f-4805-a47a-02b770215156" providerId="ADAL" clId="{02F01456-AA43-411E-ACDA-98780D55D59D}" dt="2025-09-09T08:19:35.859" v="1405" actId="20577"/>
        <pc:sldMkLst>
          <pc:docMk/>
          <pc:sldMk cId="503139192" sldId="324"/>
        </pc:sldMkLst>
        <pc:spChg chg="mod">
          <ac:chgData name="Kovácsné Pusztai Kinga" userId="1282fdc4-838f-4805-a47a-02b770215156" providerId="ADAL" clId="{02F01456-AA43-411E-ACDA-98780D55D59D}" dt="2025-09-09T08:19:35.859" v="1405" actId="20577"/>
          <ac:spMkLst>
            <pc:docMk/>
            <pc:sldMk cId="503139192" sldId="324"/>
            <ac:spMk id="3" creationId="{02C8809E-D2AA-C8C1-1421-2C1028941556}"/>
          </ac:spMkLst>
        </pc:spChg>
      </pc:sldChg>
      <pc:sldChg chg="modSp mod">
        <pc:chgData name="Kovácsné Pusztai Kinga" userId="1282fdc4-838f-4805-a47a-02b770215156" providerId="ADAL" clId="{02F01456-AA43-411E-ACDA-98780D55D59D}" dt="2025-09-09T08:21:00.497" v="1422" actId="15"/>
        <pc:sldMkLst>
          <pc:docMk/>
          <pc:sldMk cId="669711587" sldId="325"/>
        </pc:sldMkLst>
        <pc:spChg chg="mod">
          <ac:chgData name="Kovácsné Pusztai Kinga" userId="1282fdc4-838f-4805-a47a-02b770215156" providerId="ADAL" clId="{02F01456-AA43-411E-ACDA-98780D55D59D}" dt="2025-09-09T08:21:00.497" v="1422" actId="15"/>
          <ac:spMkLst>
            <pc:docMk/>
            <pc:sldMk cId="669711587" sldId="325"/>
            <ac:spMk id="3" creationId="{02C8809E-D2AA-C8C1-1421-2C1028941556}"/>
          </ac:spMkLst>
        </pc:spChg>
      </pc:sldChg>
      <pc:sldChg chg="addSp delSp modSp add mod">
        <pc:chgData name="Kovácsné Pusztai Kinga" userId="1282fdc4-838f-4805-a47a-02b770215156" providerId="ADAL" clId="{02F01456-AA43-411E-ACDA-98780D55D59D}" dt="2025-09-08T18:43:17.508" v="913" actId="27636"/>
        <pc:sldMkLst>
          <pc:docMk/>
          <pc:sldMk cId="1116566802" sldId="531"/>
        </pc:sldMkLst>
        <pc:spChg chg="mod">
          <ac:chgData name="Kovácsné Pusztai Kinga" userId="1282fdc4-838f-4805-a47a-02b770215156" providerId="ADAL" clId="{02F01456-AA43-411E-ACDA-98780D55D59D}" dt="2025-09-08T18:43:17.508" v="913" actId="27636"/>
          <ac:spMkLst>
            <pc:docMk/>
            <pc:sldMk cId="1116566802" sldId="531"/>
            <ac:spMk id="3" creationId="{B2253D2E-D2FA-577A-E1F7-B012A9D79A3A}"/>
          </ac:spMkLst>
        </pc:spChg>
        <pc:spChg chg="add">
          <ac:chgData name="Kovácsné Pusztai Kinga" userId="1282fdc4-838f-4805-a47a-02b770215156" providerId="ADAL" clId="{02F01456-AA43-411E-ACDA-98780D55D59D}" dt="2025-09-08T18:37:51.496" v="710"/>
          <ac:spMkLst>
            <pc:docMk/>
            <pc:sldMk cId="1116566802" sldId="531"/>
            <ac:spMk id="4" creationId="{4F5B0D67-491D-8639-FF6A-2D379A44228F}"/>
          </ac:spMkLst>
        </pc:spChg>
        <pc:spChg chg="add mod">
          <ac:chgData name="Kovácsné Pusztai Kinga" userId="1282fdc4-838f-4805-a47a-02b770215156" providerId="ADAL" clId="{02F01456-AA43-411E-ACDA-98780D55D59D}" dt="2025-09-08T18:38:04.773" v="713"/>
          <ac:spMkLst>
            <pc:docMk/>
            <pc:sldMk cId="1116566802" sldId="531"/>
            <ac:spMk id="5" creationId="{E0064BDC-CC7E-6863-3567-603BF1B66978}"/>
          </ac:spMkLst>
        </pc:spChg>
        <pc:spChg chg="add del mod">
          <ac:chgData name="Kovácsné Pusztai Kinga" userId="1282fdc4-838f-4805-a47a-02b770215156" providerId="ADAL" clId="{02F01456-AA43-411E-ACDA-98780D55D59D}" dt="2025-09-08T18:39:10.565" v="870" actId="478"/>
          <ac:spMkLst>
            <pc:docMk/>
            <pc:sldMk cId="1116566802" sldId="531"/>
            <ac:spMk id="6" creationId="{EF153634-2561-F956-5D25-AEE9BAA9B87D}"/>
          </ac:spMkLst>
        </pc:spChg>
        <pc:spChg chg="add del mod">
          <ac:chgData name="Kovácsné Pusztai Kinga" userId="1282fdc4-838f-4805-a47a-02b770215156" providerId="ADAL" clId="{02F01456-AA43-411E-ACDA-98780D55D59D}" dt="2025-09-08T18:40:19.918" v="874" actId="478"/>
          <ac:spMkLst>
            <pc:docMk/>
            <pc:sldMk cId="1116566802" sldId="531"/>
            <ac:spMk id="7" creationId="{1011B673-7969-2494-FDBC-98E3F6D9DEE0}"/>
          </ac:spMkLst>
        </pc:spChg>
      </pc:sldChg>
      <pc:sldChg chg="modSp add mod">
        <pc:chgData name="Kovácsné Pusztai Kinga" userId="1282fdc4-838f-4805-a47a-02b770215156" providerId="ADAL" clId="{02F01456-AA43-411E-ACDA-98780D55D59D}" dt="2025-09-08T14:19:11.320" v="583" actId="1076"/>
        <pc:sldMkLst>
          <pc:docMk/>
          <pc:sldMk cId="673242208" sldId="532"/>
        </pc:sldMkLst>
        <pc:spChg chg="mod">
          <ac:chgData name="Kovácsné Pusztai Kinga" userId="1282fdc4-838f-4805-a47a-02b770215156" providerId="ADAL" clId="{02F01456-AA43-411E-ACDA-98780D55D59D}" dt="2025-09-08T14:18:50.101" v="581" actId="20577"/>
          <ac:spMkLst>
            <pc:docMk/>
            <pc:sldMk cId="673242208" sldId="532"/>
            <ac:spMk id="3" creationId="{C076B9EF-ABD8-0AB2-FB2A-E742BB1B70A2}"/>
          </ac:spMkLst>
        </pc:spChg>
        <pc:spChg chg="mod">
          <ac:chgData name="Kovácsné Pusztai Kinga" userId="1282fdc4-838f-4805-a47a-02b770215156" providerId="ADAL" clId="{02F01456-AA43-411E-ACDA-98780D55D59D}" dt="2025-09-08T14:19:02.405" v="582" actId="14100"/>
          <ac:spMkLst>
            <pc:docMk/>
            <pc:sldMk cId="673242208" sldId="532"/>
            <ac:spMk id="4" creationId="{888ABE58-FF2B-6DEF-2DFC-45624B2B9B4B}"/>
          </ac:spMkLst>
        </pc:spChg>
        <pc:spChg chg="mod">
          <ac:chgData name="Kovácsné Pusztai Kinga" userId="1282fdc4-838f-4805-a47a-02b770215156" providerId="ADAL" clId="{02F01456-AA43-411E-ACDA-98780D55D59D}" dt="2025-09-08T14:19:11.320" v="583" actId="1076"/>
          <ac:spMkLst>
            <pc:docMk/>
            <pc:sldMk cId="673242208" sldId="532"/>
            <ac:spMk id="6" creationId="{9FE48777-274A-CC6E-D47B-CCFF955BDECD}"/>
          </ac:spMkLst>
        </pc:spChg>
      </pc:sldChg>
      <pc:sldChg chg="add del">
        <pc:chgData name="Kovácsné Pusztai Kinga" userId="1282fdc4-838f-4805-a47a-02b770215156" providerId="ADAL" clId="{02F01456-AA43-411E-ACDA-98780D55D59D}" dt="2025-09-08T20:22:18.071" v="936" actId="47"/>
        <pc:sldMkLst>
          <pc:docMk/>
          <pc:sldMk cId="1455550248" sldId="533"/>
        </pc:sldMkLst>
      </pc:sldChg>
      <pc:sldChg chg="modSp add mod">
        <pc:chgData name="Kovácsné Pusztai Kinga" userId="1282fdc4-838f-4805-a47a-02b770215156" providerId="ADAL" clId="{02F01456-AA43-411E-ACDA-98780D55D59D}" dt="2025-09-09T08:04:55.645" v="1298" actId="14100"/>
        <pc:sldMkLst>
          <pc:docMk/>
          <pc:sldMk cId="2547314170" sldId="533"/>
        </pc:sldMkLst>
        <pc:spChg chg="mod">
          <ac:chgData name="Kovácsné Pusztai Kinga" userId="1282fdc4-838f-4805-a47a-02b770215156" providerId="ADAL" clId="{02F01456-AA43-411E-ACDA-98780D55D59D}" dt="2025-09-09T08:04:55.645" v="1298" actId="14100"/>
          <ac:spMkLst>
            <pc:docMk/>
            <pc:sldMk cId="2547314170" sldId="533"/>
            <ac:spMk id="3" creationId="{E1982C39-06C8-A778-166B-D758BA611DF5}"/>
          </ac:spMkLst>
        </pc:spChg>
      </pc:sldChg>
    </pc:docChg>
  </pc:docChgLst>
  <pc:docChgLst>
    <pc:chgData name="Kovácsné Pusztai Kinga" userId="1282fdc4-838f-4805-a47a-02b770215156" providerId="ADAL" clId="{458FD61C-7C18-46F5-92AA-9003AF8ACB42}"/>
    <pc:docChg chg="custSel modSld">
      <pc:chgData name="Kovácsné Pusztai Kinga" userId="1282fdc4-838f-4805-a47a-02b770215156" providerId="ADAL" clId="{458FD61C-7C18-46F5-92AA-9003AF8ACB42}" dt="2024-09-16T15:35:27.322" v="39"/>
      <pc:docMkLst>
        <pc:docMk/>
      </pc:docMkLst>
      <pc:sldChg chg="addSp modSp mod">
        <pc:chgData name="Kovácsné Pusztai Kinga" userId="1282fdc4-838f-4805-a47a-02b770215156" providerId="ADAL" clId="{458FD61C-7C18-46F5-92AA-9003AF8ACB42}" dt="2024-09-16T15:27:56.423" v="11" actId="403"/>
        <pc:sldMkLst>
          <pc:docMk/>
          <pc:sldMk cId="2215190879" sldId="275"/>
        </pc:sldMkLst>
      </pc:sldChg>
      <pc:sldChg chg="addSp modSp">
        <pc:chgData name="Kovácsné Pusztai Kinga" userId="1282fdc4-838f-4805-a47a-02b770215156" providerId="ADAL" clId="{458FD61C-7C18-46F5-92AA-9003AF8ACB42}" dt="2024-09-16T15:32:24.938" v="18"/>
        <pc:sldMkLst>
          <pc:docMk/>
          <pc:sldMk cId="3499623620" sldId="276"/>
        </pc:sldMkLst>
      </pc:sldChg>
      <pc:sldChg chg="addSp modSp">
        <pc:chgData name="Kovácsné Pusztai Kinga" userId="1282fdc4-838f-4805-a47a-02b770215156" providerId="ADAL" clId="{458FD61C-7C18-46F5-92AA-9003AF8ACB42}" dt="2024-09-16T15:34:09.875" v="35" actId="20577"/>
        <pc:sldMkLst>
          <pc:docMk/>
          <pc:sldMk cId="3486239228" sldId="277"/>
        </pc:sldMkLst>
      </pc:sldChg>
      <pc:sldChg chg="addSp delSp modSp mod">
        <pc:chgData name="Kovácsné Pusztai Kinga" userId="1282fdc4-838f-4805-a47a-02b770215156" providerId="ADAL" clId="{458FD61C-7C18-46F5-92AA-9003AF8ACB42}" dt="2024-09-16T15:34:38.559" v="37"/>
        <pc:sldMkLst>
          <pc:docMk/>
          <pc:sldMk cId="2115918126" sldId="278"/>
        </pc:sldMkLst>
      </pc:sldChg>
      <pc:sldChg chg="addSp delSp modSp mod">
        <pc:chgData name="Kovácsné Pusztai Kinga" userId="1282fdc4-838f-4805-a47a-02b770215156" providerId="ADAL" clId="{458FD61C-7C18-46F5-92AA-9003AF8ACB42}" dt="2024-09-16T15:35:27.322" v="39"/>
        <pc:sldMkLst>
          <pc:docMk/>
          <pc:sldMk cId="57457122" sldId="279"/>
        </pc:sldMkLst>
      </pc:sldChg>
      <pc:sldChg chg="addSp modSp mod">
        <pc:chgData name="Kovácsné Pusztai Kinga" userId="1282fdc4-838f-4805-a47a-02b770215156" providerId="ADAL" clId="{458FD61C-7C18-46F5-92AA-9003AF8ACB42}" dt="2024-09-16T15:27:22.441" v="7" actId="403"/>
        <pc:sldMkLst>
          <pc:docMk/>
          <pc:sldMk cId="2963123294" sldId="283"/>
        </pc:sldMkLst>
      </pc:sldChg>
      <pc:sldChg chg="modSp mod">
        <pc:chgData name="Kovácsné Pusztai Kinga" userId="1282fdc4-838f-4805-a47a-02b770215156" providerId="ADAL" clId="{458FD61C-7C18-46F5-92AA-9003AF8ACB42}" dt="2024-09-16T15:27:20.478" v="5" actId="27636"/>
        <pc:sldMkLst>
          <pc:docMk/>
          <pc:sldMk cId="2653606123" sldId="293"/>
        </pc:sldMkLst>
      </pc:sldChg>
      <pc:sldChg chg="modSp mod">
        <pc:chgData name="Kovácsné Pusztai Kinga" userId="1282fdc4-838f-4805-a47a-02b770215156" providerId="ADAL" clId="{458FD61C-7C18-46F5-92AA-9003AF8ACB42}" dt="2024-09-16T15:27:20.486" v="6" actId="27636"/>
        <pc:sldMkLst>
          <pc:docMk/>
          <pc:sldMk cId="1843980098" sldId="298"/>
        </pc:sldMkLst>
      </pc:sldChg>
      <pc:sldChg chg="modSp mod">
        <pc:chgData name="Kovácsné Pusztai Kinga" userId="1282fdc4-838f-4805-a47a-02b770215156" providerId="ADAL" clId="{458FD61C-7C18-46F5-92AA-9003AF8ACB42}" dt="2024-09-16T15:27:20.470" v="4" actId="27636"/>
        <pc:sldMkLst>
          <pc:docMk/>
          <pc:sldMk cId="2489145975" sldId="321"/>
        </pc:sldMkLst>
      </pc:sldChg>
    </pc:docChg>
  </pc:docChgLst>
  <pc:docChgLst>
    <pc:chgData name="Kovácsné Pusztai Kinga" userId="1282fdc4-838f-4805-a47a-02b770215156" providerId="ADAL" clId="{EC97CB67-607F-4FEB-A4F5-211282A25F18}"/>
    <pc:docChg chg="delSld">
      <pc:chgData name="Kovácsné Pusztai Kinga" userId="1282fdc4-838f-4805-a47a-02b770215156" providerId="ADAL" clId="{EC97CB67-607F-4FEB-A4F5-211282A25F18}" dt="2023-09-13T14:32:35.632" v="0" actId="47"/>
      <pc:docMkLst>
        <pc:docMk/>
      </pc:docMkLst>
      <pc:sldChg chg="del">
        <pc:chgData name="Kovácsné Pusztai Kinga" userId="1282fdc4-838f-4805-a47a-02b770215156" providerId="ADAL" clId="{EC97CB67-607F-4FEB-A4F5-211282A25F18}" dt="2023-09-13T14:32:35.632" v="0" actId="47"/>
        <pc:sldMkLst>
          <pc:docMk/>
          <pc:sldMk cId="402238776" sldId="273"/>
        </pc:sldMkLst>
      </pc:sldChg>
      <pc:sldChg chg="del">
        <pc:chgData name="Kovácsné Pusztai Kinga" userId="1282fdc4-838f-4805-a47a-02b770215156" providerId="ADAL" clId="{EC97CB67-607F-4FEB-A4F5-211282A25F18}" dt="2023-09-13T14:32:35.632" v="0" actId="47"/>
        <pc:sldMkLst>
          <pc:docMk/>
          <pc:sldMk cId="2606360027" sldId="294"/>
        </pc:sldMkLst>
      </pc:sldChg>
      <pc:sldChg chg="del">
        <pc:chgData name="Kovácsné Pusztai Kinga" userId="1282fdc4-838f-4805-a47a-02b770215156" providerId="ADAL" clId="{EC97CB67-607F-4FEB-A4F5-211282A25F18}" dt="2023-09-13T14:32:35.632" v="0" actId="47"/>
        <pc:sldMkLst>
          <pc:docMk/>
          <pc:sldMk cId="35625467" sldId="295"/>
        </pc:sldMkLst>
      </pc:sldChg>
      <pc:sldChg chg="del">
        <pc:chgData name="Kovácsné Pusztai Kinga" userId="1282fdc4-838f-4805-a47a-02b770215156" providerId="ADAL" clId="{EC97CB67-607F-4FEB-A4F5-211282A25F18}" dt="2023-09-13T14:32:35.632" v="0" actId="47"/>
        <pc:sldMkLst>
          <pc:docMk/>
          <pc:sldMk cId="3783097706" sldId="296"/>
        </pc:sldMkLst>
      </pc:sldChg>
      <pc:sldChg chg="del">
        <pc:chgData name="Kovácsné Pusztai Kinga" userId="1282fdc4-838f-4805-a47a-02b770215156" providerId="ADAL" clId="{EC97CB67-607F-4FEB-A4F5-211282A25F18}" dt="2023-09-13T14:32:35.632" v="0" actId="47"/>
        <pc:sldMkLst>
          <pc:docMk/>
          <pc:sldMk cId="2601423791" sldId="297"/>
        </pc:sldMkLst>
      </pc:sldChg>
      <pc:sldChg chg="del">
        <pc:chgData name="Kovácsné Pusztai Kinga" userId="1282fdc4-838f-4805-a47a-02b770215156" providerId="ADAL" clId="{EC97CB67-607F-4FEB-A4F5-211282A25F18}" dt="2023-09-13T14:32:35.632" v="0" actId="47"/>
        <pc:sldMkLst>
          <pc:docMk/>
          <pc:sldMk cId="3671793387" sldId="299"/>
        </pc:sldMkLst>
      </pc:sldChg>
      <pc:sldChg chg="del">
        <pc:chgData name="Kovácsné Pusztai Kinga" userId="1282fdc4-838f-4805-a47a-02b770215156" providerId="ADAL" clId="{EC97CB67-607F-4FEB-A4F5-211282A25F18}" dt="2023-09-13T14:32:35.632" v="0" actId="47"/>
        <pc:sldMkLst>
          <pc:docMk/>
          <pc:sldMk cId="2795226047" sldId="300"/>
        </pc:sldMkLst>
      </pc:sldChg>
      <pc:sldChg chg="del">
        <pc:chgData name="Kovácsné Pusztai Kinga" userId="1282fdc4-838f-4805-a47a-02b770215156" providerId="ADAL" clId="{EC97CB67-607F-4FEB-A4F5-211282A25F18}" dt="2023-09-13T14:32:35.632" v="0" actId="47"/>
        <pc:sldMkLst>
          <pc:docMk/>
          <pc:sldMk cId="503517701" sldId="301"/>
        </pc:sldMkLst>
      </pc:sldChg>
      <pc:sldChg chg="del">
        <pc:chgData name="Kovácsné Pusztai Kinga" userId="1282fdc4-838f-4805-a47a-02b770215156" providerId="ADAL" clId="{EC97CB67-607F-4FEB-A4F5-211282A25F18}" dt="2023-09-13T14:32:35.632" v="0" actId="47"/>
        <pc:sldMkLst>
          <pc:docMk/>
          <pc:sldMk cId="3673238866" sldId="302"/>
        </pc:sldMkLst>
      </pc:sldChg>
      <pc:sldChg chg="del">
        <pc:chgData name="Kovácsné Pusztai Kinga" userId="1282fdc4-838f-4805-a47a-02b770215156" providerId="ADAL" clId="{EC97CB67-607F-4FEB-A4F5-211282A25F18}" dt="2023-09-13T14:32:35.632" v="0" actId="47"/>
        <pc:sldMkLst>
          <pc:docMk/>
          <pc:sldMk cId="1748680584" sldId="303"/>
        </pc:sldMkLst>
      </pc:sldChg>
      <pc:sldChg chg="del">
        <pc:chgData name="Kovácsné Pusztai Kinga" userId="1282fdc4-838f-4805-a47a-02b770215156" providerId="ADAL" clId="{EC97CB67-607F-4FEB-A4F5-211282A25F18}" dt="2023-09-13T14:32:35.632" v="0" actId="47"/>
        <pc:sldMkLst>
          <pc:docMk/>
          <pc:sldMk cId="2456866788" sldId="304"/>
        </pc:sldMkLst>
      </pc:sldChg>
      <pc:sldChg chg="del">
        <pc:chgData name="Kovácsné Pusztai Kinga" userId="1282fdc4-838f-4805-a47a-02b770215156" providerId="ADAL" clId="{EC97CB67-607F-4FEB-A4F5-211282A25F18}" dt="2023-09-13T14:32:35.632" v="0" actId="47"/>
        <pc:sldMkLst>
          <pc:docMk/>
          <pc:sldMk cId="1571344545" sldId="305"/>
        </pc:sldMkLst>
      </pc:sldChg>
      <pc:sldChg chg="del">
        <pc:chgData name="Kovácsné Pusztai Kinga" userId="1282fdc4-838f-4805-a47a-02b770215156" providerId="ADAL" clId="{EC97CB67-607F-4FEB-A4F5-211282A25F18}" dt="2023-09-13T14:32:35.632" v="0" actId="47"/>
        <pc:sldMkLst>
          <pc:docMk/>
          <pc:sldMk cId="2625387531" sldId="310"/>
        </pc:sldMkLst>
      </pc:sldChg>
      <pc:sldChg chg="del">
        <pc:chgData name="Kovácsné Pusztai Kinga" userId="1282fdc4-838f-4805-a47a-02b770215156" providerId="ADAL" clId="{EC97CB67-607F-4FEB-A4F5-211282A25F18}" dt="2023-09-13T14:32:35.632" v="0" actId="47"/>
        <pc:sldMkLst>
          <pc:docMk/>
          <pc:sldMk cId="148796883" sldId="311"/>
        </pc:sldMkLst>
      </pc:sldChg>
      <pc:sldChg chg="del">
        <pc:chgData name="Kovácsné Pusztai Kinga" userId="1282fdc4-838f-4805-a47a-02b770215156" providerId="ADAL" clId="{EC97CB67-607F-4FEB-A4F5-211282A25F18}" dt="2023-09-13T14:32:35.632" v="0" actId="47"/>
        <pc:sldMkLst>
          <pc:docMk/>
          <pc:sldMk cId="2189989420" sldId="314"/>
        </pc:sldMkLst>
      </pc:sldChg>
      <pc:sldChg chg="del">
        <pc:chgData name="Kovácsné Pusztai Kinga" userId="1282fdc4-838f-4805-a47a-02b770215156" providerId="ADAL" clId="{EC97CB67-607F-4FEB-A4F5-211282A25F18}" dt="2023-09-13T14:32:35.632" v="0" actId="47"/>
        <pc:sldMkLst>
          <pc:docMk/>
          <pc:sldMk cId="701665715" sldId="315"/>
        </pc:sldMkLst>
      </pc:sldChg>
      <pc:sldChg chg="del">
        <pc:chgData name="Kovácsné Pusztai Kinga" userId="1282fdc4-838f-4805-a47a-02b770215156" providerId="ADAL" clId="{EC97CB67-607F-4FEB-A4F5-211282A25F18}" dt="2023-09-13T14:32:35.632" v="0" actId="47"/>
        <pc:sldMkLst>
          <pc:docMk/>
          <pc:sldMk cId="1869025702" sldId="316"/>
        </pc:sldMkLst>
      </pc:sldChg>
      <pc:sldChg chg="del">
        <pc:chgData name="Kovácsné Pusztai Kinga" userId="1282fdc4-838f-4805-a47a-02b770215156" providerId="ADAL" clId="{EC97CB67-607F-4FEB-A4F5-211282A25F18}" dt="2023-09-13T14:32:35.632" v="0" actId="47"/>
        <pc:sldMkLst>
          <pc:docMk/>
          <pc:sldMk cId="37054272" sldId="317"/>
        </pc:sldMkLst>
      </pc:sldChg>
      <pc:sldChg chg="del">
        <pc:chgData name="Kovácsné Pusztai Kinga" userId="1282fdc4-838f-4805-a47a-02b770215156" providerId="ADAL" clId="{EC97CB67-607F-4FEB-A4F5-211282A25F18}" dt="2023-09-13T14:32:35.632" v="0" actId="47"/>
        <pc:sldMkLst>
          <pc:docMk/>
          <pc:sldMk cId="2229335450" sldId="318"/>
        </pc:sldMkLst>
      </pc:sldChg>
      <pc:sldChg chg="del">
        <pc:chgData name="Kovácsné Pusztai Kinga" userId="1282fdc4-838f-4805-a47a-02b770215156" providerId="ADAL" clId="{EC97CB67-607F-4FEB-A4F5-211282A25F18}" dt="2023-09-13T14:32:35.632" v="0" actId="47"/>
        <pc:sldMkLst>
          <pc:docMk/>
          <pc:sldMk cId="571674980" sldId="319"/>
        </pc:sldMkLst>
      </pc:sldChg>
      <pc:sldChg chg="del">
        <pc:chgData name="Kovácsné Pusztai Kinga" userId="1282fdc4-838f-4805-a47a-02b770215156" providerId="ADAL" clId="{EC97CB67-607F-4FEB-A4F5-211282A25F18}" dt="2023-09-13T14:32:35.632" v="0" actId="47"/>
        <pc:sldMkLst>
          <pc:docMk/>
          <pc:sldMk cId="4076001574" sldId="32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5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3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2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4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98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2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1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12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0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3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6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9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7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6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hu/photo/895600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20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16.xml"/><Relationship Id="rId3" Type="http://schemas.openxmlformats.org/officeDocument/2006/relationships/slide" Target="slide5.xml"/><Relationship Id="rId7" Type="http://schemas.openxmlformats.org/officeDocument/2006/relationships/slide" Target="slide7.xml"/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6.xml"/><Relationship Id="rId5" Type="http://schemas.openxmlformats.org/officeDocument/2006/relationships/slide" Target="slide15.xml"/><Relationship Id="rId4" Type="http://schemas.openxmlformats.org/officeDocument/2006/relationships/slide" Target="slide14.xml"/><Relationship Id="rId9" Type="http://schemas.openxmlformats.org/officeDocument/2006/relationships/slide" Target="slide2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aszt.inf.elte.hu/~asvanyi/ad/ad2jegyzet/ad2jegyzetFak.pdf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://tamop412.elte.hu/tananyagok/algoritmusok/lecke13_lap1.html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3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szöveg, névjegykártya látható&#10;&#10;Automatikusan generált leírás">
            <a:extLst>
              <a:ext uri="{FF2B5EF4-FFF2-40B4-BE49-F238E27FC236}">
                <a16:creationId xmlns:a16="http://schemas.microsoft.com/office/drawing/2014/main" id="{7E74CC86-7BF2-81B7-2414-BD09AD0C80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4405" t="6530" r="16030" b="1"/>
          <a:stretch/>
        </p:blipFill>
        <p:spPr>
          <a:xfrm>
            <a:off x="20" y="10"/>
            <a:ext cx="5448280" cy="685799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</p:pic>
      <p:grpSp>
        <p:nvGrpSpPr>
          <p:cNvPr id="58" name="Group 45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47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9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978399" y="877802"/>
            <a:ext cx="65246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b="1" dirty="0"/>
              <a:t>Algoritmusok és adatszerkezetek II.</a:t>
            </a:r>
            <a:br>
              <a:rPr lang="hu-HU" b="1" dirty="0"/>
            </a:br>
            <a:r>
              <a:rPr lang="hu-HU" b="1" dirty="0"/>
              <a:t>1. Előadás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170611" y="3429000"/>
            <a:ext cx="5332411" cy="2476947"/>
          </a:xfrm>
        </p:spPr>
        <p:txBody>
          <a:bodyPr>
            <a:normAutofit fontScale="70000" lnSpcReduction="20000"/>
          </a:bodyPr>
          <a:lstStyle/>
          <a:p>
            <a:br>
              <a:rPr lang="hu-HU" dirty="0"/>
            </a:br>
            <a:r>
              <a:rPr lang="hu-HU" sz="5100" b="1" dirty="0">
                <a:solidFill>
                  <a:srgbClr val="C00000"/>
                </a:solidFill>
              </a:rPr>
              <a:t> </a:t>
            </a:r>
            <a:r>
              <a:rPr lang="hu-HU" sz="6700" b="1" dirty="0">
                <a:solidFill>
                  <a:srgbClr val="C00000"/>
                </a:solidFill>
              </a:rPr>
              <a:t>AVL fa I.</a:t>
            </a:r>
          </a:p>
          <a:p>
            <a:r>
              <a:rPr lang="hu-HU" sz="3800" b="1" dirty="0">
                <a:solidFill>
                  <a:srgbClr val="C00000"/>
                </a:solidFill>
              </a:rPr>
              <a:t>fogalma, miértje, láncolt és szöveges ábrázolása, kulcs beszúrása, legkisebb kulcsú csúcs kivétele.</a:t>
            </a:r>
          </a:p>
        </p:txBody>
      </p:sp>
    </p:spTree>
    <p:extLst>
      <p:ext uri="{BB962C8B-B14F-4D97-AF65-F5344CB8AC3E}">
        <p14:creationId xmlns:p14="http://schemas.microsoft.com/office/powerpoint/2010/main" val="243149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ettős hullám 5">
            <a:extLst>
              <a:ext uri="{FF2B5EF4-FFF2-40B4-BE49-F238E27FC236}">
                <a16:creationId xmlns:a16="http://schemas.microsoft.com/office/drawing/2014/main" id="{3F1DA5D1-ECDC-7203-1E5B-6A425AE37FD2}"/>
              </a:ext>
            </a:extLst>
          </p:cNvPr>
          <p:cNvSpPr/>
          <p:nvPr/>
        </p:nvSpPr>
        <p:spPr>
          <a:xfrm>
            <a:off x="4360425" y="6007206"/>
            <a:ext cx="4705756" cy="597869"/>
          </a:xfrm>
          <a:prstGeom prst="doubleWav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7B0755CA-B357-96B0-7D5C-364026D61D85}"/>
              </a:ext>
            </a:extLst>
          </p:cNvPr>
          <p:cNvSpPr/>
          <p:nvPr/>
        </p:nvSpPr>
        <p:spPr>
          <a:xfrm>
            <a:off x="1060315" y="1519725"/>
            <a:ext cx="11131685" cy="4412671"/>
          </a:xfrm>
          <a:prstGeom prst="verticalScroll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DEFB83B-90DF-BE87-A4F0-B31CBE22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897" y="0"/>
            <a:ext cx="10018713" cy="1089212"/>
          </a:xfrm>
        </p:spPr>
        <p:txBody>
          <a:bodyPr/>
          <a:lstStyle/>
          <a:p>
            <a:r>
              <a:rPr lang="hu-HU" dirty="0"/>
              <a:t>AVL fa forgatások: (++,-) forgatás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A027F7E-99FC-E3F7-0F17-BE79EA486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1" y="3428993"/>
            <a:ext cx="38" cy="14"/>
          </a:xfrm>
          <a:prstGeom prst="rect">
            <a:avLst/>
          </a:prstGeom>
        </p:spPr>
      </p:pic>
      <p:pic>
        <p:nvPicPr>
          <p:cNvPr id="15" name="Tartalom helye 14">
            <a:extLst>
              <a:ext uri="{FF2B5EF4-FFF2-40B4-BE49-F238E27FC236}">
                <a16:creationId xmlns:a16="http://schemas.microsoft.com/office/drawing/2014/main" id="{6EE9721C-4CDB-0E1D-AFA0-D1DC1FA5C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0284" y="2295442"/>
            <a:ext cx="9870326" cy="3470591"/>
          </a:xfr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71AD655-D46B-9FA6-B152-BA844D9E2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1" y="3428993"/>
            <a:ext cx="38" cy="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doboz 2">
                <a:extLst>
                  <a:ext uri="{FF2B5EF4-FFF2-40B4-BE49-F238E27FC236}">
                    <a16:creationId xmlns:a16="http://schemas.microsoft.com/office/drawing/2014/main" id="{C80B3202-9335-D528-9273-C91B2AC65DD0}"/>
                  </a:ext>
                </a:extLst>
              </p:cNvPr>
              <p:cNvSpPr txBox="1"/>
              <p:nvPr/>
            </p:nvSpPr>
            <p:spPr>
              <a:xfrm>
                <a:off x="4506336" y="6065574"/>
                <a:ext cx="609437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hu-HU" sz="2000" kern="0" dirty="0">
                    <a:effectLst/>
                    <a:ea typeface="Calibri" panose="020F0502020204030204" pitchFamily="34" charset="0"/>
                    <a:cs typeface="F57"/>
                  </a:rPr>
                  <a:t> </a:t>
                </a:r>
                <a:r>
                  <a:rPr lang="hu-HU" sz="2000" dirty="0"/>
                  <a:t>{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sz="2000" dirty="0"/>
                  <a:t> T [(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hu-HU" sz="2000" dirty="0"/>
                  <a:t> L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hu-HU" sz="2000" dirty="0"/>
                  <a:t>) R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sz="2000" dirty="0"/>
                  <a:t>] }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SY10"/>
                  </a:rPr>
                  <a:t>-&gt; </a:t>
                </a:r>
                <a:r>
                  <a:rPr lang="hu-HU" sz="2000" dirty="0"/>
                  <a:t>{ [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sz="2000" dirty="0"/>
                  <a:t> T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hu-HU" sz="2000" dirty="0"/>
                  <a:t>] L [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2000" dirty="0"/>
                  <a:t> R 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sz="2000" dirty="0"/>
                  <a:t>] }</a:t>
                </a:r>
              </a:p>
            </p:txBody>
          </p:sp>
        </mc:Choice>
        <mc:Fallback xmlns="">
          <p:sp>
            <p:nvSpPr>
              <p:cNvPr id="3" name="Szövegdoboz 2">
                <a:extLst>
                  <a:ext uri="{FF2B5EF4-FFF2-40B4-BE49-F238E27FC236}">
                    <a16:creationId xmlns:a16="http://schemas.microsoft.com/office/drawing/2014/main" id="{C80B3202-9335-D528-9273-C91B2AC65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336" y="6065574"/>
                <a:ext cx="6094378" cy="400110"/>
              </a:xfrm>
              <a:prstGeom prst="rect">
                <a:avLst/>
              </a:prstGeom>
              <a:blipFill>
                <a:blip r:embed="rId4"/>
                <a:stretch>
                  <a:fillRect l="-200" t="-7576" b="-2575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99623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ettős hullám 5">
            <a:extLst>
              <a:ext uri="{FF2B5EF4-FFF2-40B4-BE49-F238E27FC236}">
                <a16:creationId xmlns:a16="http://schemas.microsoft.com/office/drawing/2014/main" id="{8ADC1DEA-21E9-82A0-8B98-C615CA192A96}"/>
              </a:ext>
            </a:extLst>
          </p:cNvPr>
          <p:cNvSpPr/>
          <p:nvPr/>
        </p:nvSpPr>
        <p:spPr>
          <a:xfrm>
            <a:off x="4078321" y="6065574"/>
            <a:ext cx="4705756" cy="597869"/>
          </a:xfrm>
          <a:prstGeom prst="doubleWav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A3320AEA-9CC7-A328-2AE9-D09D178383F5}"/>
              </a:ext>
            </a:extLst>
          </p:cNvPr>
          <p:cNvSpPr/>
          <p:nvPr/>
        </p:nvSpPr>
        <p:spPr>
          <a:xfrm>
            <a:off x="1060315" y="1519725"/>
            <a:ext cx="11131685" cy="4412671"/>
          </a:xfrm>
          <a:prstGeom prst="verticalScroll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DEFB83B-90DF-BE87-A4F0-B31CBE22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897" y="0"/>
            <a:ext cx="10018713" cy="1089212"/>
          </a:xfrm>
        </p:spPr>
        <p:txBody>
          <a:bodyPr/>
          <a:lstStyle/>
          <a:p>
            <a:r>
              <a:rPr lang="hu-HU" dirty="0"/>
              <a:t>AVL fa forgatások: (--,+) forgatás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A027F7E-99FC-E3F7-0F17-BE79EA486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1" y="3428993"/>
            <a:ext cx="38" cy="14"/>
          </a:xfrm>
          <a:prstGeom prst="rect">
            <a:avLst/>
          </a:prstGeom>
        </p:spPr>
      </p:pic>
      <p:pic>
        <p:nvPicPr>
          <p:cNvPr id="15" name="Tartalom helye 14">
            <a:extLst>
              <a:ext uri="{FF2B5EF4-FFF2-40B4-BE49-F238E27FC236}">
                <a16:creationId xmlns:a16="http://schemas.microsoft.com/office/drawing/2014/main" id="{6EE9721C-4CDB-0E1D-AFA0-D1DC1FA5C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90994" y="2188438"/>
            <a:ext cx="9870326" cy="3470591"/>
          </a:xfr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71AD655-D46B-9FA6-B152-BA844D9E2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1" y="3428993"/>
            <a:ext cx="38" cy="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Szövegdoboz 2">
                <a:extLst>
                  <a:ext uri="{FF2B5EF4-FFF2-40B4-BE49-F238E27FC236}">
                    <a16:creationId xmlns:a16="http://schemas.microsoft.com/office/drawing/2014/main" id="{2DBFEC6E-58B9-3E92-3755-F563E0984266}"/>
                  </a:ext>
                </a:extLst>
              </p:cNvPr>
              <p:cNvSpPr txBox="1"/>
              <p:nvPr/>
            </p:nvSpPr>
            <p:spPr>
              <a:xfrm>
                <a:off x="4078321" y="6162854"/>
                <a:ext cx="609437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hu-HU" sz="2000" kern="0" dirty="0">
                    <a:effectLst/>
                    <a:ea typeface="Calibri" panose="020F0502020204030204" pitchFamily="34" charset="0"/>
                    <a:cs typeface="F57"/>
                  </a:rPr>
                  <a:t> </a:t>
                </a:r>
                <a:r>
                  <a:rPr lang="hu-HU" sz="2000" dirty="0"/>
                  <a:t>{ </a:t>
                </a:r>
                <a14:m>
                  <m:oMath xmlns:m="http://schemas.openxmlformats.org/officeDocument/2006/math">
                    <m:r>
                      <a:rPr lang="hu-HU" sz="20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sz="2000" dirty="0"/>
                  <a:t> L (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hu-HU" sz="2000" dirty="0"/>
                  <a:t> R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hu-HU" sz="2000" dirty="0"/>
                  <a:t>)] T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sz="2000" dirty="0"/>
                  <a:t> }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SY10"/>
                  </a:rPr>
                  <a:t>-&gt; </a:t>
                </a:r>
                <a:r>
                  <a:rPr lang="hu-HU" sz="2000" dirty="0"/>
                  <a:t>{ [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sz="2000" dirty="0"/>
                  <a:t> L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hu-HU" sz="2000" dirty="0"/>
                  <a:t>] R [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2000" dirty="0"/>
                  <a:t> T  </a:t>
                </a: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sz="2000" dirty="0"/>
                  <a:t>] }</a:t>
                </a:r>
              </a:p>
            </p:txBody>
          </p:sp>
        </mc:Choice>
        <mc:Fallback xmlns="">
          <p:sp>
            <p:nvSpPr>
              <p:cNvPr id="3" name="Szövegdoboz 2">
                <a:extLst>
                  <a:ext uri="{FF2B5EF4-FFF2-40B4-BE49-F238E27FC236}">
                    <a16:creationId xmlns:a16="http://schemas.microsoft.com/office/drawing/2014/main" id="{2DBFEC6E-58B9-3E92-3755-F563E09842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321" y="6162854"/>
                <a:ext cx="6094378" cy="400110"/>
              </a:xfrm>
              <a:prstGeom prst="rect">
                <a:avLst/>
              </a:prstGeom>
              <a:blipFill>
                <a:blip r:embed="rId4"/>
                <a:stretch>
                  <a:fillRect l="-200" t="-9091" b="-2575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62392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Kettős hullám 3">
            <a:extLst>
              <a:ext uri="{FF2B5EF4-FFF2-40B4-BE49-F238E27FC236}">
                <a16:creationId xmlns:a16="http://schemas.microsoft.com/office/drawing/2014/main" id="{A5F066A4-A3B4-A3D5-29DB-E310942C3F96}"/>
              </a:ext>
            </a:extLst>
          </p:cNvPr>
          <p:cNvSpPr/>
          <p:nvPr/>
        </p:nvSpPr>
        <p:spPr>
          <a:xfrm>
            <a:off x="4370151" y="6063973"/>
            <a:ext cx="4705756" cy="597869"/>
          </a:xfrm>
          <a:prstGeom prst="doubleWav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kercs: függőleges 2">
            <a:extLst>
              <a:ext uri="{FF2B5EF4-FFF2-40B4-BE49-F238E27FC236}">
                <a16:creationId xmlns:a16="http://schemas.microsoft.com/office/drawing/2014/main" id="{C9E7AC9C-F3DF-8FDE-EBDC-063C45ADA8EF}"/>
              </a:ext>
            </a:extLst>
          </p:cNvPr>
          <p:cNvSpPr/>
          <p:nvPr/>
        </p:nvSpPr>
        <p:spPr>
          <a:xfrm>
            <a:off x="1060315" y="1519725"/>
            <a:ext cx="11131685" cy="4412671"/>
          </a:xfrm>
          <a:prstGeom prst="verticalScroll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DEFB83B-90DF-BE87-A4F0-B31CBE22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897" y="0"/>
            <a:ext cx="10018713" cy="1089212"/>
          </a:xfrm>
        </p:spPr>
        <p:txBody>
          <a:bodyPr/>
          <a:lstStyle/>
          <a:p>
            <a:r>
              <a:rPr lang="hu-HU" dirty="0"/>
              <a:t>AVL fa forgatások: (--,0) forgatás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A027F7E-99FC-E3F7-0F17-BE79EA486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1" y="3428993"/>
            <a:ext cx="38" cy="14"/>
          </a:xfrm>
          <a:prstGeom prst="rect">
            <a:avLst/>
          </a:prstGeom>
        </p:spPr>
      </p:pic>
      <p:pic>
        <p:nvPicPr>
          <p:cNvPr id="15" name="Tartalom helye 14">
            <a:extLst>
              <a:ext uri="{FF2B5EF4-FFF2-40B4-BE49-F238E27FC236}">
                <a16:creationId xmlns:a16="http://schemas.microsoft.com/office/drawing/2014/main" id="{6EE9721C-4CDB-0E1D-AFA0-D1DC1FA5C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0284" y="2198165"/>
            <a:ext cx="9870326" cy="3470591"/>
          </a:xfr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71AD655-D46B-9FA6-B152-BA844D9E2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1" y="3428993"/>
            <a:ext cx="38" cy="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C0105B4F-C019-4867-C18C-1AE9AE3B4343}"/>
                  </a:ext>
                </a:extLst>
              </p:cNvPr>
              <p:cNvSpPr txBox="1"/>
              <p:nvPr/>
            </p:nvSpPr>
            <p:spPr>
              <a:xfrm>
                <a:off x="4708186" y="6159776"/>
                <a:ext cx="5659065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[(</a:t>
                </a:r>
                <a14:m>
                  <m:oMath xmlns:m="http://schemas.openxmlformats.org/officeDocument/2006/math"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L </a:t>
                </a:r>
                <a14:m>
                  <m:oMath xmlns:m="http://schemas.openxmlformats.org/officeDocument/2006/math"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T </a:t>
                </a:r>
                <a14:m>
                  <m:oMath xmlns:m="http://schemas.openxmlformats.org/officeDocument/2006/math"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]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SY10"/>
                  </a:rPr>
                  <a:t>-&gt;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[</a:t>
                </a:r>
                <a14:m>
                  <m:oMath xmlns:m="http://schemas.openxmlformats.org/officeDocument/2006/math"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L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T </a:t>
                </a:r>
                <a14:m>
                  <m:oMath xmlns:m="http://schemas.openxmlformats.org/officeDocument/2006/math"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)] </a:t>
                </a:r>
                <a:endParaRPr lang="hu-H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Szövegdoboz 5">
                <a:extLst>
                  <a:ext uri="{FF2B5EF4-FFF2-40B4-BE49-F238E27FC236}">
                    <a16:creationId xmlns:a16="http://schemas.microsoft.com/office/drawing/2014/main" id="{C0105B4F-C019-4867-C18C-1AE9AE3B43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8186" y="6159776"/>
                <a:ext cx="5659065" cy="406265"/>
              </a:xfrm>
              <a:prstGeom prst="rect">
                <a:avLst/>
              </a:prstGeom>
              <a:blipFill>
                <a:blip r:embed="rId4"/>
                <a:stretch>
                  <a:fillRect t="-5970" b="-253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9181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ettős hullám 6">
            <a:extLst>
              <a:ext uri="{FF2B5EF4-FFF2-40B4-BE49-F238E27FC236}">
                <a16:creationId xmlns:a16="http://schemas.microsoft.com/office/drawing/2014/main" id="{0A5AF78B-1FB2-4744-AD30-B8227D32FEC7}"/>
              </a:ext>
            </a:extLst>
          </p:cNvPr>
          <p:cNvSpPr/>
          <p:nvPr/>
        </p:nvSpPr>
        <p:spPr>
          <a:xfrm>
            <a:off x="4642526" y="6171305"/>
            <a:ext cx="4705756" cy="597869"/>
          </a:xfrm>
          <a:prstGeom prst="doubleWav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kercs: függőleges 2">
            <a:extLst>
              <a:ext uri="{FF2B5EF4-FFF2-40B4-BE49-F238E27FC236}">
                <a16:creationId xmlns:a16="http://schemas.microsoft.com/office/drawing/2014/main" id="{E3C450D2-0692-ABE9-C3C2-C796576BF500}"/>
              </a:ext>
            </a:extLst>
          </p:cNvPr>
          <p:cNvSpPr/>
          <p:nvPr/>
        </p:nvSpPr>
        <p:spPr>
          <a:xfrm>
            <a:off x="1060315" y="1519725"/>
            <a:ext cx="11131685" cy="4412671"/>
          </a:xfrm>
          <a:prstGeom prst="verticalScroll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DEFB83B-90DF-BE87-A4F0-B31CBE22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897" y="0"/>
            <a:ext cx="10018713" cy="1089212"/>
          </a:xfrm>
        </p:spPr>
        <p:txBody>
          <a:bodyPr/>
          <a:lstStyle/>
          <a:p>
            <a:r>
              <a:rPr lang="hu-HU" dirty="0"/>
              <a:t>AVL fa forgatások: (++,0) forgatás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A027F7E-99FC-E3F7-0F17-BE79EA486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1" y="3428993"/>
            <a:ext cx="38" cy="14"/>
          </a:xfrm>
          <a:prstGeom prst="rect">
            <a:avLst/>
          </a:prstGeom>
        </p:spPr>
      </p:pic>
      <p:pic>
        <p:nvPicPr>
          <p:cNvPr id="15" name="Tartalom helye 14">
            <a:extLst>
              <a:ext uri="{FF2B5EF4-FFF2-40B4-BE49-F238E27FC236}">
                <a16:creationId xmlns:a16="http://schemas.microsoft.com/office/drawing/2014/main" id="{6EE9721C-4CDB-0E1D-AFA0-D1DC1FA5C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10284" y="2175035"/>
            <a:ext cx="9870326" cy="3470591"/>
          </a:xfr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71AD655-D46B-9FA6-B152-BA844D9E2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1" y="3428993"/>
            <a:ext cx="38" cy="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9321B861-2C30-6D1F-E715-5217590C2D01}"/>
                  </a:ext>
                </a:extLst>
              </p:cNvPr>
              <p:cNvSpPr txBox="1"/>
              <p:nvPr/>
            </p:nvSpPr>
            <p:spPr>
              <a:xfrm>
                <a:off x="4767903" y="6267106"/>
                <a:ext cx="6203815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[</a:t>
                </a:r>
                <a14:m>
                  <m:oMath xmlns:m="http://schemas.openxmlformats.org/officeDocument/2006/math">
                    <m:r>
                      <a:rPr lang="hu-HU" sz="20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MR12"/>
                      </a:rPr>
                      <m:t> </m:t>
                    </m:r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T (</a:t>
                </a:r>
                <a14:m>
                  <m:oMath xmlns:m="http://schemas.openxmlformats.org/officeDocument/2006/math"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R </a:t>
                </a:r>
                <a14:m>
                  <m:oMath xmlns:m="http://schemas.openxmlformats.org/officeDocument/2006/math"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)]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SY10"/>
                  </a:rPr>
                  <a:t>-&gt;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[(</a:t>
                </a:r>
                <a14:m>
                  <m:oMath xmlns:m="http://schemas.openxmlformats.org/officeDocument/2006/math"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T </a:t>
                </a:r>
                <a14:m>
                  <m:oMath xmlns:m="http://schemas.openxmlformats.org/officeDocument/2006/math"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R </a:t>
                </a:r>
                <a14:m>
                  <m:oMath xmlns:m="http://schemas.openxmlformats.org/officeDocument/2006/math"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] </a:t>
                </a:r>
                <a:endParaRPr lang="hu-H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9321B861-2C30-6D1F-E715-5217590C2D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7903" y="6267106"/>
                <a:ext cx="6203815" cy="406265"/>
              </a:xfrm>
              <a:prstGeom prst="rect">
                <a:avLst/>
              </a:prstGeom>
              <a:blipFill>
                <a:blip r:embed="rId4"/>
                <a:stretch>
                  <a:fillRect t="-5970" b="-253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74571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églalap: szamárfül 4">
            <a:extLst>
              <a:ext uri="{FF2B5EF4-FFF2-40B4-BE49-F238E27FC236}">
                <a16:creationId xmlns:a16="http://schemas.microsoft.com/office/drawing/2014/main" id="{6AF9DE45-FBBD-DBC6-B14C-43A78344F4E6}"/>
              </a:ext>
            </a:extLst>
          </p:cNvPr>
          <p:cNvSpPr/>
          <p:nvPr/>
        </p:nvSpPr>
        <p:spPr>
          <a:xfrm rot="10800000" flipV="1">
            <a:off x="5206374" y="4603173"/>
            <a:ext cx="6979920" cy="2254827"/>
          </a:xfrm>
          <a:prstGeom prst="foldedCorner">
            <a:avLst>
              <a:gd name="adj" fmla="val 9117"/>
            </a:avLst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4" name="Felhő 3">
            <a:extLst>
              <a:ext uri="{FF2B5EF4-FFF2-40B4-BE49-F238E27FC236}">
                <a16:creationId xmlns:a16="http://schemas.microsoft.com/office/drawing/2014/main" id="{6E5BF13A-D15A-88C4-F8AD-8556E8F38579}"/>
              </a:ext>
            </a:extLst>
          </p:cNvPr>
          <p:cNvSpPr/>
          <p:nvPr/>
        </p:nvSpPr>
        <p:spPr>
          <a:xfrm>
            <a:off x="924127" y="749001"/>
            <a:ext cx="10476690" cy="1246054"/>
          </a:xfrm>
          <a:prstGeom prst="cloud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C4F92AA-B04A-A671-6087-085F08A87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863301"/>
          </a:xfrm>
        </p:spPr>
        <p:txBody>
          <a:bodyPr>
            <a:normAutofit/>
          </a:bodyPr>
          <a:lstStyle/>
          <a:p>
            <a:r>
              <a:rPr lang="hu-HU" b="0" i="0" u="none" strike="noStrike" baseline="0" dirty="0"/>
              <a:t>AVL fa magassága</a:t>
            </a:r>
            <a:endParaRPr lang="hu-H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FCA78AB-8765-8681-E544-3CDBDDFA5B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09" y="749001"/>
                <a:ext cx="10018713" cy="5635470"/>
              </a:xfrm>
            </p:spPr>
            <p:txBody>
              <a:bodyPr>
                <a:normAutofit/>
              </a:bodyPr>
              <a:lstStyle/>
              <a:p>
                <a:pPr marL="1257300"/>
                <a:r>
                  <a:rPr lang="hu-HU" b="1" i="0" u="none" strike="noStrike" baseline="0" dirty="0">
                    <a:solidFill>
                      <a:srgbClr val="C00000"/>
                    </a:solidFill>
                  </a:rPr>
                  <a:t>Tétel: </a:t>
                </a:r>
                <a:r>
                  <a:rPr lang="hu-HU" b="0" i="0" u="none" strike="noStrike" baseline="0" dirty="0"/>
                  <a:t>Tetsz</a:t>
                </a:r>
                <a:r>
                  <a:rPr lang="hu-HU" dirty="0"/>
                  <a:t>ő</a:t>
                </a:r>
                <a:r>
                  <a:rPr lang="hu-HU" b="0" i="0" u="none" strike="noStrike" baseline="0" dirty="0"/>
                  <a:t>leges </a:t>
                </a:r>
                <a:r>
                  <a:rPr lang="hu-HU" b="0" i="1" u="none" strike="noStrike" baseline="0" dirty="0"/>
                  <a:t>n</a:t>
                </a:r>
                <a:r>
                  <a:rPr lang="hu-HU" b="0" i="0" u="none" strike="noStrike" baseline="0" dirty="0"/>
                  <a:t> csúcsú nemüres AVL fa </a:t>
                </a:r>
                <a:r>
                  <a:rPr lang="hu-HU" b="0" i="1" u="none" strike="noStrike" baseline="0" dirty="0"/>
                  <a:t>h</a:t>
                </a:r>
                <a:r>
                  <a:rPr lang="hu-HU" b="0" i="0" u="none" strike="noStrike" baseline="0" dirty="0"/>
                  <a:t> magasságára: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i="1" kern="10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hu-HU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hu-HU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hu-HU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hu-HU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hu-HU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≤1,45</m:t>
                    </m:r>
                    <m:func>
                      <m:funcPr>
                        <m:ctrlPr>
                          <a:rPr lang="hu-HU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hu-HU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hu-HU" kern="100" dirty="0">
                    <a:effectLst/>
                    <a:latin typeface="Calibri" panose="020F050202020403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, azaz </a:t>
                </a:r>
                <a14:m>
                  <m:oMath xmlns:m="http://schemas.openxmlformats.org/officeDocument/2006/math">
                    <m:r>
                      <a:rPr lang="hu-HU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hu-HU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 </m:t>
                    </m:r>
                    <m:r>
                      <m:rPr>
                        <m:sty m:val="p"/>
                      </m:rPr>
                      <a:rPr lang="hu-HU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Θ</m:t>
                    </m:r>
                    <m:r>
                      <a:rPr lang="hu-HU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func>
                      <m:funcPr>
                        <m:ctrlPr>
                          <a:rPr lang="hu-HU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hu-HU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log</m:t>
                        </m:r>
                      </m:fName>
                      <m:e>
                        <m:r>
                          <a:rPr lang="hu-HU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hu-HU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hu-HU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hu-HU" b="1" dirty="0">
                    <a:solidFill>
                      <a:srgbClr val="C00000"/>
                    </a:solidFill>
                  </a:rPr>
                  <a:t>Bizonyítás</a:t>
                </a:r>
                <a:r>
                  <a:rPr lang="hu-HU" dirty="0"/>
                  <a:t> vázlata: </a:t>
                </a:r>
              </a:p>
              <a:p>
                <a:pPr marL="914400" lvl="1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alsó és felső becslés a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magasságú, nemüres KBF-ek 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méretére 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KBF: kiegyensúlyozott, bináris fák</a:t>
                </a:r>
                <a:endParaRPr lang="hu-HU" i="1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hu-HU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hu-HU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&lt;</m:t>
                    </m:r>
                    <m:sSup>
                      <m:sSupPr>
                        <m:ctrlPr>
                          <a:rPr lang="hu-HU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hu-HU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hu-HU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  <m:r>
                          <a:rPr lang="hu-HU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+1</m:t>
                        </m:r>
                      </m:sup>
                    </m:sSup>
                    <m:r>
                      <a:rPr lang="hu-HU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</m:t>
                    </m:r>
                    <m:func>
                      <m:funcPr>
                        <m:ctrlPr>
                          <a:rPr lang="hu-HU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d>
                          <m:dPr>
                            <m:begChr m:val="⌊"/>
                            <m:endChr m:val="⌋"/>
                            <m:ctrlPr>
                              <a:rPr lang="hu-HU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func>
                              <m:funcPr>
                                <m:ctrlPr>
                                  <a:rPr lang="hu-HU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u-HU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hu-HU" i="1" kern="1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func>
                          </m:e>
                        </m:d>
                      </m:fName>
                      <m:e>
                        <m:r>
                          <a:rPr lang="hu-HU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≤</m:t>
                        </m:r>
                        <m:r>
                          <a:rPr lang="hu-HU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h</m:t>
                        </m:r>
                      </m:e>
                    </m:func>
                  </m:oMath>
                </a14:m>
                <a:r>
                  <a:rPr lang="hu-HU" kern="100" dirty="0">
                    <a:effectLst/>
                    <a:ea typeface="Times New Roman" panose="02020603050405020304" pitchFamily="18" charset="0"/>
                    <a:cs typeface="F16"/>
                  </a:rPr>
                  <a:t> 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914400" lvl="1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a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mélységű, legkisebb méretű KBF-ek csúcsainak </a:t>
                </a:r>
                <a:r>
                  <a:rPr lang="hu-HU" i="1" kern="0" dirty="0" err="1">
                    <a:effectLst/>
                    <a:ea typeface="Calibri" panose="020F0502020204030204" pitchFamily="34" charset="0"/>
                    <a:cs typeface="F16"/>
                  </a:rPr>
                  <a:t>f</a:t>
                </a:r>
                <a:r>
                  <a:rPr lang="hu-HU" i="1" kern="0" baseline="-25000" dirty="0" err="1">
                    <a:effectLst/>
                    <a:ea typeface="Calibri" panose="020F0502020204030204" pitchFamily="34" charset="0"/>
                    <a:cs typeface="F16"/>
                  </a:rPr>
                  <a:t>h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8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számának meghatározása: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kern="0" baseline="-25000" dirty="0">
                    <a:effectLst/>
                    <a:ea typeface="Calibri" panose="020F0502020204030204" pitchFamily="34" charset="0"/>
                    <a:cs typeface="CMMI12"/>
                  </a:rPr>
                  <a:t>0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8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= 1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,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kern="0" baseline="-25000" dirty="0">
                    <a:effectLst/>
                    <a:ea typeface="Calibri" panose="020F0502020204030204" pitchFamily="34" charset="0"/>
                    <a:cs typeface="CMMI12"/>
                  </a:rPr>
                  <a:t>1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8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= 2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, </a:t>
                </a:r>
                <a:r>
                  <a:rPr lang="hu-HU" i="1" kern="0" dirty="0" err="1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i="1" kern="0" baseline="-25000" dirty="0" err="1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8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= 1+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 f</a:t>
                </a:r>
                <a:r>
                  <a:rPr lang="hu-HU" i="1" kern="0" baseline="-25000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kern="0" baseline="-25000" dirty="0">
                    <a:effectLst/>
                    <a:ea typeface="Calibri" panose="020F0502020204030204" pitchFamily="34" charset="0"/>
                    <a:cs typeface="CMMI12"/>
                  </a:rPr>
                  <a:t>-1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8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+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 f</a:t>
                </a:r>
                <a:r>
                  <a:rPr lang="hu-HU" i="1" kern="0" baseline="-25000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kern="0" baseline="-25000" dirty="0">
                    <a:effectLst/>
                    <a:ea typeface="Calibri" panose="020F0502020204030204" pitchFamily="34" charset="0"/>
                    <a:cs typeface="CMMI12"/>
                  </a:rPr>
                  <a:t>-2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. (</a:t>
                </a:r>
                <a:r>
                  <a:rPr lang="hu-HU" b="1" kern="0" dirty="0">
                    <a:effectLst/>
                    <a:ea typeface="Calibri" panose="020F0502020204030204" pitchFamily="34" charset="0"/>
                    <a:cs typeface="F57"/>
                  </a:rPr>
                  <a:t>Fibonacci fák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7"/>
                  </a:rPr>
                  <a:t>)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tetszőleges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magasságú</a:t>
                </a:r>
                <a:b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</a:b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 KBF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méretére: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≥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i="1" kern="0" dirty="0" err="1">
                    <a:effectLst/>
                    <a:ea typeface="Calibri" panose="020F0502020204030204" pitchFamily="34" charset="0"/>
                    <a:cs typeface="CMMI12"/>
                  </a:rPr>
                  <a:t>f</a:t>
                </a:r>
                <a:r>
                  <a:rPr lang="hu-HU" i="1" kern="0" baseline="-25000" dirty="0" err="1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14:m>
                  <m:oMath xmlns:m="http://schemas.openxmlformats.org/officeDocument/2006/math">
                    <m:r>
                      <a:rPr lang="hu-HU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MMI12"/>
                      </a:rPr>
                      <m:t>≤</m:t>
                    </m:r>
                  </m:oMath>
                </a14:m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 1,45 log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BFCA78AB-8765-8681-E544-3CDBDDFA5B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09" y="749001"/>
                <a:ext cx="10018713" cy="5635470"/>
              </a:xfrm>
              <a:blipFill>
                <a:blip r:embed="rId2"/>
                <a:stretch>
                  <a:fillRect l="-1521" t="-238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Kép 8">
            <a:extLst>
              <a:ext uri="{FF2B5EF4-FFF2-40B4-BE49-F238E27FC236}">
                <a16:creationId xmlns:a16="http://schemas.microsoft.com/office/drawing/2014/main" id="{EA39B34B-8675-8AB2-2CD4-9431A578AC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1846" y="4708672"/>
            <a:ext cx="6846257" cy="1971827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73C4E9F-54BE-0648-7BAE-7C7D2AC2957F}"/>
              </a:ext>
            </a:extLst>
          </p:cNvPr>
          <p:cNvSpPr txBox="1"/>
          <p:nvPr/>
        </p:nvSpPr>
        <p:spPr>
          <a:xfrm>
            <a:off x="4615774" y="1854717"/>
            <a:ext cx="13521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tabLst>
                <a:tab pos="622300" algn="l"/>
              </a:tabLst>
            </a:pPr>
            <a:r>
              <a:rPr lang="hu-HU" sz="2000" dirty="0">
                <a:solidFill>
                  <a:schemeClr val="accent1"/>
                </a:solidFill>
              </a:rPr>
              <a:t>1.	2.</a:t>
            </a:r>
          </a:p>
        </p:txBody>
      </p:sp>
    </p:spTree>
    <p:extLst>
      <p:ext uri="{BB962C8B-B14F-4D97-AF65-F5344CB8AC3E}">
        <p14:creationId xmlns:p14="http://schemas.microsoft.com/office/powerpoint/2010/main" val="42648145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1738C2B5-2E66-8D0F-70C4-7BEE7EB500B1}"/>
              </a:ext>
            </a:extLst>
          </p:cNvPr>
          <p:cNvSpPr/>
          <p:nvPr/>
        </p:nvSpPr>
        <p:spPr>
          <a:xfrm>
            <a:off x="1877438" y="5972325"/>
            <a:ext cx="3608962" cy="525294"/>
          </a:xfrm>
          <a:prstGeom prst="horizontalScroll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C321A2E4-8E60-BFE5-DA64-E9A578F2958B}"/>
              </a:ext>
            </a:extLst>
          </p:cNvPr>
          <p:cNvSpPr/>
          <p:nvPr/>
        </p:nvSpPr>
        <p:spPr>
          <a:xfrm>
            <a:off x="1877438" y="1682885"/>
            <a:ext cx="3608962" cy="525294"/>
          </a:xfrm>
          <a:prstGeom prst="horizontalScroll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0CB9A5C0-F058-3FFF-C2BC-44438CB39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80189"/>
            <a:ext cx="10018713" cy="1013908"/>
          </a:xfrm>
        </p:spPr>
        <p:txBody>
          <a:bodyPr/>
          <a:lstStyle/>
          <a:p>
            <a:r>
              <a:rPr lang="hu-HU" dirty="0"/>
              <a:t>Műveletigény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3489031-C6DD-223E-9255-AB8C9439B2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194097"/>
                <a:ext cx="10018713" cy="5303522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800" b="1" kern="0" dirty="0" err="1">
                    <a:effectLst/>
                    <a:ea typeface="Calibri" panose="020F0502020204030204" pitchFamily="34" charset="0"/>
                    <a:cs typeface="F16"/>
                  </a:rPr>
                  <a:t>search</a:t>
                </a:r>
                <a:r>
                  <a:rPr lang="hu-HU" sz="2800" b="1" kern="0" dirty="0">
                    <a:effectLst/>
                    <a:ea typeface="Calibri" panose="020F0502020204030204" pitchFamily="34" charset="0"/>
                    <a:cs typeface="F16"/>
                  </a:rPr>
                  <a:t>(</a:t>
                </a:r>
                <a:r>
                  <a:rPr lang="hu-HU" sz="2800" b="1" i="1" kern="0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2800" b="1" kern="0" dirty="0">
                    <a:effectLst/>
                    <a:ea typeface="Calibri" panose="020F0502020204030204" pitchFamily="34" charset="0"/>
                    <a:cs typeface="CMMI12"/>
                  </a:rPr>
                  <a:t>; </a:t>
                </a:r>
                <a:r>
                  <a:rPr lang="hu-HU" sz="2800" b="1" i="1" kern="0" dirty="0">
                    <a:effectLst/>
                    <a:ea typeface="Calibri" panose="020F0502020204030204" pitchFamily="34" charset="0"/>
                    <a:cs typeface="CMMI12"/>
                  </a:rPr>
                  <a:t>k</a:t>
                </a:r>
                <a:r>
                  <a:rPr lang="hu-HU" sz="2800" b="1" kern="0" dirty="0">
                    <a:effectLst/>
                    <a:ea typeface="Calibri" panose="020F0502020204030204" pitchFamily="34" charset="0"/>
                    <a:cs typeface="F16"/>
                  </a:rPr>
                  <a:t>), min(</a:t>
                </a:r>
                <a:r>
                  <a:rPr lang="hu-HU" sz="2800" b="1" i="1" kern="0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2800" b="1" kern="0" dirty="0">
                    <a:effectLst/>
                    <a:ea typeface="Calibri" panose="020F0502020204030204" pitchFamily="34" charset="0"/>
                    <a:cs typeface="F16"/>
                  </a:rPr>
                  <a:t>),  </a:t>
                </a:r>
                <a:r>
                  <a:rPr lang="hu-HU" sz="2800" b="1" kern="0" dirty="0" err="1">
                    <a:effectLst/>
                    <a:ea typeface="Calibri" panose="020F0502020204030204" pitchFamily="34" charset="0"/>
                    <a:cs typeface="F16"/>
                  </a:rPr>
                  <a:t>max</a:t>
                </a:r>
                <a:r>
                  <a:rPr lang="hu-HU" sz="2800" b="1" kern="0" dirty="0">
                    <a:effectLst/>
                    <a:ea typeface="Calibri" panose="020F0502020204030204" pitchFamily="34" charset="0"/>
                    <a:cs typeface="F16"/>
                  </a:rPr>
                  <a:t>(</a:t>
                </a:r>
                <a:r>
                  <a:rPr lang="hu-HU" sz="2800" b="1" i="1" kern="0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2800" b="1" kern="0" dirty="0">
                    <a:effectLst/>
                    <a:ea typeface="Calibri" panose="020F0502020204030204" pitchFamily="34" charset="0"/>
                    <a:cs typeface="F16"/>
                  </a:rPr>
                  <a:t>)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F16"/>
                  </a:rPr>
                  <a:t>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hu-HU" b="1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𝑴𝑻</m:t>
                    </m:r>
                    <m:r>
                      <a:rPr lang="hu-HU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 </m:t>
                    </m:r>
                    <m:r>
                      <a:rPr lang="hu-HU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𝜣</m:t>
                    </m:r>
                    <m:r>
                      <a:rPr lang="hu-HU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func>
                      <m:funcPr>
                        <m:ctrlPr>
                          <a:rPr lang="hu-HU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hu-HU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hu-HU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hu-HU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hu-HU" b="1" kern="100" dirty="0">
                    <a:effectLst/>
                    <a:ea typeface="Times New Roman" panose="02020603050405020304" pitchFamily="18" charset="0"/>
                    <a:cs typeface="F16"/>
                  </a:rPr>
                  <a:t>, ahol </a:t>
                </a:r>
                <a:r>
                  <a:rPr lang="hu-HU" b="1" i="1" kern="0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b="1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b="1" kern="0" dirty="0">
                    <a:effectLst/>
                    <a:ea typeface="Calibri" panose="020F0502020204030204" pitchFamily="34" charset="0"/>
                    <a:cs typeface="CMR12"/>
                  </a:rPr>
                  <a:t>= </a:t>
                </a:r>
                <a:r>
                  <a:rPr lang="hu-HU" b="1" kern="0" dirty="0">
                    <a:effectLst/>
                    <a:ea typeface="Calibri" panose="020F0502020204030204" pitchFamily="34" charset="0"/>
                    <a:cs typeface="CMSY10"/>
                  </a:rPr>
                  <a:t>|</a:t>
                </a:r>
                <a:r>
                  <a:rPr lang="hu-HU" b="1" i="1" kern="0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b="1" kern="0" dirty="0">
                    <a:effectLst/>
                    <a:ea typeface="Calibri" panose="020F0502020204030204" pitchFamily="34" charset="0"/>
                    <a:cs typeface="CMSY10"/>
                  </a:rPr>
                  <a:t>|</a:t>
                </a:r>
                <a:endParaRPr lang="hu-HU" b="1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az AVL fák magassága: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i="1" kern="1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hu-HU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hu-HU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hu-HU" i="1" kern="1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800" b="1" kern="0" dirty="0">
                    <a:effectLst/>
                    <a:ea typeface="Calibri" panose="020F0502020204030204" pitchFamily="34" charset="0"/>
                    <a:cs typeface="F16"/>
                  </a:rPr>
                  <a:t> </a:t>
                </a:r>
                <a:r>
                  <a:rPr lang="hu-HU" sz="2800" b="1" kern="0" dirty="0" err="1">
                    <a:effectLst/>
                    <a:ea typeface="Calibri" panose="020F0502020204030204" pitchFamily="34" charset="0"/>
                    <a:cs typeface="F16"/>
                  </a:rPr>
                  <a:t>insert</a:t>
                </a:r>
                <a:r>
                  <a:rPr lang="hu-HU" sz="2800" b="1" kern="0" dirty="0">
                    <a:effectLst/>
                    <a:ea typeface="Calibri" panose="020F0502020204030204" pitchFamily="34" charset="0"/>
                    <a:cs typeface="F16"/>
                  </a:rPr>
                  <a:t>(</a:t>
                </a:r>
                <a:r>
                  <a:rPr lang="hu-HU" sz="2800" b="1" i="1" kern="0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2800" b="1" kern="0" dirty="0">
                    <a:effectLst/>
                    <a:ea typeface="Calibri" panose="020F0502020204030204" pitchFamily="34" charset="0"/>
                    <a:cs typeface="CMMI12"/>
                  </a:rPr>
                  <a:t>; </a:t>
                </a:r>
                <a:r>
                  <a:rPr lang="hu-HU" sz="2800" b="1" i="1" kern="0" dirty="0">
                    <a:effectLst/>
                    <a:ea typeface="Calibri" panose="020F0502020204030204" pitchFamily="34" charset="0"/>
                    <a:cs typeface="CMMI12"/>
                  </a:rPr>
                  <a:t>k</a:t>
                </a:r>
                <a:r>
                  <a:rPr lang="hu-HU" sz="2800" b="1" kern="0" dirty="0">
                    <a:effectLst/>
                    <a:ea typeface="Calibri" panose="020F0502020204030204" pitchFamily="34" charset="0"/>
                    <a:cs typeface="F16"/>
                  </a:rPr>
                  <a:t>), </a:t>
                </a:r>
                <a:r>
                  <a:rPr lang="hu-HU" sz="2800" b="1" kern="0" dirty="0" err="1">
                    <a:effectLst/>
                    <a:ea typeface="Calibri" panose="020F0502020204030204" pitchFamily="34" charset="0"/>
                    <a:cs typeface="F16"/>
                  </a:rPr>
                  <a:t>del</a:t>
                </a:r>
                <a:r>
                  <a:rPr lang="hu-HU" sz="2800" b="1" kern="0" dirty="0">
                    <a:effectLst/>
                    <a:ea typeface="Calibri" panose="020F0502020204030204" pitchFamily="34" charset="0"/>
                    <a:cs typeface="F16"/>
                  </a:rPr>
                  <a:t>(</a:t>
                </a:r>
                <a:r>
                  <a:rPr lang="hu-HU" sz="2800" b="1" i="1" kern="0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2800" b="1" kern="0" dirty="0">
                    <a:effectLst/>
                    <a:ea typeface="Calibri" panose="020F0502020204030204" pitchFamily="34" charset="0"/>
                    <a:cs typeface="CMMI12"/>
                  </a:rPr>
                  <a:t>; </a:t>
                </a:r>
                <a:r>
                  <a:rPr lang="hu-HU" sz="2800" b="1" i="1" kern="0" dirty="0">
                    <a:effectLst/>
                    <a:ea typeface="Calibri" panose="020F0502020204030204" pitchFamily="34" charset="0"/>
                    <a:cs typeface="CMMI12"/>
                  </a:rPr>
                  <a:t>k</a:t>
                </a:r>
                <a:r>
                  <a:rPr lang="hu-HU" sz="2800" b="1" kern="0" dirty="0">
                    <a:effectLst/>
                    <a:ea typeface="Calibri" panose="020F0502020204030204" pitchFamily="34" charset="0"/>
                    <a:cs typeface="F16"/>
                  </a:rPr>
                  <a:t>), </a:t>
                </a:r>
                <a:r>
                  <a:rPr lang="hu-HU" sz="2800" b="1" kern="0" dirty="0" err="1">
                    <a:effectLst/>
                    <a:ea typeface="Calibri" panose="020F0502020204030204" pitchFamily="34" charset="0"/>
                    <a:cs typeface="F16"/>
                  </a:rPr>
                  <a:t>remMin</a:t>
                </a:r>
                <a:r>
                  <a:rPr lang="hu-HU" sz="2800" b="1" kern="0" dirty="0">
                    <a:effectLst/>
                    <a:ea typeface="Calibri" panose="020F0502020204030204" pitchFamily="34" charset="0"/>
                    <a:cs typeface="F16"/>
                  </a:rPr>
                  <a:t>(</a:t>
                </a:r>
                <a:r>
                  <a:rPr lang="hu-HU" sz="2800" b="1" i="1" kern="0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2800" b="1" kern="0" dirty="0">
                    <a:effectLst/>
                    <a:ea typeface="Calibri" panose="020F0502020204030204" pitchFamily="34" charset="0"/>
                    <a:cs typeface="CMMI12"/>
                  </a:rPr>
                  <a:t>; </a:t>
                </a:r>
                <a:r>
                  <a:rPr lang="hu-HU" sz="2800" b="1" i="1" kern="0" dirty="0" err="1">
                    <a:effectLst/>
                    <a:ea typeface="Calibri" panose="020F0502020204030204" pitchFamily="34" charset="0"/>
                    <a:cs typeface="CMMI12"/>
                  </a:rPr>
                  <a:t>minp</a:t>
                </a:r>
                <a:r>
                  <a:rPr lang="hu-HU" sz="2800" b="1" kern="0" dirty="0">
                    <a:effectLst/>
                    <a:ea typeface="Calibri" panose="020F0502020204030204" pitchFamily="34" charset="0"/>
                    <a:cs typeface="F16"/>
                  </a:rPr>
                  <a:t>), </a:t>
                </a:r>
                <a:r>
                  <a:rPr lang="hu-HU" sz="2800" b="1" kern="0" dirty="0" err="1">
                    <a:effectLst/>
                    <a:ea typeface="Calibri" panose="020F0502020204030204" pitchFamily="34" charset="0"/>
                    <a:cs typeface="F16"/>
                  </a:rPr>
                  <a:t>remMax</a:t>
                </a:r>
                <a:r>
                  <a:rPr lang="hu-HU" sz="2800" b="1" kern="0" dirty="0">
                    <a:effectLst/>
                    <a:ea typeface="Calibri" panose="020F0502020204030204" pitchFamily="34" charset="0"/>
                    <a:cs typeface="F16"/>
                  </a:rPr>
                  <a:t>(</a:t>
                </a:r>
                <a:r>
                  <a:rPr lang="hu-HU" sz="2800" b="1" i="1" kern="0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sz="2800" b="1" kern="0" dirty="0">
                    <a:effectLst/>
                    <a:ea typeface="Calibri" panose="020F0502020204030204" pitchFamily="34" charset="0"/>
                    <a:cs typeface="CMMI12"/>
                  </a:rPr>
                  <a:t>; </a:t>
                </a:r>
                <a:r>
                  <a:rPr lang="hu-HU" sz="2800" b="1" i="1" kern="0" dirty="0" err="1">
                    <a:effectLst/>
                    <a:ea typeface="Calibri" panose="020F0502020204030204" pitchFamily="34" charset="0"/>
                    <a:cs typeface="CMMI12"/>
                  </a:rPr>
                  <a:t>maxp</a:t>
                </a:r>
                <a:r>
                  <a:rPr lang="hu-HU" sz="2800" b="1" kern="0" dirty="0">
                    <a:effectLst/>
                    <a:ea typeface="Calibri" panose="020F0502020204030204" pitchFamily="34" charset="0"/>
                    <a:cs typeface="F16"/>
                  </a:rPr>
                  <a:t>)</a:t>
                </a:r>
                <a:endParaRPr lang="hu-HU" sz="2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 változtatják a fa alakját -&gt; elromolhat a kiegyensúlyozottság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már nem garantált a fenti műveletigény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Elkerülésére: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Minden rekurzív eljáráshívás után ellenőrizés: hogyan változott a megfelelő részfa magassága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Ez hogyan befolyásolta a felette levő csúcs kiegyensúlyozottságát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Szükség esetén: helyreállítás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hu-HU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minden szinten </a:t>
                </a:r>
                <a:r>
                  <a:rPr lang="hu-HU" b="1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legfeljebb konstans </a:t>
                </a:r>
                <a:r>
                  <a:rPr lang="hu-HU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mennyiségű </a:t>
                </a:r>
                <a:r>
                  <a:rPr lang="hu-HU" b="1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extra műveletet </a:t>
                </a:r>
                <a:r>
                  <a:rPr lang="hu-HU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fog jelenteni</a:t>
                </a:r>
                <a:endParaRPr lang="hu-HU" kern="0" dirty="0">
                  <a:effectLst/>
                  <a:ea typeface="Calibri" panose="020F0502020204030204" pitchFamily="34" charset="0"/>
                  <a:cs typeface="F16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14:m>
                  <m:oMath xmlns:m="http://schemas.openxmlformats.org/officeDocument/2006/math">
                    <m:r>
                      <a:rPr lang="hu-HU" b="1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16"/>
                      </a:rPr>
                      <m:t>𝑴𝑻</m:t>
                    </m:r>
                    <m:r>
                      <a:rPr lang="hu-HU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 </m:t>
                    </m:r>
                    <m:r>
                      <a:rPr lang="hu-HU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𝜣</m:t>
                    </m:r>
                    <m:r>
                      <a:rPr lang="hu-HU" b="1" i="1" kern="1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(</m:t>
                    </m:r>
                    <m:func>
                      <m:funcPr>
                        <m:ctrlPr>
                          <a:rPr lang="hu-HU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a:rPr lang="hu-HU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𝒍𝒐𝒈</m:t>
                        </m:r>
                      </m:fName>
                      <m:e>
                        <m:r>
                          <a:rPr lang="hu-HU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𝒏</m:t>
                        </m:r>
                        <m:r>
                          <a:rPr lang="hu-HU" b="1" i="1" kern="10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hu-HU" b="1" kern="100" dirty="0">
                    <a:effectLst/>
                    <a:ea typeface="Times New Roman" panose="02020603050405020304" pitchFamily="18" charset="0"/>
                    <a:cs typeface="F16"/>
                  </a:rPr>
                  <a:t>, ahol </a:t>
                </a:r>
                <a:r>
                  <a:rPr lang="hu-HU" b="1" i="1" kern="0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b="1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b="1" kern="0" dirty="0">
                    <a:effectLst/>
                    <a:ea typeface="Calibri" panose="020F0502020204030204" pitchFamily="34" charset="0"/>
                    <a:cs typeface="CMR12"/>
                  </a:rPr>
                  <a:t>= </a:t>
                </a:r>
                <a:r>
                  <a:rPr lang="hu-HU" b="1" kern="0" dirty="0">
                    <a:effectLst/>
                    <a:ea typeface="Calibri" panose="020F0502020204030204" pitchFamily="34" charset="0"/>
                    <a:cs typeface="CMSY10"/>
                  </a:rPr>
                  <a:t>|</a:t>
                </a:r>
                <a:r>
                  <a:rPr lang="hu-HU" b="1" i="1" kern="0" dirty="0">
                    <a:effectLst/>
                    <a:ea typeface="Calibri" panose="020F0502020204030204" pitchFamily="34" charset="0"/>
                    <a:cs typeface="CMMI12"/>
                  </a:rPr>
                  <a:t>t</a:t>
                </a:r>
                <a:r>
                  <a:rPr lang="hu-HU" b="1" kern="0" dirty="0">
                    <a:effectLst/>
                    <a:ea typeface="Calibri" panose="020F0502020204030204" pitchFamily="34" charset="0"/>
                    <a:cs typeface="CMSY10"/>
                  </a:rPr>
                  <a:t>|</a:t>
                </a:r>
                <a:endParaRPr lang="hu-HU" sz="3200" b="1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3489031-C6DD-223E-9255-AB8C9439B2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194097"/>
                <a:ext cx="10018713" cy="5303522"/>
              </a:xfrm>
              <a:blipFill>
                <a:blip r:embed="rId2"/>
                <a:stretch>
                  <a:fillRect l="-1825" t="-4023" b="-264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45551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95496A-98F2-12E7-C20E-4BD69C76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77139"/>
            <a:ext cx="10018713" cy="1127790"/>
          </a:xfrm>
        </p:spPr>
        <p:txBody>
          <a:bodyPr/>
          <a:lstStyle/>
          <a:p>
            <a:r>
              <a:rPr lang="hu-HU" dirty="0"/>
              <a:t>AVL fák: beszúrás (balra forgatás)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7E7B256-0868-E83B-4CD6-99AC2FF78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354" y="1203731"/>
            <a:ext cx="2210670" cy="1238255"/>
          </a:xfrm>
          <a:custGeom>
            <a:avLst/>
            <a:gdLst>
              <a:gd name="connsiteX0" fmla="*/ 0 w 2210670"/>
              <a:gd name="connsiteY0" fmla="*/ 0 h 1238255"/>
              <a:gd name="connsiteX1" fmla="*/ 596881 w 2210670"/>
              <a:gd name="connsiteY1" fmla="*/ 0 h 1238255"/>
              <a:gd name="connsiteX2" fmla="*/ 1171655 w 2210670"/>
              <a:gd name="connsiteY2" fmla="*/ 0 h 1238255"/>
              <a:gd name="connsiteX3" fmla="*/ 2210670 w 2210670"/>
              <a:gd name="connsiteY3" fmla="*/ 0 h 1238255"/>
              <a:gd name="connsiteX4" fmla="*/ 2210670 w 2210670"/>
              <a:gd name="connsiteY4" fmla="*/ 375604 h 1238255"/>
              <a:gd name="connsiteX5" fmla="*/ 2210670 w 2210670"/>
              <a:gd name="connsiteY5" fmla="*/ 813121 h 1238255"/>
              <a:gd name="connsiteX6" fmla="*/ 2210670 w 2210670"/>
              <a:gd name="connsiteY6" fmla="*/ 1238255 h 1238255"/>
              <a:gd name="connsiteX7" fmla="*/ 1702216 w 2210670"/>
              <a:gd name="connsiteY7" fmla="*/ 1238255 h 1238255"/>
              <a:gd name="connsiteX8" fmla="*/ 1171655 w 2210670"/>
              <a:gd name="connsiteY8" fmla="*/ 1238255 h 1238255"/>
              <a:gd name="connsiteX9" fmla="*/ 685308 w 2210670"/>
              <a:gd name="connsiteY9" fmla="*/ 1238255 h 1238255"/>
              <a:gd name="connsiteX10" fmla="*/ 0 w 2210670"/>
              <a:gd name="connsiteY10" fmla="*/ 1238255 h 1238255"/>
              <a:gd name="connsiteX11" fmla="*/ 0 w 2210670"/>
              <a:gd name="connsiteY11" fmla="*/ 813121 h 1238255"/>
              <a:gd name="connsiteX12" fmla="*/ 0 w 2210670"/>
              <a:gd name="connsiteY12" fmla="*/ 437517 h 1238255"/>
              <a:gd name="connsiteX13" fmla="*/ 0 w 2210670"/>
              <a:gd name="connsiteY13" fmla="*/ 0 h 123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10670" h="1238255" fill="none" extrusionOk="0">
                <a:moveTo>
                  <a:pt x="0" y="0"/>
                </a:moveTo>
                <a:cubicBezTo>
                  <a:pt x="132658" y="-55084"/>
                  <a:pt x="324838" y="18989"/>
                  <a:pt x="596881" y="0"/>
                </a:cubicBezTo>
                <a:cubicBezTo>
                  <a:pt x="868924" y="-18989"/>
                  <a:pt x="998009" y="27325"/>
                  <a:pt x="1171655" y="0"/>
                </a:cubicBezTo>
                <a:cubicBezTo>
                  <a:pt x="1345301" y="-27325"/>
                  <a:pt x="1814072" y="56548"/>
                  <a:pt x="2210670" y="0"/>
                </a:cubicBezTo>
                <a:cubicBezTo>
                  <a:pt x="2236247" y="114827"/>
                  <a:pt x="2197106" y="263601"/>
                  <a:pt x="2210670" y="375604"/>
                </a:cubicBezTo>
                <a:cubicBezTo>
                  <a:pt x="2224234" y="487607"/>
                  <a:pt x="2172159" y="617284"/>
                  <a:pt x="2210670" y="813121"/>
                </a:cubicBezTo>
                <a:cubicBezTo>
                  <a:pt x="2249181" y="1008958"/>
                  <a:pt x="2189069" y="1035964"/>
                  <a:pt x="2210670" y="1238255"/>
                </a:cubicBezTo>
                <a:cubicBezTo>
                  <a:pt x="1963655" y="1283791"/>
                  <a:pt x="1863232" y="1210019"/>
                  <a:pt x="1702216" y="1238255"/>
                </a:cubicBezTo>
                <a:cubicBezTo>
                  <a:pt x="1541200" y="1266491"/>
                  <a:pt x="1418798" y="1197581"/>
                  <a:pt x="1171655" y="1238255"/>
                </a:cubicBezTo>
                <a:cubicBezTo>
                  <a:pt x="924512" y="1278929"/>
                  <a:pt x="887574" y="1221995"/>
                  <a:pt x="685308" y="1238255"/>
                </a:cubicBezTo>
                <a:cubicBezTo>
                  <a:pt x="483042" y="1254515"/>
                  <a:pt x="214016" y="1209897"/>
                  <a:pt x="0" y="1238255"/>
                </a:cubicBezTo>
                <a:cubicBezTo>
                  <a:pt x="-39378" y="1128538"/>
                  <a:pt x="28848" y="949864"/>
                  <a:pt x="0" y="813121"/>
                </a:cubicBezTo>
                <a:cubicBezTo>
                  <a:pt x="-28848" y="676378"/>
                  <a:pt x="15272" y="549735"/>
                  <a:pt x="0" y="437517"/>
                </a:cubicBezTo>
                <a:cubicBezTo>
                  <a:pt x="-15272" y="325299"/>
                  <a:pt x="33570" y="118091"/>
                  <a:pt x="0" y="0"/>
                </a:cubicBezTo>
                <a:close/>
              </a:path>
              <a:path w="2210670" h="1238255" stroke="0" extrusionOk="0">
                <a:moveTo>
                  <a:pt x="0" y="0"/>
                </a:moveTo>
                <a:cubicBezTo>
                  <a:pt x="126615" y="-58989"/>
                  <a:pt x="337019" y="40474"/>
                  <a:pt x="530561" y="0"/>
                </a:cubicBezTo>
                <a:cubicBezTo>
                  <a:pt x="724103" y="-40474"/>
                  <a:pt x="917099" y="5547"/>
                  <a:pt x="1016908" y="0"/>
                </a:cubicBezTo>
                <a:cubicBezTo>
                  <a:pt x="1116717" y="-5547"/>
                  <a:pt x="1380564" y="44544"/>
                  <a:pt x="1613789" y="0"/>
                </a:cubicBezTo>
                <a:cubicBezTo>
                  <a:pt x="1847014" y="-44544"/>
                  <a:pt x="2028720" y="17581"/>
                  <a:pt x="2210670" y="0"/>
                </a:cubicBezTo>
                <a:cubicBezTo>
                  <a:pt x="2212250" y="147809"/>
                  <a:pt x="2198005" y="200831"/>
                  <a:pt x="2210670" y="400369"/>
                </a:cubicBezTo>
                <a:cubicBezTo>
                  <a:pt x="2223335" y="599907"/>
                  <a:pt x="2194100" y="609898"/>
                  <a:pt x="2210670" y="788356"/>
                </a:cubicBezTo>
                <a:cubicBezTo>
                  <a:pt x="2227240" y="966814"/>
                  <a:pt x="2198801" y="1137186"/>
                  <a:pt x="2210670" y="1238255"/>
                </a:cubicBezTo>
                <a:cubicBezTo>
                  <a:pt x="2055352" y="1283343"/>
                  <a:pt x="1818585" y="1203922"/>
                  <a:pt x="1658003" y="1238255"/>
                </a:cubicBezTo>
                <a:cubicBezTo>
                  <a:pt x="1497421" y="1272588"/>
                  <a:pt x="1403768" y="1234075"/>
                  <a:pt x="1171655" y="1238255"/>
                </a:cubicBezTo>
                <a:cubicBezTo>
                  <a:pt x="939542" y="1242435"/>
                  <a:pt x="877190" y="1187962"/>
                  <a:pt x="618988" y="1238255"/>
                </a:cubicBezTo>
                <a:cubicBezTo>
                  <a:pt x="360786" y="1288548"/>
                  <a:pt x="220149" y="1228544"/>
                  <a:pt x="0" y="1238255"/>
                </a:cubicBezTo>
                <a:cubicBezTo>
                  <a:pt x="-4536" y="1149055"/>
                  <a:pt x="15988" y="977591"/>
                  <a:pt x="0" y="837886"/>
                </a:cubicBezTo>
                <a:cubicBezTo>
                  <a:pt x="-15988" y="698181"/>
                  <a:pt x="40469" y="565990"/>
                  <a:pt x="0" y="437517"/>
                </a:cubicBezTo>
                <a:cubicBezTo>
                  <a:pt x="-40469" y="309044"/>
                  <a:pt x="35542" y="189322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A95CD20-D5F8-543E-C76F-DACB7923A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491" y="1203731"/>
            <a:ext cx="2011854" cy="1630821"/>
          </a:xfrm>
          <a:custGeom>
            <a:avLst/>
            <a:gdLst>
              <a:gd name="connsiteX0" fmla="*/ 0 w 2011854"/>
              <a:gd name="connsiteY0" fmla="*/ 0 h 1630821"/>
              <a:gd name="connsiteX1" fmla="*/ 543201 w 2011854"/>
              <a:gd name="connsiteY1" fmla="*/ 0 h 1630821"/>
              <a:gd name="connsiteX2" fmla="*/ 1066283 w 2011854"/>
              <a:gd name="connsiteY2" fmla="*/ 0 h 1630821"/>
              <a:gd name="connsiteX3" fmla="*/ 2011854 w 2011854"/>
              <a:gd name="connsiteY3" fmla="*/ 0 h 1630821"/>
              <a:gd name="connsiteX4" fmla="*/ 2011854 w 2011854"/>
              <a:gd name="connsiteY4" fmla="*/ 494682 h 1630821"/>
              <a:gd name="connsiteX5" fmla="*/ 2011854 w 2011854"/>
              <a:gd name="connsiteY5" fmla="*/ 1070906 h 1630821"/>
              <a:gd name="connsiteX6" fmla="*/ 2011854 w 2011854"/>
              <a:gd name="connsiteY6" fmla="*/ 1630821 h 1630821"/>
              <a:gd name="connsiteX7" fmla="*/ 1549128 w 2011854"/>
              <a:gd name="connsiteY7" fmla="*/ 1630821 h 1630821"/>
              <a:gd name="connsiteX8" fmla="*/ 1066283 w 2011854"/>
              <a:gd name="connsiteY8" fmla="*/ 1630821 h 1630821"/>
              <a:gd name="connsiteX9" fmla="*/ 623675 w 2011854"/>
              <a:gd name="connsiteY9" fmla="*/ 1630821 h 1630821"/>
              <a:gd name="connsiteX10" fmla="*/ 0 w 2011854"/>
              <a:gd name="connsiteY10" fmla="*/ 1630821 h 1630821"/>
              <a:gd name="connsiteX11" fmla="*/ 0 w 2011854"/>
              <a:gd name="connsiteY11" fmla="*/ 1070906 h 1630821"/>
              <a:gd name="connsiteX12" fmla="*/ 0 w 2011854"/>
              <a:gd name="connsiteY12" fmla="*/ 576223 h 1630821"/>
              <a:gd name="connsiteX13" fmla="*/ 0 w 2011854"/>
              <a:gd name="connsiteY13" fmla="*/ 0 h 16308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11854" h="1630821" fill="none" extrusionOk="0">
                <a:moveTo>
                  <a:pt x="0" y="0"/>
                </a:moveTo>
                <a:cubicBezTo>
                  <a:pt x="183441" y="-37"/>
                  <a:pt x="388372" y="59422"/>
                  <a:pt x="543201" y="0"/>
                </a:cubicBezTo>
                <a:cubicBezTo>
                  <a:pt x="698030" y="-59422"/>
                  <a:pt x="852272" y="62667"/>
                  <a:pt x="1066283" y="0"/>
                </a:cubicBezTo>
                <a:cubicBezTo>
                  <a:pt x="1280294" y="-62667"/>
                  <a:pt x="1683628" y="65687"/>
                  <a:pt x="2011854" y="0"/>
                </a:cubicBezTo>
                <a:cubicBezTo>
                  <a:pt x="2040448" y="148857"/>
                  <a:pt x="1955026" y="363452"/>
                  <a:pt x="2011854" y="494682"/>
                </a:cubicBezTo>
                <a:cubicBezTo>
                  <a:pt x="2068682" y="625912"/>
                  <a:pt x="1999567" y="874187"/>
                  <a:pt x="2011854" y="1070906"/>
                </a:cubicBezTo>
                <a:cubicBezTo>
                  <a:pt x="2024141" y="1267625"/>
                  <a:pt x="1994653" y="1428085"/>
                  <a:pt x="2011854" y="1630821"/>
                </a:cubicBezTo>
                <a:cubicBezTo>
                  <a:pt x="1912742" y="1649258"/>
                  <a:pt x="1652505" y="1602004"/>
                  <a:pt x="1549128" y="1630821"/>
                </a:cubicBezTo>
                <a:cubicBezTo>
                  <a:pt x="1445751" y="1659638"/>
                  <a:pt x="1262530" y="1598767"/>
                  <a:pt x="1066283" y="1630821"/>
                </a:cubicBezTo>
                <a:cubicBezTo>
                  <a:pt x="870037" y="1662875"/>
                  <a:pt x="774536" y="1608765"/>
                  <a:pt x="623675" y="1630821"/>
                </a:cubicBezTo>
                <a:cubicBezTo>
                  <a:pt x="472814" y="1652877"/>
                  <a:pt x="196744" y="1625821"/>
                  <a:pt x="0" y="1630821"/>
                </a:cubicBezTo>
                <a:cubicBezTo>
                  <a:pt x="-3201" y="1429540"/>
                  <a:pt x="9232" y="1188968"/>
                  <a:pt x="0" y="1070906"/>
                </a:cubicBezTo>
                <a:cubicBezTo>
                  <a:pt x="-9232" y="952844"/>
                  <a:pt x="58480" y="820866"/>
                  <a:pt x="0" y="576223"/>
                </a:cubicBezTo>
                <a:cubicBezTo>
                  <a:pt x="-58480" y="331580"/>
                  <a:pt x="66545" y="233654"/>
                  <a:pt x="0" y="0"/>
                </a:cubicBezTo>
                <a:close/>
              </a:path>
              <a:path w="2011854" h="1630821" stroke="0" extrusionOk="0">
                <a:moveTo>
                  <a:pt x="0" y="0"/>
                </a:moveTo>
                <a:cubicBezTo>
                  <a:pt x="213406" y="-27107"/>
                  <a:pt x="272961" y="4689"/>
                  <a:pt x="482845" y="0"/>
                </a:cubicBezTo>
                <a:cubicBezTo>
                  <a:pt x="692730" y="-4689"/>
                  <a:pt x="823835" y="42556"/>
                  <a:pt x="925453" y="0"/>
                </a:cubicBezTo>
                <a:cubicBezTo>
                  <a:pt x="1027071" y="-42556"/>
                  <a:pt x="1219780" y="47333"/>
                  <a:pt x="1468653" y="0"/>
                </a:cubicBezTo>
                <a:cubicBezTo>
                  <a:pt x="1717526" y="-47333"/>
                  <a:pt x="1897163" y="64801"/>
                  <a:pt x="2011854" y="0"/>
                </a:cubicBezTo>
                <a:cubicBezTo>
                  <a:pt x="2041819" y="203821"/>
                  <a:pt x="1955635" y="306184"/>
                  <a:pt x="2011854" y="527299"/>
                </a:cubicBezTo>
                <a:cubicBezTo>
                  <a:pt x="2068073" y="748414"/>
                  <a:pt x="1968833" y="831741"/>
                  <a:pt x="2011854" y="1038289"/>
                </a:cubicBezTo>
                <a:cubicBezTo>
                  <a:pt x="2054875" y="1244837"/>
                  <a:pt x="1977555" y="1487104"/>
                  <a:pt x="2011854" y="1630821"/>
                </a:cubicBezTo>
                <a:cubicBezTo>
                  <a:pt x="1894766" y="1655417"/>
                  <a:pt x="1697454" y="1577797"/>
                  <a:pt x="1508891" y="1630821"/>
                </a:cubicBezTo>
                <a:cubicBezTo>
                  <a:pt x="1320328" y="1683845"/>
                  <a:pt x="1276918" y="1605067"/>
                  <a:pt x="1066283" y="1630821"/>
                </a:cubicBezTo>
                <a:cubicBezTo>
                  <a:pt x="855648" y="1656575"/>
                  <a:pt x="697604" y="1570906"/>
                  <a:pt x="563319" y="1630821"/>
                </a:cubicBezTo>
                <a:cubicBezTo>
                  <a:pt x="429034" y="1690736"/>
                  <a:pt x="204700" y="1622831"/>
                  <a:pt x="0" y="1630821"/>
                </a:cubicBezTo>
                <a:cubicBezTo>
                  <a:pt x="-24686" y="1458425"/>
                  <a:pt x="16608" y="1316547"/>
                  <a:pt x="0" y="1103522"/>
                </a:cubicBezTo>
                <a:cubicBezTo>
                  <a:pt x="-16608" y="890497"/>
                  <a:pt x="63075" y="824279"/>
                  <a:pt x="0" y="576223"/>
                </a:cubicBezTo>
                <a:cubicBezTo>
                  <a:pt x="-63075" y="328167"/>
                  <a:pt x="15523" y="191588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13" name="Nyíl: lefelé mutató 12">
            <a:extLst>
              <a:ext uri="{FF2B5EF4-FFF2-40B4-BE49-F238E27FC236}">
                <a16:creationId xmlns:a16="http://schemas.microsoft.com/office/drawing/2014/main" id="{11AF3D84-9259-FABB-C321-1EB6C45CEFA1}"/>
              </a:ext>
            </a:extLst>
          </p:cNvPr>
          <p:cNvSpPr/>
          <p:nvPr/>
        </p:nvSpPr>
        <p:spPr>
          <a:xfrm>
            <a:off x="11115086" y="3408437"/>
            <a:ext cx="570155" cy="8597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08A12B1A-23B0-551B-9DD6-3D72DDC58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491" y="4441594"/>
            <a:ext cx="2194750" cy="1386960"/>
          </a:xfrm>
          <a:custGeom>
            <a:avLst/>
            <a:gdLst>
              <a:gd name="connsiteX0" fmla="*/ 0 w 2194750"/>
              <a:gd name="connsiteY0" fmla="*/ 0 h 1386960"/>
              <a:gd name="connsiteX1" fmla="*/ 592583 w 2194750"/>
              <a:gd name="connsiteY1" fmla="*/ 0 h 1386960"/>
              <a:gd name="connsiteX2" fmla="*/ 1163218 w 2194750"/>
              <a:gd name="connsiteY2" fmla="*/ 0 h 1386960"/>
              <a:gd name="connsiteX3" fmla="*/ 2194750 w 2194750"/>
              <a:gd name="connsiteY3" fmla="*/ 0 h 1386960"/>
              <a:gd name="connsiteX4" fmla="*/ 2194750 w 2194750"/>
              <a:gd name="connsiteY4" fmla="*/ 420711 h 1386960"/>
              <a:gd name="connsiteX5" fmla="*/ 2194750 w 2194750"/>
              <a:gd name="connsiteY5" fmla="*/ 910770 h 1386960"/>
              <a:gd name="connsiteX6" fmla="*/ 2194750 w 2194750"/>
              <a:gd name="connsiteY6" fmla="*/ 1386960 h 1386960"/>
              <a:gd name="connsiteX7" fmla="*/ 1689958 w 2194750"/>
              <a:gd name="connsiteY7" fmla="*/ 1386960 h 1386960"/>
              <a:gd name="connsiteX8" fmla="*/ 1163218 w 2194750"/>
              <a:gd name="connsiteY8" fmla="*/ 1386960 h 1386960"/>
              <a:gd name="connsiteX9" fmla="*/ 680373 w 2194750"/>
              <a:gd name="connsiteY9" fmla="*/ 1386960 h 1386960"/>
              <a:gd name="connsiteX10" fmla="*/ 0 w 2194750"/>
              <a:gd name="connsiteY10" fmla="*/ 1386960 h 1386960"/>
              <a:gd name="connsiteX11" fmla="*/ 0 w 2194750"/>
              <a:gd name="connsiteY11" fmla="*/ 910770 h 1386960"/>
              <a:gd name="connsiteX12" fmla="*/ 0 w 2194750"/>
              <a:gd name="connsiteY12" fmla="*/ 490059 h 1386960"/>
              <a:gd name="connsiteX13" fmla="*/ 0 w 2194750"/>
              <a:gd name="connsiteY13" fmla="*/ 0 h 1386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194750" h="1386960" fill="none" extrusionOk="0">
                <a:moveTo>
                  <a:pt x="0" y="0"/>
                </a:moveTo>
                <a:cubicBezTo>
                  <a:pt x="149864" y="-42086"/>
                  <a:pt x="458901" y="64"/>
                  <a:pt x="592583" y="0"/>
                </a:cubicBezTo>
                <a:cubicBezTo>
                  <a:pt x="726265" y="-64"/>
                  <a:pt x="883140" y="22076"/>
                  <a:pt x="1163218" y="0"/>
                </a:cubicBezTo>
                <a:cubicBezTo>
                  <a:pt x="1443296" y="-22076"/>
                  <a:pt x="1927018" y="14110"/>
                  <a:pt x="2194750" y="0"/>
                </a:cubicBezTo>
                <a:cubicBezTo>
                  <a:pt x="2240625" y="115443"/>
                  <a:pt x="2176494" y="235019"/>
                  <a:pt x="2194750" y="420711"/>
                </a:cubicBezTo>
                <a:cubicBezTo>
                  <a:pt x="2213006" y="606403"/>
                  <a:pt x="2166812" y="801751"/>
                  <a:pt x="2194750" y="910770"/>
                </a:cubicBezTo>
                <a:cubicBezTo>
                  <a:pt x="2222688" y="1019789"/>
                  <a:pt x="2187497" y="1154895"/>
                  <a:pt x="2194750" y="1386960"/>
                </a:cubicBezTo>
                <a:cubicBezTo>
                  <a:pt x="2022516" y="1415493"/>
                  <a:pt x="1902244" y="1358143"/>
                  <a:pt x="1689958" y="1386960"/>
                </a:cubicBezTo>
                <a:cubicBezTo>
                  <a:pt x="1477672" y="1415777"/>
                  <a:pt x="1274500" y="1339103"/>
                  <a:pt x="1163218" y="1386960"/>
                </a:cubicBezTo>
                <a:cubicBezTo>
                  <a:pt x="1051936" y="1434817"/>
                  <a:pt x="837487" y="1359742"/>
                  <a:pt x="680373" y="1386960"/>
                </a:cubicBezTo>
                <a:cubicBezTo>
                  <a:pt x="523259" y="1414178"/>
                  <a:pt x="173908" y="1321147"/>
                  <a:pt x="0" y="1386960"/>
                </a:cubicBezTo>
                <a:cubicBezTo>
                  <a:pt x="-22311" y="1245641"/>
                  <a:pt x="38148" y="1042928"/>
                  <a:pt x="0" y="910770"/>
                </a:cubicBezTo>
                <a:cubicBezTo>
                  <a:pt x="-38148" y="778612"/>
                  <a:pt x="44911" y="610164"/>
                  <a:pt x="0" y="490059"/>
                </a:cubicBezTo>
                <a:cubicBezTo>
                  <a:pt x="-44911" y="369954"/>
                  <a:pt x="38061" y="150514"/>
                  <a:pt x="0" y="0"/>
                </a:cubicBezTo>
                <a:close/>
              </a:path>
              <a:path w="2194750" h="1386960" stroke="0" extrusionOk="0">
                <a:moveTo>
                  <a:pt x="0" y="0"/>
                </a:moveTo>
                <a:cubicBezTo>
                  <a:pt x="262408" y="-27107"/>
                  <a:pt x="295839" y="31026"/>
                  <a:pt x="526740" y="0"/>
                </a:cubicBezTo>
                <a:cubicBezTo>
                  <a:pt x="757641" y="-31026"/>
                  <a:pt x="781819" y="14132"/>
                  <a:pt x="1009585" y="0"/>
                </a:cubicBezTo>
                <a:cubicBezTo>
                  <a:pt x="1237351" y="-14132"/>
                  <a:pt x="1370778" y="28711"/>
                  <a:pt x="1602168" y="0"/>
                </a:cubicBezTo>
                <a:cubicBezTo>
                  <a:pt x="1833558" y="-28711"/>
                  <a:pt x="2043490" y="23337"/>
                  <a:pt x="2194750" y="0"/>
                </a:cubicBezTo>
                <a:cubicBezTo>
                  <a:pt x="2209629" y="204434"/>
                  <a:pt x="2153384" y="241756"/>
                  <a:pt x="2194750" y="448450"/>
                </a:cubicBezTo>
                <a:cubicBezTo>
                  <a:pt x="2236116" y="655144"/>
                  <a:pt x="2162956" y="746099"/>
                  <a:pt x="2194750" y="883031"/>
                </a:cubicBezTo>
                <a:cubicBezTo>
                  <a:pt x="2226544" y="1019963"/>
                  <a:pt x="2177920" y="1208696"/>
                  <a:pt x="2194750" y="1386960"/>
                </a:cubicBezTo>
                <a:cubicBezTo>
                  <a:pt x="1999540" y="1439209"/>
                  <a:pt x="1802301" y="1328637"/>
                  <a:pt x="1646063" y="1386960"/>
                </a:cubicBezTo>
                <a:cubicBezTo>
                  <a:pt x="1489825" y="1445283"/>
                  <a:pt x="1270489" y="1380335"/>
                  <a:pt x="1163218" y="1386960"/>
                </a:cubicBezTo>
                <a:cubicBezTo>
                  <a:pt x="1055948" y="1393585"/>
                  <a:pt x="812345" y="1365454"/>
                  <a:pt x="614530" y="1386960"/>
                </a:cubicBezTo>
                <a:cubicBezTo>
                  <a:pt x="416715" y="1408466"/>
                  <a:pt x="214831" y="1379448"/>
                  <a:pt x="0" y="1386960"/>
                </a:cubicBezTo>
                <a:cubicBezTo>
                  <a:pt x="-10688" y="1293708"/>
                  <a:pt x="15591" y="1131134"/>
                  <a:pt x="0" y="938510"/>
                </a:cubicBezTo>
                <a:cubicBezTo>
                  <a:pt x="-15591" y="745886"/>
                  <a:pt x="28248" y="652189"/>
                  <a:pt x="0" y="490059"/>
                </a:cubicBezTo>
                <a:cubicBezTo>
                  <a:pt x="-28248" y="327929"/>
                  <a:pt x="46483" y="158065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2A5DEAD6-8E45-5967-B3AB-572EB2E4EBEB}"/>
              </a:ext>
            </a:extLst>
          </p:cNvPr>
          <p:cNvSpPr txBox="1"/>
          <p:nvPr/>
        </p:nvSpPr>
        <p:spPr>
          <a:xfrm>
            <a:off x="8986814" y="2911971"/>
            <a:ext cx="34925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{ </a:t>
            </a:r>
            <a:r>
              <a:rPr lang="hu-HU" sz="2000" kern="0" dirty="0">
                <a:effectLst/>
                <a:ea typeface="Calibri" panose="020F0502020204030204" pitchFamily="34" charset="0"/>
                <a:cs typeface="CMR12"/>
              </a:rPr>
              <a:t>[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2</a:t>
            </a:r>
            <a:r>
              <a:rPr lang="hu-HU" sz="2000" kern="0" dirty="0">
                <a:effectLst/>
                <a:ea typeface="Calibri" panose="020F0502020204030204" pitchFamily="34" charset="0"/>
                <a:cs typeface="CMR12"/>
              </a:rPr>
              <a:t>] 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4</a:t>
            </a:r>
            <a:r>
              <a:rPr lang="hu-HU" sz="2000" kern="0" dirty="0">
                <a:effectLst/>
                <a:ea typeface="Calibri" panose="020F0502020204030204" pitchFamily="34" charset="0"/>
                <a:cs typeface="CMR12"/>
              </a:rPr>
              <a:t>++ [ 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(6) 8+ ( {9} 10-) </a:t>
            </a:r>
            <a:r>
              <a:rPr lang="hu-HU" sz="2000" kern="0" dirty="0">
                <a:effectLst/>
                <a:ea typeface="Calibri" panose="020F0502020204030204" pitchFamily="34" charset="0"/>
                <a:cs typeface="CMR12"/>
              </a:rPr>
              <a:t>] 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}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042C2A1-F199-D9C3-DF5C-51643404B38C}"/>
              </a:ext>
            </a:extLst>
          </p:cNvPr>
          <p:cNvSpPr txBox="1"/>
          <p:nvPr/>
        </p:nvSpPr>
        <p:spPr>
          <a:xfrm>
            <a:off x="9292353" y="5981388"/>
            <a:ext cx="29503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{ </a:t>
            </a:r>
            <a:r>
              <a:rPr lang="hu-HU" sz="2000" kern="0" dirty="0">
                <a:effectLst/>
                <a:ea typeface="Calibri" panose="020F0502020204030204" pitchFamily="34" charset="0"/>
                <a:cs typeface="CMR12"/>
              </a:rPr>
              <a:t>[ (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2)</a:t>
            </a:r>
            <a:r>
              <a:rPr lang="hu-HU" sz="2000" kern="0" dirty="0">
                <a:effectLst/>
                <a:ea typeface="Calibri" panose="020F0502020204030204" pitchFamily="34" charset="0"/>
                <a:cs typeface="CMR12"/>
              </a:rPr>
              <a:t> 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4 (6) ]</a:t>
            </a:r>
            <a:r>
              <a:rPr lang="hu-HU" sz="2000" kern="0" dirty="0">
                <a:effectLst/>
                <a:ea typeface="Calibri" panose="020F0502020204030204" pitchFamily="34" charset="0"/>
                <a:cs typeface="CMR12"/>
              </a:rPr>
              <a:t> 8</a:t>
            </a:r>
            <a:r>
              <a:rPr lang="hu-HU" sz="2000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 ◦</a:t>
            </a:r>
            <a:r>
              <a:rPr lang="hu-HU" sz="2000" kern="0" dirty="0">
                <a:effectLst/>
                <a:ea typeface="Calibri" panose="020F0502020204030204" pitchFamily="34" charset="0"/>
                <a:cs typeface="CMR12"/>
              </a:rPr>
              <a:t> [ 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(9) 10- </a:t>
            </a:r>
            <a:r>
              <a:rPr lang="hu-HU" sz="2000" kern="0" dirty="0">
                <a:effectLst/>
                <a:ea typeface="Calibri" panose="020F0502020204030204" pitchFamily="34" charset="0"/>
                <a:cs typeface="CMR12"/>
              </a:rPr>
              <a:t>] 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}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C5F42112-7399-0624-14B3-3D1537CC7CA1}"/>
                  </a:ext>
                </a:extLst>
              </p:cNvPr>
              <p:cNvSpPr txBox="1"/>
              <p:nvPr/>
            </p:nvSpPr>
            <p:spPr>
              <a:xfrm>
                <a:off x="7741774" y="3441035"/>
                <a:ext cx="3418589" cy="6712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57"/>
                  </a:rPr>
                  <a:t>Balra forgatás (</a:t>
                </a:r>
                <a:r>
                  <a:rPr lang="hu-HU" sz="1800" kern="0" dirty="0" err="1">
                    <a:effectLst/>
                    <a:ea typeface="Calibri" panose="020F0502020204030204" pitchFamily="34" charset="0"/>
                    <a:cs typeface="F57"/>
                  </a:rPr>
                  <a:t>Left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7"/>
                  </a:rPr>
                  <a:t> </a:t>
                </a:r>
                <a:r>
                  <a:rPr lang="hu-HU" sz="1800" kern="0" dirty="0" err="1">
                    <a:effectLst/>
                    <a:ea typeface="Calibri" panose="020F0502020204030204" pitchFamily="34" charset="0"/>
                    <a:cs typeface="F57"/>
                  </a:rPr>
                  <a:t>rotation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7"/>
                  </a:rPr>
                  <a:t>):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[</a:t>
                </a:r>
                <a14:m>
                  <m:oMath xmlns:m="http://schemas.openxmlformats.org/officeDocument/2006/math">
                    <m:r>
                      <a:rPr lang="hu-HU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MR12"/>
                      </a:rPr>
                      <m:t> </m:t>
                    </m:r>
                    <m:r>
                      <a:rPr lang="hu-HU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T (</a:t>
                </a:r>
                <a14:m>
                  <m:oMath xmlns:m="http://schemas.openxmlformats.org/officeDocument/2006/math">
                    <m:r>
                      <a:rPr lang="hu-HU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R </a:t>
                </a:r>
                <a14:m>
                  <m:oMath xmlns:m="http://schemas.openxmlformats.org/officeDocument/2006/math">
                    <m:r>
                      <a:rPr lang="hu-HU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)]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SY10"/>
                  </a:rPr>
                  <a:t>-&gt;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[(</a:t>
                </a:r>
                <a14:m>
                  <m:oMath xmlns:m="http://schemas.openxmlformats.org/officeDocument/2006/math">
                    <m:r>
                      <a:rPr lang="hu-HU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T </a:t>
                </a:r>
                <a14:m>
                  <m:oMath xmlns:m="http://schemas.openxmlformats.org/officeDocument/2006/math">
                    <m:r>
                      <a:rPr lang="hu-HU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R </a:t>
                </a:r>
                <a14:m>
                  <m:oMath xmlns:m="http://schemas.openxmlformats.org/officeDocument/2006/math">
                    <m:r>
                      <a:rPr lang="hu-HU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] </a:t>
                </a:r>
                <a:endParaRPr lang="hu-H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C5F42112-7399-0624-14B3-3D1537CC7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1774" y="3441035"/>
                <a:ext cx="3418589" cy="671209"/>
              </a:xfrm>
              <a:prstGeom prst="rect">
                <a:avLst/>
              </a:prstGeom>
              <a:blipFill>
                <a:blip r:embed="rId5"/>
                <a:stretch>
                  <a:fillRect t="-3604" r="-2317" b="-1261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artalom helye 2">
                <a:extLst>
                  <a:ext uri="{FF2B5EF4-FFF2-40B4-BE49-F238E27FC236}">
                    <a16:creationId xmlns:a16="http://schemas.microsoft.com/office/drawing/2014/main" id="{1DDC622D-413A-3010-9E26-17CB83C7F5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4310" y="1194097"/>
                <a:ext cx="10018713" cy="53035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lnSpcReduction="10000"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 marL="285750" indent="-285750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hu-HU" sz="2800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A transzformáció helyességének belátása</a:t>
                </a:r>
                <a:endParaRPr lang="hu-HU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hu-HU" sz="2400" i="1" kern="0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400" kern="0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400" kern="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= </a:t>
                </a:r>
                <a:r>
                  <a:rPr lang="hu-HU" sz="2400" i="1" kern="0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400" kern="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hu-HU" sz="2400" kern="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400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jelölés</a:t>
                </a:r>
                <a:endParaRPr lang="hu-HU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hu-HU" sz="2400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a kiinduló fa: 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hu-HU" sz="2200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T</a:t>
                </a:r>
                <a:r>
                  <a:rPr lang="hu-HU" sz="2200" kern="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++ </a:t>
                </a:r>
                <a:r>
                  <a:rPr lang="hu-HU" sz="2200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és R</a:t>
                </a:r>
                <a:r>
                  <a:rPr lang="hu-HU" sz="2200" kern="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+ </a:t>
                </a:r>
                <a:r>
                  <a:rPr lang="hu-HU" sz="2200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egyensúlyok</a:t>
                </a:r>
                <a:endParaRPr lang="hu-HU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2400" i="1" kern="0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400" kern="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((</a:t>
                </a:r>
                <a14:m>
                  <m:oMath xmlns:m="http://schemas.openxmlformats.org/officeDocument/2006/math"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hu-HU" sz="2400" kern="0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400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R </a:t>
                </a:r>
                <a14:m>
                  <m:oMath xmlns:m="http://schemas.openxmlformats.org/officeDocument/2006/math"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hu-HU" sz="2400" kern="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)) = </a:t>
                </a:r>
                <a:r>
                  <a:rPr lang="hu-HU" sz="2400" i="1" kern="0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400" kern="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+2</a:t>
                </a:r>
                <a:endParaRPr lang="hu-HU" sz="20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1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2400" i="1" kern="0" dirty="0">
                    <a:latin typeface="CMMI12"/>
                    <a:ea typeface="Calibri" panose="020F0502020204030204" pitchFamily="34" charset="0"/>
                    <a:cs typeface="CMMI12"/>
                  </a:rPr>
                  <a:t>h(</a:t>
                </a:r>
                <a14:m>
                  <m:oMath xmlns:m="http://schemas.openxmlformats.org/officeDocument/2006/math">
                    <m:r>
                      <a:rPr lang="hu-HU" sz="2400" i="1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CMMI12"/>
                      </a:rPr>
                      <m:t>𝛾</m:t>
                    </m:r>
                  </m:oMath>
                </a14:m>
                <a:r>
                  <a:rPr lang="hu-HU" sz="2400" i="1" kern="0" dirty="0">
                    <a:latin typeface="CMMI12"/>
                    <a:ea typeface="Calibri" panose="020F0502020204030204" pitchFamily="34" charset="0"/>
                    <a:cs typeface="CMMI12"/>
                  </a:rPr>
                  <a:t>) = h+1 </a:t>
                </a:r>
              </a:p>
              <a:p>
                <a:pPr lvl="2">
                  <a:lnSpc>
                    <a:spcPct val="11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2400" i="1" kern="0" dirty="0">
                    <a:latin typeface="CMMI12"/>
                    <a:ea typeface="Calibri" panose="020F0502020204030204" pitchFamily="34" charset="0"/>
                    <a:cs typeface="CMMI12"/>
                  </a:rPr>
                  <a:t>h(</a:t>
                </a:r>
                <a14:m>
                  <m:oMath xmlns:m="http://schemas.openxmlformats.org/officeDocument/2006/math">
                    <m:r>
                      <a:rPr lang="hu-HU" sz="2400" i="1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CMMI12"/>
                      </a:rPr>
                      <m:t>𝛽</m:t>
                    </m:r>
                  </m:oMath>
                </a14:m>
                <a:r>
                  <a:rPr lang="hu-HU" sz="2400" i="1" kern="0" dirty="0">
                    <a:latin typeface="CMMI12"/>
                    <a:ea typeface="Calibri" panose="020F0502020204030204" pitchFamily="34" charset="0"/>
                    <a:cs typeface="CMMI12"/>
                  </a:rPr>
                  <a:t>) = h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hu-HU" sz="2400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az eredmény fára: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hu-HU" sz="2400" i="1" kern="0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400" kern="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hu-HU" sz="2400" kern="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) = </a:t>
                </a:r>
                <a:r>
                  <a:rPr lang="hu-HU" sz="2400" i="1" kern="0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400" kern="0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400" kern="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= </a:t>
                </a:r>
                <a:r>
                  <a:rPr lang="hu-HU" sz="2400" i="1" kern="0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400" kern="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hu-HU" sz="2400" kern="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) -&gt;</a:t>
                </a:r>
                <a:r>
                  <a:rPr lang="hu-HU" sz="2400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 T</a:t>
                </a:r>
                <a:r>
                  <a:rPr lang="hu-HU" sz="2400" b="1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◦</a:t>
                </a:r>
                <a:r>
                  <a:rPr lang="hu-HU" sz="2400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 </a:t>
                </a:r>
              </a:p>
              <a:p>
                <a:pPr lvl="2">
                  <a:buFont typeface="Arial" panose="020B0604020202020204" pitchFamily="34" charset="0"/>
                  <a:buChar char="•"/>
                </a:pPr>
                <a:r>
                  <a:rPr lang="hu-HU" sz="2400" i="1" kern="0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400" kern="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((</a:t>
                </a:r>
                <a14:m>
                  <m:oMath xmlns:m="http://schemas.openxmlformats.org/officeDocument/2006/math"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hu-HU" sz="2400" kern="0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400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T</a:t>
                </a:r>
                <a:r>
                  <a:rPr lang="hu-HU" sz="2400" b="1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◦</a:t>
                </a:r>
                <a:r>
                  <a:rPr lang="hu-HU" sz="2400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 </a:t>
                </a:r>
                <a14:m>
                  <m:oMath xmlns:m="http://schemas.openxmlformats.org/officeDocument/2006/math"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hu-HU" sz="2400" kern="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)) = </a:t>
                </a:r>
                <a:r>
                  <a:rPr lang="hu-HU" sz="2400" i="1" kern="0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400" kern="0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400" kern="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+ 1 = </a:t>
                </a:r>
                <a:r>
                  <a:rPr lang="hu-HU" sz="2400" i="1" kern="0" dirty="0">
                    <a:effectLst/>
                    <a:latin typeface="CMMI12"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400" kern="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hu-HU" sz="2400" kern="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) -&gt;</a:t>
                </a:r>
                <a:r>
                  <a:rPr lang="hu-HU" sz="2400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 R</a:t>
                </a:r>
                <a:r>
                  <a:rPr lang="hu-HU" sz="2400" b="1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◦</a:t>
                </a:r>
                <a:r>
                  <a:rPr lang="hu-HU" sz="2400" kern="0" dirty="0">
                    <a:effectLst/>
                    <a:latin typeface="CMSY10"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600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 </a:t>
                </a:r>
                <a:endParaRPr lang="hu-HU" dirty="0"/>
              </a:p>
            </p:txBody>
          </p:sp>
        </mc:Choice>
        <mc:Fallback xmlns="">
          <p:sp>
            <p:nvSpPr>
              <p:cNvPr id="23" name="Tartalom helye 2">
                <a:extLst>
                  <a:ext uri="{FF2B5EF4-FFF2-40B4-BE49-F238E27FC236}">
                    <a16:creationId xmlns:a16="http://schemas.microsoft.com/office/drawing/2014/main" id="{1DDC622D-413A-3010-9E26-17CB83C7F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0" y="1194097"/>
                <a:ext cx="10018713" cy="5303522"/>
              </a:xfrm>
              <a:prstGeom prst="rect">
                <a:avLst/>
              </a:prstGeom>
              <a:blipFill>
                <a:blip r:embed="rId6"/>
                <a:stretch>
                  <a:fillRect l="-2007" t="-3908" b="-298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8666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18" grpId="0"/>
      <p:bldP spid="20" grpId="0"/>
      <p:bldP spid="2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95496A-98F2-12E7-C20E-4BD69C76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77139"/>
            <a:ext cx="10018713" cy="1127790"/>
          </a:xfrm>
        </p:spPr>
        <p:txBody>
          <a:bodyPr/>
          <a:lstStyle/>
          <a:p>
            <a:r>
              <a:rPr lang="hu-HU" dirty="0"/>
              <a:t>AVL fák: beszúrás (kettős forgatás)</a:t>
            </a:r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67E7B256-0868-E83B-4CD6-99AC2FF78B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92354" y="1203731"/>
            <a:ext cx="2210670" cy="1238255"/>
          </a:xfrm>
          <a:custGeom>
            <a:avLst/>
            <a:gdLst>
              <a:gd name="connsiteX0" fmla="*/ 0 w 2210670"/>
              <a:gd name="connsiteY0" fmla="*/ 0 h 1238255"/>
              <a:gd name="connsiteX1" fmla="*/ 596881 w 2210670"/>
              <a:gd name="connsiteY1" fmla="*/ 0 h 1238255"/>
              <a:gd name="connsiteX2" fmla="*/ 1171655 w 2210670"/>
              <a:gd name="connsiteY2" fmla="*/ 0 h 1238255"/>
              <a:gd name="connsiteX3" fmla="*/ 2210670 w 2210670"/>
              <a:gd name="connsiteY3" fmla="*/ 0 h 1238255"/>
              <a:gd name="connsiteX4" fmla="*/ 2210670 w 2210670"/>
              <a:gd name="connsiteY4" fmla="*/ 375604 h 1238255"/>
              <a:gd name="connsiteX5" fmla="*/ 2210670 w 2210670"/>
              <a:gd name="connsiteY5" fmla="*/ 813121 h 1238255"/>
              <a:gd name="connsiteX6" fmla="*/ 2210670 w 2210670"/>
              <a:gd name="connsiteY6" fmla="*/ 1238255 h 1238255"/>
              <a:gd name="connsiteX7" fmla="*/ 1702216 w 2210670"/>
              <a:gd name="connsiteY7" fmla="*/ 1238255 h 1238255"/>
              <a:gd name="connsiteX8" fmla="*/ 1171655 w 2210670"/>
              <a:gd name="connsiteY8" fmla="*/ 1238255 h 1238255"/>
              <a:gd name="connsiteX9" fmla="*/ 685308 w 2210670"/>
              <a:gd name="connsiteY9" fmla="*/ 1238255 h 1238255"/>
              <a:gd name="connsiteX10" fmla="*/ 0 w 2210670"/>
              <a:gd name="connsiteY10" fmla="*/ 1238255 h 1238255"/>
              <a:gd name="connsiteX11" fmla="*/ 0 w 2210670"/>
              <a:gd name="connsiteY11" fmla="*/ 813121 h 1238255"/>
              <a:gd name="connsiteX12" fmla="*/ 0 w 2210670"/>
              <a:gd name="connsiteY12" fmla="*/ 437517 h 1238255"/>
              <a:gd name="connsiteX13" fmla="*/ 0 w 2210670"/>
              <a:gd name="connsiteY13" fmla="*/ 0 h 1238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210670" h="1238255" fill="none" extrusionOk="0">
                <a:moveTo>
                  <a:pt x="0" y="0"/>
                </a:moveTo>
                <a:cubicBezTo>
                  <a:pt x="132658" y="-55084"/>
                  <a:pt x="324838" y="18989"/>
                  <a:pt x="596881" y="0"/>
                </a:cubicBezTo>
                <a:cubicBezTo>
                  <a:pt x="868924" y="-18989"/>
                  <a:pt x="998009" y="27325"/>
                  <a:pt x="1171655" y="0"/>
                </a:cubicBezTo>
                <a:cubicBezTo>
                  <a:pt x="1345301" y="-27325"/>
                  <a:pt x="1814072" y="56548"/>
                  <a:pt x="2210670" y="0"/>
                </a:cubicBezTo>
                <a:cubicBezTo>
                  <a:pt x="2236247" y="114827"/>
                  <a:pt x="2197106" y="263601"/>
                  <a:pt x="2210670" y="375604"/>
                </a:cubicBezTo>
                <a:cubicBezTo>
                  <a:pt x="2224234" y="487607"/>
                  <a:pt x="2172159" y="617284"/>
                  <a:pt x="2210670" y="813121"/>
                </a:cubicBezTo>
                <a:cubicBezTo>
                  <a:pt x="2249181" y="1008958"/>
                  <a:pt x="2189069" y="1035964"/>
                  <a:pt x="2210670" y="1238255"/>
                </a:cubicBezTo>
                <a:cubicBezTo>
                  <a:pt x="1963655" y="1283791"/>
                  <a:pt x="1863232" y="1210019"/>
                  <a:pt x="1702216" y="1238255"/>
                </a:cubicBezTo>
                <a:cubicBezTo>
                  <a:pt x="1541200" y="1266491"/>
                  <a:pt x="1418798" y="1197581"/>
                  <a:pt x="1171655" y="1238255"/>
                </a:cubicBezTo>
                <a:cubicBezTo>
                  <a:pt x="924512" y="1278929"/>
                  <a:pt x="887574" y="1221995"/>
                  <a:pt x="685308" y="1238255"/>
                </a:cubicBezTo>
                <a:cubicBezTo>
                  <a:pt x="483042" y="1254515"/>
                  <a:pt x="214016" y="1209897"/>
                  <a:pt x="0" y="1238255"/>
                </a:cubicBezTo>
                <a:cubicBezTo>
                  <a:pt x="-39378" y="1128538"/>
                  <a:pt x="28848" y="949864"/>
                  <a:pt x="0" y="813121"/>
                </a:cubicBezTo>
                <a:cubicBezTo>
                  <a:pt x="-28848" y="676378"/>
                  <a:pt x="15272" y="549735"/>
                  <a:pt x="0" y="437517"/>
                </a:cubicBezTo>
                <a:cubicBezTo>
                  <a:pt x="-15272" y="325299"/>
                  <a:pt x="33570" y="118091"/>
                  <a:pt x="0" y="0"/>
                </a:cubicBezTo>
                <a:close/>
              </a:path>
              <a:path w="2210670" h="1238255" stroke="0" extrusionOk="0">
                <a:moveTo>
                  <a:pt x="0" y="0"/>
                </a:moveTo>
                <a:cubicBezTo>
                  <a:pt x="126615" y="-58989"/>
                  <a:pt x="337019" y="40474"/>
                  <a:pt x="530561" y="0"/>
                </a:cubicBezTo>
                <a:cubicBezTo>
                  <a:pt x="724103" y="-40474"/>
                  <a:pt x="917099" y="5547"/>
                  <a:pt x="1016908" y="0"/>
                </a:cubicBezTo>
                <a:cubicBezTo>
                  <a:pt x="1116717" y="-5547"/>
                  <a:pt x="1380564" y="44544"/>
                  <a:pt x="1613789" y="0"/>
                </a:cubicBezTo>
                <a:cubicBezTo>
                  <a:pt x="1847014" y="-44544"/>
                  <a:pt x="2028720" y="17581"/>
                  <a:pt x="2210670" y="0"/>
                </a:cubicBezTo>
                <a:cubicBezTo>
                  <a:pt x="2212250" y="147809"/>
                  <a:pt x="2198005" y="200831"/>
                  <a:pt x="2210670" y="400369"/>
                </a:cubicBezTo>
                <a:cubicBezTo>
                  <a:pt x="2223335" y="599907"/>
                  <a:pt x="2194100" y="609898"/>
                  <a:pt x="2210670" y="788356"/>
                </a:cubicBezTo>
                <a:cubicBezTo>
                  <a:pt x="2227240" y="966814"/>
                  <a:pt x="2198801" y="1137186"/>
                  <a:pt x="2210670" y="1238255"/>
                </a:cubicBezTo>
                <a:cubicBezTo>
                  <a:pt x="2055352" y="1283343"/>
                  <a:pt x="1818585" y="1203922"/>
                  <a:pt x="1658003" y="1238255"/>
                </a:cubicBezTo>
                <a:cubicBezTo>
                  <a:pt x="1497421" y="1272588"/>
                  <a:pt x="1403768" y="1234075"/>
                  <a:pt x="1171655" y="1238255"/>
                </a:cubicBezTo>
                <a:cubicBezTo>
                  <a:pt x="939542" y="1242435"/>
                  <a:pt x="877190" y="1187962"/>
                  <a:pt x="618988" y="1238255"/>
                </a:cubicBezTo>
                <a:cubicBezTo>
                  <a:pt x="360786" y="1288548"/>
                  <a:pt x="220149" y="1228544"/>
                  <a:pt x="0" y="1238255"/>
                </a:cubicBezTo>
                <a:cubicBezTo>
                  <a:pt x="-4536" y="1149055"/>
                  <a:pt x="15988" y="977591"/>
                  <a:pt x="0" y="837886"/>
                </a:cubicBezTo>
                <a:cubicBezTo>
                  <a:pt x="-15988" y="698181"/>
                  <a:pt x="40469" y="565990"/>
                  <a:pt x="0" y="437517"/>
                </a:cubicBezTo>
                <a:cubicBezTo>
                  <a:pt x="-40469" y="309044"/>
                  <a:pt x="35542" y="189322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A95CD20-D5F8-543E-C76F-DACB7923AB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490491" y="1279489"/>
            <a:ext cx="2011854" cy="1479304"/>
          </a:xfrm>
          <a:custGeom>
            <a:avLst/>
            <a:gdLst>
              <a:gd name="connsiteX0" fmla="*/ 0 w 2011854"/>
              <a:gd name="connsiteY0" fmla="*/ 0 h 1479304"/>
              <a:gd name="connsiteX1" fmla="*/ 543201 w 2011854"/>
              <a:gd name="connsiteY1" fmla="*/ 0 h 1479304"/>
              <a:gd name="connsiteX2" fmla="*/ 1066283 w 2011854"/>
              <a:gd name="connsiteY2" fmla="*/ 0 h 1479304"/>
              <a:gd name="connsiteX3" fmla="*/ 2011854 w 2011854"/>
              <a:gd name="connsiteY3" fmla="*/ 0 h 1479304"/>
              <a:gd name="connsiteX4" fmla="*/ 2011854 w 2011854"/>
              <a:gd name="connsiteY4" fmla="*/ 448722 h 1479304"/>
              <a:gd name="connsiteX5" fmla="*/ 2011854 w 2011854"/>
              <a:gd name="connsiteY5" fmla="*/ 971410 h 1479304"/>
              <a:gd name="connsiteX6" fmla="*/ 2011854 w 2011854"/>
              <a:gd name="connsiteY6" fmla="*/ 1479304 h 1479304"/>
              <a:gd name="connsiteX7" fmla="*/ 1549128 w 2011854"/>
              <a:gd name="connsiteY7" fmla="*/ 1479304 h 1479304"/>
              <a:gd name="connsiteX8" fmla="*/ 1066283 w 2011854"/>
              <a:gd name="connsiteY8" fmla="*/ 1479304 h 1479304"/>
              <a:gd name="connsiteX9" fmla="*/ 623675 w 2011854"/>
              <a:gd name="connsiteY9" fmla="*/ 1479304 h 1479304"/>
              <a:gd name="connsiteX10" fmla="*/ 0 w 2011854"/>
              <a:gd name="connsiteY10" fmla="*/ 1479304 h 1479304"/>
              <a:gd name="connsiteX11" fmla="*/ 0 w 2011854"/>
              <a:gd name="connsiteY11" fmla="*/ 971410 h 1479304"/>
              <a:gd name="connsiteX12" fmla="*/ 0 w 2011854"/>
              <a:gd name="connsiteY12" fmla="*/ 522687 h 1479304"/>
              <a:gd name="connsiteX13" fmla="*/ 0 w 2011854"/>
              <a:gd name="connsiteY13" fmla="*/ 0 h 14793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011854" h="1479304" fill="none" extrusionOk="0">
                <a:moveTo>
                  <a:pt x="0" y="0"/>
                </a:moveTo>
                <a:cubicBezTo>
                  <a:pt x="183441" y="-37"/>
                  <a:pt x="388372" y="59422"/>
                  <a:pt x="543201" y="0"/>
                </a:cubicBezTo>
                <a:cubicBezTo>
                  <a:pt x="698030" y="-59422"/>
                  <a:pt x="852272" y="62667"/>
                  <a:pt x="1066283" y="0"/>
                </a:cubicBezTo>
                <a:cubicBezTo>
                  <a:pt x="1280294" y="-62667"/>
                  <a:pt x="1683628" y="65687"/>
                  <a:pt x="2011854" y="0"/>
                </a:cubicBezTo>
                <a:cubicBezTo>
                  <a:pt x="2051125" y="150407"/>
                  <a:pt x="1995748" y="276554"/>
                  <a:pt x="2011854" y="448722"/>
                </a:cubicBezTo>
                <a:cubicBezTo>
                  <a:pt x="2027960" y="620890"/>
                  <a:pt x="2003088" y="778818"/>
                  <a:pt x="2011854" y="971410"/>
                </a:cubicBezTo>
                <a:cubicBezTo>
                  <a:pt x="2020620" y="1164002"/>
                  <a:pt x="1996986" y="1241446"/>
                  <a:pt x="2011854" y="1479304"/>
                </a:cubicBezTo>
                <a:cubicBezTo>
                  <a:pt x="1912742" y="1497741"/>
                  <a:pt x="1652505" y="1450487"/>
                  <a:pt x="1549128" y="1479304"/>
                </a:cubicBezTo>
                <a:cubicBezTo>
                  <a:pt x="1445751" y="1508121"/>
                  <a:pt x="1262530" y="1447250"/>
                  <a:pt x="1066283" y="1479304"/>
                </a:cubicBezTo>
                <a:cubicBezTo>
                  <a:pt x="870037" y="1511358"/>
                  <a:pt x="774536" y="1457248"/>
                  <a:pt x="623675" y="1479304"/>
                </a:cubicBezTo>
                <a:cubicBezTo>
                  <a:pt x="472814" y="1501360"/>
                  <a:pt x="196744" y="1474304"/>
                  <a:pt x="0" y="1479304"/>
                </a:cubicBezTo>
                <a:cubicBezTo>
                  <a:pt x="-55207" y="1305693"/>
                  <a:pt x="48972" y="1216477"/>
                  <a:pt x="0" y="971410"/>
                </a:cubicBezTo>
                <a:cubicBezTo>
                  <a:pt x="-48972" y="726343"/>
                  <a:pt x="46930" y="705344"/>
                  <a:pt x="0" y="522687"/>
                </a:cubicBezTo>
                <a:cubicBezTo>
                  <a:pt x="-46930" y="340030"/>
                  <a:pt x="22145" y="124729"/>
                  <a:pt x="0" y="0"/>
                </a:cubicBezTo>
                <a:close/>
              </a:path>
              <a:path w="2011854" h="1479304" stroke="0" extrusionOk="0">
                <a:moveTo>
                  <a:pt x="0" y="0"/>
                </a:moveTo>
                <a:cubicBezTo>
                  <a:pt x="213406" y="-27107"/>
                  <a:pt x="272961" y="4689"/>
                  <a:pt x="482845" y="0"/>
                </a:cubicBezTo>
                <a:cubicBezTo>
                  <a:pt x="692730" y="-4689"/>
                  <a:pt x="823835" y="42556"/>
                  <a:pt x="925453" y="0"/>
                </a:cubicBezTo>
                <a:cubicBezTo>
                  <a:pt x="1027071" y="-42556"/>
                  <a:pt x="1219780" y="47333"/>
                  <a:pt x="1468653" y="0"/>
                </a:cubicBezTo>
                <a:cubicBezTo>
                  <a:pt x="1717526" y="-47333"/>
                  <a:pt x="1897163" y="64801"/>
                  <a:pt x="2011854" y="0"/>
                </a:cubicBezTo>
                <a:cubicBezTo>
                  <a:pt x="2042092" y="230654"/>
                  <a:pt x="2000610" y="283058"/>
                  <a:pt x="2011854" y="478308"/>
                </a:cubicBezTo>
                <a:cubicBezTo>
                  <a:pt x="2023098" y="673558"/>
                  <a:pt x="1998991" y="781820"/>
                  <a:pt x="2011854" y="941824"/>
                </a:cubicBezTo>
                <a:cubicBezTo>
                  <a:pt x="2024717" y="1101828"/>
                  <a:pt x="1983317" y="1347333"/>
                  <a:pt x="2011854" y="1479304"/>
                </a:cubicBezTo>
                <a:cubicBezTo>
                  <a:pt x="1894766" y="1503900"/>
                  <a:pt x="1697454" y="1426280"/>
                  <a:pt x="1508891" y="1479304"/>
                </a:cubicBezTo>
                <a:cubicBezTo>
                  <a:pt x="1320328" y="1532328"/>
                  <a:pt x="1276918" y="1453550"/>
                  <a:pt x="1066283" y="1479304"/>
                </a:cubicBezTo>
                <a:cubicBezTo>
                  <a:pt x="855648" y="1505058"/>
                  <a:pt x="697604" y="1419389"/>
                  <a:pt x="563319" y="1479304"/>
                </a:cubicBezTo>
                <a:cubicBezTo>
                  <a:pt x="429034" y="1539219"/>
                  <a:pt x="204700" y="1471314"/>
                  <a:pt x="0" y="1479304"/>
                </a:cubicBezTo>
                <a:cubicBezTo>
                  <a:pt x="-44933" y="1244280"/>
                  <a:pt x="31887" y="1207985"/>
                  <a:pt x="0" y="1000996"/>
                </a:cubicBezTo>
                <a:cubicBezTo>
                  <a:pt x="-31887" y="794007"/>
                  <a:pt x="21016" y="685906"/>
                  <a:pt x="0" y="522687"/>
                </a:cubicBezTo>
                <a:cubicBezTo>
                  <a:pt x="-21016" y="359468"/>
                  <a:pt x="5076" y="189008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13" name="Nyíl: lefelé mutató 12">
            <a:extLst>
              <a:ext uri="{FF2B5EF4-FFF2-40B4-BE49-F238E27FC236}">
                <a16:creationId xmlns:a16="http://schemas.microsoft.com/office/drawing/2014/main" id="{11AF3D84-9259-FABB-C321-1EB6C45CEFA1}"/>
              </a:ext>
            </a:extLst>
          </p:cNvPr>
          <p:cNvSpPr/>
          <p:nvPr/>
        </p:nvSpPr>
        <p:spPr>
          <a:xfrm>
            <a:off x="11115086" y="3408437"/>
            <a:ext cx="570155" cy="8597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15" name="Kép 14">
            <a:extLst>
              <a:ext uri="{FF2B5EF4-FFF2-40B4-BE49-F238E27FC236}">
                <a16:creationId xmlns:a16="http://schemas.microsoft.com/office/drawing/2014/main" id="{08A12B1A-23B0-551B-9DD6-3D72DDC586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92353" y="4379825"/>
            <a:ext cx="2373380" cy="1284078"/>
          </a:xfrm>
          <a:custGeom>
            <a:avLst/>
            <a:gdLst>
              <a:gd name="connsiteX0" fmla="*/ 0 w 2373380"/>
              <a:gd name="connsiteY0" fmla="*/ 0 h 1284078"/>
              <a:gd name="connsiteX1" fmla="*/ 640813 w 2373380"/>
              <a:gd name="connsiteY1" fmla="*/ 0 h 1284078"/>
              <a:gd name="connsiteX2" fmla="*/ 1257891 w 2373380"/>
              <a:gd name="connsiteY2" fmla="*/ 0 h 1284078"/>
              <a:gd name="connsiteX3" fmla="*/ 2373380 w 2373380"/>
              <a:gd name="connsiteY3" fmla="*/ 0 h 1284078"/>
              <a:gd name="connsiteX4" fmla="*/ 2373380 w 2373380"/>
              <a:gd name="connsiteY4" fmla="*/ 389504 h 1284078"/>
              <a:gd name="connsiteX5" fmla="*/ 2373380 w 2373380"/>
              <a:gd name="connsiteY5" fmla="*/ 843211 h 1284078"/>
              <a:gd name="connsiteX6" fmla="*/ 2373380 w 2373380"/>
              <a:gd name="connsiteY6" fmla="*/ 1284078 h 1284078"/>
              <a:gd name="connsiteX7" fmla="*/ 1827503 w 2373380"/>
              <a:gd name="connsiteY7" fmla="*/ 1284078 h 1284078"/>
              <a:gd name="connsiteX8" fmla="*/ 1257891 w 2373380"/>
              <a:gd name="connsiteY8" fmla="*/ 1284078 h 1284078"/>
              <a:gd name="connsiteX9" fmla="*/ 735748 w 2373380"/>
              <a:gd name="connsiteY9" fmla="*/ 1284078 h 1284078"/>
              <a:gd name="connsiteX10" fmla="*/ 0 w 2373380"/>
              <a:gd name="connsiteY10" fmla="*/ 1284078 h 1284078"/>
              <a:gd name="connsiteX11" fmla="*/ 0 w 2373380"/>
              <a:gd name="connsiteY11" fmla="*/ 843211 h 1284078"/>
              <a:gd name="connsiteX12" fmla="*/ 0 w 2373380"/>
              <a:gd name="connsiteY12" fmla="*/ 453708 h 1284078"/>
              <a:gd name="connsiteX13" fmla="*/ 0 w 2373380"/>
              <a:gd name="connsiteY13" fmla="*/ 0 h 1284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373380" h="1284078" fill="none" extrusionOk="0">
                <a:moveTo>
                  <a:pt x="0" y="0"/>
                </a:moveTo>
                <a:cubicBezTo>
                  <a:pt x="217141" y="-1178"/>
                  <a:pt x="493536" y="70585"/>
                  <a:pt x="640813" y="0"/>
                </a:cubicBezTo>
                <a:cubicBezTo>
                  <a:pt x="788090" y="-70585"/>
                  <a:pt x="1025817" y="19956"/>
                  <a:pt x="1257891" y="0"/>
                </a:cubicBezTo>
                <a:cubicBezTo>
                  <a:pt x="1489965" y="-19956"/>
                  <a:pt x="1910408" y="43831"/>
                  <a:pt x="2373380" y="0"/>
                </a:cubicBezTo>
                <a:cubicBezTo>
                  <a:pt x="2391807" y="157312"/>
                  <a:pt x="2348425" y="262085"/>
                  <a:pt x="2373380" y="389504"/>
                </a:cubicBezTo>
                <a:cubicBezTo>
                  <a:pt x="2398335" y="516923"/>
                  <a:pt x="2368532" y="660572"/>
                  <a:pt x="2373380" y="843211"/>
                </a:cubicBezTo>
                <a:cubicBezTo>
                  <a:pt x="2378228" y="1025850"/>
                  <a:pt x="2351170" y="1085497"/>
                  <a:pt x="2373380" y="1284078"/>
                </a:cubicBezTo>
                <a:cubicBezTo>
                  <a:pt x="2118361" y="1346888"/>
                  <a:pt x="2063151" y="1252770"/>
                  <a:pt x="1827503" y="1284078"/>
                </a:cubicBezTo>
                <a:cubicBezTo>
                  <a:pt x="1591855" y="1315386"/>
                  <a:pt x="1434010" y="1235701"/>
                  <a:pt x="1257891" y="1284078"/>
                </a:cubicBezTo>
                <a:cubicBezTo>
                  <a:pt x="1081772" y="1332455"/>
                  <a:pt x="976480" y="1223302"/>
                  <a:pt x="735748" y="1284078"/>
                </a:cubicBezTo>
                <a:cubicBezTo>
                  <a:pt x="495016" y="1344854"/>
                  <a:pt x="182589" y="1245511"/>
                  <a:pt x="0" y="1284078"/>
                </a:cubicBezTo>
                <a:cubicBezTo>
                  <a:pt x="-2958" y="1129371"/>
                  <a:pt x="48956" y="998744"/>
                  <a:pt x="0" y="843211"/>
                </a:cubicBezTo>
                <a:cubicBezTo>
                  <a:pt x="-48956" y="687678"/>
                  <a:pt x="24791" y="587063"/>
                  <a:pt x="0" y="453708"/>
                </a:cubicBezTo>
                <a:cubicBezTo>
                  <a:pt x="-24791" y="320353"/>
                  <a:pt x="7478" y="215907"/>
                  <a:pt x="0" y="0"/>
                </a:cubicBezTo>
                <a:close/>
              </a:path>
              <a:path w="2373380" h="1284078" stroke="0" extrusionOk="0">
                <a:moveTo>
                  <a:pt x="0" y="0"/>
                </a:moveTo>
                <a:cubicBezTo>
                  <a:pt x="236293" y="-23245"/>
                  <a:pt x="356497" y="374"/>
                  <a:pt x="569611" y="0"/>
                </a:cubicBezTo>
                <a:cubicBezTo>
                  <a:pt x="782725" y="-374"/>
                  <a:pt x="983287" y="20403"/>
                  <a:pt x="1091755" y="0"/>
                </a:cubicBezTo>
                <a:cubicBezTo>
                  <a:pt x="1200223" y="-20403"/>
                  <a:pt x="1476056" y="15342"/>
                  <a:pt x="1732567" y="0"/>
                </a:cubicBezTo>
                <a:cubicBezTo>
                  <a:pt x="1989078" y="-15342"/>
                  <a:pt x="2243306" y="1052"/>
                  <a:pt x="2373380" y="0"/>
                </a:cubicBezTo>
                <a:cubicBezTo>
                  <a:pt x="2398494" y="97257"/>
                  <a:pt x="2367949" y="232634"/>
                  <a:pt x="2373380" y="415185"/>
                </a:cubicBezTo>
                <a:cubicBezTo>
                  <a:pt x="2378811" y="597737"/>
                  <a:pt x="2361581" y="713651"/>
                  <a:pt x="2373380" y="817530"/>
                </a:cubicBezTo>
                <a:cubicBezTo>
                  <a:pt x="2385179" y="921409"/>
                  <a:pt x="2332897" y="1183647"/>
                  <a:pt x="2373380" y="1284078"/>
                </a:cubicBezTo>
                <a:cubicBezTo>
                  <a:pt x="2244785" y="1326801"/>
                  <a:pt x="2029307" y="1279017"/>
                  <a:pt x="1780035" y="1284078"/>
                </a:cubicBezTo>
                <a:cubicBezTo>
                  <a:pt x="1530763" y="1289139"/>
                  <a:pt x="1438590" y="1232634"/>
                  <a:pt x="1257891" y="1284078"/>
                </a:cubicBezTo>
                <a:cubicBezTo>
                  <a:pt x="1077192" y="1335522"/>
                  <a:pt x="871237" y="1225223"/>
                  <a:pt x="664546" y="1284078"/>
                </a:cubicBezTo>
                <a:cubicBezTo>
                  <a:pt x="457856" y="1342933"/>
                  <a:pt x="255609" y="1262826"/>
                  <a:pt x="0" y="1284078"/>
                </a:cubicBezTo>
                <a:cubicBezTo>
                  <a:pt x="-38210" y="1101168"/>
                  <a:pt x="36715" y="974459"/>
                  <a:pt x="0" y="868893"/>
                </a:cubicBezTo>
                <a:cubicBezTo>
                  <a:pt x="-36715" y="763328"/>
                  <a:pt x="49094" y="661020"/>
                  <a:pt x="0" y="453708"/>
                </a:cubicBezTo>
                <a:cubicBezTo>
                  <a:pt x="-49094" y="246397"/>
                  <a:pt x="49043" y="194945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2A5DEAD6-8E45-5967-B3AB-572EB2E4EBEB}"/>
              </a:ext>
            </a:extLst>
          </p:cNvPr>
          <p:cNvSpPr txBox="1"/>
          <p:nvPr/>
        </p:nvSpPr>
        <p:spPr>
          <a:xfrm>
            <a:off x="8986814" y="2911971"/>
            <a:ext cx="34925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{ </a:t>
            </a:r>
            <a:r>
              <a:rPr lang="hu-HU" sz="2000" kern="0" dirty="0">
                <a:effectLst/>
                <a:ea typeface="Calibri" panose="020F0502020204030204" pitchFamily="34" charset="0"/>
                <a:cs typeface="CMR12"/>
              </a:rPr>
              <a:t>[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2</a:t>
            </a:r>
            <a:r>
              <a:rPr lang="hu-HU" sz="2000" kern="0" dirty="0">
                <a:effectLst/>
                <a:ea typeface="Calibri" panose="020F0502020204030204" pitchFamily="34" charset="0"/>
                <a:cs typeface="CMR12"/>
              </a:rPr>
              <a:t>] 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4</a:t>
            </a:r>
            <a:r>
              <a:rPr lang="hu-HU" sz="2000" kern="0" dirty="0">
                <a:effectLst/>
                <a:ea typeface="Calibri" panose="020F0502020204030204" pitchFamily="34" charset="0"/>
                <a:cs typeface="CMR12"/>
              </a:rPr>
              <a:t>++ [ 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(6 + {7} ) 8- ( 10) </a:t>
            </a:r>
            <a:r>
              <a:rPr lang="hu-HU" sz="2000" kern="0" dirty="0">
                <a:effectLst/>
                <a:ea typeface="Calibri" panose="020F0502020204030204" pitchFamily="34" charset="0"/>
                <a:cs typeface="CMR12"/>
              </a:rPr>
              <a:t>] 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}</a:t>
            </a:r>
          </a:p>
        </p:txBody>
      </p:sp>
      <p:sp>
        <p:nvSpPr>
          <p:cNvPr id="18" name="Szövegdoboz 17">
            <a:extLst>
              <a:ext uri="{FF2B5EF4-FFF2-40B4-BE49-F238E27FC236}">
                <a16:creationId xmlns:a16="http://schemas.microsoft.com/office/drawing/2014/main" id="{A042C2A1-F199-D9C3-DF5C-51643404B38C}"/>
              </a:ext>
            </a:extLst>
          </p:cNvPr>
          <p:cNvSpPr txBox="1"/>
          <p:nvPr/>
        </p:nvSpPr>
        <p:spPr>
          <a:xfrm>
            <a:off x="9046404" y="5848240"/>
            <a:ext cx="295034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{ </a:t>
            </a:r>
            <a:r>
              <a:rPr lang="hu-HU" sz="2000" kern="0" dirty="0">
                <a:effectLst/>
                <a:ea typeface="Calibri" panose="020F0502020204030204" pitchFamily="34" charset="0"/>
                <a:cs typeface="CMR12"/>
              </a:rPr>
              <a:t>[ (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2)</a:t>
            </a:r>
            <a:r>
              <a:rPr lang="hu-HU" sz="2000" kern="0" dirty="0">
                <a:effectLst/>
                <a:ea typeface="Calibri" panose="020F0502020204030204" pitchFamily="34" charset="0"/>
                <a:cs typeface="CMR12"/>
              </a:rPr>
              <a:t> 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4- ]</a:t>
            </a:r>
            <a:r>
              <a:rPr lang="hu-HU" sz="2000" kern="0" dirty="0">
                <a:effectLst/>
                <a:ea typeface="Calibri" panose="020F0502020204030204" pitchFamily="34" charset="0"/>
                <a:cs typeface="CMR12"/>
              </a:rPr>
              <a:t> 6</a:t>
            </a:r>
            <a:r>
              <a:rPr lang="hu-HU" sz="2000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◦</a:t>
            </a:r>
            <a:r>
              <a:rPr lang="hu-HU" sz="2000" kern="0" dirty="0">
                <a:effectLst/>
                <a:ea typeface="Calibri" panose="020F0502020204030204" pitchFamily="34" charset="0"/>
                <a:cs typeface="CMR12"/>
              </a:rPr>
              <a:t> [ 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(7) 8</a:t>
            </a:r>
            <a:r>
              <a:rPr lang="hu-HU" sz="2000" kern="0" dirty="0">
                <a:ea typeface="Calibri" panose="020F0502020204030204" pitchFamily="34" charset="0"/>
                <a:cs typeface="Calibri" panose="020F0502020204030204" pitchFamily="34" charset="0"/>
              </a:rPr>
              <a:t>◦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 (10) </a:t>
            </a:r>
            <a:r>
              <a:rPr lang="hu-HU" sz="2000" kern="0" dirty="0">
                <a:effectLst/>
                <a:ea typeface="Calibri" panose="020F0502020204030204" pitchFamily="34" charset="0"/>
                <a:cs typeface="CMR12"/>
              </a:rPr>
              <a:t>] </a:t>
            </a: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}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C5F42112-7399-0624-14B3-3D1537CC7CA1}"/>
                  </a:ext>
                </a:extLst>
              </p:cNvPr>
              <p:cNvSpPr txBox="1"/>
              <p:nvPr/>
            </p:nvSpPr>
            <p:spPr>
              <a:xfrm>
                <a:off x="7112000" y="3408437"/>
                <a:ext cx="4048363" cy="670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a typeface="Calibri" panose="020F0502020204030204" pitchFamily="34" charset="0"/>
                    <a:cs typeface="F57"/>
                  </a:rPr>
                  <a:t>Kettős (RL) forgatás:</a:t>
                </a:r>
                <a:br>
                  <a:rPr lang="hu-HU" kern="0" dirty="0">
                    <a:ea typeface="Calibri" panose="020F0502020204030204" pitchFamily="34" charset="0"/>
                    <a:cs typeface="F57"/>
                  </a:rPr>
                </a:br>
                <a:r>
                  <a:rPr lang="hu-HU" sz="1800" kern="0" dirty="0">
                    <a:effectLst/>
                    <a:ea typeface="Calibri" panose="020F0502020204030204" pitchFamily="34" charset="0"/>
                    <a:cs typeface="F57"/>
                  </a:rPr>
                  <a:t> </a:t>
                </a:r>
                <a:r>
                  <a:rPr lang="hu-HU" dirty="0"/>
                  <a:t>{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dirty="0"/>
                  <a:t> T [(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hu-HU" dirty="0"/>
                  <a:t> L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hu-HU" dirty="0"/>
                  <a:t>) R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dirty="0"/>
                  <a:t>] }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SY10"/>
                  </a:rPr>
                  <a:t>-&gt; </a:t>
                </a:r>
                <a:r>
                  <a:rPr lang="hu-HU" dirty="0"/>
                  <a:t>{ [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dirty="0"/>
                  <a:t> T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hu-HU" dirty="0"/>
                  <a:t>] L [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 R 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dirty="0"/>
                  <a:t>] }</a:t>
                </a:r>
                <a:endParaRPr lang="hu-H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C5F42112-7399-0624-14B3-3D1537CC7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2000" y="3408437"/>
                <a:ext cx="4048363" cy="670120"/>
              </a:xfrm>
              <a:prstGeom prst="rect">
                <a:avLst/>
              </a:prstGeom>
              <a:blipFill>
                <a:blip r:embed="rId5"/>
                <a:stretch>
                  <a:fillRect t="-3636" b="-1363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artalom helye 2">
                <a:extLst>
                  <a:ext uri="{FF2B5EF4-FFF2-40B4-BE49-F238E27FC236}">
                    <a16:creationId xmlns:a16="http://schemas.microsoft.com/office/drawing/2014/main" id="{1DDC622D-413A-3010-9E26-17CB83C7F5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4310" y="1194097"/>
                <a:ext cx="8325733" cy="5303522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hu-HU" sz="2800" dirty="0"/>
                  <a:t>{ </a:t>
                </a:r>
                <a14:m>
                  <m:oMath xmlns:m="http://schemas.openxmlformats.org/officeDocument/2006/math">
                    <m:r>
                      <a:rPr lang="hu-HU" sz="2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sz="2800" dirty="0"/>
                  <a:t> T++ [(</a:t>
                </a:r>
                <a14:m>
                  <m:oMath xmlns:m="http://schemas.openxmlformats.org/officeDocument/2006/math">
                    <m:r>
                      <a:rPr lang="hu-HU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hu-HU" sz="2800" dirty="0"/>
                  <a:t> L-</a:t>
                </a:r>
                <a:r>
                  <a:rPr lang="hu-HU" sz="2800" b="1" dirty="0"/>
                  <a:t>◦</a:t>
                </a:r>
                <a:r>
                  <a:rPr lang="hu-HU" sz="2800" dirty="0"/>
                  <a:t>+ </a:t>
                </a:r>
                <a14:m>
                  <m:oMath xmlns:m="http://schemas.openxmlformats.org/officeDocument/2006/math">
                    <m:r>
                      <a:rPr lang="hu-HU" sz="28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hu-HU" sz="2800" dirty="0"/>
                  <a:t>) R- </a:t>
                </a:r>
                <a14:m>
                  <m:oMath xmlns:m="http://schemas.openxmlformats.org/officeDocument/2006/math">
                    <m:r>
                      <a:rPr lang="hu-HU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sz="2800" dirty="0"/>
                  <a:t>] } -&gt; { [</a:t>
                </a:r>
                <a14:m>
                  <m:oMath xmlns:m="http://schemas.openxmlformats.org/officeDocument/2006/math">
                    <m:r>
                      <a:rPr lang="hu-HU" sz="2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sz="2800" dirty="0"/>
                  <a:t> T</a:t>
                </a:r>
                <a:r>
                  <a:rPr lang="hu-HU" sz="2800" b="1" dirty="0"/>
                  <a:t>◦◦</a:t>
                </a:r>
                <a:r>
                  <a:rPr lang="hu-HU" sz="2800" dirty="0"/>
                  <a:t>- </a:t>
                </a:r>
                <a14:m>
                  <m:oMath xmlns:m="http://schemas.openxmlformats.org/officeDocument/2006/math">
                    <m:r>
                      <a:rPr lang="hu-HU" sz="2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hu-HU" sz="2800" dirty="0"/>
                  <a:t>] L◦ [</a:t>
                </a:r>
                <a14:m>
                  <m:oMath xmlns:m="http://schemas.openxmlformats.org/officeDocument/2006/math">
                    <m:r>
                      <a:rPr lang="hu-HU" sz="28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hu-HU" sz="2800" dirty="0"/>
                  <a:t> R+◦◦ </a:t>
                </a:r>
                <a14:m>
                  <m:oMath xmlns:m="http://schemas.openxmlformats.org/officeDocument/2006/math">
                    <m:r>
                      <a:rPr lang="hu-HU" sz="2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sz="2800" dirty="0"/>
                  <a:t>] }</a:t>
                </a:r>
              </a:p>
              <a:p>
                <a:pPr lvl="1"/>
                <a:r>
                  <a:rPr lang="hu-HU" sz="2400" dirty="0"/>
                  <a:t>T=4,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sz="2400" dirty="0"/>
                  <a:t> = [2], R=8,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sz="2400" dirty="0"/>
                  <a:t> = (10), L=6+,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hu-HU" sz="2400" dirty="0"/>
                  <a:t> =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hu-HU" sz="1800"/>
                      <m:t>⊘</m:t>
                    </m:r>
                  </m:oMath>
                </a14:m>
                <a:r>
                  <a:rPr lang="hu-HU" sz="2400" dirty="0"/>
                  <a:t>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hu-HU" sz="2400" dirty="0"/>
                  <a:t> = {7} </a:t>
                </a:r>
              </a:p>
              <a:p>
                <a:r>
                  <a:rPr lang="hu-HU" sz="2800" kern="0" dirty="0">
                    <a:latin typeface="F16"/>
                    <a:ea typeface="Calibri" panose="020F0502020204030204" pitchFamily="34" charset="0"/>
                    <a:cs typeface="Times New Roman" panose="02020603050405020304" pitchFamily="18" charset="0"/>
                  </a:rPr>
                  <a:t>Kettős forgatás (8. 9. dia) </a:t>
                </a:r>
                <a:endParaRPr lang="hu-HU" sz="2800" kern="100" dirty="0"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hu-HU" sz="2400" dirty="0"/>
                  <a:t>{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sz="2400" dirty="0"/>
                  <a:t> T [(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hu-HU" sz="2400" dirty="0"/>
                  <a:t> L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hu-HU" sz="2400" dirty="0"/>
                  <a:t>) R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sz="2400" dirty="0"/>
                  <a:t>] } fára </a:t>
                </a:r>
                <a:br>
                  <a:rPr lang="hu-HU" sz="2400" dirty="0"/>
                </a:br>
                <a:r>
                  <a:rPr lang="hu-HU" sz="2400" dirty="0"/>
                  <a:t>az R csúcsnál alkalmaztunk </a:t>
                </a:r>
                <a:br>
                  <a:rPr lang="hu-HU" sz="2400" dirty="0"/>
                </a:br>
                <a:r>
                  <a:rPr lang="hu-HU" sz="2400" dirty="0"/>
                  <a:t>egy jobbra forgatást</a:t>
                </a:r>
              </a:p>
              <a:p>
                <a:pPr lvl="1"/>
                <a:r>
                  <a:rPr lang="hu-HU" sz="2400" dirty="0"/>
                  <a:t>{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sz="2400" dirty="0"/>
                  <a:t> T [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hu-HU" sz="2400" dirty="0"/>
                  <a:t> L (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hu-HU" sz="2400" dirty="0"/>
                  <a:t> R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sz="2400" dirty="0"/>
                  <a:t>)] } eredményfát </a:t>
                </a:r>
                <a:br>
                  <a:rPr lang="hu-HU" sz="2400" dirty="0"/>
                </a:br>
                <a:r>
                  <a:rPr lang="hu-HU" sz="2400" dirty="0"/>
                  <a:t>balra forgatjuk</a:t>
                </a:r>
                <a:endParaRPr lang="hu-HU" sz="1800" dirty="0"/>
              </a:p>
              <a:p>
                <a:pPr lvl="1"/>
                <a:r>
                  <a:rPr lang="hu-HU" sz="2400" dirty="0"/>
                  <a:t>Eredményfa: { [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sz="2400" dirty="0"/>
                  <a:t> T 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hu-HU" sz="2400" dirty="0"/>
                  <a:t>] L [</a:t>
                </a:r>
                <a14:m>
                  <m:oMath xmlns:m="http://schemas.openxmlformats.org/officeDocument/2006/math">
                    <m:r>
                      <a:rPr lang="hu-HU" sz="2400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2400" dirty="0"/>
                  <a:t> R ◦ </a:t>
                </a:r>
                <a14:m>
                  <m:oMath xmlns:m="http://schemas.openxmlformats.org/officeDocument/2006/math">
                    <m:r>
                      <a:rPr lang="hu-HU" sz="24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sz="2400" dirty="0"/>
                  <a:t>] }</a:t>
                </a:r>
                <a:endParaRPr lang="hu-HU" sz="1800" dirty="0"/>
              </a:p>
            </p:txBody>
          </p:sp>
        </mc:Choice>
        <mc:Fallback xmlns="">
          <p:sp>
            <p:nvSpPr>
              <p:cNvPr id="23" name="Tartalom helye 2">
                <a:extLst>
                  <a:ext uri="{FF2B5EF4-FFF2-40B4-BE49-F238E27FC236}">
                    <a16:creationId xmlns:a16="http://schemas.microsoft.com/office/drawing/2014/main" id="{1DDC622D-413A-3010-9E26-17CB83C7F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0" y="1194097"/>
                <a:ext cx="8325733" cy="5303522"/>
              </a:xfrm>
              <a:prstGeom prst="rect">
                <a:avLst/>
              </a:prstGeom>
              <a:blipFill>
                <a:blip r:embed="rId6"/>
                <a:stretch>
                  <a:fillRect l="-2416" t="-436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70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7" grpId="0"/>
      <p:bldP spid="18" grpId="0"/>
      <p:bldP spid="20" grpId="0"/>
      <p:bldP spid="23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C95496A-98F2-12E7-C20E-4BD69C763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2" y="177139"/>
            <a:ext cx="6997078" cy="1127790"/>
          </a:xfrm>
        </p:spPr>
        <p:txBody>
          <a:bodyPr/>
          <a:lstStyle/>
          <a:p>
            <a:r>
              <a:rPr lang="hu-HU" dirty="0"/>
              <a:t>Kettős forgatás helyessége:</a:t>
            </a:r>
          </a:p>
        </p:txBody>
      </p:sp>
      <p:sp>
        <p:nvSpPr>
          <p:cNvPr id="13" name="Nyíl: lefelé mutató 12">
            <a:extLst>
              <a:ext uri="{FF2B5EF4-FFF2-40B4-BE49-F238E27FC236}">
                <a16:creationId xmlns:a16="http://schemas.microsoft.com/office/drawing/2014/main" id="{11AF3D84-9259-FABB-C321-1EB6C45CEFA1}"/>
              </a:ext>
            </a:extLst>
          </p:cNvPr>
          <p:cNvSpPr/>
          <p:nvPr/>
        </p:nvSpPr>
        <p:spPr>
          <a:xfrm>
            <a:off x="11080440" y="3412968"/>
            <a:ext cx="570155" cy="85976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C5F42112-7399-0624-14B3-3D1537CC7CA1}"/>
                  </a:ext>
                </a:extLst>
              </p:cNvPr>
              <p:cNvSpPr txBox="1"/>
              <p:nvPr/>
            </p:nvSpPr>
            <p:spPr>
              <a:xfrm>
                <a:off x="7069015" y="3284080"/>
                <a:ext cx="3959881" cy="77380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a typeface="Calibri" panose="020F0502020204030204" pitchFamily="34" charset="0"/>
                    <a:cs typeface="F57"/>
                  </a:rPr>
                  <a:t>Kettős (RL) forgatás:</a:t>
                </a:r>
                <a:endParaRPr lang="hu-HU" sz="1800" kern="0" dirty="0">
                  <a:effectLst/>
                  <a:ea typeface="Calibri" panose="020F0502020204030204" pitchFamily="34" charset="0"/>
                  <a:cs typeface="CMR12"/>
                </a:endParaRPr>
              </a:p>
              <a:p>
                <a:pPr marL="0"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a typeface="Calibri" panose="020F0502020204030204" pitchFamily="34" charset="0"/>
                    <a:cs typeface="F57"/>
                  </a:rPr>
                  <a:t> </a:t>
                </a:r>
                <a:r>
                  <a:rPr lang="hu-HU" dirty="0"/>
                  <a:t>{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dirty="0"/>
                  <a:t> T [(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hu-HU" dirty="0"/>
                  <a:t> L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hu-HU" dirty="0"/>
                  <a:t>) R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dirty="0"/>
                  <a:t>] }</a:t>
                </a:r>
                <a:r>
                  <a:rPr lang="hu-HU" kern="0" dirty="0"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hu-HU" kern="0" dirty="0">
                    <a:ea typeface="Calibri" panose="020F0502020204030204" pitchFamily="34" charset="0"/>
                    <a:cs typeface="CMSY10"/>
                  </a:rPr>
                  <a:t>-&gt; </a:t>
                </a:r>
                <a:r>
                  <a:rPr lang="hu-HU" dirty="0"/>
                  <a:t>{ [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hu-HU" dirty="0"/>
                  <a:t> T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hu-HU" dirty="0"/>
                  <a:t>] L [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𝛾</m:t>
                    </m:r>
                    <m:r>
                      <a:rPr lang="hu-HU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dirty="0"/>
                  <a:t> R 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dirty="0"/>
                  <a:t>] }</a:t>
                </a:r>
                <a:endParaRPr lang="hu-H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Szövegdoboz 19">
                <a:extLst>
                  <a:ext uri="{FF2B5EF4-FFF2-40B4-BE49-F238E27FC236}">
                    <a16:creationId xmlns:a16="http://schemas.microsoft.com/office/drawing/2014/main" id="{C5F42112-7399-0624-14B3-3D1537CC7C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9015" y="3284080"/>
                <a:ext cx="3959881" cy="773802"/>
              </a:xfrm>
              <a:prstGeom prst="rect">
                <a:avLst/>
              </a:prstGeom>
              <a:blipFill>
                <a:blip r:embed="rId2"/>
                <a:stretch>
                  <a:fillRect l="-154" t="-3937" r="-154" b="-1181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artalom helye 2">
                <a:extLst>
                  <a:ext uri="{FF2B5EF4-FFF2-40B4-BE49-F238E27FC236}">
                    <a16:creationId xmlns:a16="http://schemas.microsoft.com/office/drawing/2014/main" id="{1DDC622D-413A-3010-9E26-17CB83C7F55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4310" y="1194097"/>
                <a:ext cx="10018713" cy="5303522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 fontScale="85000" lnSpcReduction="20000"/>
              </a:bodyPr>
              <a:lstStyle>
                <a:lvl1pPr marL="2857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1pPr>
                <a:lvl2pPr marL="7429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20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2pPr>
                <a:lvl3pPr marL="1200150" indent="-2857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8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3pPr>
                <a:lvl4pPr marL="15430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6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4pPr>
                <a:lvl5pPr marL="2000250" indent="-17145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457200" rtl="0" eaLnBrk="1" latinLnBrk="0" hangingPunct="1">
                  <a:spcBef>
                    <a:spcPct val="20000"/>
                  </a:spcBef>
                  <a:spcAft>
                    <a:spcPts val="600"/>
                  </a:spcAft>
                  <a:buClr>
                    <a:schemeClr val="accent1">
                      <a:lumMod val="75000"/>
                    </a:schemeClr>
                  </a:buClr>
                  <a:buSzPct val="145000"/>
                  <a:buFont typeface="Arial"/>
                  <a:buChar char="•"/>
                  <a:defRPr sz="1400" kern="1200" cap="none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hu-HU" sz="2800" i="1" kern="0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R12"/>
                  </a:rPr>
                  <a:t>= </a:t>
                </a:r>
                <a:r>
                  <a:rPr lang="hu-HU" sz="2800" i="1" kern="0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hu-HU" sz="28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F16"/>
                  </a:rPr>
                  <a:t>jelölés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hu-HU" sz="2800" kern="0" dirty="0">
                    <a:effectLst/>
                    <a:ea typeface="Calibri" panose="020F0502020204030204" pitchFamily="34" charset="0"/>
                    <a:cs typeface="F16"/>
                  </a:rPr>
                  <a:t>T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CMR12"/>
                  </a:rPr>
                  <a:t>++ -&gt;  </a:t>
                </a:r>
                <a:r>
                  <a:rPr lang="hu-HU" sz="3000" i="1" kern="0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3000" kern="0" dirty="0">
                    <a:effectLst/>
                    <a:ea typeface="Calibri" panose="020F0502020204030204" pitchFamily="34" charset="0"/>
                    <a:cs typeface="CMR12"/>
                  </a:rPr>
                  <a:t>((</a:t>
                </a:r>
                <a14:m>
                  <m:oMath xmlns:m="http://schemas.openxmlformats.org/officeDocument/2006/math">
                    <m:r>
                      <a:rPr lang="hu-HU" sz="2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hu-HU" sz="3000" kern="0" dirty="0">
                    <a:effectLst/>
                    <a:ea typeface="Calibri" panose="020F0502020204030204" pitchFamily="34" charset="0"/>
                    <a:cs typeface="CMMI12"/>
                  </a:rPr>
                  <a:t> L</a:t>
                </a:r>
                <a:r>
                  <a:rPr lang="hu-HU" sz="3000" kern="0" dirty="0">
                    <a:effectLst/>
                    <a:ea typeface="Calibri" panose="020F0502020204030204" pitchFamily="34" charset="0"/>
                    <a:cs typeface="F16"/>
                  </a:rPr>
                  <a:t> </a:t>
                </a:r>
                <a14:m>
                  <m:oMath xmlns:m="http://schemas.openxmlformats.org/officeDocument/2006/math">
                    <m:r>
                      <a:rPr lang="hu-HU" sz="26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hu-HU" sz="3000" kern="0" dirty="0">
                    <a:effectLst/>
                    <a:ea typeface="Calibri" panose="020F0502020204030204" pitchFamily="34" charset="0"/>
                    <a:cs typeface="CMR12"/>
                  </a:rPr>
                  <a:t>) R </a:t>
                </a:r>
                <a14:m>
                  <m:oMath xmlns:m="http://schemas.openxmlformats.org/officeDocument/2006/math">
                    <m:r>
                      <a:rPr lang="hu-HU" sz="26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sz="3000" kern="0" dirty="0">
                    <a:effectLst/>
                    <a:ea typeface="Calibri" panose="020F0502020204030204" pitchFamily="34" charset="0"/>
                    <a:cs typeface="CMR12"/>
                  </a:rPr>
                  <a:t> ) = </a:t>
                </a:r>
                <a:r>
                  <a:rPr lang="hu-HU" sz="3000" i="1" kern="0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3000" kern="0" dirty="0">
                    <a:effectLst/>
                    <a:ea typeface="Calibri" panose="020F0502020204030204" pitchFamily="34" charset="0"/>
                    <a:cs typeface="CMR12"/>
                  </a:rPr>
                  <a:t>+2</a:t>
                </a:r>
                <a:endParaRPr lang="hu-HU" sz="2600" kern="1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hu-HU" sz="26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R-</a:t>
                </a:r>
                <a:r>
                  <a:rPr lang="hu-HU" sz="2600" i="1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r>
                  <a:rPr lang="hu-HU" sz="2600" kern="1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-&gt;</a:t>
                </a:r>
                <a:r>
                  <a:rPr lang="hu-HU" sz="3000" i="1" kern="0" dirty="0">
                    <a:ea typeface="Calibri" panose="020F0502020204030204" pitchFamily="34" charset="0"/>
                    <a:cs typeface="CMMI12"/>
                  </a:rPr>
                  <a:t>h(</a:t>
                </a:r>
                <a14:m>
                  <m:oMath xmlns:m="http://schemas.openxmlformats.org/officeDocument/2006/math">
                    <m:r>
                      <a:rPr lang="hu-HU" sz="3000" i="1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CMMI12"/>
                      </a:rPr>
                      <m:t>𝛽</m:t>
                    </m:r>
                    <m:r>
                      <a:rPr lang="hu-HU" sz="3000" i="1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CMMI12"/>
                      </a:rPr>
                      <m:t> </m:t>
                    </m:r>
                    <m:r>
                      <m:rPr>
                        <m:sty m:val="p"/>
                      </m:rPr>
                      <a:rPr lang="hu-HU" sz="3000" b="0" i="0" kern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MMI12"/>
                      </a:rPr>
                      <m:t>L</m:t>
                    </m:r>
                    <m:r>
                      <a:rPr lang="hu-HU" sz="3000" b="0" i="1" kern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CMMI12"/>
                      </a:rPr>
                      <m:t> </m:t>
                    </m:r>
                    <m:r>
                      <a:rPr lang="hu-HU" sz="3000" i="1" kern="0">
                        <a:latin typeface="Cambria Math" panose="02040503050406030204" pitchFamily="18" charset="0"/>
                        <a:ea typeface="Calibri" panose="020F0502020204030204" pitchFamily="34" charset="0"/>
                        <a:cs typeface="CMMI12"/>
                      </a:rPr>
                      <m:t>𝛾</m:t>
                    </m:r>
                  </m:oMath>
                </a14:m>
                <a:r>
                  <a:rPr lang="hu-HU" sz="3000" i="1" kern="0" dirty="0">
                    <a:ea typeface="Calibri" panose="020F0502020204030204" pitchFamily="34" charset="0"/>
                    <a:cs typeface="CMMI12"/>
                  </a:rPr>
                  <a:t>) = h+1  és h(</a:t>
                </a:r>
                <a14:m>
                  <m:oMath xmlns:m="http://schemas.openxmlformats.org/officeDocument/2006/math">
                    <m:r>
                      <a:rPr lang="hu-HU" sz="32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sz="3000" i="1" kern="0" dirty="0">
                    <a:ea typeface="Calibri" panose="020F0502020204030204" pitchFamily="34" charset="0"/>
                    <a:cs typeface="CMMI12"/>
                  </a:rPr>
                  <a:t>) = h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Font typeface="Arial" panose="020B0604020202020204" pitchFamily="34" charset="0"/>
                  <a:buChar char="•"/>
                </a:pPr>
                <a:r>
                  <a:rPr lang="hu-HU" sz="3000" kern="0" dirty="0">
                    <a:effectLst/>
                    <a:ea typeface="Calibri" panose="020F0502020204030204" pitchFamily="34" charset="0"/>
                    <a:cs typeface="F16"/>
                  </a:rPr>
                  <a:t>L lehetséges egyensúlyai szerint:</a:t>
                </a:r>
                <a:r>
                  <a:rPr lang="hu-HU" sz="2800" kern="0" dirty="0">
                    <a:effectLst/>
                    <a:ea typeface="Calibri" panose="020F0502020204030204" pitchFamily="34" charset="0"/>
                    <a:cs typeface="F16"/>
                  </a:rPr>
                  <a:t> 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hu-HU" sz="2600" kern="0" dirty="0">
                    <a:effectLst/>
                    <a:ea typeface="Calibri" panose="020F0502020204030204" pitchFamily="34" charset="0"/>
                    <a:cs typeface="CMMI12"/>
                  </a:rPr>
                  <a:t>L</a:t>
                </a:r>
                <a:r>
                  <a:rPr lang="hu-HU" sz="2600" i="1" kern="0" dirty="0">
                    <a:effectLst/>
                    <a:ea typeface="Calibri" panose="020F0502020204030204" pitchFamily="34" charset="0"/>
                    <a:cs typeface="CMMI12"/>
                  </a:rPr>
                  <a:t>-  -&gt; h</a:t>
                </a:r>
                <a:r>
                  <a:rPr lang="hu-HU" sz="26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hu-HU" sz="2600" kern="0" dirty="0">
                    <a:effectLst/>
                    <a:ea typeface="Calibri" panose="020F0502020204030204" pitchFamily="34" charset="0"/>
                    <a:cs typeface="CMR12"/>
                  </a:rPr>
                  <a:t>) = </a:t>
                </a:r>
                <a:r>
                  <a:rPr lang="hu-HU" sz="2600" i="1" kern="0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6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600" kern="0" dirty="0">
                    <a:ea typeface="Calibri" panose="020F0502020204030204" pitchFamily="34" charset="0"/>
                    <a:cs typeface="CMMI12"/>
                  </a:rPr>
                  <a:t>és </a:t>
                </a:r>
                <a:r>
                  <a:rPr lang="hu-HU" sz="2600" i="1" kern="0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6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hu-HU" sz="2600" kern="0" dirty="0">
                    <a:effectLst/>
                    <a:ea typeface="Calibri" panose="020F0502020204030204" pitchFamily="34" charset="0"/>
                    <a:cs typeface="CMR12"/>
                  </a:rPr>
                  <a:t>) = </a:t>
                </a:r>
                <a:r>
                  <a:rPr lang="hu-HU" sz="2600" i="1" kern="0" dirty="0">
                    <a:effectLst/>
                    <a:ea typeface="Calibri" panose="020F0502020204030204" pitchFamily="34" charset="0"/>
                    <a:cs typeface="CMR12"/>
                  </a:rPr>
                  <a:t>h</a:t>
                </a:r>
                <a:r>
                  <a:rPr lang="hu-HU" sz="2600" kern="0" dirty="0">
                    <a:effectLst/>
                    <a:ea typeface="Calibri" panose="020F0502020204030204" pitchFamily="34" charset="0"/>
                    <a:cs typeface="CMR12"/>
                  </a:rPr>
                  <a:t>-1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hu-HU" sz="2600" kern="0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hu-HU" sz="2600" kern="0" dirty="0">
                    <a:ea typeface="Calibri" panose="020F0502020204030204" pitchFamily="34" charset="0"/>
                    <a:cs typeface="CMMI12"/>
                  </a:rPr>
                  <a:t>L</a:t>
                </a:r>
                <a:r>
                  <a:rPr lang="hu-HU" sz="2600" b="1" kern="0" dirty="0">
                    <a:ea typeface="Calibri" panose="020F0502020204030204" pitchFamily="34" charset="0"/>
                    <a:cs typeface="F16"/>
                  </a:rPr>
                  <a:t>◦ </a:t>
                </a:r>
                <a:r>
                  <a:rPr lang="hu-HU" sz="2600" kern="0" dirty="0">
                    <a:ea typeface="Calibri" panose="020F0502020204030204" pitchFamily="34" charset="0"/>
                    <a:cs typeface="F16"/>
                  </a:rPr>
                  <a:t>-&gt;</a:t>
                </a:r>
                <a:r>
                  <a:rPr lang="hu-HU" sz="2600" b="1" kern="0" dirty="0">
                    <a:ea typeface="Calibri" panose="020F0502020204030204" pitchFamily="34" charset="0"/>
                    <a:cs typeface="F16"/>
                  </a:rPr>
                  <a:t> </a:t>
                </a:r>
                <a:r>
                  <a:rPr lang="hu-HU" sz="2600" i="1" kern="0" dirty="0"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600" kern="0" dirty="0"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hu-HU" sz="2600" kern="0" dirty="0">
                    <a:ea typeface="Calibri" panose="020F0502020204030204" pitchFamily="34" charset="0"/>
                    <a:cs typeface="CMR12"/>
                  </a:rPr>
                  <a:t>) = </a:t>
                </a:r>
                <a:r>
                  <a:rPr lang="hu-HU" sz="2600" i="1" kern="0" dirty="0"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600" kern="0" dirty="0">
                    <a:ea typeface="Calibri" panose="020F0502020204030204" pitchFamily="34" charset="0"/>
                    <a:cs typeface="CMMI12"/>
                  </a:rPr>
                  <a:t> és </a:t>
                </a:r>
                <a:r>
                  <a:rPr lang="hu-HU" sz="2600" i="1" kern="0" dirty="0"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600" kern="0" dirty="0"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hu-HU" sz="2600" kern="0" dirty="0">
                    <a:ea typeface="Calibri" panose="020F0502020204030204" pitchFamily="34" charset="0"/>
                    <a:cs typeface="CMR12"/>
                  </a:rPr>
                  <a:t>) = </a:t>
                </a:r>
                <a:r>
                  <a:rPr lang="hu-HU" sz="2600" i="1" kern="0" dirty="0">
                    <a:ea typeface="Calibri" panose="020F0502020204030204" pitchFamily="34" charset="0"/>
                    <a:cs typeface="CMR12"/>
                  </a:rPr>
                  <a:t>h</a:t>
                </a:r>
                <a:endParaRPr lang="hu-HU" sz="2600" kern="0" dirty="0">
                  <a:ea typeface="Calibri" panose="020F0502020204030204" pitchFamily="34" charset="0"/>
                  <a:cs typeface="CMR12"/>
                </a:endParaRP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hu-HU" sz="2600" kern="0" dirty="0"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hu-HU" sz="2600" kern="0" dirty="0">
                    <a:ea typeface="Calibri" panose="020F0502020204030204" pitchFamily="34" charset="0"/>
                    <a:cs typeface="CMMI12"/>
                  </a:rPr>
                  <a:t>L+ -&gt;</a:t>
                </a:r>
                <a:r>
                  <a:rPr lang="hu-HU" sz="2600" i="1" kern="0" dirty="0"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600" kern="0" dirty="0"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hu-HU" sz="2600" kern="0" dirty="0">
                    <a:ea typeface="Calibri" panose="020F0502020204030204" pitchFamily="34" charset="0"/>
                    <a:cs typeface="CMR12"/>
                  </a:rPr>
                  <a:t>) = </a:t>
                </a:r>
                <a:r>
                  <a:rPr lang="hu-HU" sz="2600" i="1" kern="0" dirty="0">
                    <a:ea typeface="Calibri" panose="020F0502020204030204" pitchFamily="34" charset="0"/>
                    <a:cs typeface="CMMI12"/>
                  </a:rPr>
                  <a:t>h-1</a:t>
                </a:r>
                <a:r>
                  <a:rPr lang="hu-HU" sz="2600" kern="0" dirty="0">
                    <a:ea typeface="Calibri" panose="020F0502020204030204" pitchFamily="34" charset="0"/>
                    <a:cs typeface="CMMI12"/>
                  </a:rPr>
                  <a:t> és </a:t>
                </a:r>
                <a:r>
                  <a:rPr lang="hu-HU" sz="2600" i="1" kern="0" dirty="0"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600" kern="0" dirty="0"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hu-HU" sz="2600" kern="0" dirty="0">
                    <a:ea typeface="Calibri" panose="020F0502020204030204" pitchFamily="34" charset="0"/>
                    <a:cs typeface="CMR12"/>
                  </a:rPr>
                  <a:t>) = </a:t>
                </a:r>
                <a:r>
                  <a:rPr lang="hu-HU" sz="2600" i="1" kern="0" dirty="0">
                    <a:ea typeface="Calibri" panose="020F0502020204030204" pitchFamily="34" charset="0"/>
                    <a:cs typeface="CMR12"/>
                  </a:rPr>
                  <a:t>h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hu-HU" sz="3000" kern="0" dirty="0">
                    <a:ea typeface="Calibri" panose="020F0502020204030204" pitchFamily="34" charset="0"/>
                    <a:cs typeface="CMR12"/>
                  </a:rPr>
                  <a:t>Eredményfában: T- és R</a:t>
                </a:r>
                <a:r>
                  <a:rPr lang="hu-HU" sz="3000" b="1" kern="0" dirty="0">
                    <a:ea typeface="Calibri" panose="020F0502020204030204" pitchFamily="34" charset="0"/>
                    <a:cs typeface="F16"/>
                  </a:rPr>
                  <a:t>◦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hu-HU" sz="3000" kern="0" dirty="0">
                    <a:ea typeface="Calibri" panose="020F0502020204030204" pitchFamily="34" charset="0"/>
                    <a:cs typeface="CMR12"/>
                  </a:rPr>
                  <a:t>Mindhárom esetben: </a:t>
                </a:r>
                <a:br>
                  <a:rPr lang="hu-HU" sz="3000" kern="0" dirty="0">
                    <a:ea typeface="Calibri" panose="020F0502020204030204" pitchFamily="34" charset="0"/>
                    <a:cs typeface="CMR12"/>
                  </a:rPr>
                </a:br>
                <a:r>
                  <a:rPr lang="hu-HU" sz="3000" kern="0" dirty="0">
                    <a:ea typeface="Calibri" panose="020F0502020204030204" pitchFamily="34" charset="0"/>
                    <a:cs typeface="CMR12"/>
                  </a:rPr>
                  <a:t>		</a:t>
                </a:r>
                <a:r>
                  <a:rPr lang="hu-HU" sz="2600" i="1" kern="0" dirty="0"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600" kern="0" dirty="0">
                    <a:ea typeface="Calibri" panose="020F0502020204030204" pitchFamily="34" charset="0"/>
                    <a:cs typeface="CMMI12"/>
                  </a:rPr>
                  <a:t>([</a:t>
                </a:r>
                <a14:m>
                  <m:oMath xmlns:m="http://schemas.openxmlformats.org/officeDocument/2006/math">
                    <m:r>
                      <a:rPr lang="hu-HU" sz="24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  <m:r>
                      <a:rPr lang="hu-HU" sz="24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sz="2400" b="0" i="0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T</m:t>
                    </m:r>
                    <m:r>
                      <a:rPr lang="hu-HU" sz="24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hu-HU" sz="22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hu-HU" sz="2600" kern="0" dirty="0">
                    <a:ea typeface="Calibri" panose="020F0502020204030204" pitchFamily="34" charset="0"/>
                    <a:cs typeface="CMMI12"/>
                  </a:rPr>
                  <a:t>]) = </a:t>
                </a:r>
                <a:r>
                  <a:rPr lang="hu-HU" sz="2600" i="1" kern="0" dirty="0"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600" kern="0" dirty="0">
                    <a:ea typeface="Calibri" panose="020F0502020204030204" pitchFamily="34" charset="0"/>
                    <a:cs typeface="CMMI12"/>
                  </a:rPr>
                  <a:t>+1 = </a:t>
                </a:r>
                <a:r>
                  <a:rPr lang="hu-HU" sz="2600" i="1" kern="0" dirty="0"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600" kern="0" dirty="0">
                    <a:ea typeface="Calibri" panose="020F0502020204030204" pitchFamily="34" charset="0"/>
                    <a:cs typeface="CMMI12"/>
                  </a:rPr>
                  <a:t>([</a:t>
                </a:r>
                <a14:m>
                  <m:oMath xmlns:m="http://schemas.openxmlformats.org/officeDocument/2006/math">
                    <m:r>
                      <a:rPr lang="hu-HU" sz="2400" i="1" kern="10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hu-HU" sz="2400" b="0" i="0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sz="2400" b="0" i="0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hu-HU" sz="2400" b="0" i="1" kern="10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hu-HU" sz="24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sz="2600" kern="0" dirty="0">
                    <a:ea typeface="Calibri" panose="020F0502020204030204" pitchFamily="34" charset="0"/>
                    <a:cs typeface="CMMI12"/>
                  </a:rPr>
                  <a:t>]) </a:t>
                </a:r>
              </a:p>
              <a:p>
                <a:pPr marL="1430338">
                  <a:buFont typeface="Wingdings" panose="05000000000000000000" pitchFamily="2" charset="2"/>
                  <a:buChar char="Ø"/>
                </a:pPr>
                <a:r>
                  <a:rPr lang="hu-HU" sz="3000" kern="0" dirty="0">
                    <a:ea typeface="Calibri" panose="020F0502020204030204" pitchFamily="34" charset="0"/>
                    <a:cs typeface="CMMI12"/>
                  </a:rPr>
                  <a:t>L</a:t>
                </a:r>
                <a:r>
                  <a:rPr lang="hu-HU" sz="3200" b="1" kern="0" dirty="0">
                    <a:ea typeface="Calibri" panose="020F0502020204030204" pitchFamily="34" charset="0"/>
                    <a:cs typeface="F16"/>
                  </a:rPr>
                  <a:t>◦</a:t>
                </a:r>
                <a:endParaRPr lang="hu-HU" sz="3000" kern="0" dirty="0">
                  <a:ea typeface="Calibri" panose="020F0502020204030204" pitchFamily="34" charset="0"/>
                  <a:cs typeface="CMR12"/>
                </a:endParaRPr>
              </a:p>
            </p:txBody>
          </p:sp>
        </mc:Choice>
        <mc:Fallback xmlns="">
          <p:sp>
            <p:nvSpPr>
              <p:cNvPr id="23" name="Tartalom helye 2">
                <a:extLst>
                  <a:ext uri="{FF2B5EF4-FFF2-40B4-BE49-F238E27FC236}">
                    <a16:creationId xmlns:a16="http://schemas.microsoft.com/office/drawing/2014/main" id="{1DDC622D-413A-3010-9E26-17CB83C7F5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4310" y="1194097"/>
                <a:ext cx="10018713" cy="5303522"/>
              </a:xfrm>
              <a:prstGeom prst="rect">
                <a:avLst/>
              </a:prstGeom>
              <a:blipFill>
                <a:blip r:embed="rId3"/>
                <a:stretch>
                  <a:fillRect l="-1825" t="-1724" b="-172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Kép 20">
            <a:extLst>
              <a:ext uri="{FF2B5EF4-FFF2-40B4-BE49-F238E27FC236}">
                <a16:creationId xmlns:a16="http://schemas.microsoft.com/office/drawing/2014/main" id="{FBCB7205-AE55-17AB-9BCC-46E3E96FE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44708" y="4488690"/>
            <a:ext cx="2915686" cy="1972376"/>
          </a:xfrm>
          <a:custGeom>
            <a:avLst/>
            <a:gdLst>
              <a:gd name="connsiteX0" fmla="*/ 0 w 2915686"/>
              <a:gd name="connsiteY0" fmla="*/ 0 h 1972376"/>
              <a:gd name="connsiteX1" fmla="*/ 524823 w 2915686"/>
              <a:gd name="connsiteY1" fmla="*/ 0 h 1972376"/>
              <a:gd name="connsiteX2" fmla="*/ 1137118 w 2915686"/>
              <a:gd name="connsiteY2" fmla="*/ 0 h 1972376"/>
              <a:gd name="connsiteX3" fmla="*/ 1691098 w 2915686"/>
              <a:gd name="connsiteY3" fmla="*/ 0 h 1972376"/>
              <a:gd name="connsiteX4" fmla="*/ 2215921 w 2915686"/>
              <a:gd name="connsiteY4" fmla="*/ 0 h 1972376"/>
              <a:gd name="connsiteX5" fmla="*/ 2915686 w 2915686"/>
              <a:gd name="connsiteY5" fmla="*/ 0 h 1972376"/>
              <a:gd name="connsiteX6" fmla="*/ 2915686 w 2915686"/>
              <a:gd name="connsiteY6" fmla="*/ 493094 h 1972376"/>
              <a:gd name="connsiteX7" fmla="*/ 2915686 w 2915686"/>
              <a:gd name="connsiteY7" fmla="*/ 986188 h 1972376"/>
              <a:gd name="connsiteX8" fmla="*/ 2915686 w 2915686"/>
              <a:gd name="connsiteY8" fmla="*/ 1439834 h 1972376"/>
              <a:gd name="connsiteX9" fmla="*/ 2915686 w 2915686"/>
              <a:gd name="connsiteY9" fmla="*/ 1972376 h 1972376"/>
              <a:gd name="connsiteX10" fmla="*/ 2390863 w 2915686"/>
              <a:gd name="connsiteY10" fmla="*/ 1972376 h 1972376"/>
              <a:gd name="connsiteX11" fmla="*/ 1895196 w 2915686"/>
              <a:gd name="connsiteY11" fmla="*/ 1972376 h 1972376"/>
              <a:gd name="connsiteX12" fmla="*/ 1282902 w 2915686"/>
              <a:gd name="connsiteY12" fmla="*/ 1972376 h 1972376"/>
              <a:gd name="connsiteX13" fmla="*/ 758078 w 2915686"/>
              <a:gd name="connsiteY13" fmla="*/ 1972376 h 1972376"/>
              <a:gd name="connsiteX14" fmla="*/ 0 w 2915686"/>
              <a:gd name="connsiteY14" fmla="*/ 1972376 h 1972376"/>
              <a:gd name="connsiteX15" fmla="*/ 0 w 2915686"/>
              <a:gd name="connsiteY15" fmla="*/ 1439834 h 1972376"/>
              <a:gd name="connsiteX16" fmla="*/ 0 w 2915686"/>
              <a:gd name="connsiteY16" fmla="*/ 986188 h 1972376"/>
              <a:gd name="connsiteX17" fmla="*/ 0 w 2915686"/>
              <a:gd name="connsiteY17" fmla="*/ 473370 h 1972376"/>
              <a:gd name="connsiteX18" fmla="*/ 0 w 2915686"/>
              <a:gd name="connsiteY18" fmla="*/ 0 h 1972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915686" h="1972376" fill="none" extrusionOk="0">
                <a:moveTo>
                  <a:pt x="0" y="0"/>
                </a:moveTo>
                <a:cubicBezTo>
                  <a:pt x="243955" y="-3679"/>
                  <a:pt x="375386" y="12607"/>
                  <a:pt x="524823" y="0"/>
                </a:cubicBezTo>
                <a:cubicBezTo>
                  <a:pt x="674260" y="-12607"/>
                  <a:pt x="986451" y="72811"/>
                  <a:pt x="1137118" y="0"/>
                </a:cubicBezTo>
                <a:cubicBezTo>
                  <a:pt x="1287785" y="-72811"/>
                  <a:pt x="1502045" y="10839"/>
                  <a:pt x="1691098" y="0"/>
                </a:cubicBezTo>
                <a:cubicBezTo>
                  <a:pt x="1880151" y="-10839"/>
                  <a:pt x="2065372" y="40059"/>
                  <a:pt x="2215921" y="0"/>
                </a:cubicBezTo>
                <a:cubicBezTo>
                  <a:pt x="2366470" y="-40059"/>
                  <a:pt x="2698239" y="20204"/>
                  <a:pt x="2915686" y="0"/>
                </a:cubicBezTo>
                <a:cubicBezTo>
                  <a:pt x="2948858" y="136929"/>
                  <a:pt x="2901541" y="315808"/>
                  <a:pt x="2915686" y="493094"/>
                </a:cubicBezTo>
                <a:cubicBezTo>
                  <a:pt x="2929831" y="670380"/>
                  <a:pt x="2883098" y="816217"/>
                  <a:pt x="2915686" y="986188"/>
                </a:cubicBezTo>
                <a:cubicBezTo>
                  <a:pt x="2948274" y="1156159"/>
                  <a:pt x="2892577" y="1259541"/>
                  <a:pt x="2915686" y="1439834"/>
                </a:cubicBezTo>
                <a:cubicBezTo>
                  <a:pt x="2938795" y="1620127"/>
                  <a:pt x="2887162" y="1752174"/>
                  <a:pt x="2915686" y="1972376"/>
                </a:cubicBezTo>
                <a:cubicBezTo>
                  <a:pt x="2733287" y="1996544"/>
                  <a:pt x="2574901" y="1951800"/>
                  <a:pt x="2390863" y="1972376"/>
                </a:cubicBezTo>
                <a:cubicBezTo>
                  <a:pt x="2206825" y="1992952"/>
                  <a:pt x="2095433" y="1936749"/>
                  <a:pt x="1895196" y="1972376"/>
                </a:cubicBezTo>
                <a:cubicBezTo>
                  <a:pt x="1694959" y="2008003"/>
                  <a:pt x="1542684" y="1904356"/>
                  <a:pt x="1282902" y="1972376"/>
                </a:cubicBezTo>
                <a:cubicBezTo>
                  <a:pt x="1023120" y="2040396"/>
                  <a:pt x="992637" y="1971112"/>
                  <a:pt x="758078" y="1972376"/>
                </a:cubicBezTo>
                <a:cubicBezTo>
                  <a:pt x="523519" y="1973640"/>
                  <a:pt x="172066" y="1928591"/>
                  <a:pt x="0" y="1972376"/>
                </a:cubicBezTo>
                <a:cubicBezTo>
                  <a:pt x="-16718" y="1754247"/>
                  <a:pt x="49986" y="1654498"/>
                  <a:pt x="0" y="1439834"/>
                </a:cubicBezTo>
                <a:cubicBezTo>
                  <a:pt x="-49986" y="1225170"/>
                  <a:pt x="47505" y="1103311"/>
                  <a:pt x="0" y="986188"/>
                </a:cubicBezTo>
                <a:cubicBezTo>
                  <a:pt x="-47505" y="869065"/>
                  <a:pt x="32118" y="576763"/>
                  <a:pt x="0" y="473370"/>
                </a:cubicBezTo>
                <a:cubicBezTo>
                  <a:pt x="-32118" y="369977"/>
                  <a:pt x="16461" y="159715"/>
                  <a:pt x="0" y="0"/>
                </a:cubicBezTo>
                <a:close/>
              </a:path>
              <a:path w="2915686" h="1972376" stroke="0" extrusionOk="0">
                <a:moveTo>
                  <a:pt x="0" y="0"/>
                </a:moveTo>
                <a:cubicBezTo>
                  <a:pt x="233576" y="-57980"/>
                  <a:pt x="382287" y="58105"/>
                  <a:pt x="553980" y="0"/>
                </a:cubicBezTo>
                <a:cubicBezTo>
                  <a:pt x="725673" y="-58105"/>
                  <a:pt x="874179" y="48735"/>
                  <a:pt x="1049647" y="0"/>
                </a:cubicBezTo>
                <a:cubicBezTo>
                  <a:pt x="1225115" y="-48735"/>
                  <a:pt x="1447442" y="16858"/>
                  <a:pt x="1691098" y="0"/>
                </a:cubicBezTo>
                <a:cubicBezTo>
                  <a:pt x="1934754" y="-16858"/>
                  <a:pt x="2058679" y="53397"/>
                  <a:pt x="2245078" y="0"/>
                </a:cubicBezTo>
                <a:cubicBezTo>
                  <a:pt x="2431477" y="-53397"/>
                  <a:pt x="2750964" y="1001"/>
                  <a:pt x="2915686" y="0"/>
                </a:cubicBezTo>
                <a:cubicBezTo>
                  <a:pt x="2978187" y="165514"/>
                  <a:pt x="2863860" y="342401"/>
                  <a:pt x="2915686" y="532542"/>
                </a:cubicBezTo>
                <a:cubicBezTo>
                  <a:pt x="2967512" y="722683"/>
                  <a:pt x="2903600" y="899432"/>
                  <a:pt x="2915686" y="1025636"/>
                </a:cubicBezTo>
                <a:cubicBezTo>
                  <a:pt x="2927772" y="1151840"/>
                  <a:pt x="2866038" y="1311738"/>
                  <a:pt x="2915686" y="1518730"/>
                </a:cubicBezTo>
                <a:cubicBezTo>
                  <a:pt x="2965334" y="1725722"/>
                  <a:pt x="2877432" y="1764918"/>
                  <a:pt x="2915686" y="1972376"/>
                </a:cubicBezTo>
                <a:cubicBezTo>
                  <a:pt x="2732671" y="2004363"/>
                  <a:pt x="2540481" y="1911577"/>
                  <a:pt x="2390863" y="1972376"/>
                </a:cubicBezTo>
                <a:cubicBezTo>
                  <a:pt x="2241245" y="2033175"/>
                  <a:pt x="2082753" y="1910950"/>
                  <a:pt x="1807725" y="1972376"/>
                </a:cubicBezTo>
                <a:cubicBezTo>
                  <a:pt x="1532697" y="2033802"/>
                  <a:pt x="1387947" y="1920420"/>
                  <a:pt x="1253745" y="1972376"/>
                </a:cubicBezTo>
                <a:cubicBezTo>
                  <a:pt x="1119543" y="2024332"/>
                  <a:pt x="783189" y="1947957"/>
                  <a:pt x="612294" y="1972376"/>
                </a:cubicBezTo>
                <a:cubicBezTo>
                  <a:pt x="441399" y="1996795"/>
                  <a:pt x="294750" y="1908214"/>
                  <a:pt x="0" y="1972376"/>
                </a:cubicBezTo>
                <a:cubicBezTo>
                  <a:pt x="-20013" y="1865715"/>
                  <a:pt x="36986" y="1722847"/>
                  <a:pt x="0" y="1518730"/>
                </a:cubicBezTo>
                <a:cubicBezTo>
                  <a:pt x="-36986" y="1314613"/>
                  <a:pt x="21823" y="1222624"/>
                  <a:pt x="0" y="1025636"/>
                </a:cubicBezTo>
                <a:cubicBezTo>
                  <a:pt x="-21823" y="828648"/>
                  <a:pt x="29557" y="650489"/>
                  <a:pt x="0" y="552265"/>
                </a:cubicBezTo>
                <a:cubicBezTo>
                  <a:pt x="-29557" y="454041"/>
                  <a:pt x="51193" y="180709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24" name="Kép 23">
            <a:extLst>
              <a:ext uri="{FF2B5EF4-FFF2-40B4-BE49-F238E27FC236}">
                <a16:creationId xmlns:a16="http://schemas.microsoft.com/office/drawing/2014/main" id="{312C29A5-E846-2FB1-C1D0-37C3418D8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25096" y="239936"/>
            <a:ext cx="3354177" cy="2586882"/>
          </a:xfrm>
          <a:custGeom>
            <a:avLst/>
            <a:gdLst>
              <a:gd name="connsiteX0" fmla="*/ 0 w 3354177"/>
              <a:gd name="connsiteY0" fmla="*/ 0 h 2586882"/>
              <a:gd name="connsiteX1" fmla="*/ 626113 w 3354177"/>
              <a:gd name="connsiteY1" fmla="*/ 0 h 2586882"/>
              <a:gd name="connsiteX2" fmla="*/ 1218684 w 3354177"/>
              <a:gd name="connsiteY2" fmla="*/ 0 h 2586882"/>
              <a:gd name="connsiteX3" fmla="*/ 1777714 w 3354177"/>
              <a:gd name="connsiteY3" fmla="*/ 0 h 2586882"/>
              <a:gd name="connsiteX4" fmla="*/ 2336743 w 3354177"/>
              <a:gd name="connsiteY4" fmla="*/ 0 h 2586882"/>
              <a:gd name="connsiteX5" fmla="*/ 3354177 w 3354177"/>
              <a:gd name="connsiteY5" fmla="*/ 0 h 2586882"/>
              <a:gd name="connsiteX6" fmla="*/ 3354177 w 3354177"/>
              <a:gd name="connsiteY6" fmla="*/ 543245 h 2586882"/>
              <a:gd name="connsiteX7" fmla="*/ 3354177 w 3354177"/>
              <a:gd name="connsiteY7" fmla="*/ 1008884 h 2586882"/>
              <a:gd name="connsiteX8" fmla="*/ 3354177 w 3354177"/>
              <a:gd name="connsiteY8" fmla="*/ 1552129 h 2586882"/>
              <a:gd name="connsiteX9" fmla="*/ 3354177 w 3354177"/>
              <a:gd name="connsiteY9" fmla="*/ 1991899 h 2586882"/>
              <a:gd name="connsiteX10" fmla="*/ 3354177 w 3354177"/>
              <a:gd name="connsiteY10" fmla="*/ 2586882 h 2586882"/>
              <a:gd name="connsiteX11" fmla="*/ 2862231 w 3354177"/>
              <a:gd name="connsiteY11" fmla="*/ 2586882 h 2586882"/>
              <a:gd name="connsiteX12" fmla="*/ 2236118 w 3354177"/>
              <a:gd name="connsiteY12" fmla="*/ 2586882 h 2586882"/>
              <a:gd name="connsiteX13" fmla="*/ 1710630 w 3354177"/>
              <a:gd name="connsiteY13" fmla="*/ 2586882 h 2586882"/>
              <a:gd name="connsiteX14" fmla="*/ 1084517 w 3354177"/>
              <a:gd name="connsiteY14" fmla="*/ 2586882 h 2586882"/>
              <a:gd name="connsiteX15" fmla="*/ 592571 w 3354177"/>
              <a:gd name="connsiteY15" fmla="*/ 2586882 h 2586882"/>
              <a:gd name="connsiteX16" fmla="*/ 0 w 3354177"/>
              <a:gd name="connsiteY16" fmla="*/ 2586882 h 2586882"/>
              <a:gd name="connsiteX17" fmla="*/ 0 w 3354177"/>
              <a:gd name="connsiteY17" fmla="*/ 2147112 h 2586882"/>
              <a:gd name="connsiteX18" fmla="*/ 0 w 3354177"/>
              <a:gd name="connsiteY18" fmla="*/ 1707342 h 2586882"/>
              <a:gd name="connsiteX19" fmla="*/ 0 w 3354177"/>
              <a:gd name="connsiteY19" fmla="*/ 1267572 h 2586882"/>
              <a:gd name="connsiteX20" fmla="*/ 0 w 3354177"/>
              <a:gd name="connsiteY20" fmla="*/ 698458 h 2586882"/>
              <a:gd name="connsiteX21" fmla="*/ 0 w 3354177"/>
              <a:gd name="connsiteY21" fmla="*/ 0 h 2586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3354177" h="2586882" fill="none" extrusionOk="0">
                <a:moveTo>
                  <a:pt x="0" y="0"/>
                </a:moveTo>
                <a:cubicBezTo>
                  <a:pt x="179479" y="-74800"/>
                  <a:pt x="457366" y="66220"/>
                  <a:pt x="626113" y="0"/>
                </a:cubicBezTo>
                <a:cubicBezTo>
                  <a:pt x="794860" y="-66220"/>
                  <a:pt x="981429" y="32396"/>
                  <a:pt x="1218684" y="0"/>
                </a:cubicBezTo>
                <a:cubicBezTo>
                  <a:pt x="1455939" y="-32396"/>
                  <a:pt x="1658173" y="31607"/>
                  <a:pt x="1777714" y="0"/>
                </a:cubicBezTo>
                <a:cubicBezTo>
                  <a:pt x="1897255" y="-31607"/>
                  <a:pt x="2080998" y="21793"/>
                  <a:pt x="2336743" y="0"/>
                </a:cubicBezTo>
                <a:cubicBezTo>
                  <a:pt x="2592488" y="-21793"/>
                  <a:pt x="3081042" y="75647"/>
                  <a:pt x="3354177" y="0"/>
                </a:cubicBezTo>
                <a:cubicBezTo>
                  <a:pt x="3377376" y="220182"/>
                  <a:pt x="3338118" y="363142"/>
                  <a:pt x="3354177" y="543245"/>
                </a:cubicBezTo>
                <a:cubicBezTo>
                  <a:pt x="3370236" y="723348"/>
                  <a:pt x="3325710" y="836507"/>
                  <a:pt x="3354177" y="1008884"/>
                </a:cubicBezTo>
                <a:cubicBezTo>
                  <a:pt x="3382644" y="1181261"/>
                  <a:pt x="3330353" y="1379714"/>
                  <a:pt x="3354177" y="1552129"/>
                </a:cubicBezTo>
                <a:cubicBezTo>
                  <a:pt x="3378001" y="1724545"/>
                  <a:pt x="3309424" y="1831739"/>
                  <a:pt x="3354177" y="1991899"/>
                </a:cubicBezTo>
                <a:cubicBezTo>
                  <a:pt x="3398930" y="2152059"/>
                  <a:pt x="3284991" y="2317631"/>
                  <a:pt x="3354177" y="2586882"/>
                </a:cubicBezTo>
                <a:cubicBezTo>
                  <a:pt x="3191141" y="2608028"/>
                  <a:pt x="3019846" y="2579678"/>
                  <a:pt x="2862231" y="2586882"/>
                </a:cubicBezTo>
                <a:cubicBezTo>
                  <a:pt x="2704616" y="2594086"/>
                  <a:pt x="2500025" y="2528855"/>
                  <a:pt x="2236118" y="2586882"/>
                </a:cubicBezTo>
                <a:cubicBezTo>
                  <a:pt x="1972211" y="2644909"/>
                  <a:pt x="1947697" y="2576990"/>
                  <a:pt x="1710630" y="2586882"/>
                </a:cubicBezTo>
                <a:cubicBezTo>
                  <a:pt x="1473563" y="2596774"/>
                  <a:pt x="1334240" y="2533219"/>
                  <a:pt x="1084517" y="2586882"/>
                </a:cubicBezTo>
                <a:cubicBezTo>
                  <a:pt x="834794" y="2640545"/>
                  <a:pt x="756017" y="2578809"/>
                  <a:pt x="592571" y="2586882"/>
                </a:cubicBezTo>
                <a:cubicBezTo>
                  <a:pt x="429125" y="2594955"/>
                  <a:pt x="143726" y="2543505"/>
                  <a:pt x="0" y="2586882"/>
                </a:cubicBezTo>
                <a:cubicBezTo>
                  <a:pt x="-22279" y="2487462"/>
                  <a:pt x="50198" y="2331127"/>
                  <a:pt x="0" y="2147112"/>
                </a:cubicBezTo>
                <a:cubicBezTo>
                  <a:pt x="-50198" y="1963097"/>
                  <a:pt x="21062" y="1797295"/>
                  <a:pt x="0" y="1707342"/>
                </a:cubicBezTo>
                <a:cubicBezTo>
                  <a:pt x="-21062" y="1617389"/>
                  <a:pt x="33759" y="1434442"/>
                  <a:pt x="0" y="1267572"/>
                </a:cubicBezTo>
                <a:cubicBezTo>
                  <a:pt x="-33759" y="1100702"/>
                  <a:pt x="9633" y="870579"/>
                  <a:pt x="0" y="698458"/>
                </a:cubicBezTo>
                <a:cubicBezTo>
                  <a:pt x="-9633" y="526337"/>
                  <a:pt x="40623" y="294169"/>
                  <a:pt x="0" y="0"/>
                </a:cubicBezTo>
                <a:close/>
              </a:path>
              <a:path w="3354177" h="2586882" stroke="0" extrusionOk="0">
                <a:moveTo>
                  <a:pt x="0" y="0"/>
                </a:moveTo>
                <a:cubicBezTo>
                  <a:pt x="232219" y="-43221"/>
                  <a:pt x="358195" y="887"/>
                  <a:pt x="525488" y="0"/>
                </a:cubicBezTo>
                <a:cubicBezTo>
                  <a:pt x="692781" y="-887"/>
                  <a:pt x="789028" y="22059"/>
                  <a:pt x="983892" y="0"/>
                </a:cubicBezTo>
                <a:cubicBezTo>
                  <a:pt x="1178756" y="-22059"/>
                  <a:pt x="1345748" y="50512"/>
                  <a:pt x="1610005" y="0"/>
                </a:cubicBezTo>
                <a:cubicBezTo>
                  <a:pt x="1874262" y="-50512"/>
                  <a:pt x="2018526" y="32916"/>
                  <a:pt x="2135493" y="0"/>
                </a:cubicBezTo>
                <a:cubicBezTo>
                  <a:pt x="2252460" y="-32916"/>
                  <a:pt x="2537843" y="59935"/>
                  <a:pt x="2660980" y="0"/>
                </a:cubicBezTo>
                <a:cubicBezTo>
                  <a:pt x="2784117" y="-59935"/>
                  <a:pt x="3122874" y="73348"/>
                  <a:pt x="3354177" y="0"/>
                </a:cubicBezTo>
                <a:cubicBezTo>
                  <a:pt x="3389991" y="191334"/>
                  <a:pt x="3323201" y="253357"/>
                  <a:pt x="3354177" y="465639"/>
                </a:cubicBezTo>
                <a:cubicBezTo>
                  <a:pt x="3385153" y="677921"/>
                  <a:pt x="3330240" y="782701"/>
                  <a:pt x="3354177" y="983015"/>
                </a:cubicBezTo>
                <a:cubicBezTo>
                  <a:pt x="3378114" y="1183329"/>
                  <a:pt x="3313742" y="1348368"/>
                  <a:pt x="3354177" y="1448654"/>
                </a:cubicBezTo>
                <a:cubicBezTo>
                  <a:pt x="3394612" y="1548940"/>
                  <a:pt x="3302094" y="1686885"/>
                  <a:pt x="3354177" y="1914293"/>
                </a:cubicBezTo>
                <a:cubicBezTo>
                  <a:pt x="3406260" y="2141701"/>
                  <a:pt x="3311072" y="2298455"/>
                  <a:pt x="3354177" y="2586882"/>
                </a:cubicBezTo>
                <a:cubicBezTo>
                  <a:pt x="3108414" y="2616172"/>
                  <a:pt x="3003884" y="2582932"/>
                  <a:pt x="2761606" y="2586882"/>
                </a:cubicBezTo>
                <a:cubicBezTo>
                  <a:pt x="2519328" y="2590832"/>
                  <a:pt x="2340460" y="2580061"/>
                  <a:pt x="2135493" y="2586882"/>
                </a:cubicBezTo>
                <a:cubicBezTo>
                  <a:pt x="1930526" y="2593703"/>
                  <a:pt x="1744293" y="2533310"/>
                  <a:pt x="1509380" y="2586882"/>
                </a:cubicBezTo>
                <a:cubicBezTo>
                  <a:pt x="1274467" y="2640454"/>
                  <a:pt x="1205896" y="2538308"/>
                  <a:pt x="1017434" y="2586882"/>
                </a:cubicBezTo>
                <a:cubicBezTo>
                  <a:pt x="828972" y="2635456"/>
                  <a:pt x="404863" y="2513615"/>
                  <a:pt x="0" y="2586882"/>
                </a:cubicBezTo>
                <a:cubicBezTo>
                  <a:pt x="-5163" y="2437489"/>
                  <a:pt x="61749" y="2171106"/>
                  <a:pt x="0" y="2017768"/>
                </a:cubicBezTo>
                <a:cubicBezTo>
                  <a:pt x="-61749" y="1864430"/>
                  <a:pt x="30017" y="1787171"/>
                  <a:pt x="0" y="1577998"/>
                </a:cubicBezTo>
                <a:cubicBezTo>
                  <a:pt x="-30017" y="1368825"/>
                  <a:pt x="8922" y="1269065"/>
                  <a:pt x="0" y="1112359"/>
                </a:cubicBezTo>
                <a:cubicBezTo>
                  <a:pt x="-8922" y="955653"/>
                  <a:pt x="2810" y="817464"/>
                  <a:pt x="0" y="646720"/>
                </a:cubicBezTo>
                <a:cubicBezTo>
                  <a:pt x="-2810" y="475976"/>
                  <a:pt x="43448" y="134055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</p:spTree>
    <p:extLst>
      <p:ext uri="{BB962C8B-B14F-4D97-AF65-F5344CB8AC3E}">
        <p14:creationId xmlns:p14="http://schemas.microsoft.com/office/powerpoint/2010/main" val="6681968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4CE9AF-0E13-1F9A-6852-6D35AF8A1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3431"/>
            <a:ext cx="10018713" cy="873369"/>
          </a:xfrm>
        </p:spPr>
        <p:txBody>
          <a:bodyPr/>
          <a:lstStyle/>
          <a:p>
            <a:r>
              <a:rPr lang="hu-HU" dirty="0"/>
              <a:t>Beszúrás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84CAA6D-78E8-9775-1791-F302F9B09F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821803"/>
                <a:ext cx="10018713" cy="584276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hu-HU" sz="1800" kern="1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Összefüggések a kettős forgatás utáni egyensúlyokra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a typeface="Calibri" panose="020F0502020204030204" pitchFamily="34" charset="0"/>
                    <a:cs typeface="CMR12"/>
                  </a:rPr>
                  <a:t>Jelölések: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az L csúcsnak a kettős forgatás előtti egyensúlya: </a:t>
                </a:r>
                <a:r>
                  <a:rPr lang="hu-HU" i="1" kern="0" dirty="0">
                    <a:effectLst/>
                    <a:ea typeface="Calibri" panose="020F0502020204030204" pitchFamily="34" charset="0"/>
                    <a:cs typeface="CMR12"/>
                  </a:rPr>
                  <a:t>s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a T és a R csúcsoknak a kettős forgatás utáni egyensúlyai: </a:t>
                </a:r>
                <a:r>
                  <a:rPr lang="hu-HU" i="1" kern="0" dirty="0" err="1">
                    <a:effectLst/>
                    <a:ea typeface="Calibri" panose="020F0502020204030204" pitchFamily="34" charset="0"/>
                    <a:cs typeface="CMR12"/>
                  </a:rPr>
                  <a:t>s</a:t>
                </a:r>
                <a:r>
                  <a:rPr lang="hu-HU" i="1" kern="0" baseline="-25000" dirty="0" err="1">
                    <a:effectLst/>
                    <a:ea typeface="Calibri" panose="020F0502020204030204" pitchFamily="34" charset="0"/>
                    <a:cs typeface="CMR12"/>
                  </a:rPr>
                  <a:t>t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, </a:t>
                </a:r>
                <a:r>
                  <a:rPr lang="hu-HU" i="1" kern="0" dirty="0" err="1">
                    <a:effectLst/>
                    <a:ea typeface="Calibri" panose="020F0502020204030204" pitchFamily="34" charset="0"/>
                    <a:cs typeface="CMR12"/>
                  </a:rPr>
                  <a:t>s</a:t>
                </a:r>
                <a:r>
                  <a:rPr lang="hu-HU" i="1" kern="0" baseline="-25000" dirty="0" err="1">
                    <a:effectLst/>
                    <a:ea typeface="Calibri" panose="020F0502020204030204" pitchFamily="34" charset="0"/>
                    <a:cs typeface="CMR12"/>
                  </a:rPr>
                  <a:t>r</a:t>
                </a:r>
                <a:endParaRPr lang="hu-HU" i="1" kern="0" baseline="-25000" dirty="0">
                  <a:ea typeface="Calibri" panose="020F0502020204030204" pitchFamily="34" charset="0"/>
                  <a:cs typeface="CMR12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hu-HU" i="1" kern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MR12"/>
                          </a:rPr>
                        </m:ctrlPr>
                      </m:sSubPr>
                      <m:e>
                        <m:r>
                          <a:rPr lang="hu-HU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MR12"/>
                          </a:rPr>
                          <m:t>𝑠</m:t>
                        </m:r>
                      </m:e>
                      <m:sub>
                        <m:r>
                          <a:rPr lang="hu-HU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MR12"/>
                          </a:rPr>
                          <m:t>𝑡</m:t>
                        </m:r>
                      </m:sub>
                    </m:sSub>
                    <m:r>
                      <a:rPr lang="hu-HU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MR12"/>
                      </a:rPr>
                      <m:t>=−</m:t>
                    </m:r>
                    <m:d>
                      <m:dPr>
                        <m:begChr m:val="⌊"/>
                        <m:endChr m:val="⌋"/>
                        <m:ctrlPr>
                          <a:rPr lang="hu-HU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MR1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MR12"/>
                              </a:rPr>
                            </m:ctrlPr>
                          </m:fPr>
                          <m:num>
                            <m: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MR12"/>
                              </a:rPr>
                              <m:t>𝑠</m:t>
                            </m:r>
                            <m: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MR12"/>
                              </a:rPr>
                              <m:t>+1</m:t>
                            </m:r>
                          </m:num>
                          <m:den>
                            <m: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MR1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u-HU" kern="0" dirty="0">
                    <a:effectLst/>
                    <a:ea typeface="Times New Roman" panose="02020603050405020304" pitchFamily="18" charset="0"/>
                    <a:cs typeface="CMR12"/>
                  </a:rPr>
                  <a:t> és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MR12"/>
                          </a:rPr>
                        </m:ctrlPr>
                      </m:sSubPr>
                      <m:e>
                        <m:r>
                          <a:rPr lang="hu-HU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MR12"/>
                          </a:rPr>
                          <m:t>𝑠</m:t>
                        </m:r>
                      </m:e>
                      <m:sub>
                        <m:r>
                          <a:rPr lang="hu-HU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MR12"/>
                          </a:rPr>
                          <m:t>𝑟</m:t>
                        </m:r>
                      </m:sub>
                    </m:sSub>
                    <m:r>
                      <a:rPr lang="hu-HU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MR12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hu-HU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MR1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MR12"/>
                              </a:rPr>
                            </m:ctrlPr>
                          </m:fPr>
                          <m:num>
                            <m: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MR12"/>
                              </a:rPr>
                              <m:t>1−</m:t>
                            </m:r>
                            <m: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MR12"/>
                              </a:rPr>
                              <m:t>𝑠</m:t>
                            </m:r>
                          </m:num>
                          <m:den>
                            <m: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MR1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hu-HU" dirty="0"/>
              </a:p>
              <a:p>
                <a:pPr algn="l"/>
                <a:r>
                  <a:rPr lang="hu-HU" b="0" i="0" u="none" strike="noStrike" baseline="0" dirty="0"/>
                  <a:t>A fent említett két kiegyensúlyozási séma mellett igazak a tükörképei:</a:t>
                </a:r>
              </a:p>
              <a:p>
                <a:pPr lvl="1"/>
                <a:r>
                  <a:rPr lang="hu-HU" b="0" i="0" u="none" strike="noStrike" baseline="0" dirty="0"/>
                  <a:t>a forgatások előtt a T-- csúccsal a gyökérben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hu-HU" i="1" kern="0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R12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R12"/>
                              </a:rPr>
                            </m:ctrlPr>
                          </m:dPr>
                          <m:e>
                            <m: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R12"/>
                              </a:rPr>
                              <m:t>𝛼</m:t>
                            </m:r>
                            <m: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R12"/>
                              </a:rPr>
                              <m:t> </m:t>
                            </m:r>
                            <m: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R12"/>
                              </a:rPr>
                              <m:t>𝐿</m:t>
                            </m:r>
                            <m: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R12"/>
                              </a:rPr>
                              <m:t>−</m:t>
                            </m:r>
                            <m: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R12"/>
                              </a:rPr>
                              <m:t>𝛽</m:t>
                            </m:r>
                          </m:e>
                        </m:d>
                        <m:r>
                          <a:rPr lang="hu-HU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R12"/>
                          </a:rPr>
                          <m:t>𝑇</m:t>
                        </m:r>
                        <m:r>
                          <a:rPr lang="hu-HU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R12"/>
                          </a:rPr>
                          <m:t>−−</m:t>
                        </m:r>
                        <m:r>
                          <a:rPr lang="hu-HU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R12"/>
                          </a:rPr>
                          <m:t>𝛾</m:t>
                        </m:r>
                      </m:e>
                    </m:d>
                    <m:r>
                      <a:rPr lang="hu-HU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R12"/>
                      </a:rPr>
                      <m:t>→</m:t>
                    </m:r>
                    <m:d>
                      <m:dPr>
                        <m:begChr m:val="["/>
                        <m:endChr m:val="]"/>
                        <m:ctrlPr>
                          <a:rPr lang="hu-HU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R12"/>
                          </a:rPr>
                        </m:ctrlPr>
                      </m:dPr>
                      <m:e>
                        <m:r>
                          <a:rPr lang="hu-HU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R12"/>
                          </a:rPr>
                          <m:t>𝛼</m:t>
                        </m:r>
                        <m:r>
                          <a:rPr lang="hu-HU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R12"/>
                          </a:rPr>
                          <m:t>𝐿</m:t>
                        </m:r>
                        <m:r>
                          <m:rPr>
                            <m:nor/>
                          </m:rPr>
                          <a:rPr lang="hu-HU" b="1" kern="0" dirty="0">
                            <a:ea typeface="Calibri" panose="020F0502020204030204" pitchFamily="34" charset="0"/>
                            <a:cs typeface="F16"/>
                          </a:rPr>
                          <m:t>◦</m:t>
                        </m:r>
                        <m:d>
                          <m:dPr>
                            <m:ctrlP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R12"/>
                              </a:rPr>
                            </m:ctrlPr>
                          </m:dPr>
                          <m:e>
                            <m: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R12"/>
                              </a:rPr>
                              <m:t>𝛽</m:t>
                            </m:r>
                            <m: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R12"/>
                              </a:rPr>
                              <m:t>𝑇</m:t>
                            </m:r>
                            <m:r>
                              <m:rPr>
                                <m:nor/>
                              </m:rPr>
                              <a:rPr lang="hu-HU" b="1" kern="0" dirty="0">
                                <a:ea typeface="Calibri" panose="020F0502020204030204" pitchFamily="34" charset="0"/>
                                <a:cs typeface="F16"/>
                              </a:rPr>
                              <m:t>◦</m:t>
                            </m:r>
                            <m: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R12"/>
                              </a:rPr>
                              <m:t>𝛾</m:t>
                            </m:r>
                          </m:e>
                        </m:d>
                        <m:r>
                          <a:rPr lang="hu-HU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R12"/>
                          </a:rPr>
                          <m:t> </m:t>
                        </m:r>
                      </m:e>
                    </m:d>
                  </m:oMath>
                </a14:m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hu-HU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R12"/>
                      </a:rPr>
                      <m:t>{ </m:t>
                    </m:r>
                    <m:d>
                      <m:dPr>
                        <m:begChr m:val="["/>
                        <m:endChr m:val="]"/>
                        <m:ctrlPr>
                          <a:rPr lang="hu-HU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R12"/>
                          </a:rPr>
                        </m:ctrlPr>
                      </m:dPr>
                      <m:e>
                        <m:r>
                          <a:rPr lang="hu-HU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R12"/>
                          </a:rPr>
                          <m:t>𝛼</m:t>
                        </m:r>
                        <m:r>
                          <a:rPr lang="hu-HU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R12"/>
                          </a:rPr>
                          <m:t> </m:t>
                        </m:r>
                        <m:r>
                          <a:rPr lang="hu-HU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R12"/>
                          </a:rPr>
                          <m:t>𝐿</m:t>
                        </m:r>
                        <m:r>
                          <a:rPr lang="hu-HU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R12"/>
                          </a:rPr>
                          <m:t>+</m:t>
                        </m:r>
                        <m:d>
                          <m:dPr>
                            <m:ctrlP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R12"/>
                              </a:rPr>
                            </m:ctrlPr>
                          </m:dPr>
                          <m:e>
                            <m: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R12"/>
                              </a:rPr>
                              <m:t>𝛽</m:t>
                            </m:r>
                            <m: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R12"/>
                              </a:rPr>
                              <m:t> </m:t>
                            </m:r>
                            <m: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R12"/>
                              </a:rPr>
                              <m:t>𝑅</m:t>
                            </m:r>
                            <m: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R12"/>
                              </a:rPr>
                              <m:t>−</m:t>
                            </m:r>
                            <m:r>
                              <m:rPr>
                                <m:nor/>
                              </m:rPr>
                              <a:rPr lang="hu-HU" b="1" kern="0" dirty="0">
                                <a:ea typeface="Calibri" panose="020F0502020204030204" pitchFamily="34" charset="0"/>
                                <a:cs typeface="F16"/>
                              </a:rPr>
                              <m:t>◦</m:t>
                            </m:r>
                            <m: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R12"/>
                              </a:rPr>
                              <m:t>+ </m:t>
                            </m:r>
                            <m: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CMR12"/>
                              </a:rPr>
                              <m:t>𝛾</m:t>
                            </m:r>
                          </m:e>
                        </m:d>
                        <m:r>
                          <a:rPr lang="hu-HU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R12"/>
                          </a:rPr>
                          <m:t> </m:t>
                        </m:r>
                      </m:e>
                    </m:d>
                    <m:r>
                      <a:rPr lang="hu-HU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R12"/>
                      </a:rPr>
                      <m:t> </m:t>
                    </m:r>
                    <m:r>
                      <a:rPr lang="hu-HU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R12"/>
                      </a:rPr>
                      <m:t>𝑇</m:t>
                    </m:r>
                    <m:r>
                      <a:rPr lang="hu-HU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R12"/>
                      </a:rPr>
                      <m:t>−− </m:t>
                    </m:r>
                    <m:r>
                      <a:rPr lang="hu-HU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R12"/>
                      </a:rPr>
                      <m:t>𝛿</m:t>
                    </m:r>
                    <m:r>
                      <a:rPr lang="hu-HU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R12"/>
                      </a:rPr>
                      <m:t>→[ </m:t>
                    </m:r>
                    <m:d>
                      <m:dPr>
                        <m:ctrlPr>
                          <a:rPr lang="hu-HU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R12"/>
                          </a:rPr>
                        </m:ctrlPr>
                      </m:dPr>
                      <m:e>
                        <m:r>
                          <a:rPr lang="hu-HU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R12"/>
                          </a:rPr>
                          <m:t>𝛼</m:t>
                        </m:r>
                        <m:r>
                          <a:rPr lang="hu-HU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R12"/>
                          </a:rPr>
                          <m:t> </m:t>
                        </m:r>
                        <m:r>
                          <a:rPr lang="hu-HU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R12"/>
                          </a:rPr>
                          <m:t>𝐿</m:t>
                        </m:r>
                        <m:r>
                          <m:rPr>
                            <m:nor/>
                          </m:rPr>
                          <a:rPr lang="hu-HU" b="1" kern="0" dirty="0">
                            <a:ea typeface="Calibri" panose="020F0502020204030204" pitchFamily="34" charset="0"/>
                            <a:cs typeface="F16"/>
                          </a:rPr>
                          <m:t>◦◦</m:t>
                        </m:r>
                        <m:r>
                          <a:rPr lang="hu-HU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R12"/>
                          </a:rPr>
                          <m:t>𝛽</m:t>
                        </m:r>
                      </m:e>
                    </m:d>
                    <m:r>
                      <a:rPr lang="hu-HU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R12"/>
                      </a:rPr>
                      <m:t> </m:t>
                    </m:r>
                    <m:r>
                      <a:rPr lang="hu-HU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R12"/>
                      </a:rPr>
                      <m:t>𝑅</m:t>
                    </m:r>
                    <m:r>
                      <m:rPr>
                        <m:nor/>
                      </m:rPr>
                      <a:rPr lang="hu-HU" b="1" kern="0" dirty="0">
                        <a:ea typeface="Calibri" panose="020F0502020204030204" pitchFamily="34" charset="0"/>
                        <a:cs typeface="F16"/>
                      </a:rPr>
                      <m:t>◦</m:t>
                    </m:r>
                    <m:d>
                      <m:dPr>
                        <m:ctrlPr>
                          <a:rPr lang="hu-HU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R12"/>
                          </a:rPr>
                        </m:ctrlPr>
                      </m:dPr>
                      <m:e>
                        <m:r>
                          <a:rPr lang="hu-HU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R12"/>
                          </a:rPr>
                          <m:t>𝛾</m:t>
                        </m:r>
                        <m:r>
                          <a:rPr lang="hu-HU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R12"/>
                          </a:rPr>
                          <m:t> </m:t>
                        </m:r>
                        <m:r>
                          <a:rPr lang="hu-HU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R12"/>
                          </a:rPr>
                          <m:t>𝑇</m:t>
                        </m:r>
                        <m:r>
                          <a:rPr lang="hu-HU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R12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hu-HU" b="1" kern="0" dirty="0">
                            <a:ea typeface="Calibri" panose="020F0502020204030204" pitchFamily="34" charset="0"/>
                            <a:cs typeface="F16"/>
                          </a:rPr>
                          <m:t>◦◦</m:t>
                        </m:r>
                        <m:r>
                          <a:rPr lang="hu-HU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CMR12"/>
                          </a:rPr>
                          <m:t>𝛿</m:t>
                        </m:r>
                      </m:e>
                    </m:d>
                    <m:r>
                      <a:rPr lang="hu-HU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CMR12"/>
                      </a:rPr>
                      <m:t> ] </m:t>
                    </m:r>
                  </m:oMath>
                </a14:m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hu-HU" i="1" kern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MR12"/>
                          </a:rPr>
                        </m:ctrlPr>
                      </m:sSubPr>
                      <m:e>
                        <m:r>
                          <a:rPr lang="hu-HU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MR12"/>
                          </a:rPr>
                          <m:t>𝑠</m:t>
                        </m:r>
                      </m:e>
                      <m:sub>
                        <m:r>
                          <a:rPr lang="hu-HU" b="0" i="1" kern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MR12"/>
                          </a:rPr>
                          <m:t>𝑙</m:t>
                        </m:r>
                      </m:sub>
                    </m:sSub>
                    <m:r>
                      <a:rPr lang="hu-HU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MR12"/>
                      </a:rPr>
                      <m:t>=−</m:t>
                    </m:r>
                    <m:d>
                      <m:dPr>
                        <m:begChr m:val="⌊"/>
                        <m:endChr m:val="⌋"/>
                        <m:ctrlPr>
                          <a:rPr lang="hu-HU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MR1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MR12"/>
                              </a:rPr>
                            </m:ctrlPr>
                          </m:fPr>
                          <m:num>
                            <m: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MR12"/>
                              </a:rPr>
                              <m:t>𝑠</m:t>
                            </m:r>
                            <m: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MR12"/>
                              </a:rPr>
                              <m:t>+1</m:t>
                            </m:r>
                          </m:num>
                          <m:den>
                            <m: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MR1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u-HU" kern="0" dirty="0">
                    <a:effectLst/>
                    <a:ea typeface="Times New Roman" panose="02020603050405020304" pitchFamily="18" charset="0"/>
                    <a:cs typeface="CMR12"/>
                  </a:rPr>
                  <a:t> és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MR12"/>
                          </a:rPr>
                        </m:ctrlPr>
                      </m:sSubPr>
                      <m:e>
                        <m:r>
                          <a:rPr lang="hu-HU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MR12"/>
                          </a:rPr>
                          <m:t>𝑠</m:t>
                        </m:r>
                      </m:e>
                      <m:sub>
                        <m:r>
                          <a:rPr lang="hu-HU" b="0" i="1" kern="0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MR12"/>
                          </a:rPr>
                          <m:t>𝑡</m:t>
                        </m:r>
                      </m:sub>
                    </m:sSub>
                    <m:r>
                      <a:rPr lang="hu-HU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MR12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hu-HU" i="1" ker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CMR1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MR12"/>
                              </a:rPr>
                            </m:ctrlPr>
                          </m:fPr>
                          <m:num>
                            <m: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MR12"/>
                              </a:rPr>
                              <m:t>1−</m:t>
                            </m:r>
                            <m: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MR12"/>
                              </a:rPr>
                              <m:t>𝑠</m:t>
                            </m:r>
                          </m:num>
                          <m:den>
                            <m:r>
                              <a:rPr lang="hu-HU" i="1" ker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CMR12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hu-HU" b="0" i="0" u="none" strike="noStrike" baseline="0" dirty="0"/>
              </a:p>
              <a:p>
                <a:pPr lvl="1"/>
                <a:endParaRPr lang="hu-HU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84CAA6D-78E8-9775-1791-F302F9B09F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821803"/>
                <a:ext cx="10018713" cy="5842766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868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49D3EA-F9B1-EC19-F030-539CC896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2" y="322274"/>
            <a:ext cx="10018713" cy="1005348"/>
          </a:xfrm>
        </p:spPr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95C4C9-8308-6EBF-95DE-5E025641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55175"/>
            <a:ext cx="10018713" cy="4577878"/>
          </a:xfrm>
        </p:spPr>
        <p:txBody>
          <a:bodyPr>
            <a:normAutofit lnSpcReduction="10000"/>
          </a:bodyPr>
          <a:lstStyle/>
          <a:p>
            <a:r>
              <a:rPr lang="hu-HU" sz="2800" dirty="0">
                <a:hlinkClick r:id="rId2" action="ppaction://hlinksldjump"/>
              </a:rPr>
              <a:t>AVL fa fogalma</a:t>
            </a:r>
            <a:endParaRPr lang="hu-HU" sz="2800" dirty="0"/>
          </a:p>
          <a:p>
            <a:r>
              <a:rPr lang="hu-HU" sz="2800" dirty="0">
                <a:hlinkClick r:id="rId3" action="ppaction://hlinksldjump"/>
              </a:rPr>
              <a:t>Az AVL fák láncolt reprezentálása</a:t>
            </a:r>
            <a:endParaRPr lang="hu-HU" sz="2800" dirty="0"/>
          </a:p>
          <a:p>
            <a:r>
              <a:rPr lang="hu-HU" sz="2800" dirty="0">
                <a:hlinkClick r:id="rId4" action="ppaction://hlinksldjump"/>
              </a:rPr>
              <a:t>AVL fa magassága</a:t>
            </a:r>
            <a:endParaRPr lang="hu-HU" sz="2800" dirty="0"/>
          </a:p>
          <a:p>
            <a:r>
              <a:rPr lang="hu-HU" sz="2800" dirty="0">
                <a:hlinkClick r:id="rId5" action="ppaction://hlinksldjump"/>
              </a:rPr>
              <a:t>Műveletigény</a:t>
            </a:r>
            <a:endParaRPr lang="hu-HU" sz="2800" dirty="0"/>
          </a:p>
          <a:p>
            <a:r>
              <a:rPr lang="hu-HU" sz="2800" dirty="0">
                <a:hlinkClick r:id="rId6" action="ppaction://hlinksldjump"/>
              </a:rPr>
              <a:t>Az AVL fák szöveges reprezentálása</a:t>
            </a:r>
            <a:endParaRPr lang="hu-HU" sz="2800" dirty="0"/>
          </a:p>
          <a:p>
            <a:r>
              <a:rPr lang="hu-HU" sz="2800" dirty="0">
                <a:hlinkClick r:id="rId7" action="ppaction://hlinksldjump"/>
              </a:rPr>
              <a:t>AVL fa forgatások</a:t>
            </a:r>
            <a:endParaRPr lang="hu-HU" sz="2800" dirty="0"/>
          </a:p>
          <a:p>
            <a:r>
              <a:rPr lang="hu-HU" sz="2800" dirty="0">
                <a:hlinkClick r:id="rId8" action="ppaction://hlinksldjump"/>
              </a:rPr>
              <a:t>AVL fák: beszúrás</a:t>
            </a:r>
            <a:endParaRPr lang="hu-HU" sz="2800" dirty="0"/>
          </a:p>
          <a:p>
            <a:r>
              <a:rPr lang="hu-HU" sz="2800" dirty="0">
                <a:hlinkClick r:id="rId9" action="ppaction://hlinksldjump"/>
              </a:rPr>
              <a:t>Algoritmusok</a:t>
            </a:r>
            <a:endParaRPr lang="hu-HU" sz="2800" dirty="0"/>
          </a:p>
          <a:p>
            <a:endParaRPr lang="hu-HU" sz="2800" dirty="0"/>
          </a:p>
        </p:txBody>
      </p:sp>
    </p:spTree>
    <p:extLst>
      <p:ext uri="{BB962C8B-B14F-4D97-AF65-F5344CB8AC3E}">
        <p14:creationId xmlns:p14="http://schemas.microsoft.com/office/powerpoint/2010/main" val="2244582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sillag: 24 ágú 7">
            <a:extLst>
              <a:ext uri="{FF2B5EF4-FFF2-40B4-BE49-F238E27FC236}">
                <a16:creationId xmlns:a16="http://schemas.microsoft.com/office/drawing/2014/main" id="{76BD2308-E0BD-66C0-1E06-4A22C9B92135}"/>
              </a:ext>
            </a:extLst>
          </p:cNvPr>
          <p:cNvSpPr/>
          <p:nvPr/>
        </p:nvSpPr>
        <p:spPr>
          <a:xfrm rot="774903">
            <a:off x="5751108" y="1306717"/>
            <a:ext cx="6103541" cy="4204529"/>
          </a:xfrm>
          <a:prstGeom prst="star24">
            <a:avLst>
              <a:gd name="adj" fmla="val 4205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7" name="Csillag: 24 ágú 6">
            <a:extLst>
              <a:ext uri="{FF2B5EF4-FFF2-40B4-BE49-F238E27FC236}">
                <a16:creationId xmlns:a16="http://schemas.microsoft.com/office/drawing/2014/main" id="{33DD3193-71BE-AA17-BDCF-B9DBE58D699B}"/>
              </a:ext>
            </a:extLst>
          </p:cNvPr>
          <p:cNvSpPr/>
          <p:nvPr/>
        </p:nvSpPr>
        <p:spPr>
          <a:xfrm rot="20639663">
            <a:off x="572747" y="1165035"/>
            <a:ext cx="5587673" cy="4239772"/>
          </a:xfrm>
          <a:prstGeom prst="star24">
            <a:avLst>
              <a:gd name="adj" fmla="val 42055"/>
            </a:avLst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kercs: vízszintes 5">
            <a:extLst>
              <a:ext uri="{FF2B5EF4-FFF2-40B4-BE49-F238E27FC236}">
                <a16:creationId xmlns:a16="http://schemas.microsoft.com/office/drawing/2014/main" id="{B297195E-77A2-31A9-9532-83768897810F}"/>
              </a:ext>
            </a:extLst>
          </p:cNvPr>
          <p:cNvSpPr/>
          <p:nvPr/>
        </p:nvSpPr>
        <p:spPr>
          <a:xfrm>
            <a:off x="3190672" y="5311299"/>
            <a:ext cx="6420256" cy="1351564"/>
          </a:xfrm>
          <a:prstGeom prst="horizontalScroll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5E18579-B45B-BE7F-E57D-B76045C3E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273215"/>
          </a:xfrm>
        </p:spPr>
        <p:txBody>
          <a:bodyPr/>
          <a:lstStyle/>
          <a:p>
            <a:r>
              <a:rPr lang="hu-HU" dirty="0"/>
              <a:t>Beszúrás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6D9E71-D55F-D292-BF9C-F96473F15649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20165571">
            <a:off x="1434591" y="1202719"/>
            <a:ext cx="4371741" cy="3932104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Kérdések: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lvl="1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a typeface="Calibri" panose="020F0502020204030204" pitchFamily="34" charset="0"/>
                <a:cs typeface="F16"/>
              </a:rPr>
              <a:t>A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z AVL fában az új csúcs beszúrása után </a:t>
            </a:r>
            <a:r>
              <a:rPr lang="hu-HU" b="1" kern="0" dirty="0">
                <a:effectLst/>
                <a:ea typeface="Calibri" panose="020F0502020204030204" pitchFamily="34" charset="0"/>
                <a:cs typeface="F16"/>
              </a:rPr>
              <a:t>mely csúcsoknak és milyen sorrendben 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számoljuk újra az egyensúlyát?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47675" lvl="1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Mikor ütemezzük be a kiegyensúlyozást?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artalom helye 2">
            <a:extLst>
              <a:ext uri="{FF2B5EF4-FFF2-40B4-BE49-F238E27FC236}">
                <a16:creationId xmlns:a16="http://schemas.microsoft.com/office/drawing/2014/main" id="{41515D98-04F1-3271-B5C4-B2AD78E238F8}"/>
              </a:ext>
            </a:extLst>
          </p:cNvPr>
          <p:cNvSpPr txBox="1">
            <a:spLocks/>
          </p:cNvSpPr>
          <p:nvPr/>
        </p:nvSpPr>
        <p:spPr>
          <a:xfrm>
            <a:off x="3594290" y="5441044"/>
            <a:ext cx="5714938" cy="11208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kern="0" dirty="0">
                <a:ea typeface="Calibri" panose="020F0502020204030204" pitchFamily="34" charset="0"/>
                <a:cs typeface="F16"/>
              </a:rPr>
              <a:t>Futási idő a fa magasságával arányos marad</a:t>
            </a:r>
          </a:p>
          <a:p>
            <a:pPr lvl="1" algn="ctr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a typeface="Calibri" panose="020F0502020204030204" pitchFamily="34" charset="0"/>
                <a:cs typeface="F16"/>
              </a:rPr>
              <a:t>AVL fákra: </a:t>
            </a:r>
            <a:r>
              <a:rPr lang="hu-HU" i="1" kern="0" dirty="0">
                <a:ea typeface="Calibri" panose="020F0502020204030204" pitchFamily="34" charset="0"/>
                <a:cs typeface="CMMI12"/>
              </a:rPr>
              <a:t>O</a:t>
            </a:r>
            <a:r>
              <a:rPr lang="hu-HU" kern="0" dirty="0">
                <a:ea typeface="Calibri" panose="020F0502020204030204" pitchFamily="34" charset="0"/>
                <a:cs typeface="CMR12"/>
              </a:rPr>
              <a:t>(log </a:t>
            </a:r>
            <a:r>
              <a:rPr lang="hu-HU" i="1" kern="0" dirty="0">
                <a:ea typeface="Calibri" panose="020F0502020204030204" pitchFamily="34" charset="0"/>
                <a:cs typeface="CMMI12"/>
              </a:rPr>
              <a:t>n</a:t>
            </a:r>
            <a:r>
              <a:rPr lang="hu-HU" kern="0" dirty="0">
                <a:ea typeface="Calibri" panose="020F0502020204030204" pitchFamily="34" charset="0"/>
                <a:cs typeface="CMR12"/>
              </a:rPr>
              <a:t>)</a:t>
            </a:r>
            <a:endParaRPr lang="hu-HU" dirty="0"/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E06AD482-9A52-F3B6-6EA1-F949F940E76D}"/>
              </a:ext>
            </a:extLst>
          </p:cNvPr>
          <p:cNvSpPr txBox="1">
            <a:spLocks/>
          </p:cNvSpPr>
          <p:nvPr/>
        </p:nvSpPr>
        <p:spPr>
          <a:xfrm rot="1325802">
            <a:off x="6481459" y="1679213"/>
            <a:ext cx="5236553" cy="33822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kern="0" dirty="0">
                <a:ea typeface="Calibri" panose="020F0502020204030204" pitchFamily="34" charset="0"/>
                <a:cs typeface="F16"/>
              </a:rPr>
              <a:t>Válaszok</a:t>
            </a:r>
          </a:p>
          <a:p>
            <a:pPr marL="360363" lvl="1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a typeface="Calibri" panose="020F0502020204030204" pitchFamily="34" charset="0"/>
                <a:cs typeface="F16"/>
              </a:rPr>
              <a:t>Csak a beszúrás nyomvonalán visszafelé haladva kell újra számolnunk az egyensúlyokat</a:t>
            </a:r>
          </a:p>
          <a:p>
            <a:pPr marL="360363" lvl="1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a typeface="Calibri" panose="020F0502020204030204" pitchFamily="34" charset="0"/>
                <a:cs typeface="F16"/>
              </a:rPr>
              <a:t>Csak itt kell kiegyensúlyoznunk, ha kiegyensúlyozatlan csúcsot találunk</a:t>
            </a:r>
            <a:endParaRPr lang="hu-HU" kern="100" dirty="0"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99552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337E0F-7C73-8562-0CC7-40E966D8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hu-HU" dirty="0"/>
              <a:t>Beszúró </a:t>
            </a:r>
            <a:r>
              <a:rPr lang="hu-HU" sz="40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és kiegyensúlyozó algoritmus működése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1754EDE-F56C-F1BB-0CA6-A77FC7D35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62583"/>
            <a:ext cx="10018713" cy="4228618"/>
          </a:xfrm>
        </p:spPr>
        <p:txBody>
          <a:bodyPr anchor="t">
            <a:normAutofit/>
          </a:bodyPr>
          <a:lstStyle/>
          <a:p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A fa magassága:</a:t>
            </a:r>
          </a:p>
          <a:p>
            <a:pPr lvl="1"/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eggyel növekszik (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d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kern="0" dirty="0">
                <a:effectLst/>
                <a:ea typeface="Calibri" panose="020F0502020204030204" pitchFamily="34" charset="0"/>
                <a:cs typeface="CMR12"/>
              </a:rPr>
              <a:t>= </a:t>
            </a:r>
            <a:r>
              <a:rPr lang="hu-HU" kern="0" dirty="0" err="1">
                <a:effectLst/>
                <a:ea typeface="Calibri" panose="020F0502020204030204" pitchFamily="34" charset="0"/>
                <a:cs typeface="CMMI12"/>
              </a:rPr>
              <a:t>true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)</a:t>
            </a:r>
          </a:p>
          <a:p>
            <a:pPr lvl="1"/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ugyanannyi marad (</a:t>
            </a:r>
            <a:r>
              <a:rPr lang="hu-HU" i="1" kern="0" dirty="0">
                <a:effectLst/>
                <a:ea typeface="Calibri" panose="020F0502020204030204" pitchFamily="34" charset="0"/>
                <a:cs typeface="CMMI12"/>
              </a:rPr>
              <a:t>d</a:t>
            </a:r>
            <a:r>
              <a:rPr lang="hu-HU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kern="0" dirty="0">
                <a:effectLst/>
                <a:ea typeface="Calibri" panose="020F0502020204030204" pitchFamily="34" charset="0"/>
                <a:cs typeface="CMR12"/>
              </a:rPr>
              <a:t>= </a:t>
            </a:r>
            <a:r>
              <a:rPr lang="hu-HU" kern="0" dirty="0" err="1">
                <a:effectLst/>
                <a:ea typeface="Calibri" panose="020F0502020204030204" pitchFamily="34" charset="0"/>
                <a:cs typeface="CMMI12"/>
              </a:rPr>
              <a:t>false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).</a:t>
            </a:r>
            <a:endParaRPr lang="hu-HU" dirty="0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ECBECBE-9B2A-09C4-E639-0D1E81BB7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0838" y="3085566"/>
            <a:ext cx="8490323" cy="296527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9798795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337E0F-7C73-8562-0CC7-40E966D8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04173"/>
            <a:ext cx="10018713" cy="1109227"/>
          </a:xfrm>
        </p:spPr>
        <p:txBody>
          <a:bodyPr/>
          <a:lstStyle/>
          <a:p>
            <a:r>
              <a:rPr lang="hu-HU" dirty="0"/>
              <a:t>Beszúró </a:t>
            </a:r>
            <a:r>
              <a:rPr lang="hu-HU" sz="40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és kiegyensúlyozó algoritmusok II.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6F00C585-F3F7-AF80-A409-4F74A5CEC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393" y="1213400"/>
            <a:ext cx="7087214" cy="232430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631D8045-151E-E671-FDBD-DDBC059D35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44772" y="3879827"/>
            <a:ext cx="7102455" cy="236240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5" name="Szövegdoboz 4"/>
          <p:cNvSpPr txBox="1"/>
          <p:nvPr/>
        </p:nvSpPr>
        <p:spPr>
          <a:xfrm>
            <a:off x="1981476" y="2691830"/>
            <a:ext cx="563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C00000"/>
                </a:solidFill>
              </a:rPr>
              <a:t>(R)</a:t>
            </a:r>
            <a:endParaRPr lang="de-DE" sz="2400" b="1" dirty="0">
              <a:solidFill>
                <a:srgbClr val="C00000"/>
              </a:solidFill>
            </a:endParaRPr>
          </a:p>
        </p:txBody>
      </p:sp>
      <p:sp>
        <p:nvSpPr>
          <p:cNvPr id="6" name="Szövegdoboz 5"/>
          <p:cNvSpPr txBox="1"/>
          <p:nvPr/>
        </p:nvSpPr>
        <p:spPr>
          <a:xfrm>
            <a:off x="4964435" y="2691830"/>
            <a:ext cx="655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rgbClr val="C00000"/>
                </a:solidFill>
              </a:rPr>
              <a:t>(LR)</a:t>
            </a:r>
            <a:endParaRPr lang="de-DE" sz="1600" b="1" dirty="0">
              <a:solidFill>
                <a:srgbClr val="C00000"/>
              </a:solidFill>
            </a:endParaRPr>
          </a:p>
        </p:txBody>
      </p:sp>
      <p:sp>
        <p:nvSpPr>
          <p:cNvPr id="8" name="Szövegdoboz 7"/>
          <p:cNvSpPr txBox="1"/>
          <p:nvPr/>
        </p:nvSpPr>
        <p:spPr>
          <a:xfrm>
            <a:off x="1969490" y="5484689"/>
            <a:ext cx="53893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sz="2400" b="1" dirty="0">
                <a:solidFill>
                  <a:srgbClr val="C00000"/>
                </a:solidFill>
              </a:rPr>
              <a:t>(L)</a:t>
            </a:r>
            <a:endParaRPr lang="de-DE" sz="2400" b="1" dirty="0">
              <a:solidFill>
                <a:srgbClr val="C00000"/>
              </a:solidFill>
            </a:endParaRPr>
          </a:p>
        </p:txBody>
      </p:sp>
      <p:sp>
        <p:nvSpPr>
          <p:cNvPr id="9" name="Szövegdoboz 8"/>
          <p:cNvSpPr txBox="1"/>
          <p:nvPr/>
        </p:nvSpPr>
        <p:spPr>
          <a:xfrm>
            <a:off x="4952449" y="5484689"/>
            <a:ext cx="6555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b="1" dirty="0">
                <a:solidFill>
                  <a:srgbClr val="C00000"/>
                </a:solidFill>
              </a:rPr>
              <a:t>(RL)</a:t>
            </a:r>
            <a:endParaRPr lang="de-DE" sz="16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3349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Tartalom helye 14">
            <a:extLst>
              <a:ext uri="{FF2B5EF4-FFF2-40B4-BE49-F238E27FC236}">
                <a16:creationId xmlns:a16="http://schemas.microsoft.com/office/drawing/2014/main" id="{6EE9721C-4CDB-0E1D-AFA0-D1DC1FA5CF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300218" y="4644062"/>
            <a:ext cx="5890866" cy="2071339"/>
          </a:xfrm>
          <a:custGeom>
            <a:avLst/>
            <a:gdLst>
              <a:gd name="connsiteX0" fmla="*/ 0 w 5890866"/>
              <a:gd name="connsiteY0" fmla="*/ 0 h 2071339"/>
              <a:gd name="connsiteX1" fmla="*/ 706904 w 5890866"/>
              <a:gd name="connsiteY1" fmla="*/ 0 h 2071339"/>
              <a:gd name="connsiteX2" fmla="*/ 1413808 w 5890866"/>
              <a:gd name="connsiteY2" fmla="*/ 0 h 2071339"/>
              <a:gd name="connsiteX3" fmla="*/ 2002894 w 5890866"/>
              <a:gd name="connsiteY3" fmla="*/ 0 h 2071339"/>
              <a:gd name="connsiteX4" fmla="*/ 2650890 w 5890866"/>
              <a:gd name="connsiteY4" fmla="*/ 0 h 2071339"/>
              <a:gd name="connsiteX5" fmla="*/ 3181068 w 5890866"/>
              <a:gd name="connsiteY5" fmla="*/ 0 h 2071339"/>
              <a:gd name="connsiteX6" fmla="*/ 3770154 w 5890866"/>
              <a:gd name="connsiteY6" fmla="*/ 0 h 2071339"/>
              <a:gd name="connsiteX7" fmla="*/ 4477058 w 5890866"/>
              <a:gd name="connsiteY7" fmla="*/ 0 h 2071339"/>
              <a:gd name="connsiteX8" fmla="*/ 4948327 w 5890866"/>
              <a:gd name="connsiteY8" fmla="*/ 0 h 2071339"/>
              <a:gd name="connsiteX9" fmla="*/ 5890866 w 5890866"/>
              <a:gd name="connsiteY9" fmla="*/ 0 h 2071339"/>
              <a:gd name="connsiteX10" fmla="*/ 5890866 w 5890866"/>
              <a:gd name="connsiteY10" fmla="*/ 476408 h 2071339"/>
              <a:gd name="connsiteX11" fmla="*/ 5890866 w 5890866"/>
              <a:gd name="connsiteY11" fmla="*/ 973529 h 2071339"/>
              <a:gd name="connsiteX12" fmla="*/ 5890866 w 5890866"/>
              <a:gd name="connsiteY12" fmla="*/ 1491364 h 2071339"/>
              <a:gd name="connsiteX13" fmla="*/ 5890866 w 5890866"/>
              <a:gd name="connsiteY13" fmla="*/ 2071339 h 2071339"/>
              <a:gd name="connsiteX14" fmla="*/ 5183962 w 5890866"/>
              <a:gd name="connsiteY14" fmla="*/ 2071339 h 2071339"/>
              <a:gd name="connsiteX15" fmla="*/ 4594875 w 5890866"/>
              <a:gd name="connsiteY15" fmla="*/ 2071339 h 2071339"/>
              <a:gd name="connsiteX16" fmla="*/ 4005789 w 5890866"/>
              <a:gd name="connsiteY16" fmla="*/ 2071339 h 2071339"/>
              <a:gd name="connsiteX17" fmla="*/ 3416702 w 5890866"/>
              <a:gd name="connsiteY17" fmla="*/ 2071339 h 2071339"/>
              <a:gd name="connsiteX18" fmla="*/ 2827616 w 5890866"/>
              <a:gd name="connsiteY18" fmla="*/ 2071339 h 2071339"/>
              <a:gd name="connsiteX19" fmla="*/ 2297438 w 5890866"/>
              <a:gd name="connsiteY19" fmla="*/ 2071339 h 2071339"/>
              <a:gd name="connsiteX20" fmla="*/ 1649442 w 5890866"/>
              <a:gd name="connsiteY20" fmla="*/ 2071339 h 2071339"/>
              <a:gd name="connsiteX21" fmla="*/ 1060356 w 5890866"/>
              <a:gd name="connsiteY21" fmla="*/ 2071339 h 2071339"/>
              <a:gd name="connsiteX22" fmla="*/ 0 w 5890866"/>
              <a:gd name="connsiteY22" fmla="*/ 2071339 h 2071339"/>
              <a:gd name="connsiteX23" fmla="*/ 0 w 5890866"/>
              <a:gd name="connsiteY23" fmla="*/ 1512077 h 2071339"/>
              <a:gd name="connsiteX24" fmla="*/ 0 w 5890866"/>
              <a:gd name="connsiteY24" fmla="*/ 952816 h 2071339"/>
              <a:gd name="connsiteX25" fmla="*/ 0 w 5890866"/>
              <a:gd name="connsiteY25" fmla="*/ 0 h 20713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890866" h="2071339" fill="none" extrusionOk="0">
                <a:moveTo>
                  <a:pt x="0" y="0"/>
                </a:moveTo>
                <a:cubicBezTo>
                  <a:pt x="204871" y="-10852"/>
                  <a:pt x="511681" y="57063"/>
                  <a:pt x="706904" y="0"/>
                </a:cubicBezTo>
                <a:cubicBezTo>
                  <a:pt x="902127" y="-57063"/>
                  <a:pt x="1081745" y="58272"/>
                  <a:pt x="1413808" y="0"/>
                </a:cubicBezTo>
                <a:cubicBezTo>
                  <a:pt x="1745871" y="-58272"/>
                  <a:pt x="1871153" y="60348"/>
                  <a:pt x="2002894" y="0"/>
                </a:cubicBezTo>
                <a:cubicBezTo>
                  <a:pt x="2134635" y="-60348"/>
                  <a:pt x="2477557" y="34843"/>
                  <a:pt x="2650890" y="0"/>
                </a:cubicBezTo>
                <a:cubicBezTo>
                  <a:pt x="2824223" y="-34843"/>
                  <a:pt x="2947249" y="19064"/>
                  <a:pt x="3181068" y="0"/>
                </a:cubicBezTo>
                <a:cubicBezTo>
                  <a:pt x="3414887" y="-19064"/>
                  <a:pt x="3499516" y="38054"/>
                  <a:pt x="3770154" y="0"/>
                </a:cubicBezTo>
                <a:cubicBezTo>
                  <a:pt x="4040792" y="-38054"/>
                  <a:pt x="4162402" y="9622"/>
                  <a:pt x="4477058" y="0"/>
                </a:cubicBezTo>
                <a:cubicBezTo>
                  <a:pt x="4791714" y="-9622"/>
                  <a:pt x="4725723" y="54577"/>
                  <a:pt x="4948327" y="0"/>
                </a:cubicBezTo>
                <a:cubicBezTo>
                  <a:pt x="5170931" y="-54577"/>
                  <a:pt x="5558106" y="97582"/>
                  <a:pt x="5890866" y="0"/>
                </a:cubicBezTo>
                <a:cubicBezTo>
                  <a:pt x="5917304" y="183967"/>
                  <a:pt x="5885211" y="339699"/>
                  <a:pt x="5890866" y="476408"/>
                </a:cubicBezTo>
                <a:cubicBezTo>
                  <a:pt x="5896521" y="613117"/>
                  <a:pt x="5853036" y="817536"/>
                  <a:pt x="5890866" y="973529"/>
                </a:cubicBezTo>
                <a:cubicBezTo>
                  <a:pt x="5928696" y="1129522"/>
                  <a:pt x="5840330" y="1278946"/>
                  <a:pt x="5890866" y="1491364"/>
                </a:cubicBezTo>
                <a:cubicBezTo>
                  <a:pt x="5941402" y="1703782"/>
                  <a:pt x="5842137" y="1947693"/>
                  <a:pt x="5890866" y="2071339"/>
                </a:cubicBezTo>
                <a:cubicBezTo>
                  <a:pt x="5573283" y="2086491"/>
                  <a:pt x="5424570" y="2036299"/>
                  <a:pt x="5183962" y="2071339"/>
                </a:cubicBezTo>
                <a:cubicBezTo>
                  <a:pt x="4943354" y="2106379"/>
                  <a:pt x="4759424" y="2044209"/>
                  <a:pt x="4594875" y="2071339"/>
                </a:cubicBezTo>
                <a:cubicBezTo>
                  <a:pt x="4430326" y="2098469"/>
                  <a:pt x="4143584" y="2034949"/>
                  <a:pt x="4005789" y="2071339"/>
                </a:cubicBezTo>
                <a:cubicBezTo>
                  <a:pt x="3867994" y="2107729"/>
                  <a:pt x="3649734" y="2016328"/>
                  <a:pt x="3416702" y="2071339"/>
                </a:cubicBezTo>
                <a:cubicBezTo>
                  <a:pt x="3183670" y="2126350"/>
                  <a:pt x="3108951" y="2013566"/>
                  <a:pt x="2827616" y="2071339"/>
                </a:cubicBezTo>
                <a:cubicBezTo>
                  <a:pt x="2546281" y="2129112"/>
                  <a:pt x="2431579" y="2066530"/>
                  <a:pt x="2297438" y="2071339"/>
                </a:cubicBezTo>
                <a:cubicBezTo>
                  <a:pt x="2163297" y="2076148"/>
                  <a:pt x="1960825" y="2068398"/>
                  <a:pt x="1649442" y="2071339"/>
                </a:cubicBezTo>
                <a:cubicBezTo>
                  <a:pt x="1338059" y="2074280"/>
                  <a:pt x="1244563" y="2014023"/>
                  <a:pt x="1060356" y="2071339"/>
                </a:cubicBezTo>
                <a:cubicBezTo>
                  <a:pt x="876149" y="2128655"/>
                  <a:pt x="450424" y="2039021"/>
                  <a:pt x="0" y="2071339"/>
                </a:cubicBezTo>
                <a:cubicBezTo>
                  <a:pt x="-8032" y="1847064"/>
                  <a:pt x="16815" y="1696516"/>
                  <a:pt x="0" y="1512077"/>
                </a:cubicBezTo>
                <a:cubicBezTo>
                  <a:pt x="-16815" y="1327638"/>
                  <a:pt x="14572" y="1221417"/>
                  <a:pt x="0" y="952816"/>
                </a:cubicBezTo>
                <a:cubicBezTo>
                  <a:pt x="-14572" y="684215"/>
                  <a:pt x="10815" y="348958"/>
                  <a:pt x="0" y="0"/>
                </a:cubicBezTo>
                <a:close/>
              </a:path>
              <a:path w="5890866" h="2071339" stroke="0" extrusionOk="0">
                <a:moveTo>
                  <a:pt x="0" y="0"/>
                </a:moveTo>
                <a:cubicBezTo>
                  <a:pt x="231967" y="-9326"/>
                  <a:pt x="391635" y="56960"/>
                  <a:pt x="530178" y="0"/>
                </a:cubicBezTo>
                <a:cubicBezTo>
                  <a:pt x="668721" y="-56960"/>
                  <a:pt x="745473" y="8632"/>
                  <a:pt x="942539" y="0"/>
                </a:cubicBezTo>
                <a:cubicBezTo>
                  <a:pt x="1139605" y="-8632"/>
                  <a:pt x="1488488" y="44625"/>
                  <a:pt x="1649442" y="0"/>
                </a:cubicBezTo>
                <a:cubicBezTo>
                  <a:pt x="1810396" y="-44625"/>
                  <a:pt x="1972518" y="1425"/>
                  <a:pt x="2179620" y="0"/>
                </a:cubicBezTo>
                <a:cubicBezTo>
                  <a:pt x="2386722" y="-1425"/>
                  <a:pt x="2533927" y="5621"/>
                  <a:pt x="2709798" y="0"/>
                </a:cubicBezTo>
                <a:cubicBezTo>
                  <a:pt x="2885669" y="-5621"/>
                  <a:pt x="3244224" y="39518"/>
                  <a:pt x="3416702" y="0"/>
                </a:cubicBezTo>
                <a:cubicBezTo>
                  <a:pt x="3589180" y="-39518"/>
                  <a:pt x="3761018" y="56198"/>
                  <a:pt x="3887972" y="0"/>
                </a:cubicBezTo>
                <a:cubicBezTo>
                  <a:pt x="4014926" y="-56198"/>
                  <a:pt x="4276049" y="38581"/>
                  <a:pt x="4594875" y="0"/>
                </a:cubicBezTo>
                <a:cubicBezTo>
                  <a:pt x="4913701" y="-38581"/>
                  <a:pt x="5010015" y="57815"/>
                  <a:pt x="5301779" y="0"/>
                </a:cubicBezTo>
                <a:cubicBezTo>
                  <a:pt x="5593543" y="-57815"/>
                  <a:pt x="5744163" y="56675"/>
                  <a:pt x="5890866" y="0"/>
                </a:cubicBezTo>
                <a:cubicBezTo>
                  <a:pt x="5895903" y="277318"/>
                  <a:pt x="5866602" y="436443"/>
                  <a:pt x="5890866" y="559262"/>
                </a:cubicBezTo>
                <a:cubicBezTo>
                  <a:pt x="5915130" y="682081"/>
                  <a:pt x="5867220" y="896951"/>
                  <a:pt x="5890866" y="1097810"/>
                </a:cubicBezTo>
                <a:cubicBezTo>
                  <a:pt x="5914512" y="1298669"/>
                  <a:pt x="5865958" y="1342844"/>
                  <a:pt x="5890866" y="1553504"/>
                </a:cubicBezTo>
                <a:cubicBezTo>
                  <a:pt x="5915774" y="1764164"/>
                  <a:pt x="5855697" y="1838371"/>
                  <a:pt x="5890866" y="2071339"/>
                </a:cubicBezTo>
                <a:cubicBezTo>
                  <a:pt x="5653816" y="2119404"/>
                  <a:pt x="5515358" y="2002206"/>
                  <a:pt x="5301779" y="2071339"/>
                </a:cubicBezTo>
                <a:cubicBezTo>
                  <a:pt x="5088200" y="2140472"/>
                  <a:pt x="4907711" y="2053168"/>
                  <a:pt x="4712693" y="2071339"/>
                </a:cubicBezTo>
                <a:cubicBezTo>
                  <a:pt x="4517675" y="2089510"/>
                  <a:pt x="4229188" y="2055720"/>
                  <a:pt x="4005789" y="2071339"/>
                </a:cubicBezTo>
                <a:cubicBezTo>
                  <a:pt x="3782390" y="2086958"/>
                  <a:pt x="3659895" y="2028234"/>
                  <a:pt x="3416702" y="2071339"/>
                </a:cubicBezTo>
                <a:cubicBezTo>
                  <a:pt x="3173509" y="2114444"/>
                  <a:pt x="3183317" y="2035013"/>
                  <a:pt x="3004342" y="2071339"/>
                </a:cubicBezTo>
                <a:cubicBezTo>
                  <a:pt x="2825367" y="2107665"/>
                  <a:pt x="2730242" y="2044182"/>
                  <a:pt x="2533072" y="2071339"/>
                </a:cubicBezTo>
                <a:cubicBezTo>
                  <a:pt x="2335902" y="2098496"/>
                  <a:pt x="2061146" y="2046179"/>
                  <a:pt x="1826168" y="2071339"/>
                </a:cubicBezTo>
                <a:cubicBezTo>
                  <a:pt x="1591190" y="2096499"/>
                  <a:pt x="1529577" y="2021108"/>
                  <a:pt x="1237082" y="2071339"/>
                </a:cubicBezTo>
                <a:cubicBezTo>
                  <a:pt x="944587" y="2121570"/>
                  <a:pt x="872317" y="2037079"/>
                  <a:pt x="765813" y="2071339"/>
                </a:cubicBezTo>
                <a:cubicBezTo>
                  <a:pt x="659309" y="2105599"/>
                  <a:pt x="369407" y="2015419"/>
                  <a:pt x="0" y="2071339"/>
                </a:cubicBezTo>
                <a:cubicBezTo>
                  <a:pt x="-30758" y="1913782"/>
                  <a:pt x="20446" y="1711616"/>
                  <a:pt x="0" y="1615644"/>
                </a:cubicBezTo>
                <a:cubicBezTo>
                  <a:pt x="-20446" y="1519672"/>
                  <a:pt x="24409" y="1283040"/>
                  <a:pt x="0" y="1159950"/>
                </a:cubicBezTo>
                <a:cubicBezTo>
                  <a:pt x="-24409" y="1036860"/>
                  <a:pt x="23455" y="776269"/>
                  <a:pt x="0" y="621402"/>
                </a:cubicBezTo>
                <a:cubicBezTo>
                  <a:pt x="-23455" y="466535"/>
                  <a:pt x="63395" y="230467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A3337E0F-7C73-8562-0CC7-40E966D8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04173"/>
            <a:ext cx="6580904" cy="1642434"/>
          </a:xfrm>
        </p:spPr>
        <p:txBody>
          <a:bodyPr>
            <a:normAutofit/>
          </a:bodyPr>
          <a:lstStyle/>
          <a:p>
            <a:r>
              <a:rPr lang="hu-HU" dirty="0"/>
              <a:t>Beszúró </a:t>
            </a:r>
            <a:r>
              <a:rPr lang="hu-HU" sz="40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és kiegyensúlyozó algoritmusok III.</a:t>
            </a:r>
            <a:endParaRPr lang="hu-HU" dirty="0"/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CB28E66A-FF60-4547-A208-13691C7FC2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500" y="4219756"/>
            <a:ext cx="3324157" cy="215576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1" name="Tartalom helye 14" descr="A képen vázlat, diagram, fehér, origami látható">
            <a:extLst>
              <a:ext uri="{FF2B5EF4-FFF2-40B4-BE49-F238E27FC236}">
                <a16:creationId xmlns:a16="http://schemas.microsoft.com/office/drawing/2014/main" id="{6EE9721C-4CDB-0E1D-AFA0-D1DC1FA5CF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6980" y="2040422"/>
            <a:ext cx="5594642" cy="1967181"/>
          </a:xfrm>
          <a:custGeom>
            <a:avLst/>
            <a:gdLst>
              <a:gd name="connsiteX0" fmla="*/ 0 w 5594642"/>
              <a:gd name="connsiteY0" fmla="*/ 0 h 1967181"/>
              <a:gd name="connsiteX1" fmla="*/ 671357 w 5594642"/>
              <a:gd name="connsiteY1" fmla="*/ 0 h 1967181"/>
              <a:gd name="connsiteX2" fmla="*/ 1342714 w 5594642"/>
              <a:gd name="connsiteY2" fmla="*/ 0 h 1967181"/>
              <a:gd name="connsiteX3" fmla="*/ 1902178 w 5594642"/>
              <a:gd name="connsiteY3" fmla="*/ 0 h 1967181"/>
              <a:gd name="connsiteX4" fmla="*/ 2517589 w 5594642"/>
              <a:gd name="connsiteY4" fmla="*/ 0 h 1967181"/>
              <a:gd name="connsiteX5" fmla="*/ 3021107 w 5594642"/>
              <a:gd name="connsiteY5" fmla="*/ 0 h 1967181"/>
              <a:gd name="connsiteX6" fmla="*/ 3580571 w 5594642"/>
              <a:gd name="connsiteY6" fmla="*/ 0 h 1967181"/>
              <a:gd name="connsiteX7" fmla="*/ 4251928 w 5594642"/>
              <a:gd name="connsiteY7" fmla="*/ 0 h 1967181"/>
              <a:gd name="connsiteX8" fmla="*/ 4699499 w 5594642"/>
              <a:gd name="connsiteY8" fmla="*/ 0 h 1967181"/>
              <a:gd name="connsiteX9" fmla="*/ 5594642 w 5594642"/>
              <a:gd name="connsiteY9" fmla="*/ 0 h 1967181"/>
              <a:gd name="connsiteX10" fmla="*/ 5594642 w 5594642"/>
              <a:gd name="connsiteY10" fmla="*/ 452452 h 1967181"/>
              <a:gd name="connsiteX11" fmla="*/ 5594642 w 5594642"/>
              <a:gd name="connsiteY11" fmla="*/ 924575 h 1967181"/>
              <a:gd name="connsiteX12" fmla="*/ 5594642 w 5594642"/>
              <a:gd name="connsiteY12" fmla="*/ 1416370 h 1967181"/>
              <a:gd name="connsiteX13" fmla="*/ 5594642 w 5594642"/>
              <a:gd name="connsiteY13" fmla="*/ 1967181 h 1967181"/>
              <a:gd name="connsiteX14" fmla="*/ 4923285 w 5594642"/>
              <a:gd name="connsiteY14" fmla="*/ 1967181 h 1967181"/>
              <a:gd name="connsiteX15" fmla="*/ 4363821 w 5594642"/>
              <a:gd name="connsiteY15" fmla="*/ 1967181 h 1967181"/>
              <a:gd name="connsiteX16" fmla="*/ 3804357 w 5594642"/>
              <a:gd name="connsiteY16" fmla="*/ 1967181 h 1967181"/>
              <a:gd name="connsiteX17" fmla="*/ 3244892 w 5594642"/>
              <a:gd name="connsiteY17" fmla="*/ 1967181 h 1967181"/>
              <a:gd name="connsiteX18" fmla="*/ 2685428 w 5594642"/>
              <a:gd name="connsiteY18" fmla="*/ 1967181 h 1967181"/>
              <a:gd name="connsiteX19" fmla="*/ 2181910 w 5594642"/>
              <a:gd name="connsiteY19" fmla="*/ 1967181 h 1967181"/>
              <a:gd name="connsiteX20" fmla="*/ 1566500 w 5594642"/>
              <a:gd name="connsiteY20" fmla="*/ 1967181 h 1967181"/>
              <a:gd name="connsiteX21" fmla="*/ 1007036 w 5594642"/>
              <a:gd name="connsiteY21" fmla="*/ 1967181 h 1967181"/>
              <a:gd name="connsiteX22" fmla="*/ 0 w 5594642"/>
              <a:gd name="connsiteY22" fmla="*/ 1967181 h 1967181"/>
              <a:gd name="connsiteX23" fmla="*/ 0 w 5594642"/>
              <a:gd name="connsiteY23" fmla="*/ 1436042 h 1967181"/>
              <a:gd name="connsiteX24" fmla="*/ 0 w 5594642"/>
              <a:gd name="connsiteY24" fmla="*/ 904903 h 1967181"/>
              <a:gd name="connsiteX25" fmla="*/ 0 w 5594642"/>
              <a:gd name="connsiteY25" fmla="*/ 0 h 19671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5594642" h="1967181" fill="none" extrusionOk="0">
                <a:moveTo>
                  <a:pt x="0" y="0"/>
                </a:moveTo>
                <a:cubicBezTo>
                  <a:pt x="184282" y="-78789"/>
                  <a:pt x="506190" y="66967"/>
                  <a:pt x="671357" y="0"/>
                </a:cubicBezTo>
                <a:cubicBezTo>
                  <a:pt x="836524" y="-66967"/>
                  <a:pt x="1083900" y="20995"/>
                  <a:pt x="1342714" y="0"/>
                </a:cubicBezTo>
                <a:cubicBezTo>
                  <a:pt x="1601528" y="-20995"/>
                  <a:pt x="1773835" y="14032"/>
                  <a:pt x="1902178" y="0"/>
                </a:cubicBezTo>
                <a:cubicBezTo>
                  <a:pt x="2030521" y="-14032"/>
                  <a:pt x="2376743" y="39422"/>
                  <a:pt x="2517589" y="0"/>
                </a:cubicBezTo>
                <a:cubicBezTo>
                  <a:pt x="2658435" y="-39422"/>
                  <a:pt x="2787102" y="25977"/>
                  <a:pt x="3021107" y="0"/>
                </a:cubicBezTo>
                <a:cubicBezTo>
                  <a:pt x="3255112" y="-25977"/>
                  <a:pt x="3444488" y="47351"/>
                  <a:pt x="3580571" y="0"/>
                </a:cubicBezTo>
                <a:cubicBezTo>
                  <a:pt x="3716654" y="-47351"/>
                  <a:pt x="3958545" y="34400"/>
                  <a:pt x="4251928" y="0"/>
                </a:cubicBezTo>
                <a:cubicBezTo>
                  <a:pt x="4545311" y="-34400"/>
                  <a:pt x="4505079" y="53183"/>
                  <a:pt x="4699499" y="0"/>
                </a:cubicBezTo>
                <a:cubicBezTo>
                  <a:pt x="4893919" y="-53183"/>
                  <a:pt x="5366930" y="52719"/>
                  <a:pt x="5594642" y="0"/>
                </a:cubicBezTo>
                <a:cubicBezTo>
                  <a:pt x="5608550" y="222653"/>
                  <a:pt x="5570491" y="342162"/>
                  <a:pt x="5594642" y="452452"/>
                </a:cubicBezTo>
                <a:cubicBezTo>
                  <a:pt x="5618793" y="562742"/>
                  <a:pt x="5538333" y="696165"/>
                  <a:pt x="5594642" y="924575"/>
                </a:cubicBezTo>
                <a:cubicBezTo>
                  <a:pt x="5650951" y="1152985"/>
                  <a:pt x="5535990" y="1264063"/>
                  <a:pt x="5594642" y="1416370"/>
                </a:cubicBezTo>
                <a:cubicBezTo>
                  <a:pt x="5653294" y="1568678"/>
                  <a:pt x="5572446" y="1802173"/>
                  <a:pt x="5594642" y="1967181"/>
                </a:cubicBezTo>
                <a:cubicBezTo>
                  <a:pt x="5355135" y="1981797"/>
                  <a:pt x="5249439" y="1895783"/>
                  <a:pt x="4923285" y="1967181"/>
                </a:cubicBezTo>
                <a:cubicBezTo>
                  <a:pt x="4597131" y="2038579"/>
                  <a:pt x="4561087" y="1953897"/>
                  <a:pt x="4363821" y="1967181"/>
                </a:cubicBezTo>
                <a:cubicBezTo>
                  <a:pt x="4166555" y="1980465"/>
                  <a:pt x="3988794" y="1906806"/>
                  <a:pt x="3804357" y="1967181"/>
                </a:cubicBezTo>
                <a:cubicBezTo>
                  <a:pt x="3619920" y="2027556"/>
                  <a:pt x="3443839" y="1961654"/>
                  <a:pt x="3244892" y="1967181"/>
                </a:cubicBezTo>
                <a:cubicBezTo>
                  <a:pt x="3045946" y="1972708"/>
                  <a:pt x="2866429" y="1940265"/>
                  <a:pt x="2685428" y="1967181"/>
                </a:cubicBezTo>
                <a:cubicBezTo>
                  <a:pt x="2504427" y="1994097"/>
                  <a:pt x="2411243" y="1957038"/>
                  <a:pt x="2181910" y="1967181"/>
                </a:cubicBezTo>
                <a:cubicBezTo>
                  <a:pt x="1952577" y="1977324"/>
                  <a:pt x="1741010" y="1920690"/>
                  <a:pt x="1566500" y="1967181"/>
                </a:cubicBezTo>
                <a:cubicBezTo>
                  <a:pt x="1391990" y="2013672"/>
                  <a:pt x="1129203" y="1953863"/>
                  <a:pt x="1007036" y="1967181"/>
                </a:cubicBezTo>
                <a:cubicBezTo>
                  <a:pt x="884869" y="1980499"/>
                  <a:pt x="278992" y="1927363"/>
                  <a:pt x="0" y="1967181"/>
                </a:cubicBezTo>
                <a:cubicBezTo>
                  <a:pt x="-3582" y="1732833"/>
                  <a:pt x="54968" y="1632227"/>
                  <a:pt x="0" y="1436042"/>
                </a:cubicBezTo>
                <a:cubicBezTo>
                  <a:pt x="-54968" y="1239857"/>
                  <a:pt x="36756" y="1119593"/>
                  <a:pt x="0" y="904903"/>
                </a:cubicBezTo>
                <a:cubicBezTo>
                  <a:pt x="-36756" y="690213"/>
                  <a:pt x="19020" y="188635"/>
                  <a:pt x="0" y="0"/>
                </a:cubicBezTo>
                <a:close/>
              </a:path>
              <a:path w="5594642" h="1967181" stroke="0" extrusionOk="0">
                <a:moveTo>
                  <a:pt x="0" y="0"/>
                </a:moveTo>
                <a:cubicBezTo>
                  <a:pt x="123485" y="-23601"/>
                  <a:pt x="330558" y="20631"/>
                  <a:pt x="503518" y="0"/>
                </a:cubicBezTo>
                <a:cubicBezTo>
                  <a:pt x="676478" y="-20631"/>
                  <a:pt x="706180" y="35234"/>
                  <a:pt x="895143" y="0"/>
                </a:cubicBezTo>
                <a:cubicBezTo>
                  <a:pt x="1084107" y="-35234"/>
                  <a:pt x="1244661" y="42343"/>
                  <a:pt x="1566500" y="0"/>
                </a:cubicBezTo>
                <a:cubicBezTo>
                  <a:pt x="1888339" y="-42343"/>
                  <a:pt x="1861234" y="55513"/>
                  <a:pt x="2070018" y="0"/>
                </a:cubicBezTo>
                <a:cubicBezTo>
                  <a:pt x="2278802" y="-55513"/>
                  <a:pt x="2409004" y="45897"/>
                  <a:pt x="2573535" y="0"/>
                </a:cubicBezTo>
                <a:cubicBezTo>
                  <a:pt x="2738066" y="-45897"/>
                  <a:pt x="3002954" y="62711"/>
                  <a:pt x="3244892" y="0"/>
                </a:cubicBezTo>
                <a:cubicBezTo>
                  <a:pt x="3486830" y="-62711"/>
                  <a:pt x="3594818" y="37577"/>
                  <a:pt x="3692464" y="0"/>
                </a:cubicBezTo>
                <a:cubicBezTo>
                  <a:pt x="3790110" y="-37577"/>
                  <a:pt x="4188928" y="58199"/>
                  <a:pt x="4363821" y="0"/>
                </a:cubicBezTo>
                <a:cubicBezTo>
                  <a:pt x="4538714" y="-58199"/>
                  <a:pt x="4848743" y="46551"/>
                  <a:pt x="5035178" y="0"/>
                </a:cubicBezTo>
                <a:cubicBezTo>
                  <a:pt x="5221613" y="-46551"/>
                  <a:pt x="5457663" y="23511"/>
                  <a:pt x="5594642" y="0"/>
                </a:cubicBezTo>
                <a:cubicBezTo>
                  <a:pt x="5607473" y="188392"/>
                  <a:pt x="5577853" y="389468"/>
                  <a:pt x="5594642" y="531139"/>
                </a:cubicBezTo>
                <a:cubicBezTo>
                  <a:pt x="5611431" y="672810"/>
                  <a:pt x="5591163" y="863871"/>
                  <a:pt x="5594642" y="1042606"/>
                </a:cubicBezTo>
                <a:cubicBezTo>
                  <a:pt x="5598121" y="1221341"/>
                  <a:pt x="5576371" y="1303839"/>
                  <a:pt x="5594642" y="1475386"/>
                </a:cubicBezTo>
                <a:cubicBezTo>
                  <a:pt x="5612913" y="1646933"/>
                  <a:pt x="5594050" y="1787857"/>
                  <a:pt x="5594642" y="1967181"/>
                </a:cubicBezTo>
                <a:cubicBezTo>
                  <a:pt x="5418679" y="1980456"/>
                  <a:pt x="5242668" y="1936584"/>
                  <a:pt x="5035178" y="1967181"/>
                </a:cubicBezTo>
                <a:cubicBezTo>
                  <a:pt x="4827688" y="1997778"/>
                  <a:pt x="4659861" y="1923125"/>
                  <a:pt x="4475714" y="1967181"/>
                </a:cubicBezTo>
                <a:cubicBezTo>
                  <a:pt x="4291567" y="2011237"/>
                  <a:pt x="4006216" y="1927579"/>
                  <a:pt x="3804357" y="1967181"/>
                </a:cubicBezTo>
                <a:cubicBezTo>
                  <a:pt x="3602498" y="2006783"/>
                  <a:pt x="3356795" y="1946855"/>
                  <a:pt x="3244892" y="1967181"/>
                </a:cubicBezTo>
                <a:cubicBezTo>
                  <a:pt x="3132990" y="1987507"/>
                  <a:pt x="3002552" y="1949333"/>
                  <a:pt x="2853267" y="1967181"/>
                </a:cubicBezTo>
                <a:cubicBezTo>
                  <a:pt x="2703983" y="1985029"/>
                  <a:pt x="2538170" y="1959040"/>
                  <a:pt x="2405696" y="1967181"/>
                </a:cubicBezTo>
                <a:cubicBezTo>
                  <a:pt x="2273222" y="1975322"/>
                  <a:pt x="1911840" y="1953197"/>
                  <a:pt x="1734339" y="1967181"/>
                </a:cubicBezTo>
                <a:cubicBezTo>
                  <a:pt x="1556838" y="1981165"/>
                  <a:pt x="1355536" y="1951738"/>
                  <a:pt x="1174875" y="1967181"/>
                </a:cubicBezTo>
                <a:cubicBezTo>
                  <a:pt x="994214" y="1982624"/>
                  <a:pt x="948949" y="1965085"/>
                  <a:pt x="727303" y="1967181"/>
                </a:cubicBezTo>
                <a:cubicBezTo>
                  <a:pt x="505657" y="1969277"/>
                  <a:pt x="286729" y="1888404"/>
                  <a:pt x="0" y="1967181"/>
                </a:cubicBezTo>
                <a:cubicBezTo>
                  <a:pt x="-36091" y="1845378"/>
                  <a:pt x="50591" y="1675752"/>
                  <a:pt x="0" y="1534401"/>
                </a:cubicBezTo>
                <a:cubicBezTo>
                  <a:pt x="-50591" y="1393050"/>
                  <a:pt x="23171" y="1311292"/>
                  <a:pt x="0" y="1101621"/>
                </a:cubicBezTo>
                <a:cubicBezTo>
                  <a:pt x="-23171" y="891950"/>
                  <a:pt x="142" y="830860"/>
                  <a:pt x="0" y="590154"/>
                </a:cubicBezTo>
                <a:cubicBezTo>
                  <a:pt x="-142" y="349448"/>
                  <a:pt x="36593" y="270569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13" name="Kép 12">
            <a:extLst>
              <a:ext uri="{FF2B5EF4-FFF2-40B4-BE49-F238E27FC236}">
                <a16:creationId xmlns:a16="http://schemas.microsoft.com/office/drawing/2014/main" id="{CB33C787-DC5C-809C-0740-23CFEFB7A1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6856" y="174226"/>
            <a:ext cx="3617807" cy="429503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202986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3337E0F-7C73-8562-0CC7-40E966D8C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04173"/>
            <a:ext cx="10018713" cy="2238335"/>
          </a:xfrm>
        </p:spPr>
        <p:txBody>
          <a:bodyPr/>
          <a:lstStyle/>
          <a:p>
            <a:r>
              <a:rPr lang="hu-HU" dirty="0"/>
              <a:t>Beszúró </a:t>
            </a:r>
            <a:r>
              <a:rPr lang="hu-HU" sz="40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és kiegyensúlyozó algoritmusok IV.</a:t>
            </a:r>
            <a:br>
              <a:rPr lang="hu-HU" sz="4000" kern="0" dirty="0">
                <a:effectLst/>
                <a:latin typeface="F16"/>
                <a:ea typeface="Calibri" panose="020F0502020204030204" pitchFamily="34" charset="0"/>
                <a:cs typeface="F16"/>
              </a:rPr>
            </a:br>
            <a:r>
              <a:rPr lang="hu-HU" kern="0" dirty="0">
                <a:latin typeface="F16"/>
                <a:ea typeface="Calibri" panose="020F0502020204030204" pitchFamily="34" charset="0"/>
                <a:cs typeface="F16"/>
              </a:rPr>
              <a:t>(tükörképek)</a:t>
            </a:r>
            <a:endParaRPr lang="hu-HU" dirty="0"/>
          </a:p>
        </p:txBody>
      </p:sp>
      <p:pic>
        <p:nvPicPr>
          <p:cNvPr id="12" name="Kép 11">
            <a:extLst>
              <a:ext uri="{FF2B5EF4-FFF2-40B4-BE49-F238E27FC236}">
                <a16:creationId xmlns:a16="http://schemas.microsoft.com/office/drawing/2014/main" id="{91092A29-B3DB-BCE1-6EB0-99368A70FE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673" y="2315600"/>
            <a:ext cx="3324157" cy="208064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6" name="Kép 15">
            <a:extLst>
              <a:ext uri="{FF2B5EF4-FFF2-40B4-BE49-F238E27FC236}">
                <a16:creationId xmlns:a16="http://schemas.microsoft.com/office/drawing/2014/main" id="{23A06A3A-9C1F-750C-E026-1413BA1DE4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450" y="2038614"/>
            <a:ext cx="3407645" cy="397838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1705229" y="1008174"/>
            <a:ext cx="10018713" cy="326458"/>
          </a:xfrm>
        </p:spPr>
        <p:txBody>
          <a:bodyPr>
            <a:normAutofit fontScale="70000" lnSpcReduction="20000"/>
          </a:bodyPr>
          <a:lstStyle/>
          <a:p>
            <a:r>
              <a:rPr lang="hu-HU" dirty="0"/>
              <a:t>L</a:t>
            </a:r>
            <a:endParaRPr lang="de-DE" dirty="0"/>
          </a:p>
        </p:txBody>
      </p:sp>
      <p:sp>
        <p:nvSpPr>
          <p:cNvPr id="4" name="Szövegdoboz 3"/>
          <p:cNvSpPr txBox="1"/>
          <p:nvPr/>
        </p:nvSpPr>
        <p:spPr>
          <a:xfrm>
            <a:off x="1809400" y="4798031"/>
            <a:ext cx="2593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</a:t>
            </a:r>
            <a:r>
              <a:rPr lang="hu-HU" dirty="0" err="1"/>
              <a:t>balancePPp</a:t>
            </a:r>
            <a:r>
              <a:rPr lang="hu-HU" dirty="0"/>
              <a:t> (R forgatás)</a:t>
            </a:r>
            <a:endParaRPr lang="de-DE" dirty="0"/>
          </a:p>
        </p:txBody>
      </p:sp>
      <p:sp>
        <p:nvSpPr>
          <p:cNvPr id="5" name="Szövegdoboz 4"/>
          <p:cNvSpPr txBox="1"/>
          <p:nvPr/>
        </p:nvSpPr>
        <p:spPr>
          <a:xfrm>
            <a:off x="7089169" y="6267236"/>
            <a:ext cx="28296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~</a:t>
            </a:r>
            <a:r>
              <a:rPr lang="hu-HU" dirty="0" err="1"/>
              <a:t>balanceMMp</a:t>
            </a:r>
            <a:r>
              <a:rPr lang="hu-HU" dirty="0"/>
              <a:t> (RL forgatás)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91459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8DEADF-F64D-44A2-8901-6D716ED45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939295"/>
            <a:ext cx="10018713" cy="944301"/>
          </a:xfrm>
        </p:spPr>
        <p:txBody>
          <a:bodyPr>
            <a:normAutofit/>
          </a:bodyPr>
          <a:lstStyle/>
          <a:p>
            <a:r>
              <a:rPr lang="hu-HU" dirty="0"/>
              <a:t>Az </a:t>
            </a:r>
            <a:r>
              <a:rPr lang="hu-HU" sz="40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AVL fába való beszúrás rövid összefoglalása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7CEB9F-DE52-A759-1A35-65CC6DB2E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72" y="2694562"/>
            <a:ext cx="9570051" cy="3608961"/>
          </a:xfrm>
        </p:spPr>
        <p:txBody>
          <a:bodyPr anchor="t">
            <a:normAutofit/>
          </a:bodyPr>
          <a:lstStyle/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Megkeressük a kulcs helyét a fában.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Ha a kulcs benne van a fában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 STOP.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Ha a kulcs helyén egy üres részfa található,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Beszúrunk az üres fa helyére</a:t>
            </a:r>
            <a:r>
              <a:rPr lang="hu-HU" kern="1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egy új, a kulcsot tartalmazó levélcsúcsot.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Ez a részfa eggyel magasabb lett.</a:t>
            </a:r>
          </a:p>
          <a:p>
            <a:pPr marL="0" indent="0">
              <a:lnSpc>
                <a:spcPct val="107000"/>
              </a:lnSpc>
              <a:spcAft>
                <a:spcPts val="800"/>
              </a:spcAft>
              <a:buNone/>
            </a:pPr>
            <a:endParaRPr lang="hu-HU" sz="18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53606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8DEADF-F64D-44A2-8901-6D716ED45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83557"/>
            <a:ext cx="10018713" cy="944301"/>
          </a:xfrm>
        </p:spPr>
        <p:txBody>
          <a:bodyPr>
            <a:normAutofit/>
          </a:bodyPr>
          <a:lstStyle/>
          <a:p>
            <a:r>
              <a:rPr lang="hu-HU" dirty="0"/>
              <a:t>Az </a:t>
            </a:r>
            <a:r>
              <a:rPr lang="hu-HU" sz="40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AVL fába való beszúrás rövid összefoglalása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57CEB9F-DE52-A759-1A35-65CC6DB2EA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72" y="1713052"/>
            <a:ext cx="9570051" cy="5011838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4"/>
            </a:pPr>
            <a:r>
              <a:rPr lang="hu-HU" kern="0" dirty="0">
                <a:ea typeface="Calibri" panose="020F0502020204030204" pitchFamily="34" charset="0"/>
                <a:cs typeface="F16"/>
              </a:rPr>
              <a:t>Ha a gyökércsúcsnál vagyunk,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kern="0" dirty="0">
                <a:ea typeface="Calibri" panose="020F0502020204030204" pitchFamily="34" charset="0"/>
                <a:cs typeface="F16"/>
              </a:rPr>
              <a:t>STOP.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a typeface="Calibri" panose="020F0502020204030204" pitchFamily="34" charset="0"/>
                <a:cs typeface="F16"/>
              </a:rPr>
              <a:t>Különben egyet fölfelé lépünk a keresőfában.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a typeface="Calibri" panose="020F0502020204030204" pitchFamily="34" charset="0"/>
                <a:cs typeface="F16"/>
              </a:rPr>
              <a:t>Mivel az a részfa, amiből fölfele léptünk, eggyel magasabb lett:</a:t>
            </a:r>
          </a:p>
          <a:p>
            <a:pPr lvl="3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 kern="0" dirty="0">
                <a:ea typeface="Calibri" panose="020F0502020204030204" pitchFamily="34" charset="0"/>
                <a:cs typeface="F16"/>
              </a:rPr>
              <a:t>Az aktuális csúcs egyensúlyát megfelelőképp módosítjuk:</a:t>
            </a:r>
          </a:p>
          <a:p>
            <a:pPr lvl="4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a typeface="Calibri" panose="020F0502020204030204" pitchFamily="34" charset="0"/>
                <a:cs typeface="F16"/>
              </a:rPr>
              <a:t>Ha a jobb részfa lett magasabb: +1, ha a bal: -1</a:t>
            </a:r>
            <a:endParaRPr lang="hu-HU" kern="0" dirty="0">
              <a:effectLst/>
              <a:ea typeface="Calibri" panose="020F0502020204030204" pitchFamily="34" charset="0"/>
              <a:cs typeface="F16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5"/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Ha az aktuális csúcs egyensúlya 0 lett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 az aktuális csúcshoz tartozó részfa alacsonyabb ága hozzá nőtt a </a:t>
            </a:r>
            <a:r>
              <a:rPr lang="hu-HU" kern="0" dirty="0" err="1">
                <a:effectLst/>
                <a:ea typeface="Calibri" panose="020F0502020204030204" pitchFamily="34" charset="0"/>
                <a:cs typeface="F16"/>
              </a:rPr>
              <a:t>magasabbikhoz</a:t>
            </a:r>
            <a:endParaRPr lang="hu-HU" kern="0" dirty="0">
              <a:ea typeface="Calibri" panose="020F0502020204030204" pitchFamily="34" charset="0"/>
              <a:cs typeface="F16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az aktuális részfa magassága = a beszúrás előtti állapottal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egyetlen más csúcs egyensúlyát sem kell módosítani: STOP.</a:t>
            </a:r>
          </a:p>
        </p:txBody>
      </p:sp>
    </p:spTree>
    <p:extLst>
      <p:ext uri="{BB962C8B-B14F-4D97-AF65-F5344CB8AC3E}">
        <p14:creationId xmlns:p14="http://schemas.microsoft.com/office/powerpoint/2010/main" val="18439800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29374-A4CC-E51C-9F4E-D42DA26D0E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7EC18BC-A785-0931-DA48-991DE9850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83557"/>
            <a:ext cx="10018713" cy="944301"/>
          </a:xfrm>
        </p:spPr>
        <p:txBody>
          <a:bodyPr>
            <a:normAutofit/>
          </a:bodyPr>
          <a:lstStyle/>
          <a:p>
            <a:r>
              <a:rPr lang="hu-HU" dirty="0"/>
              <a:t>Az </a:t>
            </a:r>
            <a:r>
              <a:rPr lang="hu-HU" sz="40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AVL fába való beszúrás rövid összefoglalása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1982C39-06C8-A778-166B-D758BA611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72" y="2169268"/>
            <a:ext cx="9570051" cy="4555622"/>
          </a:xfrm>
        </p:spPr>
        <p:txBody>
          <a:bodyPr anchor="t">
            <a:normAutofit/>
          </a:bodyPr>
          <a:lstStyle/>
          <a:p>
            <a:pPr marL="457200" indent="-4572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6"/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Ha az aktuális csúcs új egyensúlya 1 vagy -1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 előtte 0 volt -&gt; az aktuális részfa magasabb lett eggyel. -&gt; a 4. ponttól folytatjuk.</a:t>
            </a:r>
            <a:endParaRPr lang="hu-HU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800"/>
              </a:spcAft>
              <a:buFont typeface="+mj-lt"/>
              <a:buAutoNum type="arabicPeriod" startAt="6"/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Ha az aktuális csúcs új egyensúlya 2 vagy -2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 a hozzá tartozó részfát ki kell egyensúlyozni.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A </a:t>
            </a:r>
            <a:r>
              <a:rPr lang="hu-HU" kern="0" dirty="0">
                <a:effectLst/>
                <a:ea typeface="Calibri" panose="020F0502020204030204" pitchFamily="34" charset="0"/>
                <a:cs typeface="F57"/>
              </a:rPr>
              <a:t>kiegyensúlyozás után az aktuális részfa visszanyeri a beszúrás előtti magasságát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már egyetlen más csúcs egyensúlyát sem kell módosítani: STOP.</a:t>
            </a:r>
          </a:p>
          <a:p>
            <a:pPr lvl="1"/>
            <a:r>
              <a:rPr lang="hu-HU" b="0" i="0" u="none" strike="noStrike" baseline="0" dirty="0"/>
              <a:t>A 2 és -2 eseteket a </a:t>
            </a:r>
            <a:r>
              <a:rPr lang="hu-HU" b="0" i="0" u="none" strike="noStrike" baseline="0" dirty="0" err="1"/>
              <a:t>struktogramban</a:t>
            </a:r>
            <a:r>
              <a:rPr lang="hu-HU" b="0" i="0" u="none" strike="noStrike" baseline="0" dirty="0"/>
              <a:t> nem számoltuk ki expliciten, hogy az egyensúly tárolására elég legyen két bit.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5473141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elhő 3">
            <a:extLst>
              <a:ext uri="{FF2B5EF4-FFF2-40B4-BE49-F238E27FC236}">
                <a16:creationId xmlns:a16="http://schemas.microsoft.com/office/drawing/2014/main" id="{2CA09A33-A227-8C2B-7347-B0ECA063694A}"/>
              </a:ext>
            </a:extLst>
          </p:cNvPr>
          <p:cNvSpPr/>
          <p:nvPr/>
        </p:nvSpPr>
        <p:spPr>
          <a:xfrm>
            <a:off x="1036320" y="2349661"/>
            <a:ext cx="10160000" cy="1754979"/>
          </a:xfrm>
          <a:prstGeom prst="cloud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A357F002-A22B-78E5-C0D3-B0D233474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0137" y="671332"/>
            <a:ext cx="10018713" cy="1678329"/>
          </a:xfrm>
        </p:spPr>
        <p:txBody>
          <a:bodyPr>
            <a:normAutofit fontScale="90000"/>
          </a:bodyPr>
          <a:lstStyle/>
          <a:p>
            <a:r>
              <a:rPr lang="hu-HU" sz="4000" kern="0" dirty="0">
                <a:effectLst/>
                <a:latin typeface="F16"/>
                <a:ea typeface="Calibri" panose="020F0502020204030204" pitchFamily="34" charset="0"/>
                <a:cs typeface="F16"/>
              </a:rPr>
              <a:t>Az algoritmusban a </a:t>
            </a:r>
            <a:r>
              <a:rPr lang="hu-HU" sz="4000" kern="0" dirty="0">
                <a:effectLst/>
                <a:latin typeface="F57"/>
                <a:ea typeface="Calibri" panose="020F0502020204030204" pitchFamily="34" charset="0"/>
                <a:cs typeface="F57"/>
              </a:rPr>
              <a:t>kiegyensúlyozás után az aktuális részfa visszanyeri a beszúrás előtti magasságát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C52FE54-5CF3-EB16-8A49-03A0BF11BC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1" y="2673752"/>
                <a:ext cx="9712010" cy="3854369"/>
              </a:xfrm>
            </p:spPr>
            <p:txBody>
              <a:bodyPr anchor="t">
                <a:normAutofit/>
              </a:bodyPr>
              <a:lstStyle/>
              <a:p>
                <a:pPr marL="184150" indent="-184150" algn="ctr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b="1" kern="0" dirty="0">
                    <a:solidFill>
                      <a:srgbClr val="C00000"/>
                    </a:solidFill>
                    <a:effectLst/>
                    <a:ea typeface="Calibri" panose="020F0502020204030204" pitchFamily="34" charset="0"/>
                    <a:cs typeface="F16"/>
                  </a:rPr>
                  <a:t>Állítás: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 </a:t>
                </a:r>
                <a:r>
                  <a:rPr lang="hu-HU" kern="0" dirty="0">
                    <a:ea typeface="Calibri" panose="020F0502020204030204" pitchFamily="34" charset="0"/>
                    <a:cs typeface="F16"/>
                  </a:rPr>
                  <a:t>A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z algoritmusban a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57"/>
                  </a:rPr>
                  <a:t>kiegyensúlyozás után az aktuális részfa visszanyeri a beszúrás előtti magasságát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b="1" kern="0" dirty="0">
                    <a:solidFill>
                      <a:srgbClr val="C00000"/>
                    </a:solidFill>
                    <a:effectLst/>
                    <a:ea typeface="Calibri" panose="020F0502020204030204" pitchFamily="34" charset="0"/>
                    <a:cs typeface="F57"/>
                  </a:rPr>
                  <a:t>Bizonyítás: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A kiegyensúlyozandó részfa gyökere T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++ eset: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(~ T -- eset) 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A T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++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esethez tartozó kiegyensúlyozási sémák: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[</a:t>
                </a:r>
                <a14:m>
                  <m:oMath xmlns:m="http://schemas.openxmlformats.org/officeDocument/2006/math">
                    <m:r>
                      <a:rPr lang="hu-HU" i="1" kern="0">
                        <a:effectLst/>
                        <a:ea typeface="Calibri" panose="020F0502020204030204" pitchFamily="34" charset="0"/>
                        <a:cs typeface="CMR12"/>
                      </a:rPr>
                      <m:t> </m:t>
                    </m:r>
                    <m:r>
                      <a:rPr lang="hu-HU" i="1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T++ (</a:t>
                </a:r>
                <a14:m>
                  <m:oMath xmlns:m="http://schemas.openxmlformats.org/officeDocument/2006/math">
                    <m:r>
                      <a:rPr lang="hu-HU" i="1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R+ </a:t>
                </a:r>
                <a14:m>
                  <m:oMath xmlns:m="http://schemas.openxmlformats.org/officeDocument/2006/math">
                    <m:r>
                      <a:rPr lang="hu-HU" i="1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)]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SY10"/>
                  </a:rPr>
                  <a:t>-&gt;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[(</a:t>
                </a:r>
                <a14:m>
                  <m:oMath xmlns:m="http://schemas.openxmlformats.org/officeDocument/2006/math">
                    <m:r>
                      <a:rPr lang="hu-HU" i="1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hu-HU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T</a:t>
                </a:r>
                <a:r>
                  <a:rPr lang="hu-HU" b="1" dirty="0"/>
                  <a:t> ◦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 </a:t>
                </a:r>
                <a14:m>
                  <m:oMath xmlns:m="http://schemas.openxmlformats.org/officeDocument/2006/math">
                    <m:r>
                      <a:rPr lang="hu-HU" i="1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R</a:t>
                </a:r>
                <a:r>
                  <a:rPr lang="hu-HU" b="1" dirty="0"/>
                  <a:t> ◦</a:t>
                </a: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 </a:t>
                </a:r>
                <a14:m>
                  <m:oMath xmlns:m="http://schemas.openxmlformats.org/officeDocument/2006/math">
                    <m:r>
                      <a:rPr lang="hu-HU" i="1" kern="100">
                        <a:effectLst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hu-HU" kern="0" dirty="0">
                    <a:effectLst/>
                    <a:ea typeface="Calibri" panose="020F0502020204030204" pitchFamily="34" charset="0"/>
                    <a:cs typeface="CMR12"/>
                  </a:rPr>
                  <a:t>]</a:t>
                </a:r>
                <a:endParaRPr lang="hu-HU" kern="0" dirty="0">
                  <a:ea typeface="Calibri" panose="020F0502020204030204" pitchFamily="34" charset="0"/>
                  <a:cs typeface="CMR12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/>
                  <a:t>{ </a:t>
                </a:r>
                <a14:m>
                  <m:oMath xmlns:m="http://schemas.openxmlformats.org/officeDocument/2006/math">
                    <m:r>
                      <a:rPr lang="hu-HU" i="1"/>
                      <m:t>𝛼</m:t>
                    </m:r>
                  </m:oMath>
                </a14:m>
                <a:r>
                  <a:rPr lang="hu-HU" dirty="0"/>
                  <a:t> T++ [(</a:t>
                </a:r>
                <a14:m>
                  <m:oMath xmlns:m="http://schemas.openxmlformats.org/officeDocument/2006/math">
                    <m:r>
                      <a:rPr lang="hu-HU" i="1"/>
                      <m:t>𝛽</m:t>
                    </m:r>
                  </m:oMath>
                </a14:m>
                <a:r>
                  <a:rPr lang="hu-HU" dirty="0"/>
                  <a:t> L-</a:t>
                </a:r>
                <a:r>
                  <a:rPr lang="hu-HU" b="1" dirty="0"/>
                  <a:t>◦</a:t>
                </a:r>
                <a:r>
                  <a:rPr lang="hu-HU" dirty="0"/>
                  <a:t>+ </a:t>
                </a:r>
                <a14:m>
                  <m:oMath xmlns:m="http://schemas.openxmlformats.org/officeDocument/2006/math">
                    <m:r>
                      <a:rPr lang="hu-HU" i="1"/>
                      <m:t>𝛾</m:t>
                    </m:r>
                  </m:oMath>
                </a14:m>
                <a:r>
                  <a:rPr lang="hu-HU" dirty="0"/>
                  <a:t>) R- </a:t>
                </a:r>
                <a14:m>
                  <m:oMath xmlns:m="http://schemas.openxmlformats.org/officeDocument/2006/math">
                    <m:r>
                      <a:rPr lang="hu-HU" i="1"/>
                      <m:t>𝛿</m:t>
                    </m:r>
                  </m:oMath>
                </a14:m>
                <a:r>
                  <a:rPr lang="hu-HU" dirty="0"/>
                  <a:t>] } -&gt; { [</a:t>
                </a:r>
                <a14:m>
                  <m:oMath xmlns:m="http://schemas.openxmlformats.org/officeDocument/2006/math">
                    <m:r>
                      <a:rPr lang="hu-HU" i="1"/>
                      <m:t>𝛼</m:t>
                    </m:r>
                  </m:oMath>
                </a14:m>
                <a:r>
                  <a:rPr lang="hu-HU" dirty="0"/>
                  <a:t> T</a:t>
                </a:r>
                <a:r>
                  <a:rPr lang="hu-HU" b="1" dirty="0"/>
                  <a:t>◦◦</a:t>
                </a:r>
                <a:r>
                  <a:rPr lang="hu-HU" dirty="0"/>
                  <a:t>- </a:t>
                </a:r>
                <a14:m>
                  <m:oMath xmlns:m="http://schemas.openxmlformats.org/officeDocument/2006/math">
                    <m:r>
                      <a:rPr lang="hu-HU" i="1"/>
                      <m:t>𝛽</m:t>
                    </m:r>
                  </m:oMath>
                </a14:m>
                <a:r>
                  <a:rPr lang="hu-HU" dirty="0"/>
                  <a:t>] L◦ [</a:t>
                </a:r>
                <a14:m>
                  <m:oMath xmlns:m="http://schemas.openxmlformats.org/officeDocument/2006/math">
                    <m:r>
                      <a:rPr lang="hu-HU" i="1"/>
                      <m:t>𝛾</m:t>
                    </m:r>
                  </m:oMath>
                </a14:m>
                <a:r>
                  <a:rPr lang="hu-HU" dirty="0"/>
                  <a:t> R+◦◦ </a:t>
                </a:r>
                <a14:m>
                  <m:oMath xmlns:m="http://schemas.openxmlformats.org/officeDocument/2006/math">
                    <m:r>
                      <a:rPr lang="hu-HU" i="1"/>
                      <m:t>𝛿</m:t>
                    </m:r>
                  </m:oMath>
                </a14:m>
                <a:r>
                  <a:rPr lang="hu-HU" dirty="0"/>
                  <a:t>] }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C52FE54-5CF3-EB16-8A49-03A0BF11BC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2673752"/>
                <a:ext cx="9712010" cy="3854369"/>
              </a:xfrm>
              <a:blipFill>
                <a:blip r:embed="rId2"/>
                <a:stretch>
                  <a:fillRect l="-1568" t="-4747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0098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98CC7C-977F-0AC7-0B4F-884B4C57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909" y="213167"/>
            <a:ext cx="10018713" cy="853633"/>
          </a:xfrm>
        </p:spPr>
        <p:txBody>
          <a:bodyPr/>
          <a:lstStyle/>
          <a:p>
            <a:r>
              <a:rPr lang="hu-HU" dirty="0"/>
              <a:t>Bizonyítás folytatása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02C8809E-D2AA-C8C1-1421-2C10289415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284791"/>
                <a:ext cx="10018713" cy="5360042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lnSpc>
                    <a:spcPct val="107000"/>
                  </a:lnSpc>
                  <a:spcAft>
                    <a:spcPts val="800"/>
                  </a:spcAft>
                  <a:buFont typeface="+mj-lt"/>
                  <a:buAutoNum type="arabicPeriod"/>
                </a:pP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Ha a T csúcs jobboldali R gyereke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+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vagy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alibri" panose="020F0502020204030204" pitchFamily="34" charset="0"/>
                  </a:rPr>
                  <a:t> -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súlyú -&gt; a fenti sémák közül a megfelelő alkalmazható: </a:t>
                </a:r>
                <a:endParaRPr lang="hu-H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a beszúró algoritmus a fában a beszúrás helyétől egyesével fölfele lépked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az első kiegyensúlyozatlan csúcsnál azonnal kiegyensúlyoz</a:t>
                </a:r>
                <a:endParaRPr lang="hu-HU" sz="1800" kern="0" dirty="0">
                  <a:ea typeface="Calibri" panose="020F0502020204030204" pitchFamily="34" charset="0"/>
                  <a:cs typeface="F16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ez alatt nincs kiegyensúlyozatlan csúcs (azaz az </a:t>
                </a:r>
                <a14:m>
                  <m:oMath xmlns:m="http://schemas.openxmlformats.org/officeDocument/2006/math">
                    <m:r>
                      <a:rPr lang="hu-H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𝛼𝛽𝛾</m:t>
                    </m:r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𝛿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 részfák is kiegyensúlyozottak) 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ez a fenti forgatások feltétele,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Keresőfa marad: a kiegyensúlyozás nélküli beszúró algoritmus garantál</a:t>
                </a:r>
                <a:endParaRPr lang="hu-HU" sz="1800" dirty="0"/>
              </a:p>
              <a:p>
                <a:pPr marL="342900" indent="-342900">
                  <a:buFont typeface="+mj-lt"/>
                  <a:buAutoNum type="arabicPeriod"/>
                </a:pPr>
                <a:r>
                  <a:rPr lang="hu-HU" sz="2000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A fenti sémák minden esetet lefednek, azaz R</a:t>
                </a:r>
                <a:r>
                  <a:rPr lang="hu-HU" sz="2000" kern="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+ </a:t>
                </a:r>
                <a:r>
                  <a:rPr lang="hu-HU" sz="2000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vagy R</a:t>
                </a:r>
                <a:r>
                  <a:rPr lang="hu-HU" sz="2000" kern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-</a:t>
                </a:r>
                <a:r>
                  <a:rPr lang="hu-HU" sz="2000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: </a:t>
                </a:r>
              </a:p>
              <a:p>
                <a:pPr lvl="1"/>
                <a:r>
                  <a:rPr lang="hu-HU" sz="1800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R nem lehet a beszúrás által létrehozott új csúcs</a:t>
                </a:r>
              </a:p>
              <a:p>
                <a:pPr lvl="2"/>
                <a:r>
                  <a:rPr lang="hu-HU" sz="1600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mert különben T-</a:t>
                </a:r>
                <a:r>
                  <a:rPr lang="hu-HU" sz="1600" kern="0" dirty="0" err="1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nek</a:t>
                </a:r>
                <a:r>
                  <a:rPr lang="hu-HU" sz="1600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 a beszúrás előtti jobboldali részfája üres lett volna -&gt; most nem lehetne T</a:t>
                </a:r>
                <a:r>
                  <a:rPr lang="hu-HU" sz="1600" kern="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++</a:t>
                </a:r>
              </a:p>
              <a:p>
                <a:pPr lvl="1"/>
                <a:r>
                  <a:rPr lang="hu-HU" sz="1800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Ha a fölfele lépkedés során nulla egyensúlyú csúcs áll elő, akkor a fölötte levő csúcsok egyensúlya már nem módosul, így kiegyensúlyozatlan csúcs sem állhat elő. Márpedig most T</a:t>
                </a:r>
                <a:r>
                  <a:rPr lang="hu-HU" sz="1800" kern="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++</a:t>
                </a:r>
                <a:r>
                  <a:rPr lang="hu-HU" sz="1800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. Így tehát az új csúcstól T-</a:t>
                </a:r>
                <a:r>
                  <a:rPr lang="hu-HU" sz="1800" kern="0" dirty="0" err="1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ig</a:t>
                </a:r>
                <a:r>
                  <a:rPr lang="hu-HU" sz="1800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 fölfelé vezető úton minden csúcs, azaz R egyensúlya is </a:t>
                </a:r>
                <a:r>
                  <a:rPr lang="hu-HU" sz="1800" kern="0" dirty="0">
                    <a:effectLst/>
                    <a:latin typeface="CMR12"/>
                    <a:ea typeface="Calibri" panose="020F0502020204030204" pitchFamily="34" charset="0"/>
                    <a:cs typeface="CMR12"/>
                  </a:rPr>
                  <a:t>+ </a:t>
                </a:r>
                <a:r>
                  <a:rPr lang="hu-HU" sz="1800" kern="0" dirty="0">
                    <a:effectLst/>
                    <a:latin typeface="F16"/>
                    <a:ea typeface="Calibri" panose="020F0502020204030204" pitchFamily="34" charset="0"/>
                    <a:cs typeface="F16"/>
                  </a:rPr>
                  <a:t>vagy </a:t>
                </a:r>
                <a:r>
                  <a:rPr lang="hu-HU" sz="1800" kern="0" dirty="0">
                    <a:effectLst/>
                    <a:latin typeface="Calibri" panose="020F0502020204030204" pitchFamily="34" charset="0"/>
                    <a:ea typeface="Calibri" panose="020F0502020204030204" pitchFamily="34" charset="0"/>
                  </a:rPr>
                  <a:t> -</a:t>
                </a:r>
                <a:r>
                  <a:rPr lang="hu-HU" sz="1800" kern="0" dirty="0">
                    <a:latin typeface="F16"/>
                    <a:ea typeface="Calibri" panose="020F0502020204030204" pitchFamily="34" charset="0"/>
                  </a:rPr>
                  <a:t>.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02C8809E-D2AA-C8C1-1421-2C1028941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284791"/>
                <a:ext cx="10018713" cy="5360042"/>
              </a:xfrm>
              <a:blipFill>
                <a:blip r:embed="rId2"/>
                <a:stretch>
                  <a:fillRect l="-1338" t="-1593" r="-487" b="-22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2729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elhő 4">
            <a:extLst>
              <a:ext uri="{FF2B5EF4-FFF2-40B4-BE49-F238E27FC236}">
                <a16:creationId xmlns:a16="http://schemas.microsoft.com/office/drawing/2014/main" id="{218E5918-4B86-D5F5-88A9-0A5DF3714EEC}"/>
              </a:ext>
            </a:extLst>
          </p:cNvPr>
          <p:cNvSpPr/>
          <p:nvPr/>
        </p:nvSpPr>
        <p:spPr>
          <a:xfrm>
            <a:off x="529163" y="3671392"/>
            <a:ext cx="10556500" cy="1931739"/>
          </a:xfrm>
          <a:prstGeom prst="cloud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Felhő 3">
            <a:extLst>
              <a:ext uri="{FF2B5EF4-FFF2-40B4-BE49-F238E27FC236}">
                <a16:creationId xmlns:a16="http://schemas.microsoft.com/office/drawing/2014/main" id="{D5A3B390-84AF-88D2-09DE-6B357CEF6463}"/>
              </a:ext>
            </a:extLst>
          </p:cNvPr>
          <p:cNvSpPr/>
          <p:nvPr/>
        </p:nvSpPr>
        <p:spPr>
          <a:xfrm>
            <a:off x="1106337" y="1972295"/>
            <a:ext cx="9883396" cy="1769972"/>
          </a:xfrm>
          <a:prstGeom prst="cloud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3864A36-E6E0-B313-4A9F-441FC356F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2977" y="184614"/>
            <a:ext cx="6960443" cy="1584064"/>
          </a:xfrm>
        </p:spPr>
        <p:txBody>
          <a:bodyPr>
            <a:normAutofit/>
          </a:bodyPr>
          <a:lstStyle/>
          <a:p>
            <a:r>
              <a:rPr lang="hu-HU" dirty="0"/>
              <a:t>AVL fa fogalma</a:t>
            </a:r>
            <a:br>
              <a:rPr lang="hu-HU" dirty="0"/>
            </a:br>
            <a:r>
              <a:rPr lang="hu-HU" sz="3200" dirty="0"/>
              <a:t>(</a:t>
            </a:r>
            <a:r>
              <a:rPr lang="hu-HU" sz="32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hu-HU" sz="3200" b="0" i="0" u="none" strike="noStrike" baseline="0" dirty="0" err="1">
                <a:solidFill>
                  <a:srgbClr val="000000"/>
                </a:solidFill>
              </a:rPr>
              <a:t>Adelszon-Velszkij</a:t>
            </a:r>
            <a:r>
              <a:rPr lang="hu-HU" sz="3200" b="0" i="0" u="none" strike="noStrike" baseline="0" dirty="0">
                <a:solidFill>
                  <a:srgbClr val="000000"/>
                </a:solidFill>
              </a:rPr>
              <a:t> és </a:t>
            </a:r>
            <a:r>
              <a:rPr lang="hu-HU" sz="3200" b="0" i="0" u="none" strike="noStrike" baseline="0" dirty="0" err="1">
                <a:solidFill>
                  <a:srgbClr val="000000"/>
                </a:solidFill>
              </a:rPr>
              <a:t>Landisz</a:t>
            </a:r>
            <a:r>
              <a:rPr lang="hu-HU" sz="3200" b="0" i="0" u="none" strike="noStrike" baseline="0" dirty="0">
                <a:solidFill>
                  <a:srgbClr val="000000"/>
                </a:solidFill>
              </a:rPr>
              <a:t>, 1962 </a:t>
            </a:r>
            <a:r>
              <a:rPr lang="hu-HU" sz="3200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714E9CE-1846-8488-4356-EB33048E8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367" y="2540000"/>
            <a:ext cx="9610300" cy="3875565"/>
          </a:xfrm>
        </p:spPr>
        <p:txBody>
          <a:bodyPr anchor="t">
            <a:normAutofit lnSpcReduction="10000"/>
          </a:bodyPr>
          <a:lstStyle/>
          <a:p>
            <a:r>
              <a:rPr lang="hu-HU" sz="2800" b="1" dirty="0">
                <a:solidFill>
                  <a:schemeClr val="accent1"/>
                </a:solidFill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Definíció:</a:t>
            </a:r>
            <a:r>
              <a:rPr lang="hu-HU" sz="2800" b="1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Az AVL fák magasság szerint kiegyensúlyozott bináris keresőfák.</a:t>
            </a:r>
            <a:br>
              <a:rPr lang="hu-HU" sz="28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hu-HU" sz="2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hu-HU" sz="2800" kern="0" dirty="0">
                <a:effectLst/>
                <a:ea typeface="Calibri" panose="020F0502020204030204" pitchFamily="34" charset="0"/>
                <a:cs typeface="F16"/>
              </a:rPr>
              <a:t>Egy bináris </a:t>
            </a:r>
            <a:r>
              <a:rPr lang="hu-HU" sz="2800" i="1" kern="0" dirty="0">
                <a:effectLst/>
                <a:ea typeface="Calibri" panose="020F0502020204030204" pitchFamily="34" charset="0"/>
                <a:cs typeface="F16"/>
              </a:rPr>
              <a:t>fa </a:t>
            </a:r>
            <a:r>
              <a:rPr lang="hu-HU" sz="2800" i="1" kern="0" dirty="0">
                <a:effectLst/>
                <a:ea typeface="Calibri" panose="020F0502020204030204" pitchFamily="34" charset="0"/>
                <a:cs typeface="F57"/>
              </a:rPr>
              <a:t>magasság szerint kiegyensúlyozott </a:t>
            </a:r>
            <a:br>
              <a:rPr lang="hu-HU" sz="2800" i="1" kern="0" dirty="0">
                <a:effectLst/>
                <a:ea typeface="Calibri" panose="020F0502020204030204" pitchFamily="34" charset="0"/>
                <a:cs typeface="F57"/>
              </a:rPr>
            </a:br>
            <a:r>
              <a:rPr lang="hu-HU" sz="2800" kern="0" dirty="0">
                <a:effectLst/>
                <a:ea typeface="Calibri" panose="020F0502020204030204" pitchFamily="34" charset="0"/>
                <a:cs typeface="F57"/>
              </a:rPr>
              <a:t>(</a:t>
            </a:r>
            <a:r>
              <a:rPr lang="hu-HU" sz="2800" dirty="0" err="1"/>
              <a:t>height-balanced</a:t>
            </a:r>
            <a:r>
              <a:rPr lang="hu-HU" sz="2800" dirty="0"/>
              <a:t> BST)</a:t>
            </a:r>
            <a:endParaRPr lang="hu-HU" sz="2800" kern="0" dirty="0">
              <a:effectLst/>
              <a:ea typeface="Calibri" panose="020F0502020204030204" pitchFamily="34" charset="0"/>
              <a:cs typeface="F16"/>
            </a:endParaRPr>
          </a:p>
          <a:p>
            <a:pPr lvl="1"/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ha minden csúcsa kiegyensúlyozott.</a:t>
            </a:r>
          </a:p>
          <a:p>
            <a:pPr lvl="2"/>
            <a:endParaRPr lang="hu-HU" sz="2000" kern="0" dirty="0">
              <a:effectLst/>
              <a:ea typeface="Calibri" panose="020F0502020204030204" pitchFamily="34" charset="0"/>
              <a:cs typeface="F16"/>
            </a:endParaRPr>
          </a:p>
          <a:p>
            <a:pPr lvl="2"/>
            <a:r>
              <a:rPr lang="hu-HU" sz="2400" kern="0" dirty="0">
                <a:effectLst/>
                <a:ea typeface="Calibri" panose="020F0502020204030204" pitchFamily="34" charset="0"/>
                <a:cs typeface="F57"/>
              </a:rPr>
              <a:t>kiegyensúlyozott ~</a:t>
            </a: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 </a:t>
            </a:r>
            <a:r>
              <a:rPr lang="hu-HU" sz="2400" kern="0" dirty="0">
                <a:effectLst/>
                <a:ea typeface="Calibri" panose="020F0502020204030204" pitchFamily="34" charset="0"/>
                <a:cs typeface="F57"/>
              </a:rPr>
              <a:t>magasság szerint kiegyensúlyozott</a:t>
            </a:r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5302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98CC7C-977F-0AC7-0B4F-884B4C57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909" y="213167"/>
            <a:ext cx="10018713" cy="853633"/>
          </a:xfrm>
        </p:spPr>
        <p:txBody>
          <a:bodyPr/>
          <a:lstStyle/>
          <a:p>
            <a:r>
              <a:rPr lang="hu-HU" dirty="0"/>
              <a:t>Bizonyítás folytatása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02C8809E-D2AA-C8C1-1421-2C10289415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066800"/>
                <a:ext cx="10018713" cy="5578033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 startAt="3"/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A kiegyensúlyozások visszaállítják a részfa beszúrás előtti magasságát. </a:t>
                </a:r>
              </a:p>
              <a:p>
                <a:pPr lvl="1"/>
                <a:r>
                  <a:rPr lang="hu-HU" sz="2200" kern="0" dirty="0">
                    <a:effectLst/>
                    <a:ea typeface="Calibri" panose="020F0502020204030204" pitchFamily="34" charset="0"/>
                    <a:cs typeface="F16"/>
                  </a:rPr>
                  <a:t>A T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CMR12"/>
                  </a:rPr>
                  <a:t>++ 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F16"/>
                  </a:rPr>
                  <a:t>kiegyensúlyozatlan csúcs a beszúrás előtt kiegyensúlyozott volt</a:t>
                </a:r>
              </a:p>
              <a:p>
                <a:pPr lvl="1"/>
                <a:r>
                  <a:rPr lang="hu-HU" sz="2200" kern="0" dirty="0">
                    <a:effectLst/>
                    <a:ea typeface="Calibri" panose="020F0502020204030204" pitchFamily="34" charset="0"/>
                    <a:cs typeface="F16"/>
                  </a:rPr>
                  <a:t>A beszúrás, a beszúrás helyétől kezdve T-</a:t>
                </a:r>
                <a:r>
                  <a:rPr lang="hu-HU" sz="2200" kern="0" dirty="0" err="1">
                    <a:effectLst/>
                    <a:ea typeface="Calibri" panose="020F0502020204030204" pitchFamily="34" charset="0"/>
                    <a:cs typeface="F16"/>
                  </a:rPr>
                  <a:t>ig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F16"/>
                  </a:rPr>
                  <a:t> fölfelé vezető úton mindegyik részfa magasságát pontosan eggyel növelte -&gt;, a beszúrás előtt T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CMR12"/>
                  </a:rPr>
                  <a:t>+ 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F16"/>
                  </a:rPr>
                  <a:t>volt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hu-HU" sz="2200" kern="0" dirty="0">
                    <a:effectLst/>
                    <a:ea typeface="Calibri" panose="020F0502020204030204" pitchFamily="34" charset="0"/>
                    <a:cs typeface="F16"/>
                  </a:rPr>
                  <a:t>A beszúrás előtt, </a:t>
                </a:r>
                <a:r>
                  <a:rPr lang="hu-HU" sz="2200" i="1" kern="0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CMR12"/>
                  </a:rPr>
                  <a:t>= </a:t>
                </a:r>
                <a:r>
                  <a:rPr lang="hu-HU" sz="2200" i="1" kern="0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sz="2200" i="1" kern="1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hu-HU" sz="22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F16"/>
                  </a:rPr>
                  <a:t>jelöléssel, a T gyökerű részfa </a:t>
                </a:r>
                <a:r>
                  <a:rPr lang="hu-HU" sz="2200" i="1" kern="0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CMR12"/>
                  </a:rPr>
                  <a:t>+2 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F16"/>
                  </a:rPr>
                  <a:t>magas volt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hu-HU" sz="2200" kern="0" dirty="0">
                    <a:effectLst/>
                    <a:ea typeface="Calibri" panose="020F0502020204030204" pitchFamily="34" charset="0"/>
                    <a:cs typeface="F16"/>
                  </a:rPr>
                  <a:t>A beszúrás után T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CMR12"/>
                  </a:rPr>
                  <a:t>++ 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F16"/>
                  </a:rPr>
                  <a:t>lett -&gt; a T gyökerű részfa </a:t>
                </a:r>
                <a:r>
                  <a:rPr lang="hu-HU" sz="2200" i="1" kern="0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CMR12"/>
                  </a:rPr>
                  <a:t>+3 </a:t>
                </a:r>
                <a:r>
                  <a:rPr lang="hu-HU" sz="2200" kern="0" dirty="0">
                    <a:effectLst/>
                    <a:ea typeface="Calibri" panose="020F0502020204030204" pitchFamily="34" charset="0"/>
                    <a:cs typeface="F16"/>
                  </a:rPr>
                  <a:t>magas lett</a:t>
                </a:r>
              </a:p>
              <a:p>
                <a:pPr lvl="1"/>
                <a:r>
                  <a:rPr lang="hu-HU" sz="2200" b="0" i="0" u="none" strike="noStrike" baseline="0" dirty="0"/>
                  <a:t>A beszúrás utáni, de még a kiegyensúlyozás előtti állapotot tekintve a T jobboldali gyerekére megkülönböztetjük:</a:t>
                </a:r>
              </a:p>
              <a:p>
                <a:pPr lvl="2"/>
                <a:r>
                  <a:rPr lang="hu-HU" sz="2000" dirty="0"/>
                  <a:t>R+ eset</a:t>
                </a:r>
              </a:p>
              <a:p>
                <a:pPr lvl="2"/>
                <a:r>
                  <a:rPr lang="hu-HU" sz="2000" dirty="0"/>
                  <a:t>R- eset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02C8809E-D2AA-C8C1-1421-2C1028941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066800"/>
                <a:ext cx="10018713" cy="5578033"/>
              </a:xfrm>
              <a:blipFill>
                <a:blip r:embed="rId2"/>
                <a:stretch>
                  <a:fillRect l="-176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0313919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A98CC7C-977F-0AC7-0B4F-884B4C579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6909" y="213167"/>
            <a:ext cx="10018713" cy="853633"/>
          </a:xfrm>
        </p:spPr>
        <p:txBody>
          <a:bodyPr/>
          <a:lstStyle/>
          <a:p>
            <a:r>
              <a:rPr lang="hu-HU" dirty="0"/>
              <a:t>Bizonyítás folytatása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02C8809E-D2AA-C8C1-1421-2C10289415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066800"/>
                <a:ext cx="10018713" cy="5578033"/>
              </a:xfrm>
            </p:spPr>
            <p:txBody>
              <a:bodyPr>
                <a:normAutofit/>
              </a:bodyPr>
              <a:lstStyle/>
              <a:p>
                <a:pPr lvl="2"/>
                <a:r>
                  <a:rPr lang="hu-HU" sz="2000" dirty="0"/>
                  <a:t>R+ eset:</a:t>
                </a:r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) =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=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800" kern="0" dirty="0">
                    <a:ea typeface="Calibri" panose="020F0502020204030204" pitchFamily="34" charset="0"/>
                    <a:cs typeface="CMR12"/>
                  </a:rPr>
                  <a:t> és </a:t>
                </a:r>
                <a:r>
                  <a:rPr lang="hu-HU" sz="1800" i="1" kern="0" dirty="0"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1800" kern="0" dirty="0"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hu-HU" sz="1800" kern="0" dirty="0">
                    <a:ea typeface="Calibri" panose="020F0502020204030204" pitchFamily="34" charset="0"/>
                    <a:cs typeface="CMR12"/>
                  </a:rPr>
                  <a:t>) = </a:t>
                </a:r>
                <a:r>
                  <a:rPr lang="hu-HU" sz="1800" i="1" kern="0" dirty="0"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1800" kern="0" dirty="0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a typeface="Calibri" panose="020F0502020204030204" pitchFamily="34" charset="0"/>
                    <a:cs typeface="CMR12"/>
                  </a:rPr>
                  <a:t>+ 1</a:t>
                </a:r>
                <a:endParaRPr lang="hu-HU" sz="1800" kern="0" dirty="0">
                  <a:effectLst/>
                  <a:ea typeface="Calibri" panose="020F0502020204030204" pitchFamily="34" charset="0"/>
                  <a:cs typeface="F16"/>
                </a:endParaRPr>
              </a:p>
              <a:p>
                <a:pPr lvl="3">
                  <a:buFont typeface="Wingdings" panose="05000000000000000000" pitchFamily="2" charset="2"/>
                  <a:buChar char="Ø"/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A kiegyensúlyozás után: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 h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([(</a:t>
                </a:r>
                <a14:m>
                  <m:oMath xmlns:m="http://schemas.openxmlformats.org/officeDocument/2006/math"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T </a:t>
                </a:r>
                <a14:m>
                  <m:oMath xmlns:m="http://schemas.openxmlformats.org/officeDocument/2006/math"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) R </a:t>
                </a:r>
                <a14:m>
                  <m:oMath xmlns:m="http://schemas.openxmlformats.org/officeDocument/2006/math"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hu-H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]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)= </a:t>
                </a:r>
                <a:r>
                  <a:rPr lang="hu-HU" sz="1800" i="1" kern="0" dirty="0"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1800" kern="0" dirty="0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a typeface="Calibri" panose="020F0502020204030204" pitchFamily="34" charset="0"/>
                    <a:cs typeface="CMR12"/>
                  </a:rPr>
                  <a:t>+ 2</a:t>
                </a:r>
                <a:endParaRPr lang="hu-HU" sz="1800" dirty="0"/>
              </a:p>
              <a:p>
                <a:pPr lvl="2"/>
                <a:r>
                  <a:rPr lang="hu-HU" sz="2000" b="0" i="0" u="none" strike="noStrike" baseline="0" dirty="0"/>
                  <a:t>R- eset:</a:t>
                </a:r>
                <a:endParaRPr lang="hu-HU" sz="2000" dirty="0"/>
              </a:p>
              <a:p>
                <a:pPr lvl="3">
                  <a:buFont typeface="Arial" panose="020B0604020202020204" pitchFamily="34" charset="0"/>
                  <a:buChar char="•"/>
                </a:pP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) =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=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800" kern="0" dirty="0">
                    <a:ea typeface="Calibri" panose="020F0502020204030204" pitchFamily="34" charset="0"/>
                    <a:cs typeface="CMR12"/>
                  </a:rPr>
                  <a:t> és </a:t>
                </a:r>
                <a:r>
                  <a:rPr lang="hu-HU" sz="1800" i="1" kern="0" dirty="0"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1800" kern="0" dirty="0"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sz="1800" b="0" i="0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L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hu-HU" sz="18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hu-HU" sz="1800" kern="0" dirty="0">
                    <a:ea typeface="Calibri" panose="020F0502020204030204" pitchFamily="34" charset="0"/>
                    <a:cs typeface="CMR12"/>
                  </a:rPr>
                  <a:t>) = </a:t>
                </a:r>
                <a:r>
                  <a:rPr lang="hu-HU" sz="1800" i="1" kern="0" dirty="0"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1800" kern="0" dirty="0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a typeface="Calibri" panose="020F0502020204030204" pitchFamily="34" charset="0"/>
                    <a:cs typeface="CMR12"/>
                  </a:rPr>
                  <a:t>+ 1</a:t>
                </a:r>
                <a:endParaRPr lang="hu-HU" sz="1800" kern="0" dirty="0">
                  <a:effectLst/>
                  <a:ea typeface="Calibri" panose="020F0502020204030204" pitchFamily="34" charset="0"/>
                  <a:cs typeface="F16"/>
                </a:endParaRPr>
              </a:p>
              <a:p>
                <a:pPr lvl="3">
                  <a:buFont typeface="Wingdings" panose="05000000000000000000" pitchFamily="2" charset="2"/>
                  <a:buChar char="Ø"/>
                </a:pPr>
                <a:r>
                  <a:rPr lang="hu-HU" sz="1800" i="1" kern="0" dirty="0"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1800" kern="0" dirty="0"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),</m:t>
                    </m:r>
                    <m:r>
                      <a:rPr lang="hu-HU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hu-HU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u-HU" sz="1800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hu-HU" sz="180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𝛾</m:t>
                        </m:r>
                      </m:e>
                    </m:d>
                    <m:r>
                      <a:rPr lang="hu-HU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hu-HU" sz="1800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endParaRPr lang="hu-HU" sz="1800" i="1" kern="0" dirty="0">
                  <a:effectLst/>
                  <a:ea typeface="Calibri" panose="020F0502020204030204" pitchFamily="34" charset="0"/>
                  <a:cs typeface="CMMI12"/>
                </a:endParaRPr>
              </a:p>
              <a:p>
                <a:pPr lvl="3">
                  <a:buFont typeface="Wingdings" panose="05000000000000000000" pitchFamily="2" charset="2"/>
                  <a:buChar char="Ø"/>
                </a:pPr>
                <a:r>
                  <a:rPr lang="hu-HU" sz="1800" kern="0" dirty="0">
                    <a:ea typeface="Calibri" panose="020F0502020204030204" pitchFamily="34" charset="0"/>
                    <a:cs typeface="CMMI12"/>
                  </a:rPr>
                  <a:t>A kiegyensúlyozás után:  </a:t>
                </a:r>
                <a:r>
                  <a:rPr lang="hu-HU" sz="1800" i="1" kern="0" dirty="0">
                    <a:effectLst/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({[</a:t>
                </a:r>
                <a14:m>
                  <m:oMath xmlns:m="http://schemas.openxmlformats.org/officeDocument/2006/math"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T </a:t>
                </a:r>
                <a14:m>
                  <m:oMath xmlns:m="http://schemas.openxmlformats.org/officeDocument/2006/math"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  <m:r>
                      <a:rPr lang="hu-HU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 L [</a:t>
                </a:r>
                <a14:m>
                  <m:oMath xmlns:m="http://schemas.openxmlformats.org/officeDocument/2006/math"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  <m:r>
                      <a:rPr lang="hu-H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hu-HU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R</m:t>
                    </m:r>
                    <m:r>
                      <a:rPr lang="hu-H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hu-HU" sz="1800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hu-HU" sz="1800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})= </a:t>
                </a:r>
                <a:r>
                  <a:rPr lang="hu-HU" sz="1800" i="1" kern="0" dirty="0">
                    <a:ea typeface="Calibri" panose="020F0502020204030204" pitchFamily="34" charset="0"/>
                    <a:cs typeface="CMMI12"/>
                  </a:rPr>
                  <a:t>h</a:t>
                </a:r>
                <a:r>
                  <a:rPr lang="hu-HU" sz="1800" kern="0" dirty="0"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a typeface="Calibri" panose="020F0502020204030204" pitchFamily="34" charset="0"/>
                    <a:cs typeface="CMR12"/>
                  </a:rPr>
                  <a:t>+ 2</a:t>
                </a:r>
              </a:p>
              <a:p>
                <a:pPr algn="l">
                  <a:buFont typeface="Wingdings" panose="05000000000000000000" pitchFamily="2" charset="2"/>
                  <a:buChar char="Ø"/>
                </a:pPr>
                <a:r>
                  <a:rPr lang="hu-HU" sz="2200" b="0" i="0" u="none" strike="noStrike" baseline="0" dirty="0"/>
                  <a:t>Ezzel beláttuk, hogy a kiegyensúlyozások mindkét esetben visszaállítják a részfa beszúrás előtti magasságát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hu-HU" sz="1800" b="0" i="0" u="none" strike="noStrike" baseline="0" dirty="0"/>
                  <a:t>úgy, hogy a beszúrás által eggyel megnövelt magasságot eggyel csökkentik. </a:t>
                </a:r>
              </a:p>
              <a:p>
                <a:pPr algn="l"/>
                <a:r>
                  <a:rPr lang="hu-HU" sz="2200" b="0" i="0" u="none" strike="noStrike" baseline="0" dirty="0"/>
                  <a:t>Szimmetria okokból ez hasonlóan látható be T-- esetén is</a:t>
                </a:r>
              </a:p>
              <a:p>
                <a:pPr lvl="1"/>
                <a:r>
                  <a:rPr lang="hu-HU" sz="1800" b="0" i="0" u="none" strike="noStrike" baseline="0" dirty="0"/>
                  <a:t> figyelembe véve a L- és a L+ eseteket.</a:t>
                </a:r>
                <a:endParaRPr lang="hu-HU" sz="1800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02C8809E-D2AA-C8C1-1421-2C10289415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066800"/>
                <a:ext cx="10018713" cy="5578033"/>
              </a:xfrm>
              <a:blipFill>
                <a:blip r:embed="rId2"/>
                <a:stretch>
                  <a:fillRect l="-13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7115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3E27B-C0D2-687C-91E9-AA51A453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06422"/>
            <a:ext cx="10018713" cy="948446"/>
          </a:xfrm>
        </p:spPr>
        <p:txBody>
          <a:bodyPr/>
          <a:lstStyle/>
          <a:p>
            <a:r>
              <a:rPr lang="hu-HU" dirty="0"/>
              <a:t>Ellenőrző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253D2E-D2FA-577A-E1F7-B012A9D7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42418"/>
            <a:ext cx="10188881" cy="4829782"/>
          </a:xfrm>
        </p:spPr>
        <p:txBody>
          <a:bodyPr>
            <a:normAutofit lnSpcReduction="10000"/>
          </a:bodyPr>
          <a:lstStyle/>
          <a:p>
            <a:r>
              <a:rPr lang="hu-HU" sz="1900" dirty="0"/>
              <a:t>Mit jelent az, hogy egy bináris fa magasság szerint kiegyensúlyozott?</a:t>
            </a:r>
          </a:p>
          <a:p>
            <a:r>
              <a:rPr lang="hu-HU" sz="1900" dirty="0"/>
              <a:t>Hogyan számoljuk ki egy csúcs egyensúlyát?</a:t>
            </a:r>
          </a:p>
          <a:p>
            <a:r>
              <a:rPr lang="hu-HU" altLang="hu-HU" sz="1900" dirty="0"/>
              <a:t>Hogyan változik a fa magassága beszúrás után?</a:t>
            </a:r>
          </a:p>
          <a:p>
            <a:r>
              <a:rPr lang="hu-HU" altLang="hu-HU" sz="1900" dirty="0"/>
              <a:t>Miért csak a beszúrási útvonalon kell ellenőrizni a kiegyensúlyozottságot?</a:t>
            </a:r>
          </a:p>
          <a:p>
            <a:r>
              <a:rPr lang="hu-HU" altLang="hu-HU" sz="1900" dirty="0"/>
              <a:t>Milyen sorrendben számoljuk újra az egyensúlyokat beszúrás után?</a:t>
            </a:r>
          </a:p>
          <a:p>
            <a:r>
              <a:rPr lang="hu-HU" dirty="0"/>
              <a:t>Rajzoljuk le a következő AVL fát a belső csúcsok egyensúlyaival együtt!  </a:t>
            </a:r>
          </a:p>
          <a:p>
            <a:pPr lvl="1"/>
            <a:r>
              <a:rPr lang="hu-HU" dirty="0"/>
              <a:t>{ [ () 1 (2) ] 4 [ (5) 6 ( ⟨7⟩ 8 ⟨⟩ ) ] }  </a:t>
            </a:r>
          </a:p>
          <a:p>
            <a:pPr lvl="1"/>
            <a:r>
              <a:rPr lang="hu-HU" dirty="0"/>
              <a:t>Szemléltessük a 3 beszúrását és a 4 törlését, </a:t>
            </a:r>
          </a:p>
          <a:p>
            <a:pPr lvl="2"/>
            <a:r>
              <a:rPr lang="hu-HU" dirty="0"/>
              <a:t>mindkét esetben az eredeti fára! </a:t>
            </a:r>
          </a:p>
          <a:p>
            <a:pPr lvl="2"/>
            <a:r>
              <a:rPr lang="hu-HU" dirty="0"/>
              <a:t>Jelöljük, ha ki kell egyensúlyozni, a kiegyensúlyozás helyét, és a kiegyensúlyozás után is rajzoljuk újra fát! A rajzokon jelöljük a belső csúcsok egyensúlyait is, a szokásos módon!</a:t>
            </a:r>
          </a:p>
          <a:p>
            <a:pPr lvl="1"/>
            <a:r>
              <a:rPr lang="hu-HU" dirty="0"/>
              <a:t> Rajzoljuk le a hat általános kiegyensúlyozási séma közül azokat, amiket alkalmaztunk!</a:t>
            </a:r>
          </a:p>
        </p:txBody>
      </p:sp>
    </p:spTree>
    <p:extLst>
      <p:ext uri="{BB962C8B-B14F-4D97-AF65-F5344CB8AC3E}">
        <p14:creationId xmlns:p14="http://schemas.microsoft.com/office/powerpoint/2010/main" val="111656680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0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32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34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8F251FD5-D2E8-68E0-BD0A-F68C306E9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8790" y="943536"/>
            <a:ext cx="6698127" cy="3842570"/>
          </a:xfrm>
        </p:spPr>
        <p:txBody>
          <a:bodyPr anchor="ctr">
            <a:normAutofit/>
          </a:bodyPr>
          <a:lstStyle/>
          <a:p>
            <a:r>
              <a:rPr lang="hu-HU" b="1" dirty="0"/>
              <a:t>Köszönöm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745FFA0C-393D-A955-DE5F-405BE088C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0990" y="4019759"/>
            <a:ext cx="2531516" cy="905288"/>
          </a:xfrm>
        </p:spPr>
        <p:txBody>
          <a:bodyPr anchor="ctr">
            <a:normAutofit fontScale="92500"/>
          </a:bodyPr>
          <a:lstStyle/>
          <a:p>
            <a:r>
              <a:rPr lang="hu-HU" sz="3200" b="1" dirty="0">
                <a:solidFill>
                  <a:srgbClr val="C00000"/>
                </a:solidFill>
              </a:rPr>
              <a:t>Pusztai Kinga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BF61895-45AB-51B6-C9CB-6F5A07F2E42D}"/>
              </a:ext>
            </a:extLst>
          </p:cNvPr>
          <p:cNvSpPr txBox="1"/>
          <p:nvPr/>
        </p:nvSpPr>
        <p:spPr>
          <a:xfrm>
            <a:off x="5752104" y="5329238"/>
            <a:ext cx="589481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hu-HU" sz="1600" dirty="0"/>
              <a:t>A bemutató Ásványi Tibor: </a:t>
            </a:r>
            <a:r>
              <a:rPr lang="hu-HU" sz="1600" b="0" i="0" u="none" strike="noStrike" baseline="0" dirty="0">
                <a:hlinkClick r:id="rId3"/>
              </a:rPr>
              <a:t>Algoritmusok és adatszerkezetek II. Előadásjegyzete (Fák)</a:t>
            </a:r>
            <a:r>
              <a:rPr lang="hu-HU" sz="1600" b="0" i="0" u="none" strike="noStrike" baseline="0" dirty="0"/>
              <a:t> és Fekete </a:t>
            </a:r>
            <a:r>
              <a:rPr lang="hu-HU" sz="1600" dirty="0"/>
              <a:t>István: </a:t>
            </a:r>
            <a:r>
              <a:rPr lang="hu-HU" sz="1600" dirty="0">
                <a:hlinkClick r:id="rId4"/>
              </a:rPr>
              <a:t>Algoritmusok és adatszerkezetek / AVL-Fák</a:t>
            </a:r>
            <a:r>
              <a:rPr lang="hu-HU" sz="1600" dirty="0"/>
              <a:t> előadásjegyzete alapján készült</a:t>
            </a:r>
            <a:r>
              <a:rPr lang="hu-HU" sz="1600" b="0" i="0" u="none" strike="noStrike" baseline="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6601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1AFCBB-31F2-EA71-EDCB-17A9FD916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elhő 5">
            <a:extLst>
              <a:ext uri="{FF2B5EF4-FFF2-40B4-BE49-F238E27FC236}">
                <a16:creationId xmlns:a16="http://schemas.microsoft.com/office/drawing/2014/main" id="{9FE48777-274A-CC6E-D47B-CCFF955BDECD}"/>
              </a:ext>
            </a:extLst>
          </p:cNvPr>
          <p:cNvSpPr/>
          <p:nvPr/>
        </p:nvSpPr>
        <p:spPr>
          <a:xfrm>
            <a:off x="1048968" y="4536679"/>
            <a:ext cx="7493635" cy="1913830"/>
          </a:xfrm>
          <a:prstGeom prst="cloud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Felhő 3">
            <a:extLst>
              <a:ext uri="{FF2B5EF4-FFF2-40B4-BE49-F238E27FC236}">
                <a16:creationId xmlns:a16="http://schemas.microsoft.com/office/drawing/2014/main" id="{888ABE58-FF2B-6DEF-2DFC-45624B2B9B4B}"/>
              </a:ext>
            </a:extLst>
          </p:cNvPr>
          <p:cNvSpPr/>
          <p:nvPr/>
        </p:nvSpPr>
        <p:spPr>
          <a:xfrm>
            <a:off x="1048968" y="1847135"/>
            <a:ext cx="7309613" cy="2455009"/>
          </a:xfrm>
          <a:prstGeom prst="cloud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3357C4E2-3F4B-8885-BF8D-4854DF5C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3373"/>
            <a:ext cx="6960443" cy="1584064"/>
          </a:xfrm>
        </p:spPr>
        <p:txBody>
          <a:bodyPr>
            <a:normAutofit/>
          </a:bodyPr>
          <a:lstStyle/>
          <a:p>
            <a:r>
              <a:rPr lang="hu-HU" dirty="0"/>
              <a:t>AVL fa fogalma</a:t>
            </a:r>
            <a:br>
              <a:rPr lang="hu-HU" dirty="0"/>
            </a:br>
            <a:r>
              <a:rPr lang="hu-HU" sz="3200" dirty="0"/>
              <a:t>(</a:t>
            </a:r>
            <a:r>
              <a:rPr lang="hu-HU" sz="3200" b="0" i="0" u="none" strike="noStrike" baseline="0" dirty="0">
                <a:solidFill>
                  <a:srgbClr val="000000"/>
                </a:solidFill>
              </a:rPr>
              <a:t> </a:t>
            </a:r>
            <a:r>
              <a:rPr lang="hu-HU" sz="3200" b="0" i="0" u="none" strike="noStrike" baseline="0" dirty="0" err="1">
                <a:solidFill>
                  <a:srgbClr val="000000"/>
                </a:solidFill>
              </a:rPr>
              <a:t>Adelszon-Velszkij</a:t>
            </a:r>
            <a:r>
              <a:rPr lang="hu-HU" sz="3200" b="0" i="0" u="none" strike="noStrike" baseline="0" dirty="0">
                <a:solidFill>
                  <a:srgbClr val="000000"/>
                </a:solidFill>
              </a:rPr>
              <a:t> és </a:t>
            </a:r>
            <a:r>
              <a:rPr lang="hu-HU" sz="3200" b="0" i="0" u="none" strike="noStrike" baseline="0" dirty="0" err="1">
                <a:solidFill>
                  <a:srgbClr val="000000"/>
                </a:solidFill>
              </a:rPr>
              <a:t>Landisz</a:t>
            </a:r>
            <a:r>
              <a:rPr lang="hu-HU" sz="3200" b="0" i="0" u="none" strike="noStrike" baseline="0" dirty="0">
                <a:solidFill>
                  <a:srgbClr val="000000"/>
                </a:solidFill>
              </a:rPr>
              <a:t>, 1962 </a:t>
            </a:r>
            <a:r>
              <a:rPr lang="hu-HU" sz="3200" dirty="0"/>
              <a:t>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C076B9EF-ABD8-0AB2-FB2A-E742BB1B7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0367" y="2324911"/>
            <a:ext cx="6540894" cy="4090654"/>
          </a:xfrm>
        </p:spPr>
        <p:txBody>
          <a:bodyPr anchor="t">
            <a:normAutofit/>
          </a:bodyPr>
          <a:lstStyle/>
          <a:p>
            <a:pPr>
              <a:lnSpc>
                <a:spcPct val="107000"/>
              </a:lnSpc>
            </a:pPr>
            <a:r>
              <a:rPr lang="hu-HU" kern="0" dirty="0">
                <a:ea typeface="Calibri" panose="020F0502020204030204" pitchFamily="34" charset="0"/>
              </a:rPr>
              <a:t>Egy bináris fa egy (*</a:t>
            </a:r>
            <a:r>
              <a:rPr lang="hu-HU" i="1" kern="0" dirty="0">
                <a:ea typeface="Calibri" panose="020F0502020204030204" pitchFamily="34" charset="0"/>
              </a:rPr>
              <a:t>p</a:t>
            </a:r>
            <a:r>
              <a:rPr lang="hu-HU" kern="0" dirty="0">
                <a:ea typeface="Calibri" panose="020F0502020204030204" pitchFamily="34" charset="0"/>
              </a:rPr>
              <a:t>) csúcsa </a:t>
            </a:r>
            <a:r>
              <a:rPr lang="hu-HU" i="1" kern="0" dirty="0">
                <a:ea typeface="Calibri" panose="020F0502020204030204" pitchFamily="34" charset="0"/>
              </a:rPr>
              <a:t>kiegyensúlyozott (</a:t>
            </a:r>
            <a:r>
              <a:rPr lang="hu-HU" dirty="0" err="1"/>
              <a:t>balanced</a:t>
            </a:r>
            <a:r>
              <a:rPr lang="hu-HU" dirty="0"/>
              <a:t> </a:t>
            </a:r>
            <a:r>
              <a:rPr lang="hu-HU" dirty="0" err="1"/>
              <a:t>node</a:t>
            </a:r>
            <a:r>
              <a:rPr lang="hu-HU" i="1" kern="0" dirty="0">
                <a:ea typeface="Calibri" panose="020F0502020204030204" pitchFamily="34" charset="0"/>
              </a:rPr>
              <a:t>):</a:t>
            </a:r>
            <a:endParaRPr lang="hu-HU" kern="0" dirty="0">
              <a:ea typeface="Calibri" panose="020F0502020204030204" pitchFamily="34" charset="0"/>
            </a:endParaRPr>
          </a:p>
          <a:p>
            <a:pPr lvl="1">
              <a:lnSpc>
                <a:spcPct val="107000"/>
              </a:lnSpc>
            </a:pPr>
            <a:r>
              <a:rPr lang="hu-HU" kern="0" dirty="0">
                <a:ea typeface="Calibri" panose="020F0502020204030204" pitchFamily="34" charset="0"/>
              </a:rPr>
              <a:t>ha a csúcs (</a:t>
            </a:r>
            <a:r>
              <a:rPr lang="hu-HU" i="1" kern="0" dirty="0">
                <a:ea typeface="Calibri" panose="020F0502020204030204" pitchFamily="34" charset="0"/>
              </a:rPr>
              <a:t>p</a:t>
            </a:r>
            <a:r>
              <a:rPr lang="hu-HU" kern="0" dirty="0">
                <a:ea typeface="Calibri" panose="020F0502020204030204" pitchFamily="34" charset="0"/>
              </a:rPr>
              <a:t> -&gt; </a:t>
            </a:r>
            <a:r>
              <a:rPr lang="hu-HU" i="1" kern="0" dirty="0">
                <a:ea typeface="Calibri" panose="020F0502020204030204" pitchFamily="34" charset="0"/>
              </a:rPr>
              <a:t>b</a:t>
            </a:r>
            <a:r>
              <a:rPr lang="hu-HU" kern="0" dirty="0">
                <a:ea typeface="Calibri" panose="020F0502020204030204" pitchFamily="34" charset="0"/>
              </a:rPr>
              <a:t>) egyensúlyára (</a:t>
            </a:r>
            <a:r>
              <a:rPr lang="hu-HU" kern="0" dirty="0" err="1">
                <a:ea typeface="Calibri" panose="020F0502020204030204" pitchFamily="34" charset="0"/>
              </a:rPr>
              <a:t>balance</a:t>
            </a:r>
            <a:r>
              <a:rPr lang="hu-HU" kern="0" dirty="0">
                <a:ea typeface="Calibri" panose="020F0502020204030204" pitchFamily="34" charset="0"/>
              </a:rPr>
              <a:t>)</a:t>
            </a:r>
            <a:br>
              <a:rPr lang="hu-HU" kern="0" dirty="0">
                <a:ea typeface="Calibri" panose="020F0502020204030204" pitchFamily="34" charset="0"/>
              </a:rPr>
            </a:br>
            <a:r>
              <a:rPr lang="hu-HU" kern="0" dirty="0">
                <a:ea typeface="Calibri" panose="020F0502020204030204" pitchFamily="34" charset="0"/>
              </a:rPr>
              <a:t> |</a:t>
            </a:r>
            <a:r>
              <a:rPr lang="hu-HU" i="1" kern="0" dirty="0">
                <a:ea typeface="Calibri" panose="020F0502020204030204" pitchFamily="34" charset="0"/>
              </a:rPr>
              <a:t>p</a:t>
            </a:r>
            <a:r>
              <a:rPr lang="hu-HU" kern="0" dirty="0">
                <a:ea typeface="Calibri" panose="020F0502020204030204" pitchFamily="34" charset="0"/>
              </a:rPr>
              <a:t> -&gt; </a:t>
            </a:r>
            <a:r>
              <a:rPr lang="hu-HU" i="1" kern="0" dirty="0">
                <a:ea typeface="Calibri" panose="020F0502020204030204" pitchFamily="34" charset="0"/>
              </a:rPr>
              <a:t>b</a:t>
            </a:r>
            <a:r>
              <a:rPr lang="hu-HU" kern="0" dirty="0">
                <a:ea typeface="Calibri" panose="020F0502020204030204" pitchFamily="34" charset="0"/>
              </a:rPr>
              <a:t>| ≤ 1.</a:t>
            </a:r>
            <a:br>
              <a:rPr lang="hu-HU" kern="0" dirty="0">
                <a:ea typeface="Calibri" panose="020F0502020204030204" pitchFamily="34" charset="0"/>
              </a:rPr>
            </a:br>
            <a:br>
              <a:rPr lang="hu-HU" kern="0" dirty="0">
                <a:ea typeface="Calibri" panose="020F0502020204030204" pitchFamily="34" charset="0"/>
              </a:rPr>
            </a:br>
            <a:endParaRPr lang="hu-HU" kern="0" dirty="0">
              <a:ea typeface="Calibri" panose="020F0502020204030204" pitchFamily="34" charset="0"/>
            </a:endParaRPr>
          </a:p>
          <a:p>
            <a:pPr marL="457200" lvl="1" indent="0">
              <a:lnSpc>
                <a:spcPct val="107000"/>
              </a:lnSpc>
              <a:buNone/>
            </a:pPr>
            <a:r>
              <a:rPr lang="hu-HU" sz="800" kern="0" dirty="0">
                <a:ea typeface="Calibri" panose="020F0502020204030204" pitchFamily="34" charset="0"/>
              </a:rPr>
              <a:t> </a:t>
            </a:r>
          </a:p>
          <a:p>
            <a:pPr marL="622300" indent="-261938">
              <a:lnSpc>
                <a:spcPct val="107000"/>
              </a:lnSpc>
              <a:spcAft>
                <a:spcPts val="800"/>
              </a:spcAft>
            </a:pPr>
            <a:r>
              <a:rPr lang="hu-HU" b="1" dirty="0">
                <a:solidFill>
                  <a:schemeClr val="accent1"/>
                </a:solidFill>
                <a:ea typeface="Calibri" panose="020F0502020204030204" pitchFamily="34" charset="0"/>
                <a:cs typeface="Times New Roman" panose="02020603050405020304" pitchFamily="18" charset="0"/>
              </a:rPr>
              <a:t>Definíció: </a:t>
            </a:r>
            <a:r>
              <a:rPr lang="hu-HU" kern="0" dirty="0">
                <a:effectLst/>
                <a:latin typeface="F16"/>
                <a:ea typeface="Calibri" panose="020F0502020204030204" pitchFamily="34" charset="0"/>
                <a:cs typeface="F16"/>
              </a:rPr>
              <a:t>A </a:t>
            </a:r>
            <a:r>
              <a:rPr lang="hu-HU" kern="0" dirty="0">
                <a:effectLst/>
                <a:latin typeface="CMR12"/>
                <a:ea typeface="Calibri" panose="020F0502020204030204" pitchFamily="34" charset="0"/>
                <a:cs typeface="CMR12"/>
              </a:rPr>
              <a:t>(</a:t>
            </a:r>
            <a:r>
              <a:rPr lang="hu-HU" kern="0" dirty="0">
                <a:effectLst/>
                <a:latin typeface="CMSY10"/>
                <a:ea typeface="Calibri" panose="020F0502020204030204" pitchFamily="34" charset="0"/>
                <a:cs typeface="CMSY10"/>
              </a:rPr>
              <a:t>*</a:t>
            </a:r>
            <a:r>
              <a:rPr lang="hu-HU" i="1" kern="0" dirty="0">
                <a:effectLst/>
                <a:latin typeface="CMMI12"/>
                <a:ea typeface="Calibri" panose="020F0502020204030204" pitchFamily="34" charset="0"/>
                <a:cs typeface="CMMI12"/>
              </a:rPr>
              <a:t>p</a:t>
            </a:r>
            <a:r>
              <a:rPr lang="hu-HU" kern="0" dirty="0">
                <a:effectLst/>
                <a:latin typeface="CMR12"/>
                <a:ea typeface="Calibri" panose="020F0502020204030204" pitchFamily="34" charset="0"/>
                <a:cs typeface="CMR12"/>
              </a:rPr>
              <a:t>) </a:t>
            </a:r>
            <a:r>
              <a:rPr lang="hu-HU" kern="0" dirty="0">
                <a:effectLst/>
                <a:latin typeface="F16"/>
                <a:ea typeface="Calibri" panose="020F0502020204030204" pitchFamily="34" charset="0"/>
                <a:cs typeface="F16"/>
              </a:rPr>
              <a:t>csúcs egyensúlya </a:t>
            </a:r>
            <a:br>
              <a:rPr lang="hu-HU" kern="0" dirty="0">
                <a:effectLst/>
                <a:latin typeface="F16"/>
                <a:ea typeface="Calibri" panose="020F0502020204030204" pitchFamily="34" charset="0"/>
                <a:cs typeface="F16"/>
              </a:rPr>
            </a:br>
            <a:r>
              <a:rPr lang="hu-HU" kern="0" dirty="0">
                <a:effectLst/>
                <a:latin typeface="F16"/>
                <a:ea typeface="Calibri" panose="020F0502020204030204" pitchFamily="34" charset="0"/>
                <a:cs typeface="F16"/>
              </a:rPr>
              <a:t>(</a:t>
            </a:r>
            <a:r>
              <a:rPr lang="hu-HU" dirty="0" err="1"/>
              <a:t>the</a:t>
            </a:r>
            <a:r>
              <a:rPr lang="hu-HU" dirty="0"/>
              <a:t> (∗p) </a:t>
            </a:r>
            <a:r>
              <a:rPr lang="hu-HU" dirty="0" err="1"/>
              <a:t>node's</a:t>
            </a:r>
            <a:r>
              <a:rPr lang="hu-HU" dirty="0"/>
              <a:t> </a:t>
            </a:r>
            <a:r>
              <a:rPr lang="hu-HU" dirty="0" err="1"/>
              <a:t>balance</a:t>
            </a:r>
            <a:r>
              <a:rPr lang="hu-HU" kern="0" dirty="0">
                <a:effectLst/>
                <a:latin typeface="F16"/>
                <a:ea typeface="Calibri" panose="020F0502020204030204" pitchFamily="34" charset="0"/>
                <a:cs typeface="F16"/>
              </a:rPr>
              <a:t>):  </a:t>
            </a:r>
            <a:br>
              <a:rPr lang="hu-HU" kern="0" dirty="0">
                <a:effectLst/>
                <a:latin typeface="F16"/>
                <a:ea typeface="Calibri" panose="020F0502020204030204" pitchFamily="34" charset="0"/>
                <a:cs typeface="F16"/>
              </a:rPr>
            </a:br>
            <a:r>
              <a:rPr lang="hu-HU" kern="0" dirty="0">
                <a:effectLst/>
                <a:latin typeface="F16"/>
                <a:ea typeface="Calibri" panose="020F0502020204030204" pitchFamily="34" charset="0"/>
                <a:cs typeface="F16"/>
              </a:rPr>
              <a:t>		</a:t>
            </a:r>
            <a:r>
              <a:rPr lang="hu-HU" i="1" kern="0" dirty="0">
                <a:effectLst/>
                <a:latin typeface="CMMI12"/>
                <a:ea typeface="Calibri" panose="020F0502020204030204" pitchFamily="34" charset="0"/>
                <a:cs typeface="CMMI12"/>
              </a:rPr>
              <a:t>p</a:t>
            </a:r>
            <a:r>
              <a:rPr lang="hu-HU" kern="0" dirty="0">
                <a:effectLst/>
                <a:latin typeface="CMMI12"/>
                <a:ea typeface="Calibri" panose="020F0502020204030204" pitchFamily="34" charset="0"/>
                <a:cs typeface="CMMI12"/>
              </a:rPr>
              <a:t> </a:t>
            </a:r>
            <a:r>
              <a:rPr lang="hu-HU" kern="0" dirty="0">
                <a:effectLst/>
                <a:latin typeface="CMSY10"/>
                <a:ea typeface="Calibri" panose="020F0502020204030204" pitchFamily="34" charset="0"/>
                <a:cs typeface="CMSY10"/>
              </a:rPr>
              <a:t>-&gt; </a:t>
            </a:r>
            <a:r>
              <a:rPr lang="hu-HU" i="1" kern="0" dirty="0">
                <a:effectLst/>
                <a:latin typeface="CMMI12"/>
                <a:ea typeface="Calibri" panose="020F0502020204030204" pitchFamily="34" charset="0"/>
                <a:cs typeface="CMMI12"/>
              </a:rPr>
              <a:t>b</a:t>
            </a:r>
            <a:r>
              <a:rPr lang="hu-HU" kern="0" dirty="0">
                <a:effectLst/>
                <a:latin typeface="CMMI12"/>
                <a:ea typeface="Calibri" panose="020F0502020204030204" pitchFamily="34" charset="0"/>
                <a:cs typeface="CMMI12"/>
              </a:rPr>
              <a:t> </a:t>
            </a:r>
            <a:r>
              <a:rPr lang="hu-HU" kern="0" dirty="0">
                <a:effectLst/>
                <a:latin typeface="CMR12"/>
                <a:ea typeface="Calibri" panose="020F0502020204030204" pitchFamily="34" charset="0"/>
                <a:cs typeface="CMR12"/>
              </a:rPr>
              <a:t>= </a:t>
            </a:r>
            <a:r>
              <a:rPr lang="hu-HU" i="1" kern="0" dirty="0">
                <a:effectLst/>
                <a:latin typeface="CMMI12"/>
                <a:ea typeface="Calibri" panose="020F0502020204030204" pitchFamily="34" charset="0"/>
                <a:cs typeface="CMMI12"/>
              </a:rPr>
              <a:t>h</a:t>
            </a:r>
            <a:r>
              <a:rPr lang="hu-HU" kern="0" dirty="0">
                <a:effectLst/>
                <a:latin typeface="CMR12"/>
                <a:ea typeface="Calibri" panose="020F0502020204030204" pitchFamily="34" charset="0"/>
                <a:cs typeface="CMR12"/>
              </a:rPr>
              <a:t>(</a:t>
            </a:r>
            <a:r>
              <a:rPr lang="hu-HU" i="1" kern="0" dirty="0">
                <a:effectLst/>
                <a:latin typeface="CMMI12"/>
                <a:ea typeface="Calibri" panose="020F0502020204030204" pitchFamily="34" charset="0"/>
                <a:cs typeface="CMMI12"/>
              </a:rPr>
              <a:t>p</a:t>
            </a:r>
            <a:r>
              <a:rPr lang="hu-HU" kern="0" dirty="0">
                <a:effectLst/>
                <a:latin typeface="CMMI12"/>
                <a:ea typeface="Calibri" panose="020F0502020204030204" pitchFamily="34" charset="0"/>
                <a:cs typeface="CMMI12"/>
              </a:rPr>
              <a:t> </a:t>
            </a:r>
            <a:r>
              <a:rPr lang="hu-HU" kern="0" dirty="0">
                <a:effectLst/>
                <a:latin typeface="CMSY10"/>
                <a:ea typeface="Calibri" panose="020F0502020204030204" pitchFamily="34" charset="0"/>
                <a:cs typeface="CMSY10"/>
              </a:rPr>
              <a:t>-&gt; </a:t>
            </a:r>
            <a:r>
              <a:rPr lang="hu-HU" i="1" kern="0" dirty="0" err="1">
                <a:effectLst/>
                <a:latin typeface="CMMI12"/>
                <a:ea typeface="Calibri" panose="020F0502020204030204" pitchFamily="34" charset="0"/>
                <a:cs typeface="CMMI12"/>
              </a:rPr>
              <a:t>right</a:t>
            </a:r>
            <a:r>
              <a:rPr lang="hu-HU" kern="0" dirty="0">
                <a:effectLst/>
                <a:latin typeface="CMR12"/>
                <a:ea typeface="Calibri" panose="020F0502020204030204" pitchFamily="34" charset="0"/>
                <a:cs typeface="CMR12"/>
              </a:rPr>
              <a:t>) -</a:t>
            </a:r>
            <a:r>
              <a:rPr lang="hu-HU" kern="0" dirty="0">
                <a:effectLst/>
                <a:latin typeface="CMSY10"/>
                <a:ea typeface="Calibri" panose="020F0502020204030204" pitchFamily="34" charset="0"/>
                <a:cs typeface="CMSY10"/>
              </a:rPr>
              <a:t> </a:t>
            </a:r>
            <a:r>
              <a:rPr lang="hu-HU" i="1" kern="0" dirty="0">
                <a:effectLst/>
                <a:latin typeface="CMMI12"/>
                <a:ea typeface="Calibri" panose="020F0502020204030204" pitchFamily="34" charset="0"/>
                <a:cs typeface="CMMI12"/>
              </a:rPr>
              <a:t>h</a:t>
            </a:r>
            <a:r>
              <a:rPr lang="hu-HU" kern="0" dirty="0">
                <a:effectLst/>
                <a:latin typeface="CMR12"/>
                <a:ea typeface="Calibri" panose="020F0502020204030204" pitchFamily="34" charset="0"/>
                <a:cs typeface="CMR12"/>
              </a:rPr>
              <a:t>(</a:t>
            </a:r>
            <a:r>
              <a:rPr lang="hu-HU" i="1" kern="0" dirty="0">
                <a:effectLst/>
                <a:latin typeface="CMMI12"/>
                <a:ea typeface="Calibri" panose="020F0502020204030204" pitchFamily="34" charset="0"/>
                <a:cs typeface="CMMI12"/>
              </a:rPr>
              <a:t>p</a:t>
            </a:r>
            <a:r>
              <a:rPr lang="hu-HU" kern="0" dirty="0">
                <a:effectLst/>
                <a:latin typeface="CMMI12"/>
                <a:ea typeface="Calibri" panose="020F0502020204030204" pitchFamily="34" charset="0"/>
                <a:cs typeface="CMMI12"/>
              </a:rPr>
              <a:t> -&gt;</a:t>
            </a:r>
            <a:r>
              <a:rPr lang="hu-HU" kern="0" dirty="0">
                <a:effectLst/>
                <a:latin typeface="CMSY10"/>
                <a:ea typeface="Calibri" panose="020F0502020204030204" pitchFamily="34" charset="0"/>
                <a:cs typeface="CMSY10"/>
              </a:rPr>
              <a:t> </a:t>
            </a:r>
            <a:r>
              <a:rPr lang="hu-HU" i="1" kern="0" dirty="0" err="1">
                <a:effectLst/>
                <a:latin typeface="CMMI12"/>
                <a:ea typeface="Calibri" panose="020F0502020204030204" pitchFamily="34" charset="0"/>
                <a:cs typeface="CMMI12"/>
              </a:rPr>
              <a:t>left</a:t>
            </a:r>
            <a:r>
              <a:rPr lang="hu-HU" kern="0" dirty="0">
                <a:effectLst/>
                <a:latin typeface="CMR12"/>
                <a:ea typeface="Calibri" panose="020F0502020204030204" pitchFamily="34" charset="0"/>
                <a:cs typeface="CMR12"/>
              </a:rPr>
              <a:t>) </a:t>
            </a:r>
            <a:endParaRPr lang="hu-HU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hu-HU" dirty="0"/>
          </a:p>
        </p:txBody>
      </p:sp>
      <p:pic>
        <p:nvPicPr>
          <p:cNvPr id="5" name="Kép 4" descr="A képen vázlat, kör, tervezés, művészet látható&#10;&#10;Automatikusan generált leírás">
            <a:extLst>
              <a:ext uri="{FF2B5EF4-FFF2-40B4-BE49-F238E27FC236}">
                <a16:creationId xmlns:a16="http://schemas.microsoft.com/office/drawing/2014/main" id="{57F810F2-EE1B-68AC-328C-F6EAE7F019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399" y="4553432"/>
            <a:ext cx="2472848" cy="2198087"/>
          </a:xfrm>
          <a:custGeom>
            <a:avLst/>
            <a:gdLst>
              <a:gd name="connsiteX0" fmla="*/ 0 w 2472848"/>
              <a:gd name="connsiteY0" fmla="*/ 0 h 2198087"/>
              <a:gd name="connsiteX1" fmla="*/ 445113 w 2472848"/>
              <a:gd name="connsiteY1" fmla="*/ 0 h 2198087"/>
              <a:gd name="connsiteX2" fmla="*/ 964411 w 2472848"/>
              <a:gd name="connsiteY2" fmla="*/ 0 h 2198087"/>
              <a:gd name="connsiteX3" fmla="*/ 1434252 w 2472848"/>
              <a:gd name="connsiteY3" fmla="*/ 0 h 2198087"/>
              <a:gd name="connsiteX4" fmla="*/ 1879364 w 2472848"/>
              <a:gd name="connsiteY4" fmla="*/ 0 h 2198087"/>
              <a:gd name="connsiteX5" fmla="*/ 2472848 w 2472848"/>
              <a:gd name="connsiteY5" fmla="*/ 0 h 2198087"/>
              <a:gd name="connsiteX6" fmla="*/ 2472848 w 2472848"/>
              <a:gd name="connsiteY6" fmla="*/ 549522 h 2198087"/>
              <a:gd name="connsiteX7" fmla="*/ 2472848 w 2472848"/>
              <a:gd name="connsiteY7" fmla="*/ 1099044 h 2198087"/>
              <a:gd name="connsiteX8" fmla="*/ 2472848 w 2472848"/>
              <a:gd name="connsiteY8" fmla="*/ 1604604 h 2198087"/>
              <a:gd name="connsiteX9" fmla="*/ 2472848 w 2472848"/>
              <a:gd name="connsiteY9" fmla="*/ 2198087 h 2198087"/>
              <a:gd name="connsiteX10" fmla="*/ 2027735 w 2472848"/>
              <a:gd name="connsiteY10" fmla="*/ 2198087 h 2198087"/>
              <a:gd name="connsiteX11" fmla="*/ 1607351 w 2472848"/>
              <a:gd name="connsiteY11" fmla="*/ 2198087 h 2198087"/>
              <a:gd name="connsiteX12" fmla="*/ 1088053 w 2472848"/>
              <a:gd name="connsiteY12" fmla="*/ 2198087 h 2198087"/>
              <a:gd name="connsiteX13" fmla="*/ 642940 w 2472848"/>
              <a:gd name="connsiteY13" fmla="*/ 2198087 h 2198087"/>
              <a:gd name="connsiteX14" fmla="*/ 0 w 2472848"/>
              <a:gd name="connsiteY14" fmla="*/ 2198087 h 2198087"/>
              <a:gd name="connsiteX15" fmla="*/ 0 w 2472848"/>
              <a:gd name="connsiteY15" fmla="*/ 1604604 h 2198087"/>
              <a:gd name="connsiteX16" fmla="*/ 0 w 2472848"/>
              <a:gd name="connsiteY16" fmla="*/ 1099044 h 2198087"/>
              <a:gd name="connsiteX17" fmla="*/ 0 w 2472848"/>
              <a:gd name="connsiteY17" fmla="*/ 527541 h 2198087"/>
              <a:gd name="connsiteX18" fmla="*/ 0 w 2472848"/>
              <a:gd name="connsiteY18" fmla="*/ 0 h 21980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2472848" h="2198087" fill="none" extrusionOk="0">
                <a:moveTo>
                  <a:pt x="0" y="0"/>
                </a:moveTo>
                <a:cubicBezTo>
                  <a:pt x="114581" y="-53037"/>
                  <a:pt x="354334" y="14438"/>
                  <a:pt x="445113" y="0"/>
                </a:cubicBezTo>
                <a:cubicBezTo>
                  <a:pt x="535892" y="-14438"/>
                  <a:pt x="732613" y="3524"/>
                  <a:pt x="964411" y="0"/>
                </a:cubicBezTo>
                <a:cubicBezTo>
                  <a:pt x="1196209" y="-3524"/>
                  <a:pt x="1233943" y="49294"/>
                  <a:pt x="1434252" y="0"/>
                </a:cubicBezTo>
                <a:cubicBezTo>
                  <a:pt x="1634561" y="-49294"/>
                  <a:pt x="1682627" y="8619"/>
                  <a:pt x="1879364" y="0"/>
                </a:cubicBezTo>
                <a:cubicBezTo>
                  <a:pt x="2076101" y="-8619"/>
                  <a:pt x="2194974" y="47317"/>
                  <a:pt x="2472848" y="0"/>
                </a:cubicBezTo>
                <a:cubicBezTo>
                  <a:pt x="2499415" y="237964"/>
                  <a:pt x="2408357" y="367423"/>
                  <a:pt x="2472848" y="549522"/>
                </a:cubicBezTo>
                <a:cubicBezTo>
                  <a:pt x="2537339" y="731621"/>
                  <a:pt x="2430019" y="962549"/>
                  <a:pt x="2472848" y="1099044"/>
                </a:cubicBezTo>
                <a:cubicBezTo>
                  <a:pt x="2515677" y="1235539"/>
                  <a:pt x="2457749" y="1359954"/>
                  <a:pt x="2472848" y="1604604"/>
                </a:cubicBezTo>
                <a:cubicBezTo>
                  <a:pt x="2487947" y="1849254"/>
                  <a:pt x="2466307" y="2041916"/>
                  <a:pt x="2472848" y="2198087"/>
                </a:cubicBezTo>
                <a:cubicBezTo>
                  <a:pt x="2295642" y="2243331"/>
                  <a:pt x="2214788" y="2161854"/>
                  <a:pt x="2027735" y="2198087"/>
                </a:cubicBezTo>
                <a:cubicBezTo>
                  <a:pt x="1840682" y="2234320"/>
                  <a:pt x="1698095" y="2150486"/>
                  <a:pt x="1607351" y="2198087"/>
                </a:cubicBezTo>
                <a:cubicBezTo>
                  <a:pt x="1516607" y="2245688"/>
                  <a:pt x="1213013" y="2142292"/>
                  <a:pt x="1088053" y="2198087"/>
                </a:cubicBezTo>
                <a:cubicBezTo>
                  <a:pt x="963093" y="2253882"/>
                  <a:pt x="781675" y="2173686"/>
                  <a:pt x="642940" y="2198087"/>
                </a:cubicBezTo>
                <a:cubicBezTo>
                  <a:pt x="504205" y="2222488"/>
                  <a:pt x="301260" y="2163518"/>
                  <a:pt x="0" y="2198087"/>
                </a:cubicBezTo>
                <a:cubicBezTo>
                  <a:pt x="-55190" y="2050842"/>
                  <a:pt x="61920" y="1736698"/>
                  <a:pt x="0" y="1604604"/>
                </a:cubicBezTo>
                <a:cubicBezTo>
                  <a:pt x="-61920" y="1472510"/>
                  <a:pt x="24624" y="1245069"/>
                  <a:pt x="0" y="1099044"/>
                </a:cubicBezTo>
                <a:cubicBezTo>
                  <a:pt x="-24624" y="953019"/>
                  <a:pt x="36589" y="695467"/>
                  <a:pt x="0" y="527541"/>
                </a:cubicBezTo>
                <a:cubicBezTo>
                  <a:pt x="-36589" y="359615"/>
                  <a:pt x="7613" y="200060"/>
                  <a:pt x="0" y="0"/>
                </a:cubicBezTo>
                <a:close/>
              </a:path>
              <a:path w="2472848" h="2198087" stroke="0" extrusionOk="0">
                <a:moveTo>
                  <a:pt x="0" y="0"/>
                </a:moveTo>
                <a:cubicBezTo>
                  <a:pt x="124002" y="-2345"/>
                  <a:pt x="296095" y="55991"/>
                  <a:pt x="469841" y="0"/>
                </a:cubicBezTo>
                <a:cubicBezTo>
                  <a:pt x="643587" y="-55991"/>
                  <a:pt x="714420" y="17718"/>
                  <a:pt x="890225" y="0"/>
                </a:cubicBezTo>
                <a:cubicBezTo>
                  <a:pt x="1066030" y="-17718"/>
                  <a:pt x="1302699" y="36091"/>
                  <a:pt x="1434252" y="0"/>
                </a:cubicBezTo>
                <a:cubicBezTo>
                  <a:pt x="1565805" y="-36091"/>
                  <a:pt x="1742813" y="33819"/>
                  <a:pt x="1904093" y="0"/>
                </a:cubicBezTo>
                <a:cubicBezTo>
                  <a:pt x="2065373" y="-33819"/>
                  <a:pt x="2189776" y="46195"/>
                  <a:pt x="2472848" y="0"/>
                </a:cubicBezTo>
                <a:cubicBezTo>
                  <a:pt x="2474339" y="195274"/>
                  <a:pt x="2459264" y="325682"/>
                  <a:pt x="2472848" y="593483"/>
                </a:cubicBezTo>
                <a:cubicBezTo>
                  <a:pt x="2486432" y="861284"/>
                  <a:pt x="2443831" y="937304"/>
                  <a:pt x="2472848" y="1143005"/>
                </a:cubicBezTo>
                <a:cubicBezTo>
                  <a:pt x="2501865" y="1348706"/>
                  <a:pt x="2417028" y="1447885"/>
                  <a:pt x="2472848" y="1692527"/>
                </a:cubicBezTo>
                <a:cubicBezTo>
                  <a:pt x="2528668" y="1937169"/>
                  <a:pt x="2451918" y="1974233"/>
                  <a:pt x="2472848" y="2198087"/>
                </a:cubicBezTo>
                <a:cubicBezTo>
                  <a:pt x="2366703" y="2221317"/>
                  <a:pt x="2233831" y="2191473"/>
                  <a:pt x="2027735" y="2198087"/>
                </a:cubicBezTo>
                <a:cubicBezTo>
                  <a:pt x="1821639" y="2204701"/>
                  <a:pt x="1763585" y="2176476"/>
                  <a:pt x="1533166" y="2198087"/>
                </a:cubicBezTo>
                <a:cubicBezTo>
                  <a:pt x="1302747" y="2219698"/>
                  <a:pt x="1192312" y="2170550"/>
                  <a:pt x="1063325" y="2198087"/>
                </a:cubicBezTo>
                <a:cubicBezTo>
                  <a:pt x="934338" y="2225624"/>
                  <a:pt x="686309" y="2196714"/>
                  <a:pt x="519298" y="2198087"/>
                </a:cubicBezTo>
                <a:cubicBezTo>
                  <a:pt x="352287" y="2199460"/>
                  <a:pt x="112843" y="2137481"/>
                  <a:pt x="0" y="2198087"/>
                </a:cubicBezTo>
                <a:cubicBezTo>
                  <a:pt x="-33944" y="2093869"/>
                  <a:pt x="54256" y="1802991"/>
                  <a:pt x="0" y="1692527"/>
                </a:cubicBezTo>
                <a:cubicBezTo>
                  <a:pt x="-54256" y="1582063"/>
                  <a:pt x="31430" y="1299248"/>
                  <a:pt x="0" y="1143005"/>
                </a:cubicBezTo>
                <a:cubicBezTo>
                  <a:pt x="-31430" y="986762"/>
                  <a:pt x="43134" y="789074"/>
                  <a:pt x="0" y="615464"/>
                </a:cubicBezTo>
                <a:cubicBezTo>
                  <a:pt x="-43134" y="441854"/>
                  <a:pt x="58008" y="204033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7" name="Kép 6" descr="A képen kör, vázlat, rajz, fehér látható&#10;&#10;Automatikusan generált leírás">
            <a:extLst>
              <a:ext uri="{FF2B5EF4-FFF2-40B4-BE49-F238E27FC236}">
                <a16:creationId xmlns:a16="http://schemas.microsoft.com/office/drawing/2014/main" id="{B4732985-F29B-7A95-47E8-DBE2B36261E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399" y="1847135"/>
            <a:ext cx="2472848" cy="2660320"/>
          </a:xfrm>
          <a:custGeom>
            <a:avLst/>
            <a:gdLst>
              <a:gd name="connsiteX0" fmla="*/ 0 w 2472848"/>
              <a:gd name="connsiteY0" fmla="*/ 0 h 2660320"/>
              <a:gd name="connsiteX1" fmla="*/ 469841 w 2472848"/>
              <a:gd name="connsiteY1" fmla="*/ 0 h 2660320"/>
              <a:gd name="connsiteX2" fmla="*/ 914954 w 2472848"/>
              <a:gd name="connsiteY2" fmla="*/ 0 h 2660320"/>
              <a:gd name="connsiteX3" fmla="*/ 1434252 w 2472848"/>
              <a:gd name="connsiteY3" fmla="*/ 0 h 2660320"/>
              <a:gd name="connsiteX4" fmla="*/ 1928821 w 2472848"/>
              <a:gd name="connsiteY4" fmla="*/ 0 h 2660320"/>
              <a:gd name="connsiteX5" fmla="*/ 2472848 w 2472848"/>
              <a:gd name="connsiteY5" fmla="*/ 0 h 2660320"/>
              <a:gd name="connsiteX6" fmla="*/ 2472848 w 2472848"/>
              <a:gd name="connsiteY6" fmla="*/ 585270 h 2660320"/>
              <a:gd name="connsiteX7" fmla="*/ 2472848 w 2472848"/>
              <a:gd name="connsiteY7" fmla="*/ 1143938 h 2660320"/>
              <a:gd name="connsiteX8" fmla="*/ 2472848 w 2472848"/>
              <a:gd name="connsiteY8" fmla="*/ 1622795 h 2660320"/>
              <a:gd name="connsiteX9" fmla="*/ 2472848 w 2472848"/>
              <a:gd name="connsiteY9" fmla="*/ 2181462 h 2660320"/>
              <a:gd name="connsiteX10" fmla="*/ 2472848 w 2472848"/>
              <a:gd name="connsiteY10" fmla="*/ 2660320 h 2660320"/>
              <a:gd name="connsiteX11" fmla="*/ 1953550 w 2472848"/>
              <a:gd name="connsiteY11" fmla="*/ 2660320 h 2660320"/>
              <a:gd name="connsiteX12" fmla="*/ 1434252 w 2472848"/>
              <a:gd name="connsiteY12" fmla="*/ 2660320 h 2660320"/>
              <a:gd name="connsiteX13" fmla="*/ 890225 w 2472848"/>
              <a:gd name="connsiteY13" fmla="*/ 2660320 h 2660320"/>
              <a:gd name="connsiteX14" fmla="*/ 0 w 2472848"/>
              <a:gd name="connsiteY14" fmla="*/ 2660320 h 2660320"/>
              <a:gd name="connsiteX15" fmla="*/ 0 w 2472848"/>
              <a:gd name="connsiteY15" fmla="*/ 2075050 h 2660320"/>
              <a:gd name="connsiteX16" fmla="*/ 0 w 2472848"/>
              <a:gd name="connsiteY16" fmla="*/ 1596192 h 2660320"/>
              <a:gd name="connsiteX17" fmla="*/ 0 w 2472848"/>
              <a:gd name="connsiteY17" fmla="*/ 1064128 h 2660320"/>
              <a:gd name="connsiteX18" fmla="*/ 0 w 2472848"/>
              <a:gd name="connsiteY18" fmla="*/ 505461 h 2660320"/>
              <a:gd name="connsiteX19" fmla="*/ 0 w 2472848"/>
              <a:gd name="connsiteY19" fmla="*/ 0 h 266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472848" h="2660320" fill="none" extrusionOk="0">
                <a:moveTo>
                  <a:pt x="0" y="0"/>
                </a:moveTo>
                <a:cubicBezTo>
                  <a:pt x="131822" y="-36993"/>
                  <a:pt x="269532" y="49294"/>
                  <a:pt x="469841" y="0"/>
                </a:cubicBezTo>
                <a:cubicBezTo>
                  <a:pt x="670150" y="-49294"/>
                  <a:pt x="709538" y="6888"/>
                  <a:pt x="914954" y="0"/>
                </a:cubicBezTo>
                <a:cubicBezTo>
                  <a:pt x="1120370" y="-6888"/>
                  <a:pt x="1260410" y="49934"/>
                  <a:pt x="1434252" y="0"/>
                </a:cubicBezTo>
                <a:cubicBezTo>
                  <a:pt x="1608094" y="-49934"/>
                  <a:pt x="1763448" y="36338"/>
                  <a:pt x="1928821" y="0"/>
                </a:cubicBezTo>
                <a:cubicBezTo>
                  <a:pt x="2094194" y="-36338"/>
                  <a:pt x="2250086" y="20938"/>
                  <a:pt x="2472848" y="0"/>
                </a:cubicBezTo>
                <a:cubicBezTo>
                  <a:pt x="2475589" y="247674"/>
                  <a:pt x="2432480" y="429067"/>
                  <a:pt x="2472848" y="585270"/>
                </a:cubicBezTo>
                <a:cubicBezTo>
                  <a:pt x="2513216" y="741473"/>
                  <a:pt x="2461169" y="889175"/>
                  <a:pt x="2472848" y="1143938"/>
                </a:cubicBezTo>
                <a:cubicBezTo>
                  <a:pt x="2484527" y="1398701"/>
                  <a:pt x="2421217" y="1399268"/>
                  <a:pt x="2472848" y="1622795"/>
                </a:cubicBezTo>
                <a:cubicBezTo>
                  <a:pt x="2524479" y="1846322"/>
                  <a:pt x="2454180" y="1911720"/>
                  <a:pt x="2472848" y="2181462"/>
                </a:cubicBezTo>
                <a:cubicBezTo>
                  <a:pt x="2491516" y="2451204"/>
                  <a:pt x="2454816" y="2461594"/>
                  <a:pt x="2472848" y="2660320"/>
                </a:cubicBezTo>
                <a:cubicBezTo>
                  <a:pt x="2349036" y="2684722"/>
                  <a:pt x="2098504" y="2623714"/>
                  <a:pt x="1953550" y="2660320"/>
                </a:cubicBezTo>
                <a:cubicBezTo>
                  <a:pt x="1808596" y="2696926"/>
                  <a:pt x="1576515" y="2639665"/>
                  <a:pt x="1434252" y="2660320"/>
                </a:cubicBezTo>
                <a:cubicBezTo>
                  <a:pt x="1291989" y="2680975"/>
                  <a:pt x="1049370" y="2609471"/>
                  <a:pt x="890225" y="2660320"/>
                </a:cubicBezTo>
                <a:cubicBezTo>
                  <a:pt x="731080" y="2711169"/>
                  <a:pt x="272222" y="2628084"/>
                  <a:pt x="0" y="2660320"/>
                </a:cubicBezTo>
                <a:cubicBezTo>
                  <a:pt x="-6517" y="2480679"/>
                  <a:pt x="42730" y="2270322"/>
                  <a:pt x="0" y="2075050"/>
                </a:cubicBezTo>
                <a:cubicBezTo>
                  <a:pt x="-42730" y="1879778"/>
                  <a:pt x="57100" y="1794817"/>
                  <a:pt x="0" y="1596192"/>
                </a:cubicBezTo>
                <a:cubicBezTo>
                  <a:pt x="-57100" y="1397567"/>
                  <a:pt x="55249" y="1256188"/>
                  <a:pt x="0" y="1064128"/>
                </a:cubicBezTo>
                <a:cubicBezTo>
                  <a:pt x="-55249" y="872068"/>
                  <a:pt x="43595" y="755328"/>
                  <a:pt x="0" y="505461"/>
                </a:cubicBezTo>
                <a:cubicBezTo>
                  <a:pt x="-43595" y="255594"/>
                  <a:pt x="59696" y="120629"/>
                  <a:pt x="0" y="0"/>
                </a:cubicBezTo>
                <a:close/>
              </a:path>
              <a:path w="2472848" h="2660320" stroke="0" extrusionOk="0">
                <a:moveTo>
                  <a:pt x="0" y="0"/>
                </a:moveTo>
                <a:cubicBezTo>
                  <a:pt x="124002" y="-2345"/>
                  <a:pt x="296095" y="55991"/>
                  <a:pt x="469841" y="0"/>
                </a:cubicBezTo>
                <a:cubicBezTo>
                  <a:pt x="643587" y="-55991"/>
                  <a:pt x="714420" y="17718"/>
                  <a:pt x="890225" y="0"/>
                </a:cubicBezTo>
                <a:cubicBezTo>
                  <a:pt x="1066030" y="-17718"/>
                  <a:pt x="1302699" y="36091"/>
                  <a:pt x="1434252" y="0"/>
                </a:cubicBezTo>
                <a:cubicBezTo>
                  <a:pt x="1565805" y="-36091"/>
                  <a:pt x="1742813" y="33819"/>
                  <a:pt x="1904093" y="0"/>
                </a:cubicBezTo>
                <a:cubicBezTo>
                  <a:pt x="2065373" y="-33819"/>
                  <a:pt x="2189776" y="46195"/>
                  <a:pt x="2472848" y="0"/>
                </a:cubicBezTo>
                <a:cubicBezTo>
                  <a:pt x="2485019" y="182950"/>
                  <a:pt x="2449234" y="401870"/>
                  <a:pt x="2472848" y="585270"/>
                </a:cubicBezTo>
                <a:cubicBezTo>
                  <a:pt x="2496462" y="768670"/>
                  <a:pt x="2423490" y="902180"/>
                  <a:pt x="2472848" y="1117334"/>
                </a:cubicBezTo>
                <a:cubicBezTo>
                  <a:pt x="2522206" y="1332488"/>
                  <a:pt x="2444902" y="1461274"/>
                  <a:pt x="2472848" y="1649398"/>
                </a:cubicBezTo>
                <a:cubicBezTo>
                  <a:pt x="2500794" y="1837522"/>
                  <a:pt x="2453789" y="1924010"/>
                  <a:pt x="2472848" y="2128256"/>
                </a:cubicBezTo>
                <a:cubicBezTo>
                  <a:pt x="2491907" y="2332502"/>
                  <a:pt x="2441821" y="2495765"/>
                  <a:pt x="2472848" y="2660320"/>
                </a:cubicBezTo>
                <a:cubicBezTo>
                  <a:pt x="2238892" y="2705898"/>
                  <a:pt x="2209837" y="2641980"/>
                  <a:pt x="1978278" y="2660320"/>
                </a:cubicBezTo>
                <a:cubicBezTo>
                  <a:pt x="1746719" y="2678660"/>
                  <a:pt x="1637424" y="2632783"/>
                  <a:pt x="1508437" y="2660320"/>
                </a:cubicBezTo>
                <a:cubicBezTo>
                  <a:pt x="1379450" y="2687857"/>
                  <a:pt x="1128522" y="2656708"/>
                  <a:pt x="964411" y="2660320"/>
                </a:cubicBezTo>
                <a:cubicBezTo>
                  <a:pt x="800300" y="2663932"/>
                  <a:pt x="540907" y="2656653"/>
                  <a:pt x="420384" y="2660320"/>
                </a:cubicBezTo>
                <a:cubicBezTo>
                  <a:pt x="299861" y="2663987"/>
                  <a:pt x="199915" y="2621933"/>
                  <a:pt x="0" y="2660320"/>
                </a:cubicBezTo>
                <a:cubicBezTo>
                  <a:pt x="-36763" y="2498209"/>
                  <a:pt x="32675" y="2247132"/>
                  <a:pt x="0" y="2128256"/>
                </a:cubicBezTo>
                <a:cubicBezTo>
                  <a:pt x="-32675" y="2009380"/>
                  <a:pt x="16033" y="1860796"/>
                  <a:pt x="0" y="1622795"/>
                </a:cubicBezTo>
                <a:cubicBezTo>
                  <a:pt x="-16033" y="1384794"/>
                  <a:pt x="38347" y="1267662"/>
                  <a:pt x="0" y="1170541"/>
                </a:cubicBezTo>
                <a:cubicBezTo>
                  <a:pt x="-38347" y="1073420"/>
                  <a:pt x="46900" y="835025"/>
                  <a:pt x="0" y="691683"/>
                </a:cubicBezTo>
                <a:cubicBezTo>
                  <a:pt x="-46900" y="548341"/>
                  <a:pt x="50265" y="177284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pic>
        <p:nvPicPr>
          <p:cNvPr id="9" name="Kép 8" descr="A képen vázlat, kör, fehér, rajz látható&#10;&#10;Automatikusan generált leírás">
            <a:extLst>
              <a:ext uri="{FF2B5EF4-FFF2-40B4-BE49-F238E27FC236}">
                <a16:creationId xmlns:a16="http://schemas.microsoft.com/office/drawing/2014/main" id="{D8353EE4-413A-FD87-F430-80F0FEB659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3399" y="231537"/>
            <a:ext cx="2472970" cy="1543475"/>
          </a:xfrm>
          <a:custGeom>
            <a:avLst/>
            <a:gdLst>
              <a:gd name="connsiteX0" fmla="*/ 0 w 2472970"/>
              <a:gd name="connsiteY0" fmla="*/ 0 h 1543475"/>
              <a:gd name="connsiteX1" fmla="*/ 469864 w 2472970"/>
              <a:gd name="connsiteY1" fmla="*/ 0 h 1543475"/>
              <a:gd name="connsiteX2" fmla="*/ 890269 w 2472970"/>
              <a:gd name="connsiteY2" fmla="*/ 0 h 1543475"/>
              <a:gd name="connsiteX3" fmla="*/ 1335404 w 2472970"/>
              <a:gd name="connsiteY3" fmla="*/ 0 h 1543475"/>
              <a:gd name="connsiteX4" fmla="*/ 1854728 w 2472970"/>
              <a:gd name="connsiteY4" fmla="*/ 0 h 1543475"/>
              <a:gd name="connsiteX5" fmla="*/ 2472970 w 2472970"/>
              <a:gd name="connsiteY5" fmla="*/ 0 h 1543475"/>
              <a:gd name="connsiteX6" fmla="*/ 2472970 w 2472970"/>
              <a:gd name="connsiteY6" fmla="*/ 483622 h 1543475"/>
              <a:gd name="connsiteX7" fmla="*/ 2472970 w 2472970"/>
              <a:gd name="connsiteY7" fmla="*/ 951810 h 1543475"/>
              <a:gd name="connsiteX8" fmla="*/ 2472970 w 2472970"/>
              <a:gd name="connsiteY8" fmla="*/ 1543475 h 1543475"/>
              <a:gd name="connsiteX9" fmla="*/ 1978376 w 2472970"/>
              <a:gd name="connsiteY9" fmla="*/ 1543475 h 1543475"/>
              <a:gd name="connsiteX10" fmla="*/ 1533241 w 2472970"/>
              <a:gd name="connsiteY10" fmla="*/ 1543475 h 1543475"/>
              <a:gd name="connsiteX11" fmla="*/ 989188 w 2472970"/>
              <a:gd name="connsiteY11" fmla="*/ 1543475 h 1543475"/>
              <a:gd name="connsiteX12" fmla="*/ 519324 w 2472970"/>
              <a:gd name="connsiteY12" fmla="*/ 1543475 h 1543475"/>
              <a:gd name="connsiteX13" fmla="*/ 0 w 2472970"/>
              <a:gd name="connsiteY13" fmla="*/ 1543475 h 1543475"/>
              <a:gd name="connsiteX14" fmla="*/ 0 w 2472970"/>
              <a:gd name="connsiteY14" fmla="*/ 1013549 h 1543475"/>
              <a:gd name="connsiteX15" fmla="*/ 0 w 2472970"/>
              <a:gd name="connsiteY15" fmla="*/ 514492 h 1543475"/>
              <a:gd name="connsiteX16" fmla="*/ 0 w 2472970"/>
              <a:gd name="connsiteY16" fmla="*/ 0 h 1543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472970" h="1543475" fill="none" extrusionOk="0">
                <a:moveTo>
                  <a:pt x="0" y="0"/>
                </a:moveTo>
                <a:cubicBezTo>
                  <a:pt x="142282" y="-32171"/>
                  <a:pt x="354713" y="17994"/>
                  <a:pt x="469864" y="0"/>
                </a:cubicBezTo>
                <a:cubicBezTo>
                  <a:pt x="585015" y="-17994"/>
                  <a:pt x="683232" y="33156"/>
                  <a:pt x="890269" y="0"/>
                </a:cubicBezTo>
                <a:cubicBezTo>
                  <a:pt x="1097306" y="-33156"/>
                  <a:pt x="1170302" y="50749"/>
                  <a:pt x="1335404" y="0"/>
                </a:cubicBezTo>
                <a:cubicBezTo>
                  <a:pt x="1500507" y="-50749"/>
                  <a:pt x="1617715" y="52430"/>
                  <a:pt x="1854728" y="0"/>
                </a:cubicBezTo>
                <a:cubicBezTo>
                  <a:pt x="2091741" y="-52430"/>
                  <a:pt x="2208620" y="4327"/>
                  <a:pt x="2472970" y="0"/>
                </a:cubicBezTo>
                <a:cubicBezTo>
                  <a:pt x="2519879" y="210743"/>
                  <a:pt x="2467827" y="369443"/>
                  <a:pt x="2472970" y="483622"/>
                </a:cubicBezTo>
                <a:cubicBezTo>
                  <a:pt x="2478113" y="597801"/>
                  <a:pt x="2469311" y="727400"/>
                  <a:pt x="2472970" y="951810"/>
                </a:cubicBezTo>
                <a:cubicBezTo>
                  <a:pt x="2476629" y="1176220"/>
                  <a:pt x="2438000" y="1254941"/>
                  <a:pt x="2472970" y="1543475"/>
                </a:cubicBezTo>
                <a:cubicBezTo>
                  <a:pt x="2370212" y="1575280"/>
                  <a:pt x="2103349" y="1496866"/>
                  <a:pt x="1978376" y="1543475"/>
                </a:cubicBezTo>
                <a:cubicBezTo>
                  <a:pt x="1853403" y="1590084"/>
                  <a:pt x="1634178" y="1496523"/>
                  <a:pt x="1533241" y="1543475"/>
                </a:cubicBezTo>
                <a:cubicBezTo>
                  <a:pt x="1432304" y="1590427"/>
                  <a:pt x="1225386" y="1507243"/>
                  <a:pt x="989188" y="1543475"/>
                </a:cubicBezTo>
                <a:cubicBezTo>
                  <a:pt x="752990" y="1579707"/>
                  <a:pt x="708983" y="1520261"/>
                  <a:pt x="519324" y="1543475"/>
                </a:cubicBezTo>
                <a:cubicBezTo>
                  <a:pt x="329665" y="1566689"/>
                  <a:pt x="108002" y="1502766"/>
                  <a:pt x="0" y="1543475"/>
                </a:cubicBezTo>
                <a:cubicBezTo>
                  <a:pt x="-899" y="1406577"/>
                  <a:pt x="12505" y="1145095"/>
                  <a:pt x="0" y="1013549"/>
                </a:cubicBezTo>
                <a:cubicBezTo>
                  <a:pt x="-12505" y="882003"/>
                  <a:pt x="44570" y="707989"/>
                  <a:pt x="0" y="514492"/>
                </a:cubicBezTo>
                <a:cubicBezTo>
                  <a:pt x="-44570" y="320995"/>
                  <a:pt x="15381" y="208505"/>
                  <a:pt x="0" y="0"/>
                </a:cubicBezTo>
                <a:close/>
              </a:path>
              <a:path w="2472970" h="1543475" stroke="0" extrusionOk="0">
                <a:moveTo>
                  <a:pt x="0" y="0"/>
                </a:moveTo>
                <a:cubicBezTo>
                  <a:pt x="203888" y="-18356"/>
                  <a:pt x="357848" y="38210"/>
                  <a:pt x="469864" y="0"/>
                </a:cubicBezTo>
                <a:cubicBezTo>
                  <a:pt x="581880" y="-38210"/>
                  <a:pt x="680682" y="23895"/>
                  <a:pt x="890269" y="0"/>
                </a:cubicBezTo>
                <a:cubicBezTo>
                  <a:pt x="1099856" y="-23895"/>
                  <a:pt x="1226794" y="63461"/>
                  <a:pt x="1434323" y="0"/>
                </a:cubicBezTo>
                <a:cubicBezTo>
                  <a:pt x="1641852" y="-63461"/>
                  <a:pt x="1672619" y="33297"/>
                  <a:pt x="1904187" y="0"/>
                </a:cubicBezTo>
                <a:cubicBezTo>
                  <a:pt x="2135755" y="-33297"/>
                  <a:pt x="2310237" y="52234"/>
                  <a:pt x="2472970" y="0"/>
                </a:cubicBezTo>
                <a:cubicBezTo>
                  <a:pt x="2524699" y="151365"/>
                  <a:pt x="2456192" y="404932"/>
                  <a:pt x="2472970" y="545361"/>
                </a:cubicBezTo>
                <a:cubicBezTo>
                  <a:pt x="2489748" y="685790"/>
                  <a:pt x="2413249" y="856128"/>
                  <a:pt x="2472970" y="1059853"/>
                </a:cubicBezTo>
                <a:cubicBezTo>
                  <a:pt x="2532691" y="1263578"/>
                  <a:pt x="2456645" y="1327499"/>
                  <a:pt x="2472970" y="1543475"/>
                </a:cubicBezTo>
                <a:cubicBezTo>
                  <a:pt x="2264855" y="1590609"/>
                  <a:pt x="2130324" y="1514108"/>
                  <a:pt x="2027835" y="1543475"/>
                </a:cubicBezTo>
                <a:cubicBezTo>
                  <a:pt x="1925347" y="1572842"/>
                  <a:pt x="1761461" y="1502404"/>
                  <a:pt x="1533241" y="1543475"/>
                </a:cubicBezTo>
                <a:cubicBezTo>
                  <a:pt x="1305021" y="1584546"/>
                  <a:pt x="1149192" y="1484924"/>
                  <a:pt x="1038647" y="1543475"/>
                </a:cubicBezTo>
                <a:cubicBezTo>
                  <a:pt x="928102" y="1602026"/>
                  <a:pt x="779547" y="1536675"/>
                  <a:pt x="568783" y="1543475"/>
                </a:cubicBezTo>
                <a:cubicBezTo>
                  <a:pt x="358019" y="1550275"/>
                  <a:pt x="114270" y="1497151"/>
                  <a:pt x="0" y="1543475"/>
                </a:cubicBezTo>
                <a:cubicBezTo>
                  <a:pt x="-43694" y="1294939"/>
                  <a:pt x="29765" y="1206864"/>
                  <a:pt x="0" y="998114"/>
                </a:cubicBezTo>
                <a:cubicBezTo>
                  <a:pt x="-29765" y="789364"/>
                  <a:pt x="57485" y="693793"/>
                  <a:pt x="0" y="452753"/>
                </a:cubicBezTo>
                <a:cubicBezTo>
                  <a:pt x="-57485" y="211713"/>
                  <a:pt x="47766" y="180243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cxnSp>
        <p:nvCxnSpPr>
          <p:cNvPr id="19" name="Egyenes összekötő 18">
            <a:extLst>
              <a:ext uri="{FF2B5EF4-FFF2-40B4-BE49-F238E27FC236}">
                <a16:creationId xmlns:a16="http://schemas.microsoft.com/office/drawing/2014/main" id="{2FAE1CC2-B933-F696-D45A-53976BE81635}"/>
              </a:ext>
            </a:extLst>
          </p:cNvPr>
          <p:cNvCxnSpPr/>
          <p:nvPr/>
        </p:nvCxnSpPr>
        <p:spPr>
          <a:xfrm flipH="1">
            <a:off x="9103277" y="231537"/>
            <a:ext cx="2472970" cy="154347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gyenes összekötő 20">
            <a:extLst>
              <a:ext uri="{FF2B5EF4-FFF2-40B4-BE49-F238E27FC236}">
                <a16:creationId xmlns:a16="http://schemas.microsoft.com/office/drawing/2014/main" id="{A230017B-C76E-5252-915A-DD6F6BAACF86}"/>
              </a:ext>
            </a:extLst>
          </p:cNvPr>
          <p:cNvCxnSpPr/>
          <p:nvPr/>
        </p:nvCxnSpPr>
        <p:spPr>
          <a:xfrm>
            <a:off x="9103277" y="231537"/>
            <a:ext cx="2472970" cy="1543475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gyenes összekötő 22">
            <a:extLst>
              <a:ext uri="{FF2B5EF4-FFF2-40B4-BE49-F238E27FC236}">
                <a16:creationId xmlns:a16="http://schemas.microsoft.com/office/drawing/2014/main" id="{A4309196-D156-E1F1-0626-6B024667DB06}"/>
              </a:ext>
            </a:extLst>
          </p:cNvPr>
          <p:cNvCxnSpPr/>
          <p:nvPr/>
        </p:nvCxnSpPr>
        <p:spPr>
          <a:xfrm>
            <a:off x="9103155" y="1847135"/>
            <a:ext cx="2473092" cy="26603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gyenes összekötő 24">
            <a:extLst>
              <a:ext uri="{FF2B5EF4-FFF2-40B4-BE49-F238E27FC236}">
                <a16:creationId xmlns:a16="http://schemas.microsoft.com/office/drawing/2014/main" id="{D5DE3C0C-7551-26BD-63D1-23F99A6DBBB3}"/>
              </a:ext>
            </a:extLst>
          </p:cNvPr>
          <p:cNvCxnSpPr/>
          <p:nvPr/>
        </p:nvCxnSpPr>
        <p:spPr>
          <a:xfrm flipH="1">
            <a:off x="9103277" y="1847135"/>
            <a:ext cx="2472970" cy="2660320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3242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EA8095-A584-04DC-8B03-1448A4E1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645" y="311075"/>
            <a:ext cx="10018713" cy="755725"/>
          </a:xfrm>
        </p:spPr>
        <p:txBody>
          <a:bodyPr/>
          <a:lstStyle/>
          <a:p>
            <a:r>
              <a:rPr lang="hu-HU" dirty="0"/>
              <a:t>Az AVL fák láncolt reprezentálása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911DB8-7B8E-9F9E-FF8D-BE7283C5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4095344"/>
            <a:ext cx="10018713" cy="2606669"/>
          </a:xfrm>
        </p:spPr>
        <p:txBody>
          <a:bodyPr anchor="t">
            <a:normAutofit/>
          </a:bodyPr>
          <a:lstStyle/>
          <a:p>
            <a:r>
              <a:rPr lang="hu-HU" sz="2800" kern="0" dirty="0">
                <a:effectLst/>
                <a:ea typeface="Calibri" panose="020F0502020204030204" pitchFamily="34" charset="0"/>
                <a:cs typeface="F16"/>
              </a:rPr>
              <a:t>A csúcsokban a </a:t>
            </a:r>
            <a:r>
              <a:rPr lang="hu-HU" sz="2800" i="1" kern="0" dirty="0">
                <a:effectLst/>
                <a:ea typeface="Calibri" panose="020F0502020204030204" pitchFamily="34" charset="0"/>
                <a:cs typeface="CMMI12"/>
              </a:rPr>
              <a:t>b</a:t>
            </a:r>
            <a:r>
              <a:rPr lang="hu-HU" sz="2800" kern="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800" kern="0" dirty="0">
                <a:effectLst/>
                <a:ea typeface="Calibri" panose="020F0502020204030204" pitchFamily="34" charset="0"/>
                <a:cs typeface="F16"/>
              </a:rPr>
              <a:t>egyensúly attribútumot expliciten tároljuk </a:t>
            </a:r>
          </a:p>
          <a:p>
            <a:r>
              <a:rPr lang="hu-HU" sz="2800" kern="0" dirty="0">
                <a:ea typeface="Calibri" panose="020F0502020204030204" pitchFamily="34" charset="0"/>
                <a:cs typeface="F16"/>
              </a:rPr>
              <a:t>//Más lehetőségek:</a:t>
            </a:r>
          </a:p>
          <a:p>
            <a:pPr lvl="1"/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a két részfa magasságainak tárolása</a:t>
            </a:r>
          </a:p>
          <a:p>
            <a:pPr lvl="1"/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csak az aktuális részfa magasságának tárolása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F4963B58-A652-B0AF-BC88-C94BE0B19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22" y="1402661"/>
            <a:ext cx="8930598" cy="216252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919668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4EA8095-A584-04DC-8B03-1448A4E1D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645" y="311075"/>
            <a:ext cx="10018713" cy="755725"/>
          </a:xfrm>
        </p:spPr>
        <p:txBody>
          <a:bodyPr/>
          <a:lstStyle/>
          <a:p>
            <a:r>
              <a:rPr lang="hu-HU" dirty="0"/>
              <a:t>Az AVL fák szöveges reprezentálása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9911DB8-7B8E-9F9E-FF8D-BE7283C5F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80160"/>
            <a:ext cx="10018713" cy="5421854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F57"/>
              </a:rPr>
              <a:t>Keresőfák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100" kern="0" dirty="0">
                <a:effectLst/>
                <a:ea typeface="Calibri" panose="020F0502020204030204" pitchFamily="34" charset="0"/>
                <a:cs typeface="F57"/>
              </a:rPr>
              <a:t>(</a:t>
            </a:r>
            <a:r>
              <a:rPr lang="hu-HU" sz="2100" kern="0" dirty="0" err="1">
                <a:effectLst/>
                <a:ea typeface="Calibri" panose="020F0502020204030204" pitchFamily="34" charset="0"/>
                <a:cs typeface="F57"/>
              </a:rPr>
              <a:t>bal_részfa</a:t>
            </a:r>
            <a:r>
              <a:rPr lang="hu-HU" sz="2100" kern="0" dirty="0">
                <a:effectLst/>
                <a:ea typeface="Calibri" panose="020F0502020204030204" pitchFamily="34" charset="0"/>
                <a:cs typeface="F57"/>
              </a:rPr>
              <a:t> gyökér </a:t>
            </a:r>
            <a:r>
              <a:rPr lang="hu-HU" sz="2100" kern="0" dirty="0" err="1">
                <a:effectLst/>
                <a:ea typeface="Calibri" panose="020F0502020204030204" pitchFamily="34" charset="0"/>
                <a:cs typeface="F57"/>
              </a:rPr>
              <a:t>jobb_részfa</a:t>
            </a:r>
            <a:r>
              <a:rPr lang="hu-HU" sz="2100" kern="0" dirty="0">
                <a:effectLst/>
                <a:ea typeface="Calibri" panose="020F0502020204030204" pitchFamily="34" charset="0"/>
                <a:cs typeface="F57"/>
              </a:rPr>
              <a:t>) </a:t>
            </a:r>
            <a:r>
              <a:rPr lang="hu-HU" sz="2100" kern="0" dirty="0">
                <a:effectLst/>
                <a:ea typeface="Calibri" panose="020F0502020204030204" pitchFamily="34" charset="0"/>
                <a:cs typeface="F16"/>
              </a:rPr>
              <a:t>jelölés</a:t>
            </a:r>
            <a:endParaRPr lang="hu-HU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100" kern="0" dirty="0">
                <a:effectLst/>
                <a:ea typeface="Calibri" panose="020F0502020204030204" pitchFamily="34" charset="0"/>
                <a:cs typeface="F16"/>
              </a:rPr>
              <a:t>az üres részfák elhagyása</a:t>
            </a:r>
            <a:endParaRPr lang="hu-HU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100" kern="0" dirty="0">
                <a:effectLst/>
                <a:ea typeface="Calibri" panose="020F0502020204030204" pitchFamily="34" charset="0"/>
                <a:cs typeface="F16"/>
              </a:rPr>
              <a:t>a könnyebb olvashatóság kedvéért </a:t>
            </a:r>
            <a:r>
              <a:rPr lang="hu-HU" sz="2100" kern="0" dirty="0">
                <a:effectLst/>
                <a:ea typeface="Calibri" panose="020F0502020204030204" pitchFamily="34" charset="0"/>
                <a:cs typeface="CMR12"/>
              </a:rPr>
              <a:t>[] </a:t>
            </a:r>
            <a:r>
              <a:rPr lang="hu-HU" sz="2100" kern="0" dirty="0">
                <a:effectLst/>
                <a:ea typeface="Calibri" panose="020F0502020204030204" pitchFamily="34" charset="0"/>
                <a:cs typeface="F16"/>
              </a:rPr>
              <a:t>és {}</a:t>
            </a:r>
            <a:r>
              <a:rPr lang="hu-HU" sz="2100" kern="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sz="2100" kern="0" dirty="0">
                <a:effectLst/>
                <a:ea typeface="Calibri" panose="020F0502020204030204" pitchFamily="34" charset="0"/>
                <a:cs typeface="F16"/>
              </a:rPr>
              <a:t>zárójelek alkalmazása</a:t>
            </a:r>
            <a:endParaRPr lang="hu-HU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2100" kern="0" dirty="0">
                <a:effectLst/>
                <a:ea typeface="Calibri" panose="020F0502020204030204" pitchFamily="34" charset="0"/>
                <a:cs typeface="F57"/>
              </a:rPr>
              <a:t>Az így ábrázolt fák </a:t>
            </a:r>
            <a:r>
              <a:rPr lang="hu-HU" sz="2100" kern="0" dirty="0" err="1">
                <a:effectLst/>
                <a:ea typeface="Calibri" panose="020F0502020204030204" pitchFamily="34" charset="0"/>
                <a:cs typeface="F57"/>
              </a:rPr>
              <a:t>inorder</a:t>
            </a:r>
            <a:r>
              <a:rPr lang="hu-HU" sz="2100" kern="0" dirty="0">
                <a:effectLst/>
                <a:ea typeface="Calibri" panose="020F0502020204030204" pitchFamily="34" charset="0"/>
                <a:cs typeface="F57"/>
              </a:rPr>
              <a:t> bejárása a zárójelek elhagyásával adódik</a:t>
            </a:r>
            <a:endParaRPr lang="hu-HU" sz="21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Calibri" panose="020F0502020204030204" pitchFamily="34" charset="0"/>
                <a:cs typeface="F16"/>
              </a:rPr>
              <a:t>AVL fák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200" kern="0" dirty="0">
                <a:effectLst/>
                <a:ea typeface="Calibri" panose="020F0502020204030204" pitchFamily="34" charset="0"/>
                <a:cs typeface="F16"/>
              </a:rPr>
              <a:t>A belső csúcsok egyensúlyainak jelölése </a:t>
            </a:r>
            <a:r>
              <a:rPr lang="hu-HU" sz="2200" i="1" kern="0" dirty="0" err="1">
                <a:effectLst/>
                <a:ea typeface="Calibri" panose="020F0502020204030204" pitchFamily="34" charset="0"/>
                <a:cs typeface="F57"/>
              </a:rPr>
              <a:t>kb</a:t>
            </a:r>
            <a:r>
              <a:rPr lang="hu-HU" sz="2200" kern="0" dirty="0">
                <a:effectLst/>
                <a:ea typeface="Calibri" panose="020F0502020204030204" pitchFamily="34" charset="0"/>
                <a:cs typeface="F57"/>
              </a:rPr>
              <a:t> </a:t>
            </a:r>
            <a:r>
              <a:rPr lang="hu-HU" sz="2200" kern="0" dirty="0">
                <a:effectLst/>
                <a:ea typeface="Calibri" panose="020F0502020204030204" pitchFamily="34" charset="0"/>
                <a:cs typeface="F16"/>
              </a:rPr>
              <a:t>formában </a:t>
            </a:r>
            <a:endParaRPr lang="hu-HU" sz="22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900" i="1" kern="0" dirty="0">
                <a:ea typeface="Calibri" panose="020F0502020204030204" pitchFamily="34" charset="0"/>
                <a:cs typeface="F57"/>
              </a:rPr>
              <a:t>k</a:t>
            </a:r>
            <a:r>
              <a:rPr lang="hu-HU" sz="1900" i="1" kern="0" dirty="0">
                <a:effectLst/>
                <a:ea typeface="Calibri" panose="020F0502020204030204" pitchFamily="34" charset="0"/>
                <a:cs typeface="F57"/>
              </a:rPr>
              <a:t>:</a:t>
            </a:r>
            <a:r>
              <a:rPr lang="hu-HU" sz="1900" kern="0" dirty="0">
                <a:effectLst/>
                <a:ea typeface="Calibri" panose="020F0502020204030204" pitchFamily="34" charset="0"/>
                <a:cs typeface="F57"/>
              </a:rPr>
              <a:t> </a:t>
            </a:r>
            <a:r>
              <a:rPr lang="hu-HU" sz="1900" kern="0" dirty="0">
                <a:effectLst/>
                <a:ea typeface="Calibri" panose="020F0502020204030204" pitchFamily="34" charset="0"/>
                <a:cs typeface="F16"/>
              </a:rPr>
              <a:t>a csúcsot azonosító kulcs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900" i="1" kern="0" dirty="0">
                <a:ea typeface="Calibri" panose="020F0502020204030204" pitchFamily="34" charset="0"/>
                <a:cs typeface="F57"/>
              </a:rPr>
              <a:t>b</a:t>
            </a:r>
            <a:r>
              <a:rPr lang="hu-HU" sz="1900" i="1" kern="0" dirty="0">
                <a:effectLst/>
                <a:ea typeface="Calibri" panose="020F0502020204030204" pitchFamily="34" charset="0"/>
                <a:cs typeface="F57"/>
              </a:rPr>
              <a:t>:</a:t>
            </a:r>
            <a:r>
              <a:rPr lang="hu-HU" sz="1900" kern="0" dirty="0">
                <a:effectLst/>
                <a:ea typeface="Calibri" panose="020F0502020204030204" pitchFamily="34" charset="0"/>
                <a:cs typeface="F57"/>
              </a:rPr>
              <a:t> </a:t>
            </a:r>
            <a:r>
              <a:rPr lang="hu-HU" sz="1900" kern="0" dirty="0">
                <a:effectLst/>
                <a:ea typeface="Calibri" panose="020F0502020204030204" pitchFamily="34" charset="0"/>
                <a:cs typeface="F16"/>
              </a:rPr>
              <a:t> a csúcs egyensúlya: </a:t>
            </a:r>
            <a:r>
              <a:rPr lang="hu-HU" sz="1900" b="1" kern="0" dirty="0">
                <a:effectLst/>
                <a:ea typeface="Calibri" panose="020F0502020204030204" pitchFamily="34" charset="0"/>
                <a:cs typeface="F16"/>
              </a:rPr>
              <a:t>0:</a:t>
            </a:r>
            <a:r>
              <a:rPr lang="hu-HU" sz="1900" b="1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◦</a:t>
            </a:r>
            <a:r>
              <a:rPr lang="hu-HU" sz="1900" b="1" kern="0" dirty="0">
                <a:effectLst/>
                <a:ea typeface="Calibri" panose="020F0502020204030204" pitchFamily="34" charset="0"/>
                <a:cs typeface="F16"/>
              </a:rPr>
              <a:t>, 1:</a:t>
            </a:r>
            <a:r>
              <a:rPr lang="hu-HU" sz="1900" b="1" kern="0" dirty="0">
                <a:effectLst/>
                <a:ea typeface="Calibri" panose="020F0502020204030204" pitchFamily="34" charset="0"/>
                <a:cs typeface="CMR12"/>
              </a:rPr>
              <a:t>+</a:t>
            </a:r>
            <a:r>
              <a:rPr lang="hu-HU" sz="1900" b="1" kern="0" dirty="0">
                <a:effectLst/>
                <a:ea typeface="Calibri" panose="020F0502020204030204" pitchFamily="34" charset="0"/>
                <a:cs typeface="F16"/>
              </a:rPr>
              <a:t>, 2:</a:t>
            </a:r>
            <a:r>
              <a:rPr lang="hu-HU" sz="1900" b="1" kern="0" dirty="0">
                <a:effectLst/>
                <a:ea typeface="Calibri" panose="020F0502020204030204" pitchFamily="34" charset="0"/>
                <a:cs typeface="CMR12"/>
              </a:rPr>
              <a:t>++</a:t>
            </a:r>
            <a:r>
              <a:rPr lang="hu-HU" sz="1900" b="1" kern="0" dirty="0">
                <a:effectLst/>
                <a:ea typeface="Calibri" panose="020F0502020204030204" pitchFamily="34" charset="0"/>
                <a:cs typeface="F16"/>
              </a:rPr>
              <a:t>, -1:­, -2</a:t>
            </a:r>
            <a:r>
              <a:rPr lang="hu-HU" sz="1900" kern="0" dirty="0">
                <a:effectLst/>
                <a:ea typeface="Calibri" panose="020F0502020204030204" pitchFamily="34" charset="0"/>
                <a:cs typeface="F16"/>
              </a:rPr>
              <a:t>­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200" kern="0" dirty="0">
                <a:effectLst/>
                <a:ea typeface="Calibri" panose="020F0502020204030204" pitchFamily="34" charset="0"/>
                <a:cs typeface="F16"/>
              </a:rPr>
              <a:t>a leveleknél nem jelöljük az egyensúlyt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2000" kern="0" dirty="0">
                <a:effectLst/>
                <a:ea typeface="Calibri" panose="020F0502020204030204" pitchFamily="34" charset="0"/>
                <a:cs typeface="F16"/>
              </a:rPr>
              <a:t>a levélcsúcsok egyensúlya mindig nulla</a:t>
            </a:r>
            <a:endParaRPr lang="hu-HU" sz="20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Kép 6" descr="A képen kör, vázlat, fehér, clipart látható&#10;&#10;Automatikusan generált leírás">
            <a:extLst>
              <a:ext uri="{FF2B5EF4-FFF2-40B4-BE49-F238E27FC236}">
                <a16:creationId xmlns:a16="http://schemas.microsoft.com/office/drawing/2014/main" id="{883389AC-5326-BB79-761B-9465BFC4F8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5817" y="3869826"/>
            <a:ext cx="2875390" cy="1610582"/>
          </a:xfrm>
          <a:custGeom>
            <a:avLst/>
            <a:gdLst>
              <a:gd name="connsiteX0" fmla="*/ 0 w 2875390"/>
              <a:gd name="connsiteY0" fmla="*/ 0 h 1610582"/>
              <a:gd name="connsiteX1" fmla="*/ 546324 w 2875390"/>
              <a:gd name="connsiteY1" fmla="*/ 0 h 1610582"/>
              <a:gd name="connsiteX2" fmla="*/ 1035140 w 2875390"/>
              <a:gd name="connsiteY2" fmla="*/ 0 h 1610582"/>
              <a:gd name="connsiteX3" fmla="*/ 1552711 w 2875390"/>
              <a:gd name="connsiteY3" fmla="*/ 0 h 1610582"/>
              <a:gd name="connsiteX4" fmla="*/ 2156543 w 2875390"/>
              <a:gd name="connsiteY4" fmla="*/ 0 h 1610582"/>
              <a:gd name="connsiteX5" fmla="*/ 2875390 w 2875390"/>
              <a:gd name="connsiteY5" fmla="*/ 0 h 1610582"/>
              <a:gd name="connsiteX6" fmla="*/ 2875390 w 2875390"/>
              <a:gd name="connsiteY6" fmla="*/ 504649 h 1610582"/>
              <a:gd name="connsiteX7" fmla="*/ 2875390 w 2875390"/>
              <a:gd name="connsiteY7" fmla="*/ 993192 h 1610582"/>
              <a:gd name="connsiteX8" fmla="*/ 2875390 w 2875390"/>
              <a:gd name="connsiteY8" fmla="*/ 1610582 h 1610582"/>
              <a:gd name="connsiteX9" fmla="*/ 2300312 w 2875390"/>
              <a:gd name="connsiteY9" fmla="*/ 1610582 h 1610582"/>
              <a:gd name="connsiteX10" fmla="*/ 1782742 w 2875390"/>
              <a:gd name="connsiteY10" fmla="*/ 1610582 h 1610582"/>
              <a:gd name="connsiteX11" fmla="*/ 1150156 w 2875390"/>
              <a:gd name="connsiteY11" fmla="*/ 1610582 h 1610582"/>
              <a:gd name="connsiteX12" fmla="*/ 603832 w 2875390"/>
              <a:gd name="connsiteY12" fmla="*/ 1610582 h 1610582"/>
              <a:gd name="connsiteX13" fmla="*/ 0 w 2875390"/>
              <a:gd name="connsiteY13" fmla="*/ 1610582 h 1610582"/>
              <a:gd name="connsiteX14" fmla="*/ 0 w 2875390"/>
              <a:gd name="connsiteY14" fmla="*/ 1057616 h 1610582"/>
              <a:gd name="connsiteX15" fmla="*/ 0 w 2875390"/>
              <a:gd name="connsiteY15" fmla="*/ 536861 h 1610582"/>
              <a:gd name="connsiteX16" fmla="*/ 0 w 2875390"/>
              <a:gd name="connsiteY16" fmla="*/ 0 h 16105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2875390" h="1610582" fill="none" extrusionOk="0">
                <a:moveTo>
                  <a:pt x="0" y="0"/>
                </a:moveTo>
                <a:cubicBezTo>
                  <a:pt x="216818" y="-4153"/>
                  <a:pt x="426720" y="38312"/>
                  <a:pt x="546324" y="0"/>
                </a:cubicBezTo>
                <a:cubicBezTo>
                  <a:pt x="665928" y="-38312"/>
                  <a:pt x="863109" y="30402"/>
                  <a:pt x="1035140" y="0"/>
                </a:cubicBezTo>
                <a:cubicBezTo>
                  <a:pt x="1207171" y="-30402"/>
                  <a:pt x="1445335" y="12220"/>
                  <a:pt x="1552711" y="0"/>
                </a:cubicBezTo>
                <a:cubicBezTo>
                  <a:pt x="1660087" y="-12220"/>
                  <a:pt x="1995381" y="26984"/>
                  <a:pt x="2156543" y="0"/>
                </a:cubicBezTo>
                <a:cubicBezTo>
                  <a:pt x="2317705" y="-26984"/>
                  <a:pt x="2605131" y="31853"/>
                  <a:pt x="2875390" y="0"/>
                </a:cubicBezTo>
                <a:cubicBezTo>
                  <a:pt x="2884384" y="172233"/>
                  <a:pt x="2837353" y="285627"/>
                  <a:pt x="2875390" y="504649"/>
                </a:cubicBezTo>
                <a:cubicBezTo>
                  <a:pt x="2913427" y="723671"/>
                  <a:pt x="2864553" y="795291"/>
                  <a:pt x="2875390" y="993192"/>
                </a:cubicBezTo>
                <a:cubicBezTo>
                  <a:pt x="2886227" y="1191093"/>
                  <a:pt x="2838443" y="1323788"/>
                  <a:pt x="2875390" y="1610582"/>
                </a:cubicBezTo>
                <a:cubicBezTo>
                  <a:pt x="2715742" y="1616898"/>
                  <a:pt x="2427116" y="1561153"/>
                  <a:pt x="2300312" y="1610582"/>
                </a:cubicBezTo>
                <a:cubicBezTo>
                  <a:pt x="2173508" y="1660011"/>
                  <a:pt x="1936829" y="1568493"/>
                  <a:pt x="1782742" y="1610582"/>
                </a:cubicBezTo>
                <a:cubicBezTo>
                  <a:pt x="1628655" y="1652671"/>
                  <a:pt x="1396885" y="1538845"/>
                  <a:pt x="1150156" y="1610582"/>
                </a:cubicBezTo>
                <a:cubicBezTo>
                  <a:pt x="903427" y="1682319"/>
                  <a:pt x="826469" y="1565416"/>
                  <a:pt x="603832" y="1610582"/>
                </a:cubicBezTo>
                <a:cubicBezTo>
                  <a:pt x="381195" y="1655748"/>
                  <a:pt x="121434" y="1589162"/>
                  <a:pt x="0" y="1610582"/>
                </a:cubicBezTo>
                <a:cubicBezTo>
                  <a:pt x="-17144" y="1441030"/>
                  <a:pt x="6211" y="1191832"/>
                  <a:pt x="0" y="1057616"/>
                </a:cubicBezTo>
                <a:cubicBezTo>
                  <a:pt x="-6211" y="923400"/>
                  <a:pt x="61109" y="674046"/>
                  <a:pt x="0" y="536861"/>
                </a:cubicBezTo>
                <a:cubicBezTo>
                  <a:pt x="-61109" y="399677"/>
                  <a:pt x="53829" y="196897"/>
                  <a:pt x="0" y="0"/>
                </a:cubicBezTo>
                <a:close/>
              </a:path>
              <a:path w="2875390" h="1610582" stroke="0" extrusionOk="0">
                <a:moveTo>
                  <a:pt x="0" y="0"/>
                </a:moveTo>
                <a:cubicBezTo>
                  <a:pt x="264811" y="-8028"/>
                  <a:pt x="288347" y="3827"/>
                  <a:pt x="546324" y="0"/>
                </a:cubicBezTo>
                <a:cubicBezTo>
                  <a:pt x="804301" y="-3827"/>
                  <a:pt x="816398" y="34376"/>
                  <a:pt x="1035140" y="0"/>
                </a:cubicBezTo>
                <a:cubicBezTo>
                  <a:pt x="1253882" y="-34376"/>
                  <a:pt x="1516941" y="23180"/>
                  <a:pt x="1667726" y="0"/>
                </a:cubicBezTo>
                <a:cubicBezTo>
                  <a:pt x="1818511" y="-23180"/>
                  <a:pt x="2039555" y="3716"/>
                  <a:pt x="2214050" y="0"/>
                </a:cubicBezTo>
                <a:cubicBezTo>
                  <a:pt x="2388545" y="-3716"/>
                  <a:pt x="2741999" y="42438"/>
                  <a:pt x="2875390" y="0"/>
                </a:cubicBezTo>
                <a:cubicBezTo>
                  <a:pt x="2922484" y="130521"/>
                  <a:pt x="2846259" y="312332"/>
                  <a:pt x="2875390" y="569072"/>
                </a:cubicBezTo>
                <a:cubicBezTo>
                  <a:pt x="2904521" y="825812"/>
                  <a:pt x="2868208" y="993679"/>
                  <a:pt x="2875390" y="1105933"/>
                </a:cubicBezTo>
                <a:cubicBezTo>
                  <a:pt x="2882572" y="1218187"/>
                  <a:pt x="2828672" y="1466476"/>
                  <a:pt x="2875390" y="1610582"/>
                </a:cubicBezTo>
                <a:cubicBezTo>
                  <a:pt x="2737313" y="1637306"/>
                  <a:pt x="2601904" y="1592354"/>
                  <a:pt x="2357820" y="1610582"/>
                </a:cubicBezTo>
                <a:cubicBezTo>
                  <a:pt x="2113736" y="1628810"/>
                  <a:pt x="1899133" y="1545091"/>
                  <a:pt x="1782742" y="1610582"/>
                </a:cubicBezTo>
                <a:cubicBezTo>
                  <a:pt x="1666351" y="1676073"/>
                  <a:pt x="1451464" y="1552328"/>
                  <a:pt x="1207664" y="1610582"/>
                </a:cubicBezTo>
                <a:cubicBezTo>
                  <a:pt x="963864" y="1668836"/>
                  <a:pt x="818520" y="1565413"/>
                  <a:pt x="661340" y="1610582"/>
                </a:cubicBezTo>
                <a:cubicBezTo>
                  <a:pt x="504160" y="1655751"/>
                  <a:pt x="276775" y="1589180"/>
                  <a:pt x="0" y="1610582"/>
                </a:cubicBezTo>
                <a:cubicBezTo>
                  <a:pt x="-54721" y="1488931"/>
                  <a:pt x="16668" y="1238858"/>
                  <a:pt x="0" y="1041510"/>
                </a:cubicBezTo>
                <a:cubicBezTo>
                  <a:pt x="-16668" y="844162"/>
                  <a:pt x="61775" y="699346"/>
                  <a:pt x="0" y="472437"/>
                </a:cubicBezTo>
                <a:cubicBezTo>
                  <a:pt x="-61775" y="245528"/>
                  <a:pt x="38231" y="206347"/>
                  <a:pt x="0" y="0"/>
                </a:cubicBezTo>
                <a:close/>
              </a:path>
            </a:pathLst>
          </a:custGeom>
          <a:ln>
            <a:solidFill>
              <a:srgbClr val="C0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</p:pic>
      <p:sp>
        <p:nvSpPr>
          <p:cNvPr id="8" name="Szövegdoboz 7">
            <a:extLst>
              <a:ext uri="{FF2B5EF4-FFF2-40B4-BE49-F238E27FC236}">
                <a16:creationId xmlns:a16="http://schemas.microsoft.com/office/drawing/2014/main" id="{DEDFAE2C-8546-FACB-D03B-76F7EE453011}"/>
              </a:ext>
            </a:extLst>
          </p:cNvPr>
          <p:cNvSpPr txBox="1"/>
          <p:nvPr/>
        </p:nvSpPr>
        <p:spPr>
          <a:xfrm>
            <a:off x="8078993" y="5626248"/>
            <a:ext cx="4621829" cy="967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{ </a:t>
            </a:r>
            <a:r>
              <a:rPr lang="hu-HU" sz="2400" kern="0" dirty="0">
                <a:effectLst/>
                <a:ea typeface="Calibri" panose="020F0502020204030204" pitchFamily="34" charset="0"/>
                <a:cs typeface="CMR12"/>
              </a:rPr>
              <a:t>[</a:t>
            </a: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2</a:t>
            </a:r>
            <a:r>
              <a:rPr lang="hu-HU" sz="2400" kern="0" dirty="0">
                <a:effectLst/>
                <a:ea typeface="Calibri" panose="020F0502020204030204" pitchFamily="34" charset="0"/>
                <a:cs typeface="CMR12"/>
              </a:rPr>
              <a:t>] </a:t>
            </a: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4 </a:t>
            </a:r>
            <a:r>
              <a:rPr lang="hu-HU" sz="2400" kern="0" dirty="0">
                <a:effectLst/>
                <a:ea typeface="Calibri" panose="020F0502020204030204" pitchFamily="34" charset="0"/>
                <a:cs typeface="CMR12"/>
              </a:rPr>
              <a:t>[ </a:t>
            </a: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(6) 8 (10) </a:t>
            </a:r>
            <a:r>
              <a:rPr lang="hu-HU" sz="2400" kern="0" dirty="0">
                <a:effectLst/>
                <a:ea typeface="Calibri" panose="020F0502020204030204" pitchFamily="34" charset="0"/>
                <a:cs typeface="CMR12"/>
              </a:rPr>
              <a:t>] </a:t>
            </a: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} </a:t>
            </a:r>
            <a:endParaRPr lang="hu-HU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{ </a:t>
            </a:r>
            <a:r>
              <a:rPr lang="hu-HU" sz="2400" kern="0" dirty="0">
                <a:effectLst/>
                <a:ea typeface="Calibri" panose="020F0502020204030204" pitchFamily="34" charset="0"/>
                <a:cs typeface="CMR12"/>
              </a:rPr>
              <a:t>[</a:t>
            </a: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2</a:t>
            </a:r>
            <a:r>
              <a:rPr lang="hu-HU" sz="2400" kern="0" dirty="0">
                <a:effectLst/>
                <a:ea typeface="Calibri" panose="020F0502020204030204" pitchFamily="34" charset="0"/>
                <a:cs typeface="CMR12"/>
              </a:rPr>
              <a:t>] </a:t>
            </a: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4</a:t>
            </a:r>
            <a:r>
              <a:rPr lang="hu-HU" sz="2400" kern="0" dirty="0">
                <a:effectLst/>
                <a:ea typeface="Calibri" panose="020F0502020204030204" pitchFamily="34" charset="0"/>
                <a:cs typeface="CMR12"/>
              </a:rPr>
              <a:t>+ [ </a:t>
            </a: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(6) 8</a:t>
            </a:r>
            <a:r>
              <a:rPr lang="hu-HU" sz="2400" kern="0" dirty="0">
                <a:effectLst/>
                <a:ea typeface="Calibri" panose="020F0502020204030204" pitchFamily="34" charset="0"/>
                <a:cs typeface="Calibri" panose="020F0502020204030204" pitchFamily="34" charset="0"/>
              </a:rPr>
              <a:t>◦</a:t>
            </a: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 (10) </a:t>
            </a:r>
            <a:r>
              <a:rPr lang="hu-HU" sz="2400" kern="0" dirty="0">
                <a:effectLst/>
                <a:ea typeface="Calibri" panose="020F0502020204030204" pitchFamily="34" charset="0"/>
                <a:cs typeface="CMR12"/>
              </a:rPr>
              <a:t>] </a:t>
            </a:r>
            <a:r>
              <a:rPr lang="hu-HU" sz="2400" kern="0" dirty="0">
                <a:effectLst/>
                <a:ea typeface="Calibri" panose="020F0502020204030204" pitchFamily="34" charset="0"/>
                <a:cs typeface="F16"/>
              </a:rPr>
              <a:t>} </a:t>
            </a:r>
            <a:endParaRPr lang="hu-HU" sz="2400" kern="1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17514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DEFB83B-90DF-BE87-A4F0-B31CBE22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897" y="72710"/>
            <a:ext cx="10018713" cy="1752599"/>
          </a:xfrm>
        </p:spPr>
        <p:txBody>
          <a:bodyPr>
            <a:normAutofit/>
          </a:bodyPr>
          <a:lstStyle/>
          <a:p>
            <a:r>
              <a:rPr lang="hu-HU" dirty="0"/>
              <a:t>AVL fa kiegyensúlyozó forgatások </a:t>
            </a:r>
            <a:br>
              <a:rPr lang="hu-HU" dirty="0"/>
            </a:br>
            <a:r>
              <a:rPr lang="hu-HU" dirty="0"/>
              <a:t>(</a:t>
            </a:r>
            <a:r>
              <a:rPr lang="hu-HU" dirty="0" err="1"/>
              <a:t>balancing</a:t>
            </a:r>
            <a:r>
              <a:rPr lang="hu-HU" dirty="0"/>
              <a:t> </a:t>
            </a:r>
            <a:r>
              <a:rPr lang="hu-HU" dirty="0" err="1"/>
              <a:t>rotation</a:t>
            </a:r>
            <a:r>
              <a:rPr lang="hu-HU" dirty="0"/>
              <a:t>)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A027F7E-99FC-E3F7-0F17-BE79EA486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1" y="3428993"/>
            <a:ext cx="38" cy="14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71AD655-D46B-9FA6-B152-BA844D9E2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1" y="3428993"/>
            <a:ext cx="38" cy="1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artalom helye 16">
                <a:extLst>
                  <a:ext uri="{FF2B5EF4-FFF2-40B4-BE49-F238E27FC236}">
                    <a16:creationId xmlns:a16="http://schemas.microsoft.com/office/drawing/2014/main" id="{EE08382E-3A0D-8ACD-982B-21A2741095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473799"/>
                <a:ext cx="10018713" cy="476563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16"/>
                  </a:rPr>
                  <a:t>Jelölések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görög kisbetűk: részfák (ezek mindig AVL fák)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latin nagybetűk: csúcsok kulcsait (egyensúlyok nélkül)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Forgatások:</a:t>
                </a:r>
                <a:endParaRPr lang="hu-HU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57"/>
                  </a:rPr>
                  <a:t>Balra forgatás (</a:t>
                </a:r>
                <a:r>
                  <a:rPr lang="hu-HU" sz="1800" kern="0" dirty="0" err="1">
                    <a:effectLst/>
                    <a:ea typeface="Calibri" panose="020F0502020204030204" pitchFamily="34" charset="0"/>
                    <a:cs typeface="F57"/>
                  </a:rPr>
                  <a:t>Left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7"/>
                  </a:rPr>
                  <a:t> </a:t>
                </a:r>
                <a:r>
                  <a:rPr lang="hu-HU" sz="1800" kern="0" dirty="0" err="1">
                    <a:effectLst/>
                    <a:ea typeface="Calibri" panose="020F0502020204030204" pitchFamily="34" charset="0"/>
                    <a:cs typeface="F57"/>
                  </a:rPr>
                  <a:t>rotation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7"/>
                  </a:rPr>
                  <a:t>):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[</a:t>
                </a:r>
                <a14:m>
                  <m:oMath xmlns:m="http://schemas.openxmlformats.org/officeDocument/2006/math">
                    <m:r>
                      <a:rPr lang="hu-HU" sz="18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MR12"/>
                      </a:rPr>
                      <m:t> </m:t>
                    </m:r>
                    <m:r>
                      <a:rPr lang="hu-HU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T (</a:t>
                </a:r>
                <a14:m>
                  <m:oMath xmlns:m="http://schemas.openxmlformats.org/officeDocument/2006/math">
                    <m:r>
                      <a:rPr lang="hu-HU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R </a:t>
                </a:r>
                <a14:m>
                  <m:oMath xmlns:m="http://schemas.openxmlformats.org/officeDocument/2006/math">
                    <m:r>
                      <a:rPr lang="hu-HU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)]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SY10"/>
                  </a:rPr>
                  <a:t>-&gt;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[(</a:t>
                </a:r>
                <a14:m>
                  <m:oMath xmlns:m="http://schemas.openxmlformats.org/officeDocument/2006/math">
                    <m:r>
                      <a:rPr lang="hu-HU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T </a:t>
                </a:r>
                <a14:m>
                  <m:oMath xmlns:m="http://schemas.openxmlformats.org/officeDocument/2006/math">
                    <m:r>
                      <a:rPr lang="hu-HU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R </a:t>
                </a:r>
                <a14:m>
                  <m:oMath xmlns:m="http://schemas.openxmlformats.org/officeDocument/2006/math">
                    <m:r>
                      <a:rPr lang="hu-HU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] </a:t>
                </a:r>
                <a:endParaRPr lang="hu-H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57"/>
                  </a:rPr>
                  <a:t>Jobbra forgatás (</a:t>
                </a:r>
                <a:r>
                  <a:rPr lang="hu-HU" sz="1800" kern="0" dirty="0" err="1">
                    <a:effectLst/>
                    <a:ea typeface="Calibri" panose="020F0502020204030204" pitchFamily="34" charset="0"/>
                    <a:cs typeface="F57"/>
                  </a:rPr>
                  <a:t>Right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7"/>
                  </a:rPr>
                  <a:t> </a:t>
                </a:r>
                <a:r>
                  <a:rPr lang="hu-HU" sz="1800" kern="0" dirty="0" err="1">
                    <a:effectLst/>
                    <a:ea typeface="Calibri" panose="020F0502020204030204" pitchFamily="34" charset="0"/>
                    <a:cs typeface="F57"/>
                  </a:rPr>
                  <a:t>rotation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57"/>
                  </a:rPr>
                  <a:t>):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[(</a:t>
                </a:r>
                <a14:m>
                  <m:oMath xmlns:m="http://schemas.openxmlformats.org/officeDocument/2006/math">
                    <m:r>
                      <a:rPr lang="hu-HU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L </a:t>
                </a:r>
                <a14:m>
                  <m:oMath xmlns:m="http://schemas.openxmlformats.org/officeDocument/2006/math">
                    <m:r>
                      <a:rPr lang="hu-HU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T </a:t>
                </a:r>
                <a14:m>
                  <m:oMath xmlns:m="http://schemas.openxmlformats.org/officeDocument/2006/math">
                    <m:r>
                      <a:rPr lang="hu-HU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]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SY10"/>
                  </a:rPr>
                  <a:t>-&gt;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[</a:t>
                </a:r>
                <a14:m>
                  <m:oMath xmlns:m="http://schemas.openxmlformats.org/officeDocument/2006/math">
                    <m:r>
                      <a:rPr lang="hu-HU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L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T </a:t>
                </a:r>
                <a14:m>
                  <m:oMath xmlns:m="http://schemas.openxmlformats.org/officeDocument/2006/math">
                    <m:r>
                      <a:rPr lang="hu-HU" sz="18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hu-HU" sz="1800" kern="0" dirty="0">
                    <a:effectLst/>
                    <a:ea typeface="Calibri" panose="020F0502020204030204" pitchFamily="34" charset="0"/>
                    <a:cs typeface="CMR12"/>
                  </a:rPr>
                  <a:t>)] </a:t>
                </a:r>
                <a:endParaRPr lang="hu-H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kern="0" dirty="0">
                    <a:effectLst/>
                    <a:ea typeface="Calibri" panose="020F0502020204030204" pitchFamily="34" charset="0"/>
                    <a:cs typeface="F57"/>
                  </a:rPr>
                  <a:t>A bináris keresőfa tulajdonságot a kiegyensúlyozások is megtartják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a fa </a:t>
                </a:r>
                <a:r>
                  <a:rPr lang="hu-HU" sz="1800" kern="0" dirty="0" err="1">
                    <a:effectLst/>
                    <a:ea typeface="Calibri" panose="020F0502020204030204" pitchFamily="34" charset="0"/>
                    <a:cs typeface="F16"/>
                  </a:rPr>
                  <a:t>inorder</a:t>
                </a: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 bejárását egyik forgatás sem változtatja -&gt; a bináris keresőfa tulajdonságot is megtartják</a:t>
                </a:r>
                <a:endParaRPr lang="hu-HU" sz="18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kern="0" dirty="0">
                    <a:effectLst/>
                    <a:ea typeface="Calibri" panose="020F0502020204030204" pitchFamily="34" charset="0"/>
                    <a:cs typeface="F16"/>
                  </a:rPr>
                  <a:t>a kiegyensúlyozatlan részfák kiegyensúlyozása minden esetben egy vagy két forgatásból áll</a:t>
                </a:r>
                <a:r>
                  <a:rPr lang="hu-HU" sz="1800" kern="1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:endParaRPr lang="hu-HU" sz="2800" dirty="0"/>
              </a:p>
            </p:txBody>
          </p:sp>
        </mc:Choice>
        <mc:Fallback>
          <p:sp>
            <p:nvSpPr>
              <p:cNvPr id="17" name="Tartalom helye 16">
                <a:extLst>
                  <a:ext uri="{FF2B5EF4-FFF2-40B4-BE49-F238E27FC236}">
                    <a16:creationId xmlns:a16="http://schemas.microsoft.com/office/drawing/2014/main" id="{EE08382E-3A0D-8ACD-982B-21A2741095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473799"/>
                <a:ext cx="10018713" cy="4765636"/>
              </a:xfrm>
              <a:blipFill>
                <a:blip r:embed="rId3"/>
                <a:stretch>
                  <a:fillRect l="-1521" t="-2046" b="-127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0679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Kettős hullám 9">
            <a:extLst>
              <a:ext uri="{FF2B5EF4-FFF2-40B4-BE49-F238E27FC236}">
                <a16:creationId xmlns:a16="http://schemas.microsoft.com/office/drawing/2014/main" id="{C291FD79-4C78-7676-22A6-6455A740888C}"/>
              </a:ext>
            </a:extLst>
          </p:cNvPr>
          <p:cNvSpPr/>
          <p:nvPr/>
        </p:nvSpPr>
        <p:spPr>
          <a:xfrm>
            <a:off x="4078321" y="6065574"/>
            <a:ext cx="4705756" cy="597869"/>
          </a:xfrm>
          <a:prstGeom prst="doubleWav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DEFB83B-90DF-BE87-A4F0-B31CBE22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1897" y="72710"/>
            <a:ext cx="10018713" cy="1752599"/>
          </a:xfrm>
        </p:spPr>
        <p:txBody>
          <a:bodyPr/>
          <a:lstStyle/>
          <a:p>
            <a:r>
              <a:rPr lang="hu-HU" dirty="0"/>
              <a:t>AVL fa forgatások: (++,+) forgatás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A027F7E-99FC-E3F7-0F17-BE79EA486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1" y="3428993"/>
            <a:ext cx="38" cy="14"/>
          </a:xfrm>
          <a:prstGeom prst="rect">
            <a:avLst/>
          </a:prstGeo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71AD655-D46B-9FA6-B152-BA844D9E2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1" y="3428993"/>
            <a:ext cx="38" cy="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1179534D-F0AA-1C7F-714C-1DA2FDFDA5F5}"/>
                  </a:ext>
                </a:extLst>
              </p:cNvPr>
              <p:cNvSpPr txBox="1"/>
              <p:nvPr/>
            </p:nvSpPr>
            <p:spPr>
              <a:xfrm>
                <a:off x="4540384" y="6113823"/>
                <a:ext cx="6203815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[</a:t>
                </a:r>
                <a14:m>
                  <m:oMath xmlns:m="http://schemas.openxmlformats.org/officeDocument/2006/math">
                    <m:r>
                      <a:rPr lang="hu-HU" sz="2000" i="1" ker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MR12"/>
                      </a:rPr>
                      <m:t> </m:t>
                    </m:r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T (</a:t>
                </a:r>
                <a14:m>
                  <m:oMath xmlns:m="http://schemas.openxmlformats.org/officeDocument/2006/math"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R </a:t>
                </a:r>
                <a14:m>
                  <m:oMath xmlns:m="http://schemas.openxmlformats.org/officeDocument/2006/math"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)]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SY10"/>
                  </a:rPr>
                  <a:t>-&gt;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[(</a:t>
                </a:r>
                <a14:m>
                  <m:oMath xmlns:m="http://schemas.openxmlformats.org/officeDocument/2006/math"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T </a:t>
                </a:r>
                <a14:m>
                  <m:oMath xmlns:m="http://schemas.openxmlformats.org/officeDocument/2006/math"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R </a:t>
                </a:r>
                <a14:m>
                  <m:oMath xmlns:m="http://schemas.openxmlformats.org/officeDocument/2006/math"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] </a:t>
                </a:r>
                <a:endParaRPr lang="hu-H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1179534D-F0AA-1C7F-714C-1DA2FDFDA5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0384" y="6113823"/>
                <a:ext cx="6203815" cy="406265"/>
              </a:xfrm>
              <a:prstGeom prst="rect">
                <a:avLst/>
              </a:prstGeom>
              <a:blipFill>
                <a:blip r:embed="rId3"/>
                <a:stretch>
                  <a:fillRect t="-7463" b="-253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kercs: függőleges 2">
            <a:extLst>
              <a:ext uri="{FF2B5EF4-FFF2-40B4-BE49-F238E27FC236}">
                <a16:creationId xmlns:a16="http://schemas.microsoft.com/office/drawing/2014/main" id="{B0D0A1F7-E109-131A-3C82-64FCB8CF2F84}"/>
              </a:ext>
            </a:extLst>
          </p:cNvPr>
          <p:cNvSpPr/>
          <p:nvPr/>
        </p:nvSpPr>
        <p:spPr>
          <a:xfrm>
            <a:off x="1060315" y="1519725"/>
            <a:ext cx="11131685" cy="4412671"/>
          </a:xfrm>
          <a:prstGeom prst="verticalScroll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pic>
        <p:nvPicPr>
          <p:cNvPr id="9" name="Tartalom helye 14" descr="A képen vázlat, diagram, fehér, origami látható">
            <a:extLst>
              <a:ext uri="{FF2B5EF4-FFF2-40B4-BE49-F238E27FC236}">
                <a16:creationId xmlns:a16="http://schemas.microsoft.com/office/drawing/2014/main" id="{6EE9721C-4CDB-0E1D-AFA0-D1DC1FA5C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8940" y="2315156"/>
            <a:ext cx="9870326" cy="3470591"/>
          </a:xfrm>
        </p:spPr>
      </p:pic>
    </p:spTree>
    <p:extLst>
      <p:ext uri="{BB962C8B-B14F-4D97-AF65-F5344CB8AC3E}">
        <p14:creationId xmlns:p14="http://schemas.microsoft.com/office/powerpoint/2010/main" val="2963123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Kettős hullám 5">
            <a:extLst>
              <a:ext uri="{FF2B5EF4-FFF2-40B4-BE49-F238E27FC236}">
                <a16:creationId xmlns:a16="http://schemas.microsoft.com/office/drawing/2014/main" id="{4A35CEAC-5206-5FE2-8CFC-6F787204DB46}"/>
              </a:ext>
            </a:extLst>
          </p:cNvPr>
          <p:cNvSpPr/>
          <p:nvPr/>
        </p:nvSpPr>
        <p:spPr>
          <a:xfrm>
            <a:off x="4474276" y="6103725"/>
            <a:ext cx="4705756" cy="597869"/>
          </a:xfrm>
          <a:prstGeom prst="doubleWave">
            <a:avLst/>
          </a:prstGeom>
          <a:ln>
            <a:solidFill>
              <a:srgbClr val="C0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3" name="Tekercs: függőleges 2">
            <a:extLst>
              <a:ext uri="{FF2B5EF4-FFF2-40B4-BE49-F238E27FC236}">
                <a16:creationId xmlns:a16="http://schemas.microsoft.com/office/drawing/2014/main" id="{B9AC0266-061D-8050-C030-25C95F23B071}"/>
              </a:ext>
            </a:extLst>
          </p:cNvPr>
          <p:cNvSpPr/>
          <p:nvPr/>
        </p:nvSpPr>
        <p:spPr>
          <a:xfrm>
            <a:off x="972027" y="1650247"/>
            <a:ext cx="11131685" cy="4412671"/>
          </a:xfrm>
          <a:prstGeom prst="verticalScroll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 dirty="0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1DEFB83B-90DF-BE87-A4F0-B31CBE22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17798" y="72710"/>
            <a:ext cx="10018713" cy="1752599"/>
          </a:xfrm>
        </p:spPr>
        <p:txBody>
          <a:bodyPr/>
          <a:lstStyle/>
          <a:p>
            <a:r>
              <a:rPr lang="hu-HU" dirty="0"/>
              <a:t>AVL fa forgatások: (--,-) forgatás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7A027F7E-99FC-E3F7-0F17-BE79EA486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1" y="3428993"/>
            <a:ext cx="38" cy="14"/>
          </a:xfrm>
          <a:prstGeom prst="rect">
            <a:avLst/>
          </a:prstGeom>
        </p:spPr>
      </p:pic>
      <p:pic>
        <p:nvPicPr>
          <p:cNvPr id="15" name="Tartalom helye 14">
            <a:extLst>
              <a:ext uri="{FF2B5EF4-FFF2-40B4-BE49-F238E27FC236}">
                <a16:creationId xmlns:a16="http://schemas.microsoft.com/office/drawing/2014/main" id="{6EE9721C-4CDB-0E1D-AFA0-D1DC1FA5CF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2432" y="2252585"/>
            <a:ext cx="9870326" cy="3470591"/>
          </a:xfrm>
        </p:spPr>
      </p:pic>
      <p:pic>
        <p:nvPicPr>
          <p:cNvPr id="11" name="Kép 10">
            <a:extLst>
              <a:ext uri="{FF2B5EF4-FFF2-40B4-BE49-F238E27FC236}">
                <a16:creationId xmlns:a16="http://schemas.microsoft.com/office/drawing/2014/main" id="{571AD655-D46B-9FA6-B152-BA844D9E2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5981" y="3428993"/>
            <a:ext cx="38" cy="1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2E6A27F8-98BC-D7AC-258C-BA224CF2261D}"/>
                  </a:ext>
                </a:extLst>
              </p:cNvPr>
              <p:cNvSpPr txBox="1"/>
              <p:nvPr/>
            </p:nvSpPr>
            <p:spPr>
              <a:xfrm>
                <a:off x="4812433" y="6204726"/>
                <a:ext cx="6094378" cy="4062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[(</a:t>
                </a:r>
                <a14:m>
                  <m:oMath xmlns:m="http://schemas.openxmlformats.org/officeDocument/2006/math"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L </a:t>
                </a:r>
                <a14:m>
                  <m:oMath xmlns:m="http://schemas.openxmlformats.org/officeDocument/2006/math"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T </a:t>
                </a:r>
                <a14:m>
                  <m:oMath xmlns:m="http://schemas.openxmlformats.org/officeDocument/2006/math"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]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SY10"/>
                  </a:rPr>
                  <a:t>-&gt;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[</a:t>
                </a:r>
                <a14:m>
                  <m:oMath xmlns:m="http://schemas.openxmlformats.org/officeDocument/2006/math"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𝛼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L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𝛽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kern="0" dirty="0">
                    <a:effectLst/>
                    <a:ea typeface="Calibri" panose="020F0502020204030204" pitchFamily="34" charset="0"/>
                    <a:cs typeface="F16"/>
                  </a:rPr>
                  <a:t>T </a:t>
                </a:r>
                <a14:m>
                  <m:oMath xmlns:m="http://schemas.openxmlformats.org/officeDocument/2006/math">
                    <m:r>
                      <a:rPr lang="hu-HU" sz="2000" i="1" kern="1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𝛾</m:t>
                    </m:r>
                  </m:oMath>
                </a14:m>
                <a:r>
                  <a:rPr lang="hu-HU" sz="2000" kern="0" dirty="0">
                    <a:effectLst/>
                    <a:ea typeface="Calibri" panose="020F0502020204030204" pitchFamily="34" charset="0"/>
                    <a:cs typeface="CMR12"/>
                  </a:rPr>
                  <a:t>)] </a:t>
                </a:r>
                <a:endParaRPr lang="hu-HU" sz="2000" kern="1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Szövegdoboz 3">
                <a:extLst>
                  <a:ext uri="{FF2B5EF4-FFF2-40B4-BE49-F238E27FC236}">
                    <a16:creationId xmlns:a16="http://schemas.microsoft.com/office/drawing/2014/main" id="{2E6A27F8-98BC-D7AC-258C-BA224CF22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433" y="6204726"/>
                <a:ext cx="6094378" cy="406265"/>
              </a:xfrm>
              <a:prstGeom prst="rect">
                <a:avLst/>
              </a:prstGeom>
              <a:blipFill>
                <a:blip r:embed="rId4"/>
                <a:stretch>
                  <a:fillRect t="-7576" b="-2727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151908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613AC3FE9C0B2B4A89A5E08D6923D69F" ma:contentTypeVersion="16" ma:contentTypeDescription="Új dokumentum létrehozása." ma:contentTypeScope="" ma:versionID="02a0016a1b1553334943ccb611bb1fe6">
  <xsd:schema xmlns:xsd="http://www.w3.org/2001/XMLSchema" xmlns:xs="http://www.w3.org/2001/XMLSchema" xmlns:p="http://schemas.microsoft.com/office/2006/metadata/properties" xmlns:ns3="342ecf54-1f04-4a63-b4d3-479bbdc0bc48" xmlns:ns4="c38100df-fd9b-45a2-b895-8bad87b57679" targetNamespace="http://schemas.microsoft.com/office/2006/metadata/properties" ma:root="true" ma:fieldsID="2df7c54a3f8482abb7aab530b53d1944" ns3:_="" ns4:_="">
    <xsd:import namespace="342ecf54-1f04-4a63-b4d3-479bbdc0bc48"/>
    <xsd:import namespace="c38100df-fd9b-45a2-b895-8bad87b57679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OCR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ServiceLocation" minOccurs="0"/>
                <xsd:element ref="ns4:MediaLengthInSeconds" minOccurs="0"/>
                <xsd:element ref="ns4:_activity" minOccurs="0"/>
                <xsd:element ref="ns4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42ecf54-1f04-4a63-b4d3-479bbdc0bc4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Résztvevők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Megosztva részletekkel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Megosztási tipp kivonata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38100df-fd9b-45a2-b895-8bad87b576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20" nillable="true" ma:displayName="Location" ma:internalName="MediaServiceLocation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38100df-fd9b-45a2-b895-8bad87b57679" xsi:nil="true"/>
  </documentManagement>
</p:properties>
</file>

<file path=customXml/itemProps1.xml><?xml version="1.0" encoding="utf-8"?>
<ds:datastoreItem xmlns:ds="http://schemas.openxmlformats.org/officeDocument/2006/customXml" ds:itemID="{9AFAAD1C-3C73-4B23-9213-EDBCE46D94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AC7D11E1-B7BA-4105-8398-6159C3F0340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42ecf54-1f04-4a63-b4d3-479bbdc0bc48"/>
    <ds:schemaRef ds:uri="c38100df-fd9b-45a2-b895-8bad87b5767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C5C2B0-DF96-42A3-88F4-6DA43A87FACE}">
  <ds:schemaRefs>
    <ds:schemaRef ds:uri="c38100df-fd9b-45a2-b895-8bad87b57679"/>
    <ds:schemaRef ds:uri="http://purl.org/dc/terms/"/>
    <ds:schemaRef ds:uri="http://schemas.microsoft.com/office/infopath/2007/PartnerControls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342ecf54-1f04-4a63-b4d3-479bbdc0bc48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33024</TotalTime>
  <Words>2511</Words>
  <Application>Microsoft Office PowerPoint</Application>
  <PresentationFormat>Szélesvásznú</PresentationFormat>
  <Paragraphs>241</Paragraphs>
  <Slides>33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11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33</vt:i4>
      </vt:variant>
    </vt:vector>
  </HeadingPairs>
  <TitlesOfParts>
    <vt:vector size="45" baseType="lpstr">
      <vt:lpstr>Arial</vt:lpstr>
      <vt:lpstr>Calibri</vt:lpstr>
      <vt:lpstr>Cambria Math</vt:lpstr>
      <vt:lpstr>CMMI12</vt:lpstr>
      <vt:lpstr>CMR12</vt:lpstr>
      <vt:lpstr>CMSY10</vt:lpstr>
      <vt:lpstr>Corbel</vt:lpstr>
      <vt:lpstr>F16</vt:lpstr>
      <vt:lpstr>F57</vt:lpstr>
      <vt:lpstr>Times New Roman</vt:lpstr>
      <vt:lpstr>Wingdings</vt:lpstr>
      <vt:lpstr>Parallax</vt:lpstr>
      <vt:lpstr>Algoritmusok és adatszerkezetek II. 1. Előadás</vt:lpstr>
      <vt:lpstr>Tartalom</vt:lpstr>
      <vt:lpstr>AVL fa fogalma ( Adelszon-Velszkij és Landisz, 1962 )</vt:lpstr>
      <vt:lpstr>AVL fa fogalma ( Adelszon-Velszkij és Landisz, 1962 )</vt:lpstr>
      <vt:lpstr>Az AVL fák láncolt reprezentálása</vt:lpstr>
      <vt:lpstr>Az AVL fák szöveges reprezentálása</vt:lpstr>
      <vt:lpstr>AVL fa kiegyensúlyozó forgatások  (balancing rotation)</vt:lpstr>
      <vt:lpstr>AVL fa forgatások: (++,+) forgatás</vt:lpstr>
      <vt:lpstr>AVL fa forgatások: (--,-) forgatás</vt:lpstr>
      <vt:lpstr>AVL fa forgatások: (++,-) forgatás</vt:lpstr>
      <vt:lpstr>AVL fa forgatások: (--,+) forgatás</vt:lpstr>
      <vt:lpstr>AVL fa forgatások: (--,0) forgatás</vt:lpstr>
      <vt:lpstr>AVL fa forgatások: (++,0) forgatás</vt:lpstr>
      <vt:lpstr>AVL fa magassága</vt:lpstr>
      <vt:lpstr>Műveletigény</vt:lpstr>
      <vt:lpstr>AVL fák: beszúrás (balra forgatás)</vt:lpstr>
      <vt:lpstr>AVL fák: beszúrás (kettős forgatás)</vt:lpstr>
      <vt:lpstr>Kettős forgatás helyessége:</vt:lpstr>
      <vt:lpstr>Beszúrás</vt:lpstr>
      <vt:lpstr>Beszúrás</vt:lpstr>
      <vt:lpstr>Beszúró és kiegyensúlyozó algoritmus működése</vt:lpstr>
      <vt:lpstr>Beszúró és kiegyensúlyozó algoritmusok II.</vt:lpstr>
      <vt:lpstr>Beszúró és kiegyensúlyozó algoritmusok III.</vt:lpstr>
      <vt:lpstr>Beszúró és kiegyensúlyozó algoritmusok IV. (tükörképek)</vt:lpstr>
      <vt:lpstr>Az AVL fába való beszúrás rövid összefoglalása</vt:lpstr>
      <vt:lpstr>Az AVL fába való beszúrás rövid összefoglalása</vt:lpstr>
      <vt:lpstr>Az AVL fába való beszúrás rövid összefoglalása</vt:lpstr>
      <vt:lpstr>Az algoritmusban a kiegyensúlyozás után az aktuális részfa visszanyeri a beszúrás előtti magasságát</vt:lpstr>
      <vt:lpstr>Bizonyítás folytatása</vt:lpstr>
      <vt:lpstr>Bizonyítás folytatása</vt:lpstr>
      <vt:lpstr>Bizonyítás folytatása</vt:lpstr>
      <vt:lpstr>Ellenőrző kérdések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Kinga</dc:creator>
  <cp:lastModifiedBy>Kovácsné Pusztai Kinga</cp:lastModifiedBy>
  <cp:revision>177</cp:revision>
  <dcterms:created xsi:type="dcterms:W3CDTF">2022-02-02T14:32:23Z</dcterms:created>
  <dcterms:modified xsi:type="dcterms:W3CDTF">2025-09-09T08:21:10Z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0x010100613AC3FE9C0B2B4A89A5E08D6923D69F</vt:lpwstr>
  </property>
</Properties>
</file>