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305" r:id="rId3"/>
    <p:sldId id="271" r:id="rId4"/>
    <p:sldId id="273" r:id="rId5"/>
    <p:sldId id="274" r:id="rId6"/>
    <p:sldId id="302" r:id="rId7"/>
    <p:sldId id="275" r:id="rId8"/>
    <p:sldId id="276" r:id="rId9"/>
    <p:sldId id="277" r:id="rId10"/>
    <p:sldId id="272" r:id="rId11"/>
    <p:sldId id="30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88" r:id="rId24"/>
    <p:sldId id="535" r:id="rId25"/>
    <p:sldId id="290" r:id="rId26"/>
    <p:sldId id="304" r:id="rId27"/>
    <p:sldId id="291" r:id="rId28"/>
    <p:sldId id="292" r:id="rId29"/>
    <p:sldId id="293" r:id="rId30"/>
    <p:sldId id="294" r:id="rId31"/>
    <p:sldId id="534" r:id="rId32"/>
    <p:sldId id="296" r:id="rId33"/>
    <p:sldId id="295" r:id="rId34"/>
    <p:sldId id="297" r:id="rId35"/>
    <p:sldId id="298" r:id="rId36"/>
    <p:sldId id="299" r:id="rId37"/>
    <p:sldId id="300" r:id="rId38"/>
    <p:sldId id="301" r:id="rId39"/>
    <p:sldId id="532" r:id="rId40"/>
    <p:sldId id="531" r:id="rId41"/>
    <p:sldId id="533" r:id="rId42"/>
    <p:sldId id="26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582E4-54E2-460C-B825-DFF625551A06}" v="17" dt="2025-08-17T07:44:43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1CD7693F-C115-4E6C-A80E-2C457658C116}"/>
    <pc:docChg chg="undo custSel addSld delSld modSld">
      <pc:chgData name="Kovácsné Pusztai Kinga" userId="1282fdc4-838f-4805-a47a-02b770215156" providerId="ADAL" clId="{1CD7693F-C115-4E6C-A80E-2C457658C116}" dt="2023-08-12T21:12:14.328" v="4157" actId="6549"/>
      <pc:docMkLst>
        <pc:docMk/>
      </pc:docMkLst>
      <pc:sldChg chg="del">
        <pc:chgData name="Kovácsné Pusztai Kinga" userId="1282fdc4-838f-4805-a47a-02b770215156" providerId="ADAL" clId="{1CD7693F-C115-4E6C-A80E-2C457658C116}" dt="2023-08-06T17:17:50.291" v="4074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1CD7693F-C115-4E6C-A80E-2C457658C116}" dt="2023-08-06T17:17:53.704" v="4075" actId="47"/>
        <pc:sldMkLst>
          <pc:docMk/>
          <pc:sldMk cId="2807657494" sldId="258"/>
        </pc:sldMkLst>
      </pc:sldChg>
      <pc:sldChg chg="modSp mod">
        <pc:chgData name="Kovácsné Pusztai Kinga" userId="1282fdc4-838f-4805-a47a-02b770215156" providerId="ADAL" clId="{1CD7693F-C115-4E6C-A80E-2C457658C116}" dt="2023-08-06T17:23:06.809" v="4098" actId="1076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1CD7693F-C115-4E6C-A80E-2C457658C116}" dt="2023-08-06T18:39:43.175" v="4102" actId="20577"/>
        <pc:sldMkLst>
          <pc:docMk/>
          <pc:sldMk cId="2431493244" sldId="270"/>
        </pc:sldMkLst>
      </pc:sldChg>
      <pc:sldChg chg="modSp new mod">
        <pc:chgData name="Kovácsné Pusztai Kinga" userId="1282fdc4-838f-4805-a47a-02b770215156" providerId="ADAL" clId="{1CD7693F-C115-4E6C-A80E-2C457658C116}" dt="2023-08-12T21:12:14.328" v="4157" actId="6549"/>
        <pc:sldMkLst>
          <pc:docMk/>
          <pc:sldMk cId="1014441122" sldId="271"/>
        </pc:sldMkLst>
      </pc:sldChg>
      <pc:sldChg chg="modSp new mod">
        <pc:chgData name="Kovácsné Pusztai Kinga" userId="1282fdc4-838f-4805-a47a-02b770215156" providerId="ADAL" clId="{1CD7693F-C115-4E6C-A80E-2C457658C116}" dt="2023-08-03T07:12:26.335" v="741" actId="20577"/>
        <pc:sldMkLst>
          <pc:docMk/>
          <pc:sldMk cId="3423215817" sldId="272"/>
        </pc:sldMkLst>
      </pc:sldChg>
      <pc:sldChg chg="modSp add mod">
        <pc:chgData name="Kovácsné Pusztai Kinga" userId="1282fdc4-838f-4805-a47a-02b770215156" providerId="ADAL" clId="{1CD7693F-C115-4E6C-A80E-2C457658C116}" dt="2023-08-01T21:17:05.836" v="274" actId="403"/>
        <pc:sldMkLst>
          <pc:docMk/>
          <pc:sldMk cId="2521729498" sldId="273"/>
        </pc:sldMkLst>
      </pc:sldChg>
      <pc:sldChg chg="modSp add mod">
        <pc:chgData name="Kovácsné Pusztai Kinga" userId="1282fdc4-838f-4805-a47a-02b770215156" providerId="ADAL" clId="{1CD7693F-C115-4E6C-A80E-2C457658C116}" dt="2023-08-01T21:23:04.521" v="302" actId="20577"/>
        <pc:sldMkLst>
          <pc:docMk/>
          <pc:sldMk cId="564132102" sldId="274"/>
        </pc:sldMkLst>
      </pc:sldChg>
      <pc:sldChg chg="modSp add mod">
        <pc:chgData name="Kovácsné Pusztai Kinga" userId="1282fdc4-838f-4805-a47a-02b770215156" providerId="ADAL" clId="{1CD7693F-C115-4E6C-A80E-2C457658C116}" dt="2023-08-01T21:32:52.916" v="431" actId="255"/>
        <pc:sldMkLst>
          <pc:docMk/>
          <pc:sldMk cId="2423642172" sldId="275"/>
        </pc:sldMkLst>
      </pc:sldChg>
      <pc:sldChg chg="modSp add mod">
        <pc:chgData name="Kovácsné Pusztai Kinga" userId="1282fdc4-838f-4805-a47a-02b770215156" providerId="ADAL" clId="{1CD7693F-C115-4E6C-A80E-2C457658C116}" dt="2023-08-02T06:08:23.055" v="490" actId="20577"/>
        <pc:sldMkLst>
          <pc:docMk/>
          <pc:sldMk cId="2289357718" sldId="276"/>
        </pc:sldMkLst>
      </pc:sldChg>
      <pc:sldChg chg="modSp add mod">
        <pc:chgData name="Kovácsné Pusztai Kinga" userId="1282fdc4-838f-4805-a47a-02b770215156" providerId="ADAL" clId="{1CD7693F-C115-4E6C-A80E-2C457658C116}" dt="2023-08-02T06:19:12.671" v="545" actId="20577"/>
        <pc:sldMkLst>
          <pc:docMk/>
          <pc:sldMk cId="187756888" sldId="277"/>
        </pc:sldMkLst>
      </pc:sldChg>
      <pc:sldChg chg="addSp delSp modSp new mod">
        <pc:chgData name="Kovácsné Pusztai Kinga" userId="1282fdc4-838f-4805-a47a-02b770215156" providerId="ADAL" clId="{1CD7693F-C115-4E6C-A80E-2C457658C116}" dt="2023-08-03T07:17:55.741" v="844" actId="1076"/>
        <pc:sldMkLst>
          <pc:docMk/>
          <pc:sldMk cId="243278059" sldId="278"/>
        </pc:sldMkLst>
      </pc:sldChg>
      <pc:sldChg chg="addSp modSp new mod">
        <pc:chgData name="Kovácsné Pusztai Kinga" userId="1282fdc4-838f-4805-a47a-02b770215156" providerId="ADAL" clId="{1CD7693F-C115-4E6C-A80E-2C457658C116}" dt="2023-08-04T07:53:53.055" v="2137" actId="114"/>
        <pc:sldMkLst>
          <pc:docMk/>
          <pc:sldMk cId="2211265705" sldId="279"/>
        </pc:sldMkLst>
      </pc:sldChg>
      <pc:sldChg chg="addSp modSp new mod">
        <pc:chgData name="Kovácsné Pusztai Kinga" userId="1282fdc4-838f-4805-a47a-02b770215156" providerId="ADAL" clId="{1CD7693F-C115-4E6C-A80E-2C457658C116}" dt="2023-08-03T20:04:07.624" v="1419" actId="255"/>
        <pc:sldMkLst>
          <pc:docMk/>
          <pc:sldMk cId="1629938128" sldId="280"/>
        </pc:sldMkLst>
      </pc:sldChg>
      <pc:sldChg chg="modSp new mod">
        <pc:chgData name="Kovácsné Pusztai Kinga" userId="1282fdc4-838f-4805-a47a-02b770215156" providerId="ADAL" clId="{1CD7693F-C115-4E6C-A80E-2C457658C116}" dt="2023-08-03T20:37:29.992" v="1527" actId="2711"/>
        <pc:sldMkLst>
          <pc:docMk/>
          <pc:sldMk cId="2284339511" sldId="281"/>
        </pc:sldMkLst>
      </pc:sldChg>
      <pc:sldChg chg="modSp add mod">
        <pc:chgData name="Kovácsné Pusztai Kinga" userId="1282fdc4-838f-4805-a47a-02b770215156" providerId="ADAL" clId="{1CD7693F-C115-4E6C-A80E-2C457658C116}" dt="2023-08-03T20:48:48.063" v="1611" actId="1076"/>
        <pc:sldMkLst>
          <pc:docMk/>
          <pc:sldMk cId="2591136141" sldId="282"/>
        </pc:sldMkLst>
      </pc:sldChg>
      <pc:sldChg chg="modSp new mod">
        <pc:chgData name="Kovácsné Pusztai Kinga" userId="1282fdc4-838f-4805-a47a-02b770215156" providerId="ADAL" clId="{1CD7693F-C115-4E6C-A80E-2C457658C116}" dt="2023-08-03T21:28:20.921" v="1971" actId="20577"/>
        <pc:sldMkLst>
          <pc:docMk/>
          <pc:sldMk cId="379341798" sldId="283"/>
        </pc:sldMkLst>
      </pc:sldChg>
      <pc:sldChg chg="addSp modSp new mod">
        <pc:chgData name="Kovácsné Pusztai Kinga" userId="1282fdc4-838f-4805-a47a-02b770215156" providerId="ADAL" clId="{1CD7693F-C115-4E6C-A80E-2C457658C116}" dt="2023-08-03T21:19:41.262" v="1850" actId="20577"/>
        <pc:sldMkLst>
          <pc:docMk/>
          <pc:sldMk cId="1513827051" sldId="284"/>
        </pc:sldMkLst>
      </pc:sldChg>
      <pc:sldChg chg="addSp modSp new mod">
        <pc:chgData name="Kovácsné Pusztai Kinga" userId="1282fdc4-838f-4805-a47a-02b770215156" providerId="ADAL" clId="{1CD7693F-C115-4E6C-A80E-2C457658C116}" dt="2023-08-03T21:25:24.959" v="1913" actId="255"/>
        <pc:sldMkLst>
          <pc:docMk/>
          <pc:sldMk cId="674531785" sldId="285"/>
        </pc:sldMkLst>
      </pc:sldChg>
      <pc:sldChg chg="modSp new mod">
        <pc:chgData name="Kovácsné Pusztai Kinga" userId="1282fdc4-838f-4805-a47a-02b770215156" providerId="ADAL" clId="{1CD7693F-C115-4E6C-A80E-2C457658C116}" dt="2023-08-03T21:33:30.066" v="2124" actId="20577"/>
        <pc:sldMkLst>
          <pc:docMk/>
          <pc:sldMk cId="3884405928" sldId="286"/>
        </pc:sldMkLst>
      </pc:sldChg>
      <pc:sldChg chg="modSp new mod">
        <pc:chgData name="Kovácsné Pusztai Kinga" userId="1282fdc4-838f-4805-a47a-02b770215156" providerId="ADAL" clId="{1CD7693F-C115-4E6C-A80E-2C457658C116}" dt="2023-08-04T08:28:17.333" v="2390" actId="20577"/>
        <pc:sldMkLst>
          <pc:docMk/>
          <pc:sldMk cId="1613766709" sldId="287"/>
        </pc:sldMkLst>
      </pc:sldChg>
      <pc:sldChg chg="modSp add mod">
        <pc:chgData name="Kovácsné Pusztai Kinga" userId="1282fdc4-838f-4805-a47a-02b770215156" providerId="ADAL" clId="{1CD7693F-C115-4E6C-A80E-2C457658C116}" dt="2023-08-04T08:29:50.055" v="2430" actId="21"/>
        <pc:sldMkLst>
          <pc:docMk/>
          <pc:sldMk cId="3493135039" sldId="288"/>
        </pc:sldMkLst>
      </pc:sldChg>
      <pc:sldChg chg="modSp add mod">
        <pc:chgData name="Kovácsné Pusztai Kinga" userId="1282fdc4-838f-4805-a47a-02b770215156" providerId="ADAL" clId="{1CD7693F-C115-4E6C-A80E-2C457658C116}" dt="2023-08-04T08:27:37.332" v="2383" actId="6549"/>
        <pc:sldMkLst>
          <pc:docMk/>
          <pc:sldMk cId="2438300492" sldId="289"/>
        </pc:sldMkLst>
      </pc:sldChg>
      <pc:sldChg chg="modSp new mod">
        <pc:chgData name="Kovácsné Pusztai Kinga" userId="1282fdc4-838f-4805-a47a-02b770215156" providerId="ADAL" clId="{1CD7693F-C115-4E6C-A80E-2C457658C116}" dt="2023-08-04T14:21:29.882" v="2507" actId="255"/>
        <pc:sldMkLst>
          <pc:docMk/>
          <pc:sldMk cId="3932979441" sldId="290"/>
        </pc:sldMkLst>
      </pc:sldChg>
      <pc:sldChg chg="modSp add mod">
        <pc:chgData name="Kovácsné Pusztai Kinga" userId="1282fdc4-838f-4805-a47a-02b770215156" providerId="ADAL" clId="{1CD7693F-C115-4E6C-A80E-2C457658C116}" dt="2023-08-04T17:00:02.908" v="2569"/>
        <pc:sldMkLst>
          <pc:docMk/>
          <pc:sldMk cId="885736763" sldId="291"/>
        </pc:sldMkLst>
      </pc:sldChg>
      <pc:sldChg chg="addSp modSp add mod">
        <pc:chgData name="Kovácsné Pusztai Kinga" userId="1282fdc4-838f-4805-a47a-02b770215156" providerId="ADAL" clId="{1CD7693F-C115-4E6C-A80E-2C457658C116}" dt="2023-08-04T17:11:39.167" v="2630" actId="20577"/>
        <pc:sldMkLst>
          <pc:docMk/>
          <pc:sldMk cId="2742644717" sldId="292"/>
        </pc:sldMkLst>
      </pc:sldChg>
      <pc:sldChg chg="modSp new mod">
        <pc:chgData name="Kovácsné Pusztai Kinga" userId="1282fdc4-838f-4805-a47a-02b770215156" providerId="ADAL" clId="{1CD7693F-C115-4E6C-A80E-2C457658C116}" dt="2023-08-06T17:07:00.493" v="3946" actId="14100"/>
        <pc:sldMkLst>
          <pc:docMk/>
          <pc:sldMk cId="2719086649" sldId="293"/>
        </pc:sldMkLst>
      </pc:sldChg>
      <pc:sldChg chg="modSp new mod">
        <pc:chgData name="Kovácsné Pusztai Kinga" userId="1282fdc4-838f-4805-a47a-02b770215156" providerId="ADAL" clId="{1CD7693F-C115-4E6C-A80E-2C457658C116}" dt="2023-08-04T21:11:33.769" v="3447" actId="114"/>
        <pc:sldMkLst>
          <pc:docMk/>
          <pc:sldMk cId="1393615732" sldId="294"/>
        </pc:sldMkLst>
      </pc:sldChg>
      <pc:sldChg chg="addSp modSp new mod">
        <pc:chgData name="Kovácsné Pusztai Kinga" userId="1282fdc4-838f-4805-a47a-02b770215156" providerId="ADAL" clId="{1CD7693F-C115-4E6C-A80E-2C457658C116}" dt="2023-08-04T21:41:55.833" v="3729" actId="20577"/>
        <pc:sldMkLst>
          <pc:docMk/>
          <pc:sldMk cId="631146178" sldId="295"/>
        </pc:sldMkLst>
      </pc:sldChg>
      <pc:sldChg chg="modSp add mod">
        <pc:chgData name="Kovácsné Pusztai Kinga" userId="1282fdc4-838f-4805-a47a-02b770215156" providerId="ADAL" clId="{1CD7693F-C115-4E6C-A80E-2C457658C116}" dt="2023-08-04T21:23:05.168" v="3557" actId="255"/>
        <pc:sldMkLst>
          <pc:docMk/>
          <pc:sldMk cId="3586203259" sldId="296"/>
        </pc:sldMkLst>
      </pc:sldChg>
      <pc:sldChg chg="modSp new mod">
        <pc:chgData name="Kovácsné Pusztai Kinga" userId="1282fdc4-838f-4805-a47a-02b770215156" providerId="ADAL" clId="{1CD7693F-C115-4E6C-A80E-2C457658C116}" dt="2023-08-04T22:03:57.568" v="3748" actId="403"/>
        <pc:sldMkLst>
          <pc:docMk/>
          <pc:sldMk cId="128635610" sldId="297"/>
        </pc:sldMkLst>
      </pc:sldChg>
      <pc:sldChg chg="addSp modSp new mod modAnim">
        <pc:chgData name="Kovácsné Pusztai Kinga" userId="1282fdc4-838f-4805-a47a-02b770215156" providerId="ADAL" clId="{1CD7693F-C115-4E6C-A80E-2C457658C116}" dt="2023-08-04T22:10:58.963" v="3813"/>
        <pc:sldMkLst>
          <pc:docMk/>
          <pc:sldMk cId="1356060557" sldId="298"/>
        </pc:sldMkLst>
      </pc:sldChg>
      <pc:sldChg chg="addSp delSp modSp add mod delAnim modAnim">
        <pc:chgData name="Kovácsné Pusztai Kinga" userId="1282fdc4-838f-4805-a47a-02b770215156" providerId="ADAL" clId="{1CD7693F-C115-4E6C-A80E-2C457658C116}" dt="2023-08-04T22:12:50.607" v="3839"/>
        <pc:sldMkLst>
          <pc:docMk/>
          <pc:sldMk cId="2224285785" sldId="299"/>
        </pc:sldMkLst>
      </pc:sldChg>
      <pc:sldChg chg="modSp new mod">
        <pc:chgData name="Kovácsné Pusztai Kinga" userId="1282fdc4-838f-4805-a47a-02b770215156" providerId="ADAL" clId="{1CD7693F-C115-4E6C-A80E-2C457658C116}" dt="2023-08-06T17:02:40.955" v="3925" actId="20577"/>
        <pc:sldMkLst>
          <pc:docMk/>
          <pc:sldMk cId="3261541014" sldId="300"/>
        </pc:sldMkLst>
      </pc:sldChg>
      <pc:sldChg chg="modSp new mod">
        <pc:chgData name="Kovácsné Pusztai Kinga" userId="1282fdc4-838f-4805-a47a-02b770215156" providerId="ADAL" clId="{1CD7693F-C115-4E6C-A80E-2C457658C116}" dt="2023-08-06T18:54:53.761" v="4146" actId="14100"/>
        <pc:sldMkLst>
          <pc:docMk/>
          <pc:sldMk cId="689049216" sldId="301"/>
        </pc:sldMkLst>
      </pc:sldChg>
    </pc:docChg>
  </pc:docChgLst>
  <pc:docChgLst>
    <pc:chgData name="Kovácsné Pusztai Kinga" userId="1282fdc4-838f-4805-a47a-02b770215156" providerId="ADAL" clId="{A88582E4-54E2-460C-B825-DFF625551A06}"/>
    <pc:docChg chg="addSld modSld">
      <pc:chgData name="Kovácsné Pusztai Kinga" userId="1282fdc4-838f-4805-a47a-02b770215156" providerId="ADAL" clId="{A88582E4-54E2-460C-B825-DFF625551A06}" dt="2025-08-17T07:45:21.132" v="147" actId="14100"/>
      <pc:docMkLst>
        <pc:docMk/>
      </pc:docMkLst>
      <pc:sldChg chg="addSp modSp mod">
        <pc:chgData name="Kovácsné Pusztai Kinga" userId="1282fdc4-838f-4805-a47a-02b770215156" providerId="ADAL" clId="{A88582E4-54E2-460C-B825-DFF625551A06}" dt="2025-08-04T10:56:48.128" v="129" actId="1076"/>
        <pc:sldMkLst>
          <pc:docMk/>
          <pc:sldMk cId="243278059" sldId="278"/>
        </pc:sldMkLst>
        <pc:spChg chg="add mod ord">
          <ac:chgData name="Kovácsné Pusztai Kinga" userId="1282fdc4-838f-4805-a47a-02b770215156" providerId="ADAL" clId="{A88582E4-54E2-460C-B825-DFF625551A06}" dt="2025-08-04T10:56:40.666" v="127" actId="167"/>
          <ac:spMkLst>
            <pc:docMk/>
            <pc:sldMk cId="243278059" sldId="278"/>
            <ac:spMk id="4" creationId="{B883EB5D-D5F4-3A99-E4D4-E013FB343A5F}"/>
          </ac:spMkLst>
        </pc:spChg>
        <pc:spChg chg="add mod ord">
          <ac:chgData name="Kovácsné Pusztai Kinga" userId="1282fdc4-838f-4805-a47a-02b770215156" providerId="ADAL" clId="{A88582E4-54E2-460C-B825-DFF625551A06}" dt="2025-08-04T10:56:28.931" v="124" actId="167"/>
          <ac:spMkLst>
            <pc:docMk/>
            <pc:sldMk cId="243278059" sldId="278"/>
            <ac:spMk id="5" creationId="{EB47D711-BD1D-6073-EA7D-CD3788D72D80}"/>
          </ac:spMkLst>
        </pc:spChg>
        <pc:picChg chg="mod">
          <ac:chgData name="Kovácsné Pusztai Kinga" userId="1282fdc4-838f-4805-a47a-02b770215156" providerId="ADAL" clId="{A88582E4-54E2-460C-B825-DFF625551A06}" dt="2025-08-04T10:56:31.677" v="125" actId="1076"/>
          <ac:picMkLst>
            <pc:docMk/>
            <pc:sldMk cId="243278059" sldId="278"/>
            <ac:picMk id="7" creationId="{9BFA8892-99CF-31C4-2E75-122BFA72D51C}"/>
          </ac:picMkLst>
        </pc:picChg>
        <pc:picChg chg="mod">
          <ac:chgData name="Kovácsné Pusztai Kinga" userId="1282fdc4-838f-4805-a47a-02b770215156" providerId="ADAL" clId="{A88582E4-54E2-460C-B825-DFF625551A06}" dt="2025-08-04T10:56:24.994" v="123" actId="1076"/>
          <ac:picMkLst>
            <pc:docMk/>
            <pc:sldMk cId="243278059" sldId="278"/>
            <ac:picMk id="11" creationId="{C0E00A5D-9CC3-D95A-7600-7E39C4E6221F}"/>
          </ac:picMkLst>
        </pc:picChg>
        <pc:picChg chg="mod">
          <ac:chgData name="Kovácsné Pusztai Kinga" userId="1282fdc4-838f-4805-a47a-02b770215156" providerId="ADAL" clId="{A88582E4-54E2-460C-B825-DFF625551A06}" dt="2025-08-04T10:56:43.805" v="128" actId="1076"/>
          <ac:picMkLst>
            <pc:docMk/>
            <pc:sldMk cId="243278059" sldId="278"/>
            <ac:picMk id="14" creationId="{9E5A39F6-41D1-8BE3-7D26-A68CF5408819}"/>
          </ac:picMkLst>
        </pc:picChg>
        <pc:picChg chg="mod">
          <ac:chgData name="Kovácsné Pusztai Kinga" userId="1282fdc4-838f-4805-a47a-02b770215156" providerId="ADAL" clId="{A88582E4-54E2-460C-B825-DFF625551A06}" dt="2025-08-04T10:56:48.128" v="129" actId="1076"/>
          <ac:picMkLst>
            <pc:docMk/>
            <pc:sldMk cId="243278059" sldId="278"/>
            <ac:picMk id="16" creationId="{A5AF68D6-8515-9303-3A86-DA21EAA58084}"/>
          </ac:picMkLst>
        </pc:picChg>
      </pc:sldChg>
      <pc:sldChg chg="addSp modSp mod">
        <pc:chgData name="Kovácsné Pusztai Kinga" userId="1282fdc4-838f-4805-a47a-02b770215156" providerId="ADAL" clId="{A88582E4-54E2-460C-B825-DFF625551A06}" dt="2025-08-04T10:55:58.592" v="118" actId="1076"/>
        <pc:sldMkLst>
          <pc:docMk/>
          <pc:sldMk cId="2211265705" sldId="279"/>
        </pc:sldMkLst>
        <pc:spChg chg="add mod ord">
          <ac:chgData name="Kovácsné Pusztai Kinga" userId="1282fdc4-838f-4805-a47a-02b770215156" providerId="ADAL" clId="{A88582E4-54E2-460C-B825-DFF625551A06}" dt="2025-08-04T10:55:54.812" v="117" actId="1076"/>
          <ac:spMkLst>
            <pc:docMk/>
            <pc:sldMk cId="2211265705" sldId="279"/>
            <ac:spMk id="4" creationId="{06A93028-E69A-ACC3-3B1E-A0DBD21C32ED}"/>
          </ac:spMkLst>
        </pc:spChg>
        <pc:picChg chg="mod">
          <ac:chgData name="Kovácsné Pusztai Kinga" userId="1282fdc4-838f-4805-a47a-02b770215156" providerId="ADAL" clId="{A88582E4-54E2-460C-B825-DFF625551A06}" dt="2025-08-04T10:55:54.812" v="117" actId="1076"/>
          <ac:picMkLst>
            <pc:docMk/>
            <pc:sldMk cId="2211265705" sldId="279"/>
            <ac:picMk id="5" creationId="{94B442A4-CB8D-08C2-ECBD-18DE9378505F}"/>
          </ac:picMkLst>
        </pc:picChg>
        <pc:picChg chg="mod">
          <ac:chgData name="Kovácsné Pusztai Kinga" userId="1282fdc4-838f-4805-a47a-02b770215156" providerId="ADAL" clId="{A88582E4-54E2-460C-B825-DFF625551A06}" dt="2025-08-04T10:55:58.592" v="118" actId="1076"/>
          <ac:picMkLst>
            <pc:docMk/>
            <pc:sldMk cId="2211265705" sldId="279"/>
            <ac:picMk id="7" creationId="{DDF16A15-185F-4FCA-E089-027CAE7F0B6C}"/>
          </ac:picMkLst>
        </pc:picChg>
      </pc:sldChg>
      <pc:sldChg chg="addSp modSp mod">
        <pc:chgData name="Kovácsné Pusztai Kinga" userId="1282fdc4-838f-4805-a47a-02b770215156" providerId="ADAL" clId="{A88582E4-54E2-460C-B825-DFF625551A06}" dt="2025-08-04T10:53:31.169" v="54" actId="167"/>
        <pc:sldMkLst>
          <pc:docMk/>
          <pc:sldMk cId="1629938128" sldId="280"/>
        </pc:sldMkLst>
        <pc:spChg chg="add mod ord">
          <ac:chgData name="Kovácsné Pusztai Kinga" userId="1282fdc4-838f-4805-a47a-02b770215156" providerId="ADAL" clId="{A88582E4-54E2-460C-B825-DFF625551A06}" dt="2025-08-04T10:53:31.169" v="54" actId="167"/>
          <ac:spMkLst>
            <pc:docMk/>
            <pc:sldMk cId="1629938128" sldId="280"/>
            <ac:spMk id="4" creationId="{190C17EE-86D3-A139-DB6F-7114664C1785}"/>
          </ac:spMkLst>
        </pc:spChg>
        <pc:picChg chg="mod">
          <ac:chgData name="Kovácsné Pusztai Kinga" userId="1282fdc4-838f-4805-a47a-02b770215156" providerId="ADAL" clId="{A88582E4-54E2-460C-B825-DFF625551A06}" dt="2025-08-04T10:53:00.624" v="47" actId="2085"/>
          <ac:picMkLst>
            <pc:docMk/>
            <pc:sldMk cId="1629938128" sldId="280"/>
            <ac:picMk id="5" creationId="{E20F1423-E493-F9F7-BE7B-A9E0FC803E2F}"/>
          </ac:picMkLst>
        </pc:picChg>
        <pc:picChg chg="mod">
          <ac:chgData name="Kovácsné Pusztai Kinga" userId="1282fdc4-838f-4805-a47a-02b770215156" providerId="ADAL" clId="{A88582E4-54E2-460C-B825-DFF625551A06}" dt="2025-08-04T10:40:37.245" v="19" actId="108"/>
          <ac:picMkLst>
            <pc:docMk/>
            <pc:sldMk cId="1629938128" sldId="280"/>
            <ac:picMk id="7" creationId="{A10DCE71-19C2-F86A-7825-4730B393A46C}"/>
          </ac:picMkLst>
        </pc:picChg>
      </pc:sldChg>
      <pc:sldChg chg="modSp mod">
        <pc:chgData name="Kovácsné Pusztai Kinga" userId="1282fdc4-838f-4805-a47a-02b770215156" providerId="ADAL" clId="{A88582E4-54E2-460C-B825-DFF625551A06}" dt="2025-08-04T10:44:40.284" v="27" actId="108"/>
        <pc:sldMkLst>
          <pc:docMk/>
          <pc:sldMk cId="1513827051" sldId="284"/>
        </pc:sldMkLst>
        <pc:picChg chg="mod">
          <ac:chgData name="Kovácsné Pusztai Kinga" userId="1282fdc4-838f-4805-a47a-02b770215156" providerId="ADAL" clId="{A88582E4-54E2-460C-B825-DFF625551A06}" dt="2025-08-04T10:44:40.284" v="27" actId="108"/>
          <ac:picMkLst>
            <pc:docMk/>
            <pc:sldMk cId="1513827051" sldId="284"/>
            <ac:picMk id="5" creationId="{CD860FF2-9BE5-C57E-11A9-AF18B3DA120E}"/>
          </ac:picMkLst>
        </pc:picChg>
      </pc:sldChg>
      <pc:sldChg chg="addSp modSp mod">
        <pc:chgData name="Kovácsné Pusztai Kinga" userId="1282fdc4-838f-4805-a47a-02b770215156" providerId="ADAL" clId="{A88582E4-54E2-460C-B825-DFF625551A06}" dt="2025-08-04T10:52:37.680" v="46" actId="1038"/>
        <pc:sldMkLst>
          <pc:docMk/>
          <pc:sldMk cId="674531785" sldId="285"/>
        </pc:sldMkLst>
        <pc:spChg chg="add mod ord">
          <ac:chgData name="Kovácsné Pusztai Kinga" userId="1282fdc4-838f-4805-a47a-02b770215156" providerId="ADAL" clId="{A88582E4-54E2-460C-B825-DFF625551A06}" dt="2025-08-04T10:52:21.729" v="38" actId="14100"/>
          <ac:spMkLst>
            <pc:docMk/>
            <pc:sldMk cId="674531785" sldId="285"/>
            <ac:spMk id="4" creationId="{1537EC7C-2728-53AD-7F3C-69AF47CA9BD6}"/>
          </ac:spMkLst>
        </pc:spChg>
        <pc:picChg chg="mod">
          <ac:chgData name="Kovácsné Pusztai Kinga" userId="1282fdc4-838f-4805-a47a-02b770215156" providerId="ADAL" clId="{A88582E4-54E2-460C-B825-DFF625551A06}" dt="2025-08-04T10:51:32.055" v="28" actId="2085"/>
          <ac:picMkLst>
            <pc:docMk/>
            <pc:sldMk cId="674531785" sldId="285"/>
            <ac:picMk id="5" creationId="{9C8E2E74-6BC0-BE95-4BFC-E48336ADC44B}"/>
          </ac:picMkLst>
        </pc:picChg>
        <pc:picChg chg="mod">
          <ac:chgData name="Kovácsné Pusztai Kinga" userId="1282fdc4-838f-4805-a47a-02b770215156" providerId="ADAL" clId="{A88582E4-54E2-460C-B825-DFF625551A06}" dt="2025-08-04T10:52:37.680" v="46" actId="1038"/>
          <ac:picMkLst>
            <pc:docMk/>
            <pc:sldMk cId="674531785" sldId="285"/>
            <ac:picMk id="7" creationId="{55715404-1403-2355-49D9-0B9B0C0D6D96}"/>
          </ac:picMkLst>
        </pc:picChg>
        <pc:picChg chg="mod">
          <ac:chgData name="Kovácsné Pusztai Kinga" userId="1282fdc4-838f-4805-a47a-02b770215156" providerId="ADAL" clId="{A88582E4-54E2-460C-B825-DFF625551A06}" dt="2025-08-04T10:40:23.092" v="18" actId="108"/>
          <ac:picMkLst>
            <pc:docMk/>
            <pc:sldMk cId="674531785" sldId="285"/>
            <ac:picMk id="9" creationId="{C6A9FB4F-8F94-C12E-70D1-46701D420C67}"/>
          </ac:picMkLst>
        </pc:picChg>
      </pc:sldChg>
      <pc:sldChg chg="modSp">
        <pc:chgData name="Kovácsné Pusztai Kinga" userId="1282fdc4-838f-4805-a47a-02b770215156" providerId="ADAL" clId="{A88582E4-54E2-460C-B825-DFF625551A06}" dt="2025-01-19T16:08:39.379" v="5" actId="20577"/>
        <pc:sldMkLst>
          <pc:docMk/>
          <pc:sldMk cId="1613766709" sldId="287"/>
        </pc:sldMkLst>
      </pc:sldChg>
      <pc:sldChg chg="modSp mod">
        <pc:chgData name="Kovácsné Pusztai Kinga" userId="1282fdc4-838f-4805-a47a-02b770215156" providerId="ADAL" clId="{A88582E4-54E2-460C-B825-DFF625551A06}" dt="2025-08-04T10:39:05.198" v="8" actId="108"/>
        <pc:sldMkLst>
          <pc:docMk/>
          <pc:sldMk cId="2742644717" sldId="292"/>
        </pc:sldMkLst>
        <pc:picChg chg="mod">
          <ac:chgData name="Kovácsné Pusztai Kinga" userId="1282fdc4-838f-4805-a47a-02b770215156" providerId="ADAL" clId="{A88582E4-54E2-460C-B825-DFF625551A06}" dt="2025-08-04T10:39:05.198" v="8" actId="108"/>
          <ac:picMkLst>
            <pc:docMk/>
            <pc:sldMk cId="2742644717" sldId="292"/>
            <ac:picMk id="5" creationId="{B47F9F52-B8B5-15E1-C80E-7CA75FA4B515}"/>
          </ac:picMkLst>
        </pc:picChg>
        <pc:picChg chg="mod">
          <ac:chgData name="Kovácsné Pusztai Kinga" userId="1282fdc4-838f-4805-a47a-02b770215156" providerId="ADAL" clId="{A88582E4-54E2-460C-B825-DFF625551A06}" dt="2025-08-04T10:39:04.227" v="7" actId="108"/>
          <ac:picMkLst>
            <pc:docMk/>
            <pc:sldMk cId="2742644717" sldId="292"/>
            <ac:picMk id="7" creationId="{805ED7BD-0D6D-07D1-34F3-34E709797D09}"/>
          </ac:picMkLst>
        </pc:picChg>
      </pc:sldChg>
      <pc:sldChg chg="modSp mod">
        <pc:chgData name="Kovácsné Pusztai Kinga" userId="1282fdc4-838f-4805-a47a-02b770215156" providerId="ADAL" clId="{A88582E4-54E2-460C-B825-DFF625551A06}" dt="2025-08-04T10:39:11.575" v="9" actId="108"/>
        <pc:sldMkLst>
          <pc:docMk/>
          <pc:sldMk cId="631146178" sldId="295"/>
        </pc:sldMkLst>
        <pc:picChg chg="mod">
          <ac:chgData name="Kovácsné Pusztai Kinga" userId="1282fdc4-838f-4805-a47a-02b770215156" providerId="ADAL" clId="{A88582E4-54E2-460C-B825-DFF625551A06}" dt="2025-08-04T10:39:11.575" v="9" actId="108"/>
          <ac:picMkLst>
            <pc:docMk/>
            <pc:sldMk cId="631146178" sldId="295"/>
            <ac:picMk id="5" creationId="{EA397E56-1834-B349-C332-9C7D863ABF24}"/>
          </ac:picMkLst>
        </pc:picChg>
      </pc:sldChg>
      <pc:sldChg chg="modSp mod">
        <pc:chgData name="Kovácsné Pusztai Kinga" userId="1282fdc4-838f-4805-a47a-02b770215156" providerId="ADAL" clId="{A88582E4-54E2-460C-B825-DFF625551A06}" dt="2025-08-04T10:40:00.214" v="15" actId="108"/>
        <pc:sldMkLst>
          <pc:docMk/>
          <pc:sldMk cId="1356060557" sldId="298"/>
        </pc:sldMkLst>
        <pc:picChg chg="mod">
          <ac:chgData name="Kovácsné Pusztai Kinga" userId="1282fdc4-838f-4805-a47a-02b770215156" providerId="ADAL" clId="{A88582E4-54E2-460C-B825-DFF625551A06}" dt="2025-08-04T10:39:55.908" v="12" actId="108"/>
          <ac:picMkLst>
            <pc:docMk/>
            <pc:sldMk cId="1356060557" sldId="298"/>
            <ac:picMk id="5" creationId="{DE1AD469-78F1-0414-729E-4FA82B63A3B5}"/>
          </ac:picMkLst>
        </pc:picChg>
        <pc:picChg chg="mod">
          <ac:chgData name="Kovácsné Pusztai Kinga" userId="1282fdc4-838f-4805-a47a-02b770215156" providerId="ADAL" clId="{A88582E4-54E2-460C-B825-DFF625551A06}" dt="2025-08-04T10:39:58.215" v="13" actId="108"/>
          <ac:picMkLst>
            <pc:docMk/>
            <pc:sldMk cId="1356060557" sldId="298"/>
            <ac:picMk id="7" creationId="{159B7E71-4A22-D010-276E-2B57DBE36849}"/>
          </ac:picMkLst>
        </pc:picChg>
        <pc:picChg chg="mod">
          <ac:chgData name="Kovácsné Pusztai Kinga" userId="1282fdc4-838f-4805-a47a-02b770215156" providerId="ADAL" clId="{A88582E4-54E2-460C-B825-DFF625551A06}" dt="2025-08-04T10:40:00.214" v="15" actId="108"/>
          <ac:picMkLst>
            <pc:docMk/>
            <pc:sldMk cId="1356060557" sldId="298"/>
            <ac:picMk id="9" creationId="{40895CF5-2E76-C313-246B-90BEFC430607}"/>
          </ac:picMkLst>
        </pc:picChg>
        <pc:picChg chg="mod">
          <ac:chgData name="Kovácsné Pusztai Kinga" userId="1282fdc4-838f-4805-a47a-02b770215156" providerId="ADAL" clId="{A88582E4-54E2-460C-B825-DFF625551A06}" dt="2025-08-04T10:39:59.363" v="14" actId="108"/>
          <ac:picMkLst>
            <pc:docMk/>
            <pc:sldMk cId="1356060557" sldId="298"/>
            <ac:picMk id="11" creationId="{CFA42912-E231-88CC-450D-690BFACD2D47}"/>
          </ac:picMkLst>
        </pc:picChg>
      </pc:sldChg>
      <pc:sldChg chg="modSp mod">
        <pc:chgData name="Kovácsné Pusztai Kinga" userId="1282fdc4-838f-4805-a47a-02b770215156" providerId="ADAL" clId="{A88582E4-54E2-460C-B825-DFF625551A06}" dt="2025-08-04T10:39:52.703" v="11" actId="108"/>
        <pc:sldMkLst>
          <pc:docMk/>
          <pc:sldMk cId="2224285785" sldId="299"/>
        </pc:sldMkLst>
        <pc:picChg chg="mod">
          <ac:chgData name="Kovácsné Pusztai Kinga" userId="1282fdc4-838f-4805-a47a-02b770215156" providerId="ADAL" clId="{A88582E4-54E2-460C-B825-DFF625551A06}" dt="2025-08-04T10:39:49.867" v="10" actId="108"/>
          <ac:picMkLst>
            <pc:docMk/>
            <pc:sldMk cId="2224285785" sldId="299"/>
            <ac:picMk id="6" creationId="{F0FBB93B-283B-11F3-359A-0E3833B4826A}"/>
          </ac:picMkLst>
        </pc:picChg>
        <pc:picChg chg="mod">
          <ac:chgData name="Kovácsné Pusztai Kinga" userId="1282fdc4-838f-4805-a47a-02b770215156" providerId="ADAL" clId="{A88582E4-54E2-460C-B825-DFF625551A06}" dt="2025-08-04T10:39:52.703" v="11" actId="108"/>
          <ac:picMkLst>
            <pc:docMk/>
            <pc:sldMk cId="2224285785" sldId="299"/>
            <ac:picMk id="10" creationId="{D0AC7E9E-0F0F-75A7-BC5C-1E0FA5BC6D0E}"/>
          </ac:picMkLst>
        </pc:picChg>
      </pc:sldChg>
      <pc:sldChg chg="modSp mod">
        <pc:chgData name="Kovácsné Pusztai Kinga" userId="1282fdc4-838f-4805-a47a-02b770215156" providerId="ADAL" clId="{A88582E4-54E2-460C-B825-DFF625551A06}" dt="2025-08-17T07:44:31.567" v="136" actId="14100"/>
        <pc:sldMkLst>
          <pc:docMk/>
          <pc:sldMk cId="689049216" sldId="301"/>
        </pc:sldMkLst>
        <pc:spChg chg="mod">
          <ac:chgData name="Kovácsné Pusztai Kinga" userId="1282fdc4-838f-4805-a47a-02b770215156" providerId="ADAL" clId="{A88582E4-54E2-460C-B825-DFF625551A06}" dt="2025-08-17T07:44:31.567" v="136" actId="14100"/>
          <ac:spMkLst>
            <pc:docMk/>
            <pc:sldMk cId="689049216" sldId="301"/>
            <ac:spMk id="3" creationId="{99583425-E919-5F93-53A5-446558596145}"/>
          </ac:spMkLst>
        </pc:spChg>
      </pc:sldChg>
      <pc:sldChg chg="add">
        <pc:chgData name="Kovácsné Pusztai Kinga" userId="1282fdc4-838f-4805-a47a-02b770215156" providerId="ADAL" clId="{A88582E4-54E2-460C-B825-DFF625551A06}" dt="2025-08-04T10:35:12.247" v="6"/>
        <pc:sldMkLst>
          <pc:docMk/>
          <pc:sldMk cId="2244582942" sldId="305"/>
        </pc:sldMkLst>
      </pc:sldChg>
      <pc:sldChg chg="add">
        <pc:chgData name="Kovácsné Pusztai Kinga" userId="1282fdc4-838f-4805-a47a-02b770215156" providerId="ADAL" clId="{A88582E4-54E2-460C-B825-DFF625551A06}" dt="2025-08-04T10:57:58.174" v="130"/>
        <pc:sldMkLst>
          <pc:docMk/>
          <pc:sldMk cId="1116566802" sldId="531"/>
        </pc:sldMkLst>
      </pc:sldChg>
      <pc:sldChg chg="modSp add mod">
        <pc:chgData name="Kovácsné Pusztai Kinga" userId="1282fdc4-838f-4805-a47a-02b770215156" providerId="ADAL" clId="{A88582E4-54E2-460C-B825-DFF625551A06}" dt="2025-08-17T07:45:21.132" v="147" actId="14100"/>
        <pc:sldMkLst>
          <pc:docMk/>
          <pc:sldMk cId="1970797142" sldId="532"/>
        </pc:sldMkLst>
        <pc:spChg chg="mod">
          <ac:chgData name="Kovácsné Pusztai Kinga" userId="1282fdc4-838f-4805-a47a-02b770215156" providerId="ADAL" clId="{A88582E4-54E2-460C-B825-DFF625551A06}" dt="2025-08-17T07:45:21.132" v="147" actId="14100"/>
          <ac:spMkLst>
            <pc:docMk/>
            <pc:sldMk cId="1970797142" sldId="532"/>
            <ac:spMk id="3" creationId="{ADBE2B28-D7F7-8570-C51E-AC1070D6267C}"/>
          </ac:spMkLst>
        </pc:spChg>
      </pc:sldChg>
    </pc:docChg>
  </pc:docChgLst>
  <pc:docChgLst>
    <pc:chgData name="Kovácsné Pusztai Kinga" userId="1282fdc4-838f-4805-a47a-02b770215156" providerId="ADAL" clId="{7DBDA4F8-55DC-4523-A0E4-B7D97CC98D06}"/>
    <pc:docChg chg="undo custSel modSld sldOrd">
      <pc:chgData name="Kovácsné Pusztai Kinga" userId="1282fdc4-838f-4805-a47a-02b770215156" providerId="ADAL" clId="{7DBDA4F8-55DC-4523-A0E4-B7D97CC98D06}" dt="2024-09-30T15:33:35.016" v="17" actId="403"/>
      <pc:docMkLst>
        <pc:docMk/>
      </pc:docMkLst>
      <pc:sldChg chg="modSp mod">
        <pc:chgData name="Kovácsné Pusztai Kinga" userId="1282fdc4-838f-4805-a47a-02b770215156" providerId="ADAL" clId="{7DBDA4F8-55DC-4523-A0E4-B7D97CC98D06}" dt="2024-09-30T15:22:47.314" v="1" actId="403"/>
        <pc:sldMkLst>
          <pc:docMk/>
          <pc:sldMk cId="1014441122" sldId="271"/>
        </pc:sldMkLst>
      </pc:sldChg>
      <pc:sldChg chg="modSp mod">
        <pc:chgData name="Kovácsné Pusztai Kinga" userId="1282fdc4-838f-4805-a47a-02b770215156" providerId="ADAL" clId="{7DBDA4F8-55DC-4523-A0E4-B7D97CC98D06}" dt="2024-09-30T15:24:32.468" v="11" actId="403"/>
        <pc:sldMkLst>
          <pc:docMk/>
          <pc:sldMk cId="2423642172" sldId="275"/>
        </pc:sldMkLst>
      </pc:sldChg>
      <pc:sldChg chg="ord">
        <pc:chgData name="Kovácsné Pusztai Kinga" userId="1282fdc4-838f-4805-a47a-02b770215156" providerId="ADAL" clId="{7DBDA4F8-55DC-4523-A0E4-B7D97CC98D06}" dt="2024-09-30T15:30:39.462" v="14" actId="20578"/>
        <pc:sldMkLst>
          <pc:docMk/>
          <pc:sldMk cId="1513827051" sldId="284"/>
        </pc:sldMkLst>
      </pc:sldChg>
      <pc:sldChg chg="modSp mod">
        <pc:chgData name="Kovácsné Pusztai Kinga" userId="1282fdc4-838f-4805-a47a-02b770215156" providerId="ADAL" clId="{7DBDA4F8-55DC-4523-A0E4-B7D97CC98D06}" dt="2024-09-30T15:33:35.016" v="17" actId="403"/>
        <pc:sldMkLst>
          <pc:docMk/>
          <pc:sldMk cId="3586203259" sldId="296"/>
        </pc:sldMkLst>
      </pc:sldChg>
      <pc:sldChg chg="modSp mod">
        <pc:chgData name="Kovácsné Pusztai Kinga" userId="1282fdc4-838f-4805-a47a-02b770215156" providerId="ADAL" clId="{7DBDA4F8-55DC-4523-A0E4-B7D97CC98D06}" dt="2024-09-30T15:23:46.849" v="9" actId="404"/>
        <pc:sldMkLst>
          <pc:docMk/>
          <pc:sldMk cId="2634013594" sldId="302"/>
        </pc:sldMkLst>
      </pc:sldChg>
    </pc:docChg>
  </pc:docChgLst>
  <pc:docChgLst>
    <pc:chgData name="Kovácsné Pusztai Kinga" userId="1282fdc4-838f-4805-a47a-02b770215156" providerId="ADAL" clId="{C208FF07-BD04-498D-BD59-012F216D21EB}"/>
    <pc:docChg chg="undo custSel addSld modSld">
      <pc:chgData name="Kovácsné Pusztai Kinga" userId="1282fdc4-838f-4805-a47a-02b770215156" providerId="ADAL" clId="{C208FF07-BD04-498D-BD59-012F216D21EB}" dt="2023-10-02T06:58:00.317" v="838" actId="255"/>
      <pc:docMkLst>
        <pc:docMk/>
      </pc:docMkLst>
      <pc:sldChg chg="modSp mod">
        <pc:chgData name="Kovácsné Pusztai Kinga" userId="1282fdc4-838f-4805-a47a-02b770215156" providerId="ADAL" clId="{C208FF07-BD04-498D-BD59-012F216D21EB}" dt="2023-09-29T12:19:23.742" v="12" actId="20577"/>
        <pc:sldMkLst>
          <pc:docMk/>
          <pc:sldMk cId="2431493244" sldId="270"/>
        </pc:sldMkLst>
      </pc:sldChg>
      <pc:sldChg chg="modSp mod">
        <pc:chgData name="Kovácsné Pusztai Kinga" userId="1282fdc4-838f-4805-a47a-02b770215156" providerId="ADAL" clId="{C208FF07-BD04-498D-BD59-012F216D21EB}" dt="2023-09-30T15:34:17.322" v="181" actId="1076"/>
        <pc:sldMkLst>
          <pc:docMk/>
          <pc:sldMk cId="3423215817" sldId="272"/>
        </pc:sldMkLst>
      </pc:sldChg>
      <pc:sldChg chg="modSp mod">
        <pc:chgData name="Kovácsné Pusztai Kinga" userId="1282fdc4-838f-4805-a47a-02b770215156" providerId="ADAL" clId="{C208FF07-BD04-498D-BD59-012F216D21EB}" dt="2023-09-30T09:23:10.202" v="133" actId="1076"/>
        <pc:sldMkLst>
          <pc:docMk/>
          <pc:sldMk cId="564132102" sldId="274"/>
        </pc:sldMkLst>
      </pc:sldChg>
      <pc:sldChg chg="modSp mod">
        <pc:chgData name="Kovácsné Pusztai Kinga" userId="1282fdc4-838f-4805-a47a-02b770215156" providerId="ADAL" clId="{C208FF07-BD04-498D-BD59-012F216D21EB}" dt="2023-09-30T15:18:02.402" v="138" actId="20577"/>
        <pc:sldMkLst>
          <pc:docMk/>
          <pc:sldMk cId="2423642172" sldId="275"/>
        </pc:sldMkLst>
      </pc:sldChg>
      <pc:sldChg chg="modSp mod">
        <pc:chgData name="Kovácsné Pusztai Kinga" userId="1282fdc4-838f-4805-a47a-02b770215156" providerId="ADAL" clId="{C208FF07-BD04-498D-BD59-012F216D21EB}" dt="2023-09-30T15:21:46.712" v="147" actId="14100"/>
        <pc:sldMkLst>
          <pc:docMk/>
          <pc:sldMk cId="2289357718" sldId="276"/>
        </pc:sldMkLst>
      </pc:sldChg>
      <pc:sldChg chg="modSp mod">
        <pc:chgData name="Kovácsné Pusztai Kinga" userId="1282fdc4-838f-4805-a47a-02b770215156" providerId="ADAL" clId="{C208FF07-BD04-498D-BD59-012F216D21EB}" dt="2023-09-30T15:32:30.437" v="174" actId="20577"/>
        <pc:sldMkLst>
          <pc:docMk/>
          <pc:sldMk cId="187756888" sldId="277"/>
        </pc:sldMkLst>
      </pc:sldChg>
      <pc:sldChg chg="modSp">
        <pc:chgData name="Kovácsné Pusztai Kinga" userId="1282fdc4-838f-4805-a47a-02b770215156" providerId="ADAL" clId="{C208FF07-BD04-498D-BD59-012F216D21EB}" dt="2023-09-30T15:38:11.337" v="203" actId="20577"/>
        <pc:sldMkLst>
          <pc:docMk/>
          <pc:sldMk cId="2211265705" sldId="279"/>
        </pc:sldMkLst>
      </pc:sldChg>
      <pc:sldChg chg="modSp mod">
        <pc:chgData name="Kovácsné Pusztai Kinga" userId="1282fdc4-838f-4805-a47a-02b770215156" providerId="ADAL" clId="{C208FF07-BD04-498D-BD59-012F216D21EB}" dt="2023-09-30T15:38:47.640" v="206" actId="20577"/>
        <pc:sldMkLst>
          <pc:docMk/>
          <pc:sldMk cId="1629938128" sldId="280"/>
        </pc:sldMkLst>
      </pc:sldChg>
      <pc:sldChg chg="modSp mod">
        <pc:chgData name="Kovácsné Pusztai Kinga" userId="1282fdc4-838f-4805-a47a-02b770215156" providerId="ADAL" clId="{C208FF07-BD04-498D-BD59-012F216D21EB}" dt="2023-09-30T15:43:09.415" v="241" actId="20577"/>
        <pc:sldMkLst>
          <pc:docMk/>
          <pc:sldMk cId="379341798" sldId="283"/>
        </pc:sldMkLst>
      </pc:sldChg>
      <pc:sldChg chg="modSp mod">
        <pc:chgData name="Kovácsné Pusztai Kinga" userId="1282fdc4-838f-4805-a47a-02b770215156" providerId="ADAL" clId="{C208FF07-BD04-498D-BD59-012F216D21EB}" dt="2023-09-30T15:46:00.495" v="244" actId="313"/>
        <pc:sldMkLst>
          <pc:docMk/>
          <pc:sldMk cId="1513827051" sldId="284"/>
        </pc:sldMkLst>
      </pc:sldChg>
      <pc:sldChg chg="modSp mod">
        <pc:chgData name="Kovácsné Pusztai Kinga" userId="1282fdc4-838f-4805-a47a-02b770215156" providerId="ADAL" clId="{C208FF07-BD04-498D-BD59-012F216D21EB}" dt="2023-09-30T15:52:45.691" v="369" actId="20577"/>
        <pc:sldMkLst>
          <pc:docMk/>
          <pc:sldMk cId="3884405928" sldId="286"/>
        </pc:sldMkLst>
      </pc:sldChg>
      <pc:sldChg chg="addSp modSp mod">
        <pc:chgData name="Kovácsné Pusztai Kinga" userId="1282fdc4-838f-4805-a47a-02b770215156" providerId="ADAL" clId="{C208FF07-BD04-498D-BD59-012F216D21EB}" dt="2023-09-30T15:57:54.150" v="571" actId="1038"/>
        <pc:sldMkLst>
          <pc:docMk/>
          <pc:sldMk cId="1613766709" sldId="287"/>
        </pc:sldMkLst>
      </pc:sldChg>
      <pc:sldChg chg="addSp modSp mod">
        <pc:chgData name="Kovácsné Pusztai Kinga" userId="1282fdc4-838f-4805-a47a-02b770215156" providerId="ADAL" clId="{C208FF07-BD04-498D-BD59-012F216D21EB}" dt="2023-09-30T16:04:16.891" v="636" actId="12"/>
        <pc:sldMkLst>
          <pc:docMk/>
          <pc:sldMk cId="3493135039" sldId="288"/>
        </pc:sldMkLst>
      </pc:sldChg>
      <pc:sldChg chg="modSp mod">
        <pc:chgData name="Kovácsné Pusztai Kinga" userId="1282fdc4-838f-4805-a47a-02b770215156" providerId="ADAL" clId="{C208FF07-BD04-498D-BD59-012F216D21EB}" dt="2023-09-30T15:58:33.783" v="586" actId="20577"/>
        <pc:sldMkLst>
          <pc:docMk/>
          <pc:sldMk cId="2438300492" sldId="289"/>
        </pc:sldMkLst>
      </pc:sldChg>
      <pc:sldChg chg="modSp mod">
        <pc:chgData name="Kovácsné Pusztai Kinga" userId="1282fdc4-838f-4805-a47a-02b770215156" providerId="ADAL" clId="{C208FF07-BD04-498D-BD59-012F216D21EB}" dt="2023-09-30T16:10:59.390" v="684" actId="403"/>
        <pc:sldMkLst>
          <pc:docMk/>
          <pc:sldMk cId="3932979441" sldId="290"/>
        </pc:sldMkLst>
      </pc:sldChg>
      <pc:sldChg chg="modSp mod">
        <pc:chgData name="Kovácsné Pusztai Kinga" userId="1282fdc4-838f-4805-a47a-02b770215156" providerId="ADAL" clId="{C208FF07-BD04-498D-BD59-012F216D21EB}" dt="2023-09-30T16:10:24.740" v="681" actId="1076"/>
        <pc:sldMkLst>
          <pc:docMk/>
          <pc:sldMk cId="885736763" sldId="291"/>
        </pc:sldMkLst>
      </pc:sldChg>
      <pc:sldChg chg="modSp mod">
        <pc:chgData name="Kovácsné Pusztai Kinga" userId="1282fdc4-838f-4805-a47a-02b770215156" providerId="ADAL" clId="{C208FF07-BD04-498D-BD59-012F216D21EB}" dt="2023-09-30T16:09:29.942" v="674" actId="21"/>
        <pc:sldMkLst>
          <pc:docMk/>
          <pc:sldMk cId="2742644717" sldId="292"/>
        </pc:sldMkLst>
      </pc:sldChg>
      <pc:sldChg chg="modSp mod">
        <pc:chgData name="Kovácsné Pusztai Kinga" userId="1282fdc4-838f-4805-a47a-02b770215156" providerId="ADAL" clId="{C208FF07-BD04-498D-BD59-012F216D21EB}" dt="2023-10-02T06:49:25.939" v="690" actId="114"/>
        <pc:sldMkLst>
          <pc:docMk/>
          <pc:sldMk cId="2719086649" sldId="293"/>
        </pc:sldMkLst>
      </pc:sldChg>
      <pc:sldChg chg="modSp mod">
        <pc:chgData name="Kovácsné Pusztai Kinga" userId="1282fdc4-838f-4805-a47a-02b770215156" providerId="ADAL" clId="{C208FF07-BD04-498D-BD59-012F216D21EB}" dt="2023-10-02T06:50:22.385" v="693" actId="114"/>
        <pc:sldMkLst>
          <pc:docMk/>
          <pc:sldMk cId="1393615732" sldId="294"/>
        </pc:sldMkLst>
      </pc:sldChg>
      <pc:sldChg chg="modSp mod">
        <pc:chgData name="Kovácsné Pusztai Kinga" userId="1282fdc4-838f-4805-a47a-02b770215156" providerId="ADAL" clId="{C208FF07-BD04-498D-BD59-012F216D21EB}" dt="2023-10-02T06:52:13.687" v="699" actId="114"/>
        <pc:sldMkLst>
          <pc:docMk/>
          <pc:sldMk cId="631146178" sldId="295"/>
        </pc:sldMkLst>
      </pc:sldChg>
      <pc:sldChg chg="modSp mod">
        <pc:chgData name="Kovácsné Pusztai Kinga" userId="1282fdc4-838f-4805-a47a-02b770215156" providerId="ADAL" clId="{C208FF07-BD04-498D-BD59-012F216D21EB}" dt="2023-10-02T06:51:45.913" v="697" actId="114"/>
        <pc:sldMkLst>
          <pc:docMk/>
          <pc:sldMk cId="3586203259" sldId="296"/>
        </pc:sldMkLst>
      </pc:sldChg>
      <pc:sldChg chg="modSp mod">
        <pc:chgData name="Kovácsné Pusztai Kinga" userId="1282fdc4-838f-4805-a47a-02b770215156" providerId="ADAL" clId="{C208FF07-BD04-498D-BD59-012F216D21EB}" dt="2023-10-02T06:58:00.317" v="838" actId="255"/>
        <pc:sldMkLst>
          <pc:docMk/>
          <pc:sldMk cId="128635610" sldId="297"/>
        </pc:sldMkLst>
      </pc:sldChg>
      <pc:sldChg chg="modSp add mod">
        <pc:chgData name="Kovácsné Pusztai Kinga" userId="1282fdc4-838f-4805-a47a-02b770215156" providerId="ADAL" clId="{C208FF07-BD04-498D-BD59-012F216D21EB}" dt="2023-09-30T09:23:31.791" v="137" actId="1076"/>
        <pc:sldMkLst>
          <pc:docMk/>
          <pc:sldMk cId="2634013594" sldId="302"/>
        </pc:sldMkLst>
      </pc:sldChg>
      <pc:sldChg chg="modSp add mod">
        <pc:chgData name="Kovácsné Pusztai Kinga" userId="1282fdc4-838f-4805-a47a-02b770215156" providerId="ADAL" clId="{C208FF07-BD04-498D-BD59-012F216D21EB}" dt="2023-09-30T15:35:30.467" v="200" actId="1076"/>
        <pc:sldMkLst>
          <pc:docMk/>
          <pc:sldMk cId="2908463630" sldId="303"/>
        </pc:sldMkLst>
      </pc:sldChg>
      <pc:sldChg chg="modSp add mod">
        <pc:chgData name="Kovácsné Pusztai Kinga" userId="1282fdc4-838f-4805-a47a-02b770215156" providerId="ADAL" clId="{C208FF07-BD04-498D-BD59-012F216D21EB}" dt="2023-09-30T16:10:48.529" v="683" actId="403"/>
        <pc:sldMkLst>
          <pc:docMk/>
          <pc:sldMk cId="1848212531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0.xml"/><Relationship Id="rId7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8.xml"/><Relationship Id="rId4" Type="http://schemas.openxmlformats.org/officeDocument/2006/relationships/slide" Target="slide13.xml"/><Relationship Id="rId9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ad2jegyzetGrafok1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I.</a:t>
            </a:r>
            <a:br>
              <a:rPr lang="hu-HU" b="1" dirty="0"/>
            </a:br>
            <a:r>
              <a:rPr lang="hu-HU" b="1" dirty="0"/>
              <a:t>4.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85000" lnSpcReduction="10000"/>
          </a:bodyPr>
          <a:lstStyle/>
          <a:p>
            <a:r>
              <a:rPr lang="hu-HU" sz="3100" b="1" dirty="0">
                <a:solidFill>
                  <a:srgbClr val="C00000"/>
                </a:solidFill>
              </a:rPr>
              <a:t>Gráf ábrázolások: Szomszédossági csúcsmátrix és éllista, ezek tárigénye. Szélességi gráfkeresés.</a:t>
            </a:r>
            <a:endParaRPr lang="hu-H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7A3AB0-E908-4AD7-AD90-56FA6F74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5" y="652485"/>
            <a:ext cx="10018713" cy="723452"/>
          </a:xfrm>
        </p:spPr>
        <p:txBody>
          <a:bodyPr/>
          <a:lstStyle/>
          <a:p>
            <a:r>
              <a:rPr lang="hu-HU" dirty="0"/>
              <a:t>Gráfábrázolás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B704011-E12B-6F59-FDAD-12F91CAC6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99591"/>
                <a:ext cx="10018713" cy="5267459"/>
              </a:xfrm>
            </p:spPr>
            <p:txBody>
              <a:bodyPr>
                <a:normAutofit/>
              </a:bodyPr>
              <a:lstStyle/>
              <a:p>
                <a:r>
                  <a:rPr lang="hu-HU" sz="2800" dirty="0"/>
                  <a:t>Jelölések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gráfról általában föltesszük, hogy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{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hu-HU" sz="1800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., </a:t>
                </a:r>
                <a:r>
                  <a:rPr lang="hu-HU" sz="1800" i="1" kern="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hu-HU" sz="1800" i="1" kern="0" baseline="-2500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}, ahol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16"/>
                      </a:rPr>
                      <m:t>∈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16"/>
                      </a:rPr>
                      <m:t>ℕ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  <a:b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</a:b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azaz hogy a gráf csúcsait egyértelműen azonosítják az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1..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sorszámok.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csúcsok sorszámait a szemléletesség kedvéért gyakran az angol ábécé kisbetűivel jelöljük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59"/>
                  </a:rPr>
                  <a:t>Grafikus ábrázolás 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Csúcsok: kis körök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Élek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irányított gráfoknál: a körök közti nyilak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irányítatlan esetben: a köröket összekötő vonalak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csúcsok sorszámát (illetve az azt reprezentáló betűt) általában a körökbe írjuk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B704011-E12B-6F59-FDAD-12F91CAC6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99591"/>
                <a:ext cx="10018713" cy="526745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1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7A3AB0-E908-4AD7-AD90-56FA6F74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5" y="984051"/>
            <a:ext cx="10018713" cy="723452"/>
          </a:xfrm>
        </p:spPr>
        <p:txBody>
          <a:bodyPr/>
          <a:lstStyle/>
          <a:p>
            <a:r>
              <a:rPr lang="hu-HU" dirty="0"/>
              <a:t>Gráfábrázolás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704011-E12B-6F59-FDAD-12F91CAC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326" y="1847461"/>
            <a:ext cx="10018713" cy="444636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kern="0" dirty="0">
                <a:effectLst/>
                <a:ea typeface="Calibri" panose="020F0502020204030204" pitchFamily="34" charset="0"/>
                <a:cs typeface="F59"/>
              </a:rPr>
              <a:t>Szöveges ábrázolás</a:t>
            </a:r>
            <a:endParaRPr lang="hu-HU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irányítatlan gráfoknál: „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-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.” jelentése: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gráfban az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csúcsnak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szomszédai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: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2000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csúcsok</a:t>
            </a:r>
            <a:endParaRPr lang="hu-HU" sz="2000" kern="0" dirty="0">
              <a:ea typeface="Calibri" panose="020F0502020204030204" pitchFamily="34" charset="0"/>
              <a:cs typeface="F16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Azaz: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2000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), . . .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élei a gráfnak.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irányított gráfoknál: „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-&gt;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.” jelentése: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gráfban az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csúcsból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2000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), . . .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) irányított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élek indulnak ki</a:t>
            </a:r>
            <a:endParaRPr lang="hu-HU" sz="2000" kern="0" dirty="0">
              <a:ea typeface="Calibri" panose="020F0502020204030204" pitchFamily="34" charset="0"/>
              <a:cs typeface="F16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Azaz: az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16"/>
              </a:rPr>
              <a:t>u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csúcs rákövetkezői (gyerekei):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2000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csúcsok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9084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B883EB5D-D5F4-3A99-E4D4-E013FB343A5F}"/>
              </a:ext>
            </a:extLst>
          </p:cNvPr>
          <p:cNvSpPr/>
          <p:nvPr/>
        </p:nvSpPr>
        <p:spPr>
          <a:xfrm>
            <a:off x="6532442" y="2850828"/>
            <a:ext cx="3104942" cy="2726338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EB47D711-BD1D-6073-EA7D-CD3788D72D80}"/>
              </a:ext>
            </a:extLst>
          </p:cNvPr>
          <p:cNvSpPr/>
          <p:nvPr/>
        </p:nvSpPr>
        <p:spPr>
          <a:xfrm>
            <a:off x="2009250" y="2822027"/>
            <a:ext cx="3104942" cy="2726338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BAAFDB-9B13-6C4C-757E-F73FB452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2544"/>
          </a:xfrm>
        </p:spPr>
        <p:txBody>
          <a:bodyPr/>
          <a:lstStyle/>
          <a:p>
            <a:r>
              <a:rPr lang="hu-HU" dirty="0"/>
              <a:t>Gráfábrázolás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ECA97-3F71-1583-3735-3676B739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081" y="2033195"/>
            <a:ext cx="4608204" cy="3758006"/>
          </a:xfrm>
        </p:spPr>
        <p:txBody>
          <a:bodyPr anchor="t"/>
          <a:lstStyle/>
          <a:p>
            <a:r>
              <a:rPr lang="hu-HU" dirty="0"/>
              <a:t>Irányított gráf grafikus és szöveges ábrázolása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BFA8892-99CF-31C4-2E75-122BFA72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18" y="3200449"/>
            <a:ext cx="2034716" cy="2027096"/>
          </a:xfrm>
          <a:custGeom>
            <a:avLst/>
            <a:gdLst>
              <a:gd name="connsiteX0" fmla="*/ 0 w 2034716"/>
              <a:gd name="connsiteY0" fmla="*/ 0 h 2027096"/>
              <a:gd name="connsiteX1" fmla="*/ 508679 w 2034716"/>
              <a:gd name="connsiteY1" fmla="*/ 0 h 2027096"/>
              <a:gd name="connsiteX2" fmla="*/ 1037705 w 2034716"/>
              <a:gd name="connsiteY2" fmla="*/ 0 h 2027096"/>
              <a:gd name="connsiteX3" fmla="*/ 1485343 w 2034716"/>
              <a:gd name="connsiteY3" fmla="*/ 0 h 2027096"/>
              <a:gd name="connsiteX4" fmla="*/ 2034716 w 2034716"/>
              <a:gd name="connsiteY4" fmla="*/ 0 h 2027096"/>
              <a:gd name="connsiteX5" fmla="*/ 2034716 w 2034716"/>
              <a:gd name="connsiteY5" fmla="*/ 527045 h 2027096"/>
              <a:gd name="connsiteX6" fmla="*/ 2034716 w 2034716"/>
              <a:gd name="connsiteY6" fmla="*/ 993277 h 2027096"/>
              <a:gd name="connsiteX7" fmla="*/ 2034716 w 2034716"/>
              <a:gd name="connsiteY7" fmla="*/ 1500051 h 2027096"/>
              <a:gd name="connsiteX8" fmla="*/ 2034716 w 2034716"/>
              <a:gd name="connsiteY8" fmla="*/ 2027096 h 2027096"/>
              <a:gd name="connsiteX9" fmla="*/ 1587078 w 2034716"/>
              <a:gd name="connsiteY9" fmla="*/ 2027096 h 2027096"/>
              <a:gd name="connsiteX10" fmla="*/ 1058052 w 2034716"/>
              <a:gd name="connsiteY10" fmla="*/ 2027096 h 2027096"/>
              <a:gd name="connsiteX11" fmla="*/ 590068 w 2034716"/>
              <a:gd name="connsiteY11" fmla="*/ 2027096 h 2027096"/>
              <a:gd name="connsiteX12" fmla="*/ 0 w 2034716"/>
              <a:gd name="connsiteY12" fmla="*/ 2027096 h 2027096"/>
              <a:gd name="connsiteX13" fmla="*/ 0 w 2034716"/>
              <a:gd name="connsiteY13" fmla="*/ 1540593 h 2027096"/>
              <a:gd name="connsiteX14" fmla="*/ 0 w 2034716"/>
              <a:gd name="connsiteY14" fmla="*/ 1033819 h 2027096"/>
              <a:gd name="connsiteX15" fmla="*/ 0 w 2034716"/>
              <a:gd name="connsiteY15" fmla="*/ 506774 h 2027096"/>
              <a:gd name="connsiteX16" fmla="*/ 0 w 2034716"/>
              <a:gd name="connsiteY16" fmla="*/ 0 h 202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4716" h="2027096" fill="none" extrusionOk="0">
                <a:moveTo>
                  <a:pt x="0" y="0"/>
                </a:moveTo>
                <a:cubicBezTo>
                  <a:pt x="236836" y="-28377"/>
                  <a:pt x="314056" y="16359"/>
                  <a:pt x="508679" y="0"/>
                </a:cubicBezTo>
                <a:cubicBezTo>
                  <a:pt x="703302" y="-16359"/>
                  <a:pt x="889636" y="6554"/>
                  <a:pt x="1037705" y="0"/>
                </a:cubicBezTo>
                <a:cubicBezTo>
                  <a:pt x="1185774" y="-6554"/>
                  <a:pt x="1302632" y="21151"/>
                  <a:pt x="1485343" y="0"/>
                </a:cubicBezTo>
                <a:cubicBezTo>
                  <a:pt x="1668054" y="-21151"/>
                  <a:pt x="1775643" y="41828"/>
                  <a:pt x="2034716" y="0"/>
                </a:cubicBezTo>
                <a:cubicBezTo>
                  <a:pt x="2093190" y="164231"/>
                  <a:pt x="2030046" y="409904"/>
                  <a:pt x="2034716" y="527045"/>
                </a:cubicBezTo>
                <a:cubicBezTo>
                  <a:pt x="2039386" y="644186"/>
                  <a:pt x="2004292" y="872319"/>
                  <a:pt x="2034716" y="993277"/>
                </a:cubicBezTo>
                <a:cubicBezTo>
                  <a:pt x="2065140" y="1114235"/>
                  <a:pt x="1985801" y="1330734"/>
                  <a:pt x="2034716" y="1500051"/>
                </a:cubicBezTo>
                <a:cubicBezTo>
                  <a:pt x="2083631" y="1669368"/>
                  <a:pt x="1974853" y="1887477"/>
                  <a:pt x="2034716" y="2027096"/>
                </a:cubicBezTo>
                <a:cubicBezTo>
                  <a:pt x="1847533" y="2072586"/>
                  <a:pt x="1790047" y="2002877"/>
                  <a:pt x="1587078" y="2027096"/>
                </a:cubicBezTo>
                <a:cubicBezTo>
                  <a:pt x="1384109" y="2051315"/>
                  <a:pt x="1195289" y="2023566"/>
                  <a:pt x="1058052" y="2027096"/>
                </a:cubicBezTo>
                <a:cubicBezTo>
                  <a:pt x="920815" y="2030626"/>
                  <a:pt x="701802" y="1983657"/>
                  <a:pt x="590068" y="2027096"/>
                </a:cubicBezTo>
                <a:cubicBezTo>
                  <a:pt x="478334" y="2070535"/>
                  <a:pt x="267694" y="2003671"/>
                  <a:pt x="0" y="2027096"/>
                </a:cubicBezTo>
                <a:cubicBezTo>
                  <a:pt x="-6296" y="1855371"/>
                  <a:pt x="21673" y="1674748"/>
                  <a:pt x="0" y="1540593"/>
                </a:cubicBezTo>
                <a:cubicBezTo>
                  <a:pt x="-21673" y="1406438"/>
                  <a:pt x="20929" y="1276267"/>
                  <a:pt x="0" y="1033819"/>
                </a:cubicBezTo>
                <a:cubicBezTo>
                  <a:pt x="-20929" y="791371"/>
                  <a:pt x="42060" y="671869"/>
                  <a:pt x="0" y="506774"/>
                </a:cubicBezTo>
                <a:cubicBezTo>
                  <a:pt x="-42060" y="341680"/>
                  <a:pt x="21356" y="116882"/>
                  <a:pt x="0" y="0"/>
                </a:cubicBezTo>
                <a:close/>
              </a:path>
              <a:path w="2034716" h="2027096" stroke="0" extrusionOk="0">
                <a:moveTo>
                  <a:pt x="0" y="0"/>
                </a:moveTo>
                <a:cubicBezTo>
                  <a:pt x="100701" y="-14975"/>
                  <a:pt x="344550" y="53388"/>
                  <a:pt x="488332" y="0"/>
                </a:cubicBezTo>
                <a:cubicBezTo>
                  <a:pt x="632114" y="-53388"/>
                  <a:pt x="723490" y="5645"/>
                  <a:pt x="935969" y="0"/>
                </a:cubicBezTo>
                <a:cubicBezTo>
                  <a:pt x="1148448" y="-5645"/>
                  <a:pt x="1305868" y="26876"/>
                  <a:pt x="1485343" y="0"/>
                </a:cubicBezTo>
                <a:cubicBezTo>
                  <a:pt x="1664818" y="-26876"/>
                  <a:pt x="1922672" y="10002"/>
                  <a:pt x="2034716" y="0"/>
                </a:cubicBezTo>
                <a:cubicBezTo>
                  <a:pt x="2052546" y="103424"/>
                  <a:pt x="2003224" y="327094"/>
                  <a:pt x="2034716" y="486503"/>
                </a:cubicBezTo>
                <a:cubicBezTo>
                  <a:pt x="2066208" y="645912"/>
                  <a:pt x="1990750" y="837174"/>
                  <a:pt x="2034716" y="952735"/>
                </a:cubicBezTo>
                <a:cubicBezTo>
                  <a:pt x="2078682" y="1068296"/>
                  <a:pt x="2025858" y="1327791"/>
                  <a:pt x="2034716" y="1459509"/>
                </a:cubicBezTo>
                <a:cubicBezTo>
                  <a:pt x="2043574" y="1591227"/>
                  <a:pt x="1974209" y="1899101"/>
                  <a:pt x="2034716" y="2027096"/>
                </a:cubicBezTo>
                <a:cubicBezTo>
                  <a:pt x="1920954" y="2036211"/>
                  <a:pt x="1757528" y="2019041"/>
                  <a:pt x="1566731" y="2027096"/>
                </a:cubicBezTo>
                <a:cubicBezTo>
                  <a:pt x="1375934" y="2035151"/>
                  <a:pt x="1238849" y="2017084"/>
                  <a:pt x="1058052" y="2027096"/>
                </a:cubicBezTo>
                <a:cubicBezTo>
                  <a:pt x="877255" y="2037108"/>
                  <a:pt x="691916" y="2004599"/>
                  <a:pt x="549373" y="2027096"/>
                </a:cubicBezTo>
                <a:cubicBezTo>
                  <a:pt x="406830" y="2049593"/>
                  <a:pt x="250890" y="1973550"/>
                  <a:pt x="0" y="2027096"/>
                </a:cubicBezTo>
                <a:cubicBezTo>
                  <a:pt x="-9008" y="1824743"/>
                  <a:pt x="38397" y="1733495"/>
                  <a:pt x="0" y="1479780"/>
                </a:cubicBezTo>
                <a:cubicBezTo>
                  <a:pt x="-38397" y="1226065"/>
                  <a:pt x="35081" y="1197898"/>
                  <a:pt x="0" y="932464"/>
                </a:cubicBezTo>
                <a:cubicBezTo>
                  <a:pt x="-35081" y="667030"/>
                  <a:pt x="22300" y="289472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0E00A5D-9CC3-D95A-7600-7E39C4E6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98" y="5943601"/>
            <a:ext cx="1394581" cy="769687"/>
          </a:xfrm>
          <a:custGeom>
            <a:avLst/>
            <a:gdLst>
              <a:gd name="connsiteX0" fmla="*/ 0 w 1394581"/>
              <a:gd name="connsiteY0" fmla="*/ 0 h 769687"/>
              <a:gd name="connsiteX1" fmla="*/ 450915 w 1394581"/>
              <a:gd name="connsiteY1" fmla="*/ 0 h 769687"/>
              <a:gd name="connsiteX2" fmla="*/ 915775 w 1394581"/>
              <a:gd name="connsiteY2" fmla="*/ 0 h 769687"/>
              <a:gd name="connsiteX3" fmla="*/ 1394581 w 1394581"/>
              <a:gd name="connsiteY3" fmla="*/ 0 h 769687"/>
              <a:gd name="connsiteX4" fmla="*/ 1394581 w 1394581"/>
              <a:gd name="connsiteY4" fmla="*/ 384844 h 769687"/>
              <a:gd name="connsiteX5" fmla="*/ 1394581 w 1394581"/>
              <a:gd name="connsiteY5" fmla="*/ 769687 h 769687"/>
              <a:gd name="connsiteX6" fmla="*/ 929721 w 1394581"/>
              <a:gd name="connsiteY6" fmla="*/ 769687 h 769687"/>
              <a:gd name="connsiteX7" fmla="*/ 492752 w 1394581"/>
              <a:gd name="connsiteY7" fmla="*/ 769687 h 769687"/>
              <a:gd name="connsiteX8" fmla="*/ 0 w 1394581"/>
              <a:gd name="connsiteY8" fmla="*/ 769687 h 769687"/>
              <a:gd name="connsiteX9" fmla="*/ 0 w 1394581"/>
              <a:gd name="connsiteY9" fmla="*/ 392540 h 769687"/>
              <a:gd name="connsiteX10" fmla="*/ 0 w 1394581"/>
              <a:gd name="connsiteY10" fmla="*/ 0 h 76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4581" h="769687" fill="none" extrusionOk="0">
                <a:moveTo>
                  <a:pt x="0" y="0"/>
                </a:moveTo>
                <a:cubicBezTo>
                  <a:pt x="112051" y="-21098"/>
                  <a:pt x="300396" y="27889"/>
                  <a:pt x="450915" y="0"/>
                </a:cubicBezTo>
                <a:cubicBezTo>
                  <a:pt x="601435" y="-27889"/>
                  <a:pt x="817285" y="29123"/>
                  <a:pt x="915775" y="0"/>
                </a:cubicBezTo>
                <a:cubicBezTo>
                  <a:pt x="1014265" y="-29123"/>
                  <a:pt x="1196958" y="36425"/>
                  <a:pt x="1394581" y="0"/>
                </a:cubicBezTo>
                <a:cubicBezTo>
                  <a:pt x="1438314" y="82645"/>
                  <a:pt x="1361296" y="267304"/>
                  <a:pt x="1394581" y="384844"/>
                </a:cubicBezTo>
                <a:cubicBezTo>
                  <a:pt x="1427866" y="502384"/>
                  <a:pt x="1374859" y="599012"/>
                  <a:pt x="1394581" y="769687"/>
                </a:cubicBezTo>
                <a:cubicBezTo>
                  <a:pt x="1290920" y="787124"/>
                  <a:pt x="1119594" y="737016"/>
                  <a:pt x="929721" y="769687"/>
                </a:cubicBezTo>
                <a:cubicBezTo>
                  <a:pt x="739848" y="802358"/>
                  <a:pt x="617990" y="738656"/>
                  <a:pt x="492752" y="769687"/>
                </a:cubicBezTo>
                <a:cubicBezTo>
                  <a:pt x="367514" y="800718"/>
                  <a:pt x="227554" y="748252"/>
                  <a:pt x="0" y="769687"/>
                </a:cubicBezTo>
                <a:cubicBezTo>
                  <a:pt x="-32402" y="652498"/>
                  <a:pt x="18793" y="566493"/>
                  <a:pt x="0" y="392540"/>
                </a:cubicBezTo>
                <a:cubicBezTo>
                  <a:pt x="-18793" y="218587"/>
                  <a:pt x="29512" y="159240"/>
                  <a:pt x="0" y="0"/>
                </a:cubicBezTo>
                <a:close/>
              </a:path>
              <a:path w="1394581" h="769687" stroke="0" extrusionOk="0">
                <a:moveTo>
                  <a:pt x="0" y="0"/>
                </a:moveTo>
                <a:cubicBezTo>
                  <a:pt x="192892" y="-5757"/>
                  <a:pt x="270663" y="17904"/>
                  <a:pt x="450915" y="0"/>
                </a:cubicBezTo>
                <a:cubicBezTo>
                  <a:pt x="631167" y="-17904"/>
                  <a:pt x="662482" y="5434"/>
                  <a:pt x="873937" y="0"/>
                </a:cubicBezTo>
                <a:cubicBezTo>
                  <a:pt x="1085392" y="-5434"/>
                  <a:pt x="1146499" y="7503"/>
                  <a:pt x="1394581" y="0"/>
                </a:cubicBezTo>
                <a:cubicBezTo>
                  <a:pt x="1430829" y="173402"/>
                  <a:pt x="1391481" y="202432"/>
                  <a:pt x="1394581" y="377147"/>
                </a:cubicBezTo>
                <a:cubicBezTo>
                  <a:pt x="1397681" y="551862"/>
                  <a:pt x="1362466" y="584828"/>
                  <a:pt x="1394581" y="769687"/>
                </a:cubicBezTo>
                <a:cubicBezTo>
                  <a:pt x="1192044" y="818537"/>
                  <a:pt x="1048264" y="735097"/>
                  <a:pt x="957612" y="769687"/>
                </a:cubicBezTo>
                <a:cubicBezTo>
                  <a:pt x="866960" y="804277"/>
                  <a:pt x="690855" y="726846"/>
                  <a:pt x="520644" y="769687"/>
                </a:cubicBezTo>
                <a:cubicBezTo>
                  <a:pt x="350433" y="812528"/>
                  <a:pt x="241737" y="764764"/>
                  <a:pt x="0" y="769687"/>
                </a:cubicBezTo>
                <a:cubicBezTo>
                  <a:pt x="-2995" y="690696"/>
                  <a:pt x="7467" y="510096"/>
                  <a:pt x="0" y="407934"/>
                </a:cubicBezTo>
                <a:cubicBezTo>
                  <a:pt x="-7467" y="305772"/>
                  <a:pt x="46705" y="14449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artalom helye 2">
            <a:extLst>
              <a:ext uri="{FF2B5EF4-FFF2-40B4-BE49-F238E27FC236}">
                <a16:creationId xmlns:a16="http://schemas.microsoft.com/office/drawing/2014/main" id="{9694ED0B-9206-3454-D7FA-42E5865748E7}"/>
              </a:ext>
            </a:extLst>
          </p:cNvPr>
          <p:cNvSpPr txBox="1">
            <a:spLocks/>
          </p:cNvSpPr>
          <p:nvPr/>
        </p:nvSpPr>
        <p:spPr>
          <a:xfrm>
            <a:off x="1636710" y="2033195"/>
            <a:ext cx="3774386" cy="3910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Irányítatlan gráf grafikus és szöveges ábrázolása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E5A39F6-41D1-8BE3-7D26-A68CF5408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64" y="3307069"/>
            <a:ext cx="2156647" cy="1988992"/>
          </a:xfrm>
          <a:custGeom>
            <a:avLst/>
            <a:gdLst>
              <a:gd name="connsiteX0" fmla="*/ 0 w 2156647"/>
              <a:gd name="connsiteY0" fmla="*/ 0 h 1988992"/>
              <a:gd name="connsiteX1" fmla="*/ 539162 w 2156647"/>
              <a:gd name="connsiteY1" fmla="*/ 0 h 1988992"/>
              <a:gd name="connsiteX2" fmla="*/ 1099890 w 2156647"/>
              <a:gd name="connsiteY2" fmla="*/ 0 h 1988992"/>
              <a:gd name="connsiteX3" fmla="*/ 1574352 w 2156647"/>
              <a:gd name="connsiteY3" fmla="*/ 0 h 1988992"/>
              <a:gd name="connsiteX4" fmla="*/ 2156647 w 2156647"/>
              <a:gd name="connsiteY4" fmla="*/ 0 h 1988992"/>
              <a:gd name="connsiteX5" fmla="*/ 2156647 w 2156647"/>
              <a:gd name="connsiteY5" fmla="*/ 517138 h 1988992"/>
              <a:gd name="connsiteX6" fmla="*/ 2156647 w 2156647"/>
              <a:gd name="connsiteY6" fmla="*/ 974606 h 1988992"/>
              <a:gd name="connsiteX7" fmla="*/ 2156647 w 2156647"/>
              <a:gd name="connsiteY7" fmla="*/ 1471854 h 1988992"/>
              <a:gd name="connsiteX8" fmla="*/ 2156647 w 2156647"/>
              <a:gd name="connsiteY8" fmla="*/ 1988992 h 1988992"/>
              <a:gd name="connsiteX9" fmla="*/ 1682185 w 2156647"/>
              <a:gd name="connsiteY9" fmla="*/ 1988992 h 1988992"/>
              <a:gd name="connsiteX10" fmla="*/ 1121456 w 2156647"/>
              <a:gd name="connsiteY10" fmla="*/ 1988992 h 1988992"/>
              <a:gd name="connsiteX11" fmla="*/ 625428 w 2156647"/>
              <a:gd name="connsiteY11" fmla="*/ 1988992 h 1988992"/>
              <a:gd name="connsiteX12" fmla="*/ 0 w 2156647"/>
              <a:gd name="connsiteY12" fmla="*/ 1988992 h 1988992"/>
              <a:gd name="connsiteX13" fmla="*/ 0 w 2156647"/>
              <a:gd name="connsiteY13" fmla="*/ 1511634 h 1988992"/>
              <a:gd name="connsiteX14" fmla="*/ 0 w 2156647"/>
              <a:gd name="connsiteY14" fmla="*/ 1014386 h 1988992"/>
              <a:gd name="connsiteX15" fmla="*/ 0 w 2156647"/>
              <a:gd name="connsiteY15" fmla="*/ 497248 h 1988992"/>
              <a:gd name="connsiteX16" fmla="*/ 0 w 2156647"/>
              <a:gd name="connsiteY16" fmla="*/ 0 h 198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6647" h="1988992" fill="none" extrusionOk="0">
                <a:moveTo>
                  <a:pt x="0" y="0"/>
                </a:moveTo>
                <a:cubicBezTo>
                  <a:pt x="169577" y="-21626"/>
                  <a:pt x="284874" y="6307"/>
                  <a:pt x="539162" y="0"/>
                </a:cubicBezTo>
                <a:cubicBezTo>
                  <a:pt x="793450" y="-6307"/>
                  <a:pt x="959409" y="44970"/>
                  <a:pt x="1099890" y="0"/>
                </a:cubicBezTo>
                <a:cubicBezTo>
                  <a:pt x="1240371" y="-44970"/>
                  <a:pt x="1418370" y="4642"/>
                  <a:pt x="1574352" y="0"/>
                </a:cubicBezTo>
                <a:cubicBezTo>
                  <a:pt x="1730334" y="-4642"/>
                  <a:pt x="1936860" y="57912"/>
                  <a:pt x="2156647" y="0"/>
                </a:cubicBezTo>
                <a:cubicBezTo>
                  <a:pt x="2200254" y="253210"/>
                  <a:pt x="2116201" y="331278"/>
                  <a:pt x="2156647" y="517138"/>
                </a:cubicBezTo>
                <a:cubicBezTo>
                  <a:pt x="2197093" y="702998"/>
                  <a:pt x="2143752" y="752329"/>
                  <a:pt x="2156647" y="974606"/>
                </a:cubicBezTo>
                <a:cubicBezTo>
                  <a:pt x="2169542" y="1196883"/>
                  <a:pt x="2116735" y="1242316"/>
                  <a:pt x="2156647" y="1471854"/>
                </a:cubicBezTo>
                <a:cubicBezTo>
                  <a:pt x="2196559" y="1701392"/>
                  <a:pt x="2139351" y="1864820"/>
                  <a:pt x="2156647" y="1988992"/>
                </a:cubicBezTo>
                <a:cubicBezTo>
                  <a:pt x="1945467" y="2030183"/>
                  <a:pt x="1884485" y="1981426"/>
                  <a:pt x="1682185" y="1988992"/>
                </a:cubicBezTo>
                <a:cubicBezTo>
                  <a:pt x="1479885" y="1996558"/>
                  <a:pt x="1389843" y="1934454"/>
                  <a:pt x="1121456" y="1988992"/>
                </a:cubicBezTo>
                <a:cubicBezTo>
                  <a:pt x="853069" y="2043530"/>
                  <a:pt x="840217" y="1988265"/>
                  <a:pt x="625428" y="1988992"/>
                </a:cubicBezTo>
                <a:cubicBezTo>
                  <a:pt x="410639" y="1989719"/>
                  <a:pt x="142303" y="1949807"/>
                  <a:pt x="0" y="1988992"/>
                </a:cubicBezTo>
                <a:cubicBezTo>
                  <a:pt x="-31391" y="1884388"/>
                  <a:pt x="1284" y="1665718"/>
                  <a:pt x="0" y="1511634"/>
                </a:cubicBezTo>
                <a:cubicBezTo>
                  <a:pt x="-1284" y="1357550"/>
                  <a:pt x="49695" y="1214163"/>
                  <a:pt x="0" y="1014386"/>
                </a:cubicBezTo>
                <a:cubicBezTo>
                  <a:pt x="-49695" y="814609"/>
                  <a:pt x="60082" y="674831"/>
                  <a:pt x="0" y="497248"/>
                </a:cubicBezTo>
                <a:cubicBezTo>
                  <a:pt x="-60082" y="319665"/>
                  <a:pt x="1367" y="198700"/>
                  <a:pt x="0" y="0"/>
                </a:cubicBezTo>
                <a:close/>
              </a:path>
              <a:path w="2156647" h="1988992" stroke="0" extrusionOk="0">
                <a:moveTo>
                  <a:pt x="0" y="0"/>
                </a:moveTo>
                <a:cubicBezTo>
                  <a:pt x="181382" y="-3247"/>
                  <a:pt x="281861" y="58437"/>
                  <a:pt x="517595" y="0"/>
                </a:cubicBezTo>
                <a:cubicBezTo>
                  <a:pt x="753330" y="-58437"/>
                  <a:pt x="821038" y="17131"/>
                  <a:pt x="992058" y="0"/>
                </a:cubicBezTo>
                <a:cubicBezTo>
                  <a:pt x="1163078" y="-17131"/>
                  <a:pt x="1371835" y="67"/>
                  <a:pt x="1574352" y="0"/>
                </a:cubicBezTo>
                <a:cubicBezTo>
                  <a:pt x="1776869" y="-67"/>
                  <a:pt x="1950190" y="68752"/>
                  <a:pt x="2156647" y="0"/>
                </a:cubicBezTo>
                <a:cubicBezTo>
                  <a:pt x="2193081" y="110683"/>
                  <a:pt x="2099798" y="312427"/>
                  <a:pt x="2156647" y="477358"/>
                </a:cubicBezTo>
                <a:cubicBezTo>
                  <a:pt x="2213496" y="642289"/>
                  <a:pt x="2103222" y="726852"/>
                  <a:pt x="2156647" y="934826"/>
                </a:cubicBezTo>
                <a:cubicBezTo>
                  <a:pt x="2210072" y="1142800"/>
                  <a:pt x="2154348" y="1184034"/>
                  <a:pt x="2156647" y="1432074"/>
                </a:cubicBezTo>
                <a:cubicBezTo>
                  <a:pt x="2158946" y="1680114"/>
                  <a:pt x="2095971" y="1828579"/>
                  <a:pt x="2156647" y="1988992"/>
                </a:cubicBezTo>
                <a:cubicBezTo>
                  <a:pt x="2020940" y="2033005"/>
                  <a:pt x="1783836" y="1944041"/>
                  <a:pt x="1660618" y="1988992"/>
                </a:cubicBezTo>
                <a:cubicBezTo>
                  <a:pt x="1537400" y="2033943"/>
                  <a:pt x="1295470" y="1964742"/>
                  <a:pt x="1121456" y="1988992"/>
                </a:cubicBezTo>
                <a:cubicBezTo>
                  <a:pt x="947442" y="2013242"/>
                  <a:pt x="705483" y="1972358"/>
                  <a:pt x="582295" y="1988992"/>
                </a:cubicBezTo>
                <a:cubicBezTo>
                  <a:pt x="459107" y="2005626"/>
                  <a:pt x="269609" y="1926961"/>
                  <a:pt x="0" y="1988992"/>
                </a:cubicBezTo>
                <a:cubicBezTo>
                  <a:pt x="-47287" y="1784867"/>
                  <a:pt x="15986" y="1594784"/>
                  <a:pt x="0" y="1451964"/>
                </a:cubicBezTo>
                <a:cubicBezTo>
                  <a:pt x="-15986" y="1309144"/>
                  <a:pt x="55443" y="1121347"/>
                  <a:pt x="0" y="914936"/>
                </a:cubicBezTo>
                <a:cubicBezTo>
                  <a:pt x="-55443" y="708525"/>
                  <a:pt x="58322" y="410898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5AF68D6-8515-9303-3A86-DA21EAA5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812" y="5715229"/>
            <a:ext cx="1402202" cy="1051651"/>
          </a:xfrm>
          <a:custGeom>
            <a:avLst/>
            <a:gdLst>
              <a:gd name="connsiteX0" fmla="*/ 0 w 1402202"/>
              <a:gd name="connsiteY0" fmla="*/ 0 h 1051651"/>
              <a:gd name="connsiteX1" fmla="*/ 453379 w 1402202"/>
              <a:gd name="connsiteY1" fmla="*/ 0 h 1051651"/>
              <a:gd name="connsiteX2" fmla="*/ 920779 w 1402202"/>
              <a:gd name="connsiteY2" fmla="*/ 0 h 1051651"/>
              <a:gd name="connsiteX3" fmla="*/ 1402202 w 1402202"/>
              <a:gd name="connsiteY3" fmla="*/ 0 h 1051651"/>
              <a:gd name="connsiteX4" fmla="*/ 1402202 w 1402202"/>
              <a:gd name="connsiteY4" fmla="*/ 525826 h 1051651"/>
              <a:gd name="connsiteX5" fmla="*/ 1402202 w 1402202"/>
              <a:gd name="connsiteY5" fmla="*/ 1051651 h 1051651"/>
              <a:gd name="connsiteX6" fmla="*/ 934801 w 1402202"/>
              <a:gd name="connsiteY6" fmla="*/ 1051651 h 1051651"/>
              <a:gd name="connsiteX7" fmla="*/ 495445 w 1402202"/>
              <a:gd name="connsiteY7" fmla="*/ 1051651 h 1051651"/>
              <a:gd name="connsiteX8" fmla="*/ 0 w 1402202"/>
              <a:gd name="connsiteY8" fmla="*/ 1051651 h 1051651"/>
              <a:gd name="connsiteX9" fmla="*/ 0 w 1402202"/>
              <a:gd name="connsiteY9" fmla="*/ 536342 h 1051651"/>
              <a:gd name="connsiteX10" fmla="*/ 0 w 1402202"/>
              <a:gd name="connsiteY10" fmla="*/ 0 h 105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2202" h="1051651" fill="none" extrusionOk="0">
                <a:moveTo>
                  <a:pt x="0" y="0"/>
                </a:moveTo>
                <a:cubicBezTo>
                  <a:pt x="92830" y="-8914"/>
                  <a:pt x="360972" y="33567"/>
                  <a:pt x="453379" y="0"/>
                </a:cubicBezTo>
                <a:cubicBezTo>
                  <a:pt x="545786" y="-33567"/>
                  <a:pt x="754574" y="37295"/>
                  <a:pt x="920779" y="0"/>
                </a:cubicBezTo>
                <a:cubicBezTo>
                  <a:pt x="1086984" y="-37295"/>
                  <a:pt x="1212021" y="8668"/>
                  <a:pt x="1402202" y="0"/>
                </a:cubicBezTo>
                <a:cubicBezTo>
                  <a:pt x="1409244" y="193277"/>
                  <a:pt x="1392977" y="374756"/>
                  <a:pt x="1402202" y="525826"/>
                </a:cubicBezTo>
                <a:cubicBezTo>
                  <a:pt x="1411427" y="676896"/>
                  <a:pt x="1399167" y="805418"/>
                  <a:pt x="1402202" y="1051651"/>
                </a:cubicBezTo>
                <a:cubicBezTo>
                  <a:pt x="1245176" y="1091337"/>
                  <a:pt x="1030734" y="1040704"/>
                  <a:pt x="934801" y="1051651"/>
                </a:cubicBezTo>
                <a:cubicBezTo>
                  <a:pt x="838868" y="1062598"/>
                  <a:pt x="654363" y="1039681"/>
                  <a:pt x="495445" y="1051651"/>
                </a:cubicBezTo>
                <a:cubicBezTo>
                  <a:pt x="336527" y="1063621"/>
                  <a:pt x="187946" y="1018507"/>
                  <a:pt x="0" y="1051651"/>
                </a:cubicBezTo>
                <a:cubicBezTo>
                  <a:pt x="-20403" y="931754"/>
                  <a:pt x="25888" y="681439"/>
                  <a:pt x="0" y="536342"/>
                </a:cubicBezTo>
                <a:cubicBezTo>
                  <a:pt x="-25888" y="391245"/>
                  <a:pt x="52052" y="138800"/>
                  <a:pt x="0" y="0"/>
                </a:cubicBezTo>
                <a:close/>
              </a:path>
              <a:path w="1402202" h="1051651" stroke="0" extrusionOk="0">
                <a:moveTo>
                  <a:pt x="0" y="0"/>
                </a:moveTo>
                <a:cubicBezTo>
                  <a:pt x="176478" y="-34976"/>
                  <a:pt x="269801" y="25688"/>
                  <a:pt x="453379" y="0"/>
                </a:cubicBezTo>
                <a:cubicBezTo>
                  <a:pt x="636957" y="-25688"/>
                  <a:pt x="781088" y="47054"/>
                  <a:pt x="878713" y="0"/>
                </a:cubicBezTo>
                <a:cubicBezTo>
                  <a:pt x="976338" y="-47054"/>
                  <a:pt x="1268973" y="50498"/>
                  <a:pt x="1402202" y="0"/>
                </a:cubicBezTo>
                <a:cubicBezTo>
                  <a:pt x="1410204" y="228965"/>
                  <a:pt x="1387732" y="291965"/>
                  <a:pt x="1402202" y="515309"/>
                </a:cubicBezTo>
                <a:cubicBezTo>
                  <a:pt x="1416672" y="738653"/>
                  <a:pt x="1358373" y="845913"/>
                  <a:pt x="1402202" y="1051651"/>
                </a:cubicBezTo>
                <a:cubicBezTo>
                  <a:pt x="1271844" y="1086579"/>
                  <a:pt x="1095991" y="1026083"/>
                  <a:pt x="962845" y="1051651"/>
                </a:cubicBezTo>
                <a:cubicBezTo>
                  <a:pt x="829699" y="1077219"/>
                  <a:pt x="634736" y="1000094"/>
                  <a:pt x="523489" y="1051651"/>
                </a:cubicBezTo>
                <a:cubicBezTo>
                  <a:pt x="412242" y="1103208"/>
                  <a:pt x="187575" y="1041159"/>
                  <a:pt x="0" y="1051651"/>
                </a:cubicBezTo>
                <a:cubicBezTo>
                  <a:pt x="-44368" y="838475"/>
                  <a:pt x="54983" y="712126"/>
                  <a:pt x="0" y="557375"/>
                </a:cubicBezTo>
                <a:cubicBezTo>
                  <a:pt x="-54983" y="402624"/>
                  <a:pt x="41059" y="11782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4327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06A93028-E69A-ACC3-3B1E-A0DBD21C32ED}"/>
              </a:ext>
            </a:extLst>
          </p:cNvPr>
          <p:cNvSpPr/>
          <p:nvPr/>
        </p:nvSpPr>
        <p:spPr>
          <a:xfrm>
            <a:off x="8917979" y="3524341"/>
            <a:ext cx="3042431" cy="279979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0841D6D-804D-6DC0-D295-6F346BB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Szomszédossági mátrixos (</a:t>
            </a:r>
            <a:r>
              <a:rPr lang="hu-HU" sz="4000" kern="0" dirty="0" err="1">
                <a:effectLst/>
                <a:latin typeface="F58"/>
                <a:ea typeface="Calibri" panose="020F0502020204030204" pitchFamily="34" charset="0"/>
                <a:cs typeface="F58"/>
              </a:rPr>
              <a:t>adjacency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 </a:t>
            </a:r>
            <a:r>
              <a:rPr lang="hu-HU" sz="4000" kern="0" dirty="0" err="1">
                <a:effectLst/>
                <a:latin typeface="F58"/>
                <a:ea typeface="Calibri" panose="020F0502020204030204" pitchFamily="34" charset="0"/>
                <a:cs typeface="F58"/>
              </a:rPr>
              <a:t>matrix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), más néven csúcsmátrixos reprezentáció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8964706-6963-D8BD-E858-28B72E9E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69864"/>
                <a:ext cx="10018713" cy="43676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 G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  <a:t> gráfot (</a:t>
                </a:r>
                <a:r>
                  <a:rPr lang="hu-HU" sz="22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= {</a:t>
                </a:r>
                <a:r>
                  <a:rPr lang="hu-HU" sz="22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kern="0" baseline="-250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, . . ., </a:t>
                </a:r>
                <a:r>
                  <a:rPr lang="hu-HU" sz="2200" i="1" kern="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i="1" kern="0" baseline="-2500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n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}) egy 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/1 : 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bit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, 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]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  <a:t> mátrix 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reprezentálja, ahol:</a:t>
                </a:r>
                <a:endParaRPr lang="hu-HU" sz="2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= |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| a csúcsok száma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1..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a csúcsok sorszámai, azaz azonosító indexei,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b="1" kern="0" dirty="0" err="1">
                    <a:effectLst/>
                    <a:ea typeface="Calibri" panose="020F0502020204030204" pitchFamily="34" charset="0"/>
                    <a:cs typeface="F58"/>
                  </a:rPr>
                  <a:t>type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bit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b="1" kern="0" dirty="0">
                    <a:effectLst/>
                    <a:ea typeface="Calibri" panose="020F0502020204030204" pitchFamily="34" charset="0"/>
                    <a:cs typeface="F58"/>
                  </a:rPr>
                  <a:t>is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{0, 1}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tetszőleges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,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1..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csúcssorszámokra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] = 1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⟺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dirty="0"/>
                  <a:t>(</a:t>
                </a:r>
                <a:r>
                  <a:rPr lang="hu-HU" i="1" dirty="0" err="1"/>
                  <a:t>v</a:t>
                </a:r>
                <a:r>
                  <a:rPr lang="hu-HU" i="1" baseline="-25000" dirty="0" err="1"/>
                  <a:t>i</a:t>
                </a:r>
                <a:r>
                  <a:rPr lang="hu-HU" dirty="0" err="1"/>
                  <a:t>,</a:t>
                </a:r>
                <a:r>
                  <a:rPr lang="hu-HU" i="1" dirty="0" err="1"/>
                  <a:t>v</a:t>
                </a:r>
                <a:r>
                  <a:rPr lang="hu-HU" i="1" baseline="-25000" dirty="0" err="1"/>
                  <a:t>j</a:t>
                </a:r>
                <a:r>
                  <a:rPr lang="hu-HU" dirty="0"/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] = 0 </a:t>
                </a:r>
                <a14:m>
                  <m:oMath xmlns:m="http://schemas.openxmlformats.org/officeDocument/2006/math">
                    <m:r>
                      <a:rPr lang="hu-HU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⟺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dirty="0"/>
                  <a:t>(</a:t>
                </a:r>
                <a:r>
                  <a:rPr lang="hu-HU" i="1" dirty="0" err="1"/>
                  <a:t>v</a:t>
                </a:r>
                <a:r>
                  <a:rPr lang="hu-HU" i="1" baseline="-25000" dirty="0" err="1"/>
                  <a:t>i</a:t>
                </a:r>
                <a:r>
                  <a:rPr lang="hu-HU" dirty="0" err="1"/>
                  <a:t>,</a:t>
                </a:r>
                <a:r>
                  <a:rPr lang="hu-HU" i="1" dirty="0" err="1"/>
                  <a:t>v</a:t>
                </a:r>
                <a:r>
                  <a:rPr lang="hu-HU" i="1" baseline="-25000" dirty="0" err="1"/>
                  <a:t>j</a:t>
                </a:r>
                <a:r>
                  <a:rPr lang="hu-HU" dirty="0"/>
                  <a:t>)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E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8964706-6963-D8BD-E858-28B72E9E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69864"/>
                <a:ext cx="10018713" cy="4367603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94B442A4-CB8D-08C2-ECBD-18DE9378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922" y="3994941"/>
            <a:ext cx="1966130" cy="1928027"/>
          </a:xfrm>
          <a:custGeom>
            <a:avLst/>
            <a:gdLst>
              <a:gd name="connsiteX0" fmla="*/ 0 w 1966130"/>
              <a:gd name="connsiteY0" fmla="*/ 0 h 1928027"/>
              <a:gd name="connsiteX1" fmla="*/ 491533 w 1966130"/>
              <a:gd name="connsiteY1" fmla="*/ 0 h 1928027"/>
              <a:gd name="connsiteX2" fmla="*/ 1002726 w 1966130"/>
              <a:gd name="connsiteY2" fmla="*/ 0 h 1928027"/>
              <a:gd name="connsiteX3" fmla="*/ 1435275 w 1966130"/>
              <a:gd name="connsiteY3" fmla="*/ 0 h 1928027"/>
              <a:gd name="connsiteX4" fmla="*/ 1966130 w 1966130"/>
              <a:gd name="connsiteY4" fmla="*/ 0 h 1928027"/>
              <a:gd name="connsiteX5" fmla="*/ 1966130 w 1966130"/>
              <a:gd name="connsiteY5" fmla="*/ 501287 h 1928027"/>
              <a:gd name="connsiteX6" fmla="*/ 1966130 w 1966130"/>
              <a:gd name="connsiteY6" fmla="*/ 944733 h 1928027"/>
              <a:gd name="connsiteX7" fmla="*/ 1966130 w 1966130"/>
              <a:gd name="connsiteY7" fmla="*/ 1426740 h 1928027"/>
              <a:gd name="connsiteX8" fmla="*/ 1966130 w 1966130"/>
              <a:gd name="connsiteY8" fmla="*/ 1928027 h 1928027"/>
              <a:gd name="connsiteX9" fmla="*/ 1533581 w 1966130"/>
              <a:gd name="connsiteY9" fmla="*/ 1928027 h 1928027"/>
              <a:gd name="connsiteX10" fmla="*/ 1022388 w 1966130"/>
              <a:gd name="connsiteY10" fmla="*/ 1928027 h 1928027"/>
              <a:gd name="connsiteX11" fmla="*/ 570178 w 1966130"/>
              <a:gd name="connsiteY11" fmla="*/ 1928027 h 1928027"/>
              <a:gd name="connsiteX12" fmla="*/ 0 w 1966130"/>
              <a:gd name="connsiteY12" fmla="*/ 1928027 h 1928027"/>
              <a:gd name="connsiteX13" fmla="*/ 0 w 1966130"/>
              <a:gd name="connsiteY13" fmla="*/ 1465301 h 1928027"/>
              <a:gd name="connsiteX14" fmla="*/ 0 w 1966130"/>
              <a:gd name="connsiteY14" fmla="*/ 983294 h 1928027"/>
              <a:gd name="connsiteX15" fmla="*/ 0 w 1966130"/>
              <a:gd name="connsiteY15" fmla="*/ 482007 h 1928027"/>
              <a:gd name="connsiteX16" fmla="*/ 0 w 1966130"/>
              <a:gd name="connsiteY16" fmla="*/ 0 h 192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66130" h="1928027" fill="none" extrusionOk="0">
                <a:moveTo>
                  <a:pt x="0" y="0"/>
                </a:moveTo>
                <a:cubicBezTo>
                  <a:pt x="138314" y="-24733"/>
                  <a:pt x="267822" y="13054"/>
                  <a:pt x="491533" y="0"/>
                </a:cubicBezTo>
                <a:cubicBezTo>
                  <a:pt x="715244" y="-13054"/>
                  <a:pt x="854049" y="17357"/>
                  <a:pt x="1002726" y="0"/>
                </a:cubicBezTo>
                <a:cubicBezTo>
                  <a:pt x="1151403" y="-17357"/>
                  <a:pt x="1326327" y="675"/>
                  <a:pt x="1435275" y="0"/>
                </a:cubicBezTo>
                <a:cubicBezTo>
                  <a:pt x="1544223" y="-675"/>
                  <a:pt x="1734283" y="48370"/>
                  <a:pt x="1966130" y="0"/>
                </a:cubicBezTo>
                <a:cubicBezTo>
                  <a:pt x="1996922" y="122819"/>
                  <a:pt x="1912109" y="323317"/>
                  <a:pt x="1966130" y="501287"/>
                </a:cubicBezTo>
                <a:cubicBezTo>
                  <a:pt x="2020151" y="679257"/>
                  <a:pt x="1954354" y="831340"/>
                  <a:pt x="1966130" y="944733"/>
                </a:cubicBezTo>
                <a:cubicBezTo>
                  <a:pt x="1977906" y="1058126"/>
                  <a:pt x="1928979" y="1322453"/>
                  <a:pt x="1966130" y="1426740"/>
                </a:cubicBezTo>
                <a:cubicBezTo>
                  <a:pt x="2003281" y="1531027"/>
                  <a:pt x="1946507" y="1819113"/>
                  <a:pt x="1966130" y="1928027"/>
                </a:cubicBezTo>
                <a:cubicBezTo>
                  <a:pt x="1753433" y="1942449"/>
                  <a:pt x="1680995" y="1916292"/>
                  <a:pt x="1533581" y="1928027"/>
                </a:cubicBezTo>
                <a:cubicBezTo>
                  <a:pt x="1386167" y="1939762"/>
                  <a:pt x="1156327" y="1924521"/>
                  <a:pt x="1022388" y="1928027"/>
                </a:cubicBezTo>
                <a:cubicBezTo>
                  <a:pt x="888449" y="1931533"/>
                  <a:pt x="738937" y="1892968"/>
                  <a:pt x="570178" y="1928027"/>
                </a:cubicBezTo>
                <a:cubicBezTo>
                  <a:pt x="401419" y="1963086"/>
                  <a:pt x="236195" y="1878886"/>
                  <a:pt x="0" y="1928027"/>
                </a:cubicBezTo>
                <a:cubicBezTo>
                  <a:pt x="-13590" y="1829263"/>
                  <a:pt x="39230" y="1652528"/>
                  <a:pt x="0" y="1465301"/>
                </a:cubicBezTo>
                <a:cubicBezTo>
                  <a:pt x="-39230" y="1278074"/>
                  <a:pt x="35849" y="1212720"/>
                  <a:pt x="0" y="983294"/>
                </a:cubicBezTo>
                <a:cubicBezTo>
                  <a:pt x="-35849" y="753868"/>
                  <a:pt x="24882" y="634229"/>
                  <a:pt x="0" y="482007"/>
                </a:cubicBezTo>
                <a:cubicBezTo>
                  <a:pt x="-24882" y="329785"/>
                  <a:pt x="57022" y="141903"/>
                  <a:pt x="0" y="0"/>
                </a:cubicBezTo>
                <a:close/>
              </a:path>
              <a:path w="1966130" h="1928027" stroke="0" extrusionOk="0">
                <a:moveTo>
                  <a:pt x="0" y="0"/>
                </a:moveTo>
                <a:cubicBezTo>
                  <a:pt x="112907" y="-50026"/>
                  <a:pt x="241734" y="28489"/>
                  <a:pt x="471871" y="0"/>
                </a:cubicBezTo>
                <a:cubicBezTo>
                  <a:pt x="702008" y="-28489"/>
                  <a:pt x="750932" y="10545"/>
                  <a:pt x="904420" y="0"/>
                </a:cubicBezTo>
                <a:cubicBezTo>
                  <a:pt x="1057908" y="-10545"/>
                  <a:pt x="1261415" y="57759"/>
                  <a:pt x="1435275" y="0"/>
                </a:cubicBezTo>
                <a:cubicBezTo>
                  <a:pt x="1609135" y="-57759"/>
                  <a:pt x="1836599" y="51479"/>
                  <a:pt x="1966130" y="0"/>
                </a:cubicBezTo>
                <a:cubicBezTo>
                  <a:pt x="2003047" y="180154"/>
                  <a:pt x="1930572" y="322129"/>
                  <a:pt x="1966130" y="462726"/>
                </a:cubicBezTo>
                <a:cubicBezTo>
                  <a:pt x="2001688" y="603323"/>
                  <a:pt x="1949128" y="790738"/>
                  <a:pt x="1966130" y="906173"/>
                </a:cubicBezTo>
                <a:cubicBezTo>
                  <a:pt x="1983132" y="1021608"/>
                  <a:pt x="1959363" y="1168459"/>
                  <a:pt x="1966130" y="1388179"/>
                </a:cubicBezTo>
                <a:cubicBezTo>
                  <a:pt x="1972897" y="1607899"/>
                  <a:pt x="1943785" y="1678125"/>
                  <a:pt x="1966130" y="1928027"/>
                </a:cubicBezTo>
                <a:cubicBezTo>
                  <a:pt x="1784253" y="1932111"/>
                  <a:pt x="1732268" y="1874053"/>
                  <a:pt x="1513920" y="1928027"/>
                </a:cubicBezTo>
                <a:cubicBezTo>
                  <a:pt x="1295572" y="1982001"/>
                  <a:pt x="1128733" y="1911474"/>
                  <a:pt x="1022388" y="1928027"/>
                </a:cubicBezTo>
                <a:cubicBezTo>
                  <a:pt x="916043" y="1944580"/>
                  <a:pt x="691227" y="1886544"/>
                  <a:pt x="530855" y="1928027"/>
                </a:cubicBezTo>
                <a:cubicBezTo>
                  <a:pt x="370483" y="1969510"/>
                  <a:pt x="155550" y="1871018"/>
                  <a:pt x="0" y="1928027"/>
                </a:cubicBezTo>
                <a:cubicBezTo>
                  <a:pt x="-53824" y="1794279"/>
                  <a:pt x="53710" y="1659281"/>
                  <a:pt x="0" y="1407460"/>
                </a:cubicBezTo>
                <a:cubicBezTo>
                  <a:pt x="-53710" y="1155639"/>
                  <a:pt x="4817" y="1000527"/>
                  <a:pt x="0" y="886892"/>
                </a:cubicBezTo>
                <a:cubicBezTo>
                  <a:pt x="-4817" y="773257"/>
                  <a:pt x="62044" y="44246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DF16A15-185F-4FCA-E089-027CAE7F0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240" y="4419602"/>
            <a:ext cx="2248095" cy="1882303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21126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190C17EE-86D3-A139-DB6F-7114664C1785}"/>
              </a:ext>
            </a:extLst>
          </p:cNvPr>
          <p:cNvSpPr/>
          <p:nvPr/>
        </p:nvSpPr>
        <p:spPr>
          <a:xfrm>
            <a:off x="8892791" y="1222665"/>
            <a:ext cx="3104942" cy="2726338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56193A-2F23-B022-DDF2-DB93178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7010"/>
            <a:ext cx="10018713" cy="1016010"/>
          </a:xfrm>
        </p:spPr>
        <p:txBody>
          <a:bodyPr/>
          <a:lstStyle/>
          <a:p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Szomszédossági mátrixos reprezentáció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5F2012-CC45-7AC3-CEAB-77AC8C2F8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58992"/>
                <a:ext cx="7713479" cy="56990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A főátlókban mindig nullák vannak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csak egyszerű gráfokkal foglalkozunk (nincsenek hurokélek)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Irányítatlan esetben a szomszédossági mátrixos reprezentáció mindig szimmetrikus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/>
                  <a:t>(</a:t>
                </a:r>
                <a:r>
                  <a:rPr lang="hu-HU" sz="1800" i="1" dirty="0" err="1"/>
                  <a:t>v</a:t>
                </a:r>
                <a:r>
                  <a:rPr lang="hu-HU" sz="1800" i="1" baseline="-25000" dirty="0" err="1"/>
                  <a:t>i</a:t>
                </a:r>
                <a:r>
                  <a:rPr lang="hu-HU" sz="1800" dirty="0" err="1"/>
                  <a:t>,</a:t>
                </a:r>
                <a:r>
                  <a:rPr lang="hu-HU" sz="1800" i="1" dirty="0" err="1"/>
                  <a:t>v</a:t>
                </a:r>
                <a:r>
                  <a:rPr lang="hu-HU" sz="1800" i="1" baseline="-25000" dirty="0" err="1"/>
                  <a:t>j</a:t>
                </a:r>
                <a:r>
                  <a:rPr lang="hu-HU" sz="1800" dirty="0"/>
                  <a:t>) </a:t>
                </a:r>
                <a:r>
                  <a:rPr lang="hu-HU" sz="1800" kern="0" dirty="0"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E </a:t>
                </a:r>
                <a14:m>
                  <m:oMath xmlns:m="http://schemas.openxmlformats.org/officeDocument/2006/math">
                    <m:r>
                      <a:rPr lang="hu-HU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⟺</m:t>
                    </m:r>
                    <m:r>
                      <a:rPr lang="hu-HU" sz="18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 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dirty="0"/>
                  <a:t>(</a:t>
                </a:r>
                <a:r>
                  <a:rPr lang="hu-HU" sz="1800" i="1" dirty="0" err="1"/>
                  <a:t>v</a:t>
                </a:r>
                <a:r>
                  <a:rPr lang="hu-HU" sz="1800" i="1" baseline="-25000" dirty="0" err="1"/>
                  <a:t>j</a:t>
                </a:r>
                <a:r>
                  <a:rPr lang="hu-HU" sz="1800" dirty="0" err="1"/>
                  <a:t>,</a:t>
                </a:r>
                <a:r>
                  <a:rPr lang="hu-HU" sz="1800" i="1" dirty="0" err="1"/>
                  <a:t>v</a:t>
                </a:r>
                <a:r>
                  <a:rPr lang="hu-HU" sz="1800" i="1" baseline="-25000" dirty="0" err="1"/>
                  <a:t>i</a:t>
                </a:r>
                <a:r>
                  <a:rPr lang="hu-HU" sz="1800" dirty="0"/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E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∀ </m:t>
                    </m:r>
                    <m:sSub>
                      <m:sSubPr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hu-HU" sz="180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é</m:t>
                    </m:r>
                    <m:r>
                      <m:rPr>
                        <m:sty m:val="p"/>
                      </m:rPr>
                      <a:rPr lang="hu-HU" sz="180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hu-HU" sz="180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cs</m:t>
                    </m:r>
                    <m:r>
                      <a:rPr lang="hu-HU" sz="180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ú</m:t>
                    </m:r>
                    <m:r>
                      <m:rPr>
                        <m:sty m:val="p"/>
                      </m:rPr>
                      <a:rPr lang="hu-HU" sz="180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csokra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Elég a</a:t>
                </a:r>
                <a:r>
                  <a:rPr lang="hu-H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lsóháromszög (felsőháromszög) mátrixban ábrázolni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Főátló nélkül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Pl. sorfolytonosan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Helyfoglalás: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. sor 1 elem, 3. sor 2 elem, … utolsó sor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1) elem.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baseline="300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bit helyett csak 1 + 2 + … +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1) =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*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1)/2 bit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5F2012-CC45-7AC3-CEAB-77AC8C2F8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58992"/>
                <a:ext cx="7713479" cy="5699008"/>
              </a:xfrm>
              <a:blipFill>
                <a:blip r:embed="rId2"/>
                <a:stretch>
                  <a:fillRect l="-15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E20F1423-E493-F9F7-BE7B-A9E0FC80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478" y="1740185"/>
            <a:ext cx="2118544" cy="2065199"/>
          </a:xfrm>
          <a:custGeom>
            <a:avLst/>
            <a:gdLst>
              <a:gd name="connsiteX0" fmla="*/ 0 w 2118544"/>
              <a:gd name="connsiteY0" fmla="*/ 0 h 2065199"/>
              <a:gd name="connsiteX1" fmla="*/ 529636 w 2118544"/>
              <a:gd name="connsiteY1" fmla="*/ 0 h 2065199"/>
              <a:gd name="connsiteX2" fmla="*/ 1080457 w 2118544"/>
              <a:gd name="connsiteY2" fmla="*/ 0 h 2065199"/>
              <a:gd name="connsiteX3" fmla="*/ 1546537 w 2118544"/>
              <a:gd name="connsiteY3" fmla="*/ 0 h 2065199"/>
              <a:gd name="connsiteX4" fmla="*/ 2118544 w 2118544"/>
              <a:gd name="connsiteY4" fmla="*/ 0 h 2065199"/>
              <a:gd name="connsiteX5" fmla="*/ 2118544 w 2118544"/>
              <a:gd name="connsiteY5" fmla="*/ 536952 h 2065199"/>
              <a:gd name="connsiteX6" fmla="*/ 2118544 w 2118544"/>
              <a:gd name="connsiteY6" fmla="*/ 1011948 h 2065199"/>
              <a:gd name="connsiteX7" fmla="*/ 2118544 w 2118544"/>
              <a:gd name="connsiteY7" fmla="*/ 1528247 h 2065199"/>
              <a:gd name="connsiteX8" fmla="*/ 2118544 w 2118544"/>
              <a:gd name="connsiteY8" fmla="*/ 2065199 h 2065199"/>
              <a:gd name="connsiteX9" fmla="*/ 1652464 w 2118544"/>
              <a:gd name="connsiteY9" fmla="*/ 2065199 h 2065199"/>
              <a:gd name="connsiteX10" fmla="*/ 1101643 w 2118544"/>
              <a:gd name="connsiteY10" fmla="*/ 2065199 h 2065199"/>
              <a:gd name="connsiteX11" fmla="*/ 614378 w 2118544"/>
              <a:gd name="connsiteY11" fmla="*/ 2065199 h 2065199"/>
              <a:gd name="connsiteX12" fmla="*/ 0 w 2118544"/>
              <a:gd name="connsiteY12" fmla="*/ 2065199 h 2065199"/>
              <a:gd name="connsiteX13" fmla="*/ 0 w 2118544"/>
              <a:gd name="connsiteY13" fmla="*/ 1569551 h 2065199"/>
              <a:gd name="connsiteX14" fmla="*/ 0 w 2118544"/>
              <a:gd name="connsiteY14" fmla="*/ 1053251 h 2065199"/>
              <a:gd name="connsiteX15" fmla="*/ 0 w 2118544"/>
              <a:gd name="connsiteY15" fmla="*/ 516300 h 2065199"/>
              <a:gd name="connsiteX16" fmla="*/ 0 w 2118544"/>
              <a:gd name="connsiteY16" fmla="*/ 0 h 20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18544" h="2065199" fill="none" extrusionOk="0">
                <a:moveTo>
                  <a:pt x="0" y="0"/>
                </a:moveTo>
                <a:cubicBezTo>
                  <a:pt x="195813" y="-58742"/>
                  <a:pt x="384419" y="42129"/>
                  <a:pt x="529636" y="0"/>
                </a:cubicBezTo>
                <a:cubicBezTo>
                  <a:pt x="674853" y="-42129"/>
                  <a:pt x="896953" y="9812"/>
                  <a:pt x="1080457" y="0"/>
                </a:cubicBezTo>
                <a:cubicBezTo>
                  <a:pt x="1263961" y="-9812"/>
                  <a:pt x="1383495" y="11502"/>
                  <a:pt x="1546537" y="0"/>
                </a:cubicBezTo>
                <a:cubicBezTo>
                  <a:pt x="1709579" y="-11502"/>
                  <a:pt x="1901752" y="62419"/>
                  <a:pt x="2118544" y="0"/>
                </a:cubicBezTo>
                <a:cubicBezTo>
                  <a:pt x="2145243" y="146581"/>
                  <a:pt x="2110177" y="338739"/>
                  <a:pt x="2118544" y="536952"/>
                </a:cubicBezTo>
                <a:cubicBezTo>
                  <a:pt x="2126911" y="735165"/>
                  <a:pt x="2080822" y="789902"/>
                  <a:pt x="2118544" y="1011948"/>
                </a:cubicBezTo>
                <a:cubicBezTo>
                  <a:pt x="2156266" y="1233994"/>
                  <a:pt x="2095813" y="1366946"/>
                  <a:pt x="2118544" y="1528247"/>
                </a:cubicBezTo>
                <a:cubicBezTo>
                  <a:pt x="2141275" y="1689548"/>
                  <a:pt x="2066009" y="1867350"/>
                  <a:pt x="2118544" y="2065199"/>
                </a:cubicBezTo>
                <a:cubicBezTo>
                  <a:pt x="1930614" y="2113656"/>
                  <a:pt x="1746815" y="2050805"/>
                  <a:pt x="1652464" y="2065199"/>
                </a:cubicBezTo>
                <a:cubicBezTo>
                  <a:pt x="1558113" y="2079593"/>
                  <a:pt x="1300291" y="2058980"/>
                  <a:pt x="1101643" y="2065199"/>
                </a:cubicBezTo>
                <a:cubicBezTo>
                  <a:pt x="902995" y="2071418"/>
                  <a:pt x="820061" y="2018743"/>
                  <a:pt x="614378" y="2065199"/>
                </a:cubicBezTo>
                <a:cubicBezTo>
                  <a:pt x="408696" y="2111655"/>
                  <a:pt x="130306" y="2050552"/>
                  <a:pt x="0" y="2065199"/>
                </a:cubicBezTo>
                <a:cubicBezTo>
                  <a:pt x="-37162" y="1847732"/>
                  <a:pt x="51972" y="1706794"/>
                  <a:pt x="0" y="1569551"/>
                </a:cubicBezTo>
                <a:cubicBezTo>
                  <a:pt x="-51972" y="1432308"/>
                  <a:pt x="9088" y="1204027"/>
                  <a:pt x="0" y="1053251"/>
                </a:cubicBezTo>
                <a:cubicBezTo>
                  <a:pt x="-9088" y="902475"/>
                  <a:pt x="56467" y="694883"/>
                  <a:pt x="0" y="516300"/>
                </a:cubicBezTo>
                <a:cubicBezTo>
                  <a:pt x="-56467" y="337717"/>
                  <a:pt x="13272" y="160202"/>
                  <a:pt x="0" y="0"/>
                </a:cubicBezTo>
                <a:close/>
              </a:path>
              <a:path w="2118544" h="2065199" stroke="0" extrusionOk="0">
                <a:moveTo>
                  <a:pt x="0" y="0"/>
                </a:moveTo>
                <a:cubicBezTo>
                  <a:pt x="103401" y="-52068"/>
                  <a:pt x="342631" y="7336"/>
                  <a:pt x="508451" y="0"/>
                </a:cubicBezTo>
                <a:cubicBezTo>
                  <a:pt x="674271" y="-7336"/>
                  <a:pt x="877826" y="25198"/>
                  <a:pt x="974530" y="0"/>
                </a:cubicBezTo>
                <a:cubicBezTo>
                  <a:pt x="1071234" y="-25198"/>
                  <a:pt x="1276282" y="53115"/>
                  <a:pt x="1546537" y="0"/>
                </a:cubicBezTo>
                <a:cubicBezTo>
                  <a:pt x="1816792" y="-53115"/>
                  <a:pt x="1884007" y="50483"/>
                  <a:pt x="2118544" y="0"/>
                </a:cubicBezTo>
                <a:cubicBezTo>
                  <a:pt x="2171059" y="236642"/>
                  <a:pt x="2107966" y="388411"/>
                  <a:pt x="2118544" y="495648"/>
                </a:cubicBezTo>
                <a:cubicBezTo>
                  <a:pt x="2129122" y="602885"/>
                  <a:pt x="2079800" y="824490"/>
                  <a:pt x="2118544" y="970644"/>
                </a:cubicBezTo>
                <a:cubicBezTo>
                  <a:pt x="2157288" y="1116798"/>
                  <a:pt x="2100573" y="1285823"/>
                  <a:pt x="2118544" y="1486943"/>
                </a:cubicBezTo>
                <a:cubicBezTo>
                  <a:pt x="2136515" y="1688063"/>
                  <a:pt x="2082269" y="1831992"/>
                  <a:pt x="2118544" y="2065199"/>
                </a:cubicBezTo>
                <a:cubicBezTo>
                  <a:pt x="1921601" y="2082965"/>
                  <a:pt x="1834586" y="2041014"/>
                  <a:pt x="1631279" y="2065199"/>
                </a:cubicBezTo>
                <a:cubicBezTo>
                  <a:pt x="1427973" y="2089384"/>
                  <a:pt x="1350156" y="2002508"/>
                  <a:pt x="1101643" y="2065199"/>
                </a:cubicBezTo>
                <a:cubicBezTo>
                  <a:pt x="853130" y="2127890"/>
                  <a:pt x="745086" y="2010353"/>
                  <a:pt x="572007" y="2065199"/>
                </a:cubicBezTo>
                <a:cubicBezTo>
                  <a:pt x="398928" y="2120045"/>
                  <a:pt x="268041" y="2005395"/>
                  <a:pt x="0" y="2065199"/>
                </a:cubicBezTo>
                <a:cubicBezTo>
                  <a:pt x="-28497" y="1899797"/>
                  <a:pt x="52442" y="1761088"/>
                  <a:pt x="0" y="1507595"/>
                </a:cubicBezTo>
                <a:cubicBezTo>
                  <a:pt x="-52442" y="1254102"/>
                  <a:pt x="10641" y="1183435"/>
                  <a:pt x="0" y="949992"/>
                </a:cubicBezTo>
                <a:cubicBezTo>
                  <a:pt x="-10641" y="716549"/>
                  <a:pt x="31360" y="449842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10DCE71-19C2-F86A-7825-4730B393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478" y="4252549"/>
            <a:ext cx="2278577" cy="1897544"/>
          </a:xfrm>
          <a:custGeom>
            <a:avLst/>
            <a:gdLst>
              <a:gd name="connsiteX0" fmla="*/ 0 w 2278577"/>
              <a:gd name="connsiteY0" fmla="*/ 0 h 1897544"/>
              <a:gd name="connsiteX1" fmla="*/ 569644 w 2278577"/>
              <a:gd name="connsiteY1" fmla="*/ 0 h 1897544"/>
              <a:gd name="connsiteX2" fmla="*/ 1162074 w 2278577"/>
              <a:gd name="connsiteY2" fmla="*/ 0 h 1897544"/>
              <a:gd name="connsiteX3" fmla="*/ 1663361 w 2278577"/>
              <a:gd name="connsiteY3" fmla="*/ 0 h 1897544"/>
              <a:gd name="connsiteX4" fmla="*/ 2278577 w 2278577"/>
              <a:gd name="connsiteY4" fmla="*/ 0 h 1897544"/>
              <a:gd name="connsiteX5" fmla="*/ 2278577 w 2278577"/>
              <a:gd name="connsiteY5" fmla="*/ 493361 h 1897544"/>
              <a:gd name="connsiteX6" fmla="*/ 2278577 w 2278577"/>
              <a:gd name="connsiteY6" fmla="*/ 929797 h 1897544"/>
              <a:gd name="connsiteX7" fmla="*/ 2278577 w 2278577"/>
              <a:gd name="connsiteY7" fmla="*/ 1404183 h 1897544"/>
              <a:gd name="connsiteX8" fmla="*/ 2278577 w 2278577"/>
              <a:gd name="connsiteY8" fmla="*/ 1897544 h 1897544"/>
              <a:gd name="connsiteX9" fmla="*/ 1777290 w 2278577"/>
              <a:gd name="connsiteY9" fmla="*/ 1897544 h 1897544"/>
              <a:gd name="connsiteX10" fmla="*/ 1184860 w 2278577"/>
              <a:gd name="connsiteY10" fmla="*/ 1897544 h 1897544"/>
              <a:gd name="connsiteX11" fmla="*/ 660787 w 2278577"/>
              <a:gd name="connsiteY11" fmla="*/ 1897544 h 1897544"/>
              <a:gd name="connsiteX12" fmla="*/ 0 w 2278577"/>
              <a:gd name="connsiteY12" fmla="*/ 1897544 h 1897544"/>
              <a:gd name="connsiteX13" fmla="*/ 0 w 2278577"/>
              <a:gd name="connsiteY13" fmla="*/ 1442133 h 1897544"/>
              <a:gd name="connsiteX14" fmla="*/ 0 w 2278577"/>
              <a:gd name="connsiteY14" fmla="*/ 967747 h 1897544"/>
              <a:gd name="connsiteX15" fmla="*/ 0 w 2278577"/>
              <a:gd name="connsiteY15" fmla="*/ 474386 h 1897544"/>
              <a:gd name="connsiteX16" fmla="*/ 0 w 2278577"/>
              <a:gd name="connsiteY16" fmla="*/ 0 h 189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8577" h="1897544" fill="none" extrusionOk="0">
                <a:moveTo>
                  <a:pt x="0" y="0"/>
                </a:moveTo>
                <a:cubicBezTo>
                  <a:pt x="220646" y="-28954"/>
                  <a:pt x="437026" y="31567"/>
                  <a:pt x="569644" y="0"/>
                </a:cubicBezTo>
                <a:cubicBezTo>
                  <a:pt x="702262" y="-31567"/>
                  <a:pt x="963769" y="69631"/>
                  <a:pt x="1162074" y="0"/>
                </a:cubicBezTo>
                <a:cubicBezTo>
                  <a:pt x="1360379" y="-69631"/>
                  <a:pt x="1507083" y="37290"/>
                  <a:pt x="1663361" y="0"/>
                </a:cubicBezTo>
                <a:cubicBezTo>
                  <a:pt x="1819639" y="-37290"/>
                  <a:pt x="2001033" y="58806"/>
                  <a:pt x="2278577" y="0"/>
                </a:cubicBezTo>
                <a:cubicBezTo>
                  <a:pt x="2320655" y="136192"/>
                  <a:pt x="2241957" y="342756"/>
                  <a:pt x="2278577" y="493361"/>
                </a:cubicBezTo>
                <a:cubicBezTo>
                  <a:pt x="2315197" y="643966"/>
                  <a:pt x="2270218" y="781868"/>
                  <a:pt x="2278577" y="929797"/>
                </a:cubicBezTo>
                <a:cubicBezTo>
                  <a:pt x="2286936" y="1077726"/>
                  <a:pt x="2235184" y="1288741"/>
                  <a:pt x="2278577" y="1404183"/>
                </a:cubicBezTo>
                <a:cubicBezTo>
                  <a:pt x="2321970" y="1519625"/>
                  <a:pt x="2221063" y="1708856"/>
                  <a:pt x="2278577" y="1897544"/>
                </a:cubicBezTo>
                <a:cubicBezTo>
                  <a:pt x="2071456" y="1904651"/>
                  <a:pt x="1895157" y="1845928"/>
                  <a:pt x="1777290" y="1897544"/>
                </a:cubicBezTo>
                <a:cubicBezTo>
                  <a:pt x="1659423" y="1949160"/>
                  <a:pt x="1457048" y="1851476"/>
                  <a:pt x="1184860" y="1897544"/>
                </a:cubicBezTo>
                <a:cubicBezTo>
                  <a:pt x="912672" y="1943612"/>
                  <a:pt x="774377" y="1879051"/>
                  <a:pt x="660787" y="1897544"/>
                </a:cubicBezTo>
                <a:cubicBezTo>
                  <a:pt x="547197" y="1916037"/>
                  <a:pt x="218912" y="1864194"/>
                  <a:pt x="0" y="1897544"/>
                </a:cubicBezTo>
                <a:cubicBezTo>
                  <a:pt x="-36362" y="1776879"/>
                  <a:pt x="32609" y="1649624"/>
                  <a:pt x="0" y="1442133"/>
                </a:cubicBezTo>
                <a:cubicBezTo>
                  <a:pt x="-32609" y="1234642"/>
                  <a:pt x="53150" y="1145028"/>
                  <a:pt x="0" y="967747"/>
                </a:cubicBezTo>
                <a:cubicBezTo>
                  <a:pt x="-53150" y="790466"/>
                  <a:pt x="45466" y="616611"/>
                  <a:pt x="0" y="474386"/>
                </a:cubicBezTo>
                <a:cubicBezTo>
                  <a:pt x="-45466" y="332161"/>
                  <a:pt x="14576" y="116326"/>
                  <a:pt x="0" y="0"/>
                </a:cubicBezTo>
                <a:close/>
              </a:path>
              <a:path w="2278577" h="1897544" stroke="0" extrusionOk="0">
                <a:moveTo>
                  <a:pt x="0" y="0"/>
                </a:moveTo>
                <a:cubicBezTo>
                  <a:pt x="193885" y="-9840"/>
                  <a:pt x="347383" y="22036"/>
                  <a:pt x="546858" y="0"/>
                </a:cubicBezTo>
                <a:cubicBezTo>
                  <a:pt x="746333" y="-22036"/>
                  <a:pt x="822008" y="4053"/>
                  <a:pt x="1048145" y="0"/>
                </a:cubicBezTo>
                <a:cubicBezTo>
                  <a:pt x="1274282" y="-4053"/>
                  <a:pt x="1466974" y="1664"/>
                  <a:pt x="1663361" y="0"/>
                </a:cubicBezTo>
                <a:cubicBezTo>
                  <a:pt x="1859748" y="-1664"/>
                  <a:pt x="2101178" y="58881"/>
                  <a:pt x="2278577" y="0"/>
                </a:cubicBezTo>
                <a:cubicBezTo>
                  <a:pt x="2280357" y="201960"/>
                  <a:pt x="2258243" y="301541"/>
                  <a:pt x="2278577" y="455411"/>
                </a:cubicBezTo>
                <a:cubicBezTo>
                  <a:pt x="2298911" y="609281"/>
                  <a:pt x="2270625" y="685522"/>
                  <a:pt x="2278577" y="891846"/>
                </a:cubicBezTo>
                <a:cubicBezTo>
                  <a:pt x="2286529" y="1098170"/>
                  <a:pt x="2264481" y="1166534"/>
                  <a:pt x="2278577" y="1366232"/>
                </a:cubicBezTo>
                <a:cubicBezTo>
                  <a:pt x="2292673" y="1565930"/>
                  <a:pt x="2240292" y="1704646"/>
                  <a:pt x="2278577" y="1897544"/>
                </a:cubicBezTo>
                <a:cubicBezTo>
                  <a:pt x="2118356" y="1912329"/>
                  <a:pt x="1903394" y="1888269"/>
                  <a:pt x="1754504" y="1897544"/>
                </a:cubicBezTo>
                <a:cubicBezTo>
                  <a:pt x="1605614" y="1906819"/>
                  <a:pt x="1387673" y="1829643"/>
                  <a:pt x="1184860" y="1897544"/>
                </a:cubicBezTo>
                <a:cubicBezTo>
                  <a:pt x="982047" y="1965445"/>
                  <a:pt x="828156" y="1867869"/>
                  <a:pt x="615216" y="1897544"/>
                </a:cubicBezTo>
                <a:cubicBezTo>
                  <a:pt x="402276" y="1927219"/>
                  <a:pt x="225560" y="1871837"/>
                  <a:pt x="0" y="1897544"/>
                </a:cubicBezTo>
                <a:cubicBezTo>
                  <a:pt x="-33076" y="1728282"/>
                  <a:pt x="48294" y="1577256"/>
                  <a:pt x="0" y="1385207"/>
                </a:cubicBezTo>
                <a:cubicBezTo>
                  <a:pt x="-48294" y="1193158"/>
                  <a:pt x="37132" y="1019202"/>
                  <a:pt x="0" y="872870"/>
                </a:cubicBezTo>
                <a:cubicBezTo>
                  <a:pt x="-37132" y="726538"/>
                  <a:pt x="85988" y="40935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62993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9EA85-4819-4F25-68D6-B339A1C2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3979"/>
            <a:ext cx="10018713" cy="927847"/>
          </a:xfrm>
        </p:spPr>
        <p:txBody>
          <a:bodyPr/>
          <a:lstStyle/>
          <a:p>
            <a:r>
              <a:rPr lang="hu-HU" dirty="0"/>
              <a:t>Mátrix- tömb megfeleltetés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819EF1-8C54-2FF1-0C1C-CE8BBEEB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4707"/>
            <a:ext cx="10018713" cy="514215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/1 :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bit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]  mátrix -&gt;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B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: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bit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* (n - 1)/2] tömb</a:t>
            </a:r>
            <a:endParaRPr lang="hu-HU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i="1" kern="0" baseline="-25000" dirty="0" err="1">
                <a:effectLst/>
                <a:ea typeface="Calibri" panose="020F0502020204030204" pitchFamily="34" charset="0"/>
                <a:cs typeface="F58"/>
              </a:rPr>
              <a:t>ij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=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jelöléssel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&lt;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31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3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41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4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43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… 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… 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(</a:t>
            </a:r>
            <a:r>
              <a:rPr lang="hu-HU" i="1" kern="0" baseline="-25000" dirty="0">
                <a:effectLst/>
                <a:ea typeface="Calibri" panose="020F0502020204030204" pitchFamily="34" charset="0"/>
                <a:cs typeface="F58"/>
              </a:rPr>
              <a:t>n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F58"/>
              </a:rPr>
              <a:t>-1)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&gt;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Innét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=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B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[(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-1)*(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i-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)/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+(j</a:t>
            </a:r>
            <a:r>
              <a:rPr lang="hu-HU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1)] ha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&gt;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	(az alsóháromszög mátrixban)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=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			ha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&lt;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	(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a felsőháromszög mátrixban)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= 0 					(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] a főátlón van)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3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9EA85-4819-4F25-68D6-B339A1C2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7490"/>
            <a:ext cx="10542739" cy="927847"/>
          </a:xfrm>
        </p:spPr>
        <p:txBody>
          <a:bodyPr>
            <a:normAutofit fontScale="90000"/>
          </a:bodyPr>
          <a:lstStyle/>
          <a:p>
            <a:r>
              <a:rPr lang="hu-HU" sz="4000" i="1" kern="0" dirty="0" err="1">
                <a:effectLst/>
                <a:latin typeface="F58"/>
                <a:ea typeface="Calibri" panose="020F0502020204030204" pitchFamily="34" charset="0"/>
                <a:cs typeface="F58"/>
              </a:rPr>
              <a:t>a</a:t>
            </a:r>
            <a:r>
              <a:rPr lang="hu-HU" sz="4000" i="1" kern="0" baseline="-25000" dirty="0" err="1">
                <a:effectLst/>
                <a:latin typeface="F58"/>
                <a:ea typeface="Calibri" panose="020F0502020204030204" pitchFamily="34" charset="0"/>
                <a:cs typeface="F58"/>
              </a:rPr>
              <a:t>ij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 = </a:t>
            </a:r>
            <a:r>
              <a:rPr lang="hu-HU" sz="4000" i="1" kern="0" dirty="0">
                <a:effectLst/>
                <a:latin typeface="F58"/>
                <a:ea typeface="Calibri" panose="020F0502020204030204" pitchFamily="34" charset="0"/>
                <a:cs typeface="F58"/>
              </a:rPr>
              <a:t>A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[</a:t>
            </a:r>
            <a:r>
              <a:rPr lang="hu-HU" sz="4000" i="1" kern="0" dirty="0">
                <a:effectLst/>
                <a:latin typeface="F58"/>
                <a:ea typeface="Calibri" panose="020F0502020204030204" pitchFamily="34" charset="0"/>
                <a:cs typeface="F58"/>
              </a:rPr>
              <a:t>i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, </a:t>
            </a:r>
            <a:r>
              <a:rPr lang="hu-HU" sz="4000" i="1" kern="0" dirty="0">
                <a:effectLst/>
                <a:latin typeface="F58"/>
                <a:ea typeface="Calibri" panose="020F0502020204030204" pitchFamily="34" charset="0"/>
                <a:cs typeface="F58"/>
              </a:rPr>
              <a:t>j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] elem helyének meghatározása a </a:t>
            </a:r>
            <a:r>
              <a:rPr lang="hu-HU" sz="4000" i="1" kern="0" dirty="0">
                <a:effectLst/>
                <a:latin typeface="F58"/>
                <a:ea typeface="Calibri" panose="020F0502020204030204" pitchFamily="34" charset="0"/>
                <a:cs typeface="F58"/>
              </a:rPr>
              <a:t>B</a:t>
            </a:r>
            <a:r>
              <a:rPr lang="hu-HU" sz="40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 tömbben</a:t>
            </a:r>
            <a:br>
              <a:rPr lang="hu-H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819EF1-8C54-2FF1-0C1C-CE8BBEEB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4707"/>
            <a:ext cx="10018713" cy="514215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Azt kell megszámolnunk, hogy hány elem előzi meg sorfolytonosan az </a:t>
            </a:r>
            <a:r>
              <a:rPr lang="hu-HU" sz="2000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2000" i="1" kern="0" baseline="-25000" dirty="0" err="1">
                <a:effectLst/>
                <a:ea typeface="Calibri" panose="020F0502020204030204" pitchFamily="34" charset="0"/>
                <a:cs typeface="F58"/>
              </a:rPr>
              <a:t>ij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elemet a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B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tömbben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2000" i="1" kern="0" baseline="-25000" dirty="0" err="1">
                <a:effectLst/>
                <a:ea typeface="Calibri" panose="020F0502020204030204" pitchFamily="34" charset="0"/>
                <a:cs typeface="F58"/>
              </a:rPr>
              <a:t>ij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indexe a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B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-ben = az </a:t>
            </a:r>
            <a:r>
              <a:rPr lang="hu-HU" sz="2000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2000" i="1" kern="0" baseline="-25000" dirty="0" err="1">
                <a:effectLst/>
                <a:ea typeface="Calibri" panose="020F0502020204030204" pitchFamily="34" charset="0"/>
                <a:cs typeface="F58"/>
              </a:rPr>
              <a:t>ij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-t megelőző elemek számával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Mivel a </a:t>
            </a:r>
            <a:r>
              <a:rPr lang="hu-HU" i="1" kern="0" dirty="0">
                <a:effectLst/>
                <a:ea typeface="Calibri" panose="020F0502020204030204" pitchFamily="34" charset="0"/>
                <a:cs typeface="F58"/>
              </a:rPr>
              <a:t>B</a:t>
            </a: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 tömböt nullától indexeljük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Az alsóháromszög mátrixban az </a:t>
            </a:r>
            <a:r>
              <a:rPr lang="hu-HU" sz="2000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2000" i="1" kern="0" baseline="-25000" dirty="0" err="1">
                <a:effectLst/>
                <a:ea typeface="Calibri" panose="020F0502020204030204" pitchFamily="34" charset="0"/>
                <a:cs typeface="F58"/>
              </a:rPr>
              <a:t>ij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elemet az alábbi elemek előzik meg sorfolytonosan: </a:t>
            </a:r>
            <a:br>
              <a:rPr lang="hu-HU" sz="2000" kern="0" dirty="0">
                <a:ea typeface="Calibri" panose="020F0502020204030204" pitchFamily="34" charset="0"/>
                <a:cs typeface="F58"/>
              </a:rPr>
            </a:br>
            <a:r>
              <a:rPr lang="hu-HU" sz="2000" kern="0" dirty="0">
                <a:ea typeface="Calibri" panose="020F0502020204030204" pitchFamily="34" charset="0"/>
                <a:cs typeface="F58"/>
              </a:rPr>
              <a:t>	</a:t>
            </a:r>
            <a:r>
              <a:rPr lang="hu-HU" sz="1800" kern="0" dirty="0">
                <a:ea typeface="Calibri" panose="020F0502020204030204" pitchFamily="34" charset="0"/>
                <a:cs typeface="F58"/>
              </a:rPr>
              <a:t>	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1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br>
              <a:rPr lang="hu-HU" sz="1800" kern="0" dirty="0">
                <a:effectLst/>
                <a:ea typeface="Calibri" panose="020F0502020204030204" pitchFamily="34" charset="0"/>
                <a:cs typeface="F58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		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31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3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br>
              <a:rPr lang="hu-HU" sz="1800" kern="0" dirty="0">
                <a:effectLst/>
                <a:ea typeface="Calibri" panose="020F0502020204030204" pitchFamily="34" charset="0"/>
                <a:cs typeface="F58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		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41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4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43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br>
              <a:rPr lang="hu-HU" sz="1800" kern="0" dirty="0">
                <a:effectLst/>
                <a:ea typeface="Calibri" panose="020F0502020204030204" pitchFamily="34" charset="0"/>
                <a:cs typeface="F58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		… , </a:t>
            </a:r>
            <a:br>
              <a:rPr lang="hu-HU" sz="1800" kern="0" dirty="0">
                <a:effectLst/>
                <a:ea typeface="Calibri" panose="020F0502020204030204" pitchFamily="34" charset="0"/>
                <a:cs typeface="F58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		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i="1" kern="0" baseline="-25000" dirty="0">
                <a:effectLst/>
                <a:ea typeface="Calibri" panose="020F0502020204030204" pitchFamily="34" charset="0"/>
                <a:cs typeface="F58"/>
              </a:rPr>
              <a:t>(i-1)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1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… 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i="1" kern="0" baseline="-25000" dirty="0">
                <a:effectLst/>
                <a:ea typeface="Calibri" panose="020F0502020204030204" pitchFamily="34" charset="0"/>
                <a:cs typeface="F58"/>
              </a:rPr>
              <a:t>(i-1) 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(</a:t>
            </a:r>
            <a:r>
              <a:rPr lang="hu-HU" sz="1800" i="1" kern="0" baseline="-2500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-2)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 ,</a:t>
            </a:r>
            <a:b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</a:b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		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i="1" kern="0" baseline="-2500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1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, … , </a:t>
            </a:r>
            <a:r>
              <a:rPr lang="hu-HU" sz="1800" i="1" kern="0" dirty="0" err="1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i="1" kern="0" baseline="-25000" dirty="0" err="1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(</a:t>
            </a:r>
            <a:r>
              <a:rPr lang="hu-HU" sz="1800" i="1" kern="0" baseline="-2500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sz="1800" kern="0" baseline="-25000" dirty="0">
                <a:effectLst/>
                <a:ea typeface="Calibri" panose="020F0502020204030204" pitchFamily="34" charset="0"/>
                <a:cs typeface="F58"/>
              </a:rPr>
              <a:t>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Ez pedig összesen (1+</a:t>
            </a:r>
            <a:r>
              <a:rPr lang="hu-HU" sz="20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2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+3+…+(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-2))+(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sz="2000" kern="0" dirty="0">
                <a:effectLst/>
                <a:ea typeface="Calibri" panose="020F0502020204030204" pitchFamily="34" charset="0"/>
              </a:rPr>
              <a:t>-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1) = 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i-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1)*(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-2)/2+(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j-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1) elem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9113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FF9CEE4-E222-CE3C-A2A0-1F0919B84FB6}"/>
              </a:ext>
            </a:extLst>
          </p:cNvPr>
          <p:cNvSpPr/>
          <p:nvPr/>
        </p:nvSpPr>
        <p:spPr>
          <a:xfrm>
            <a:off x="1293779" y="2402732"/>
            <a:ext cx="4114800" cy="914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1D7256-0F2F-8B26-B2C6-CC43F9EE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9133"/>
          </a:xfrm>
        </p:spPr>
        <p:txBody>
          <a:bodyPr>
            <a:normAutofit/>
          </a:bodyPr>
          <a:lstStyle/>
          <a:p>
            <a:r>
              <a:rPr lang="hu-HU" dirty="0"/>
              <a:t>Műveletidő </a:t>
            </a:r>
            <a:r>
              <a:rPr lang="hu-HU" sz="4000" kern="0" dirty="0">
                <a:effectLst/>
                <a:ea typeface="Calibri" panose="020F0502020204030204" pitchFamily="34" charset="0"/>
                <a:cs typeface="F58"/>
              </a:rPr>
              <a:t>csúcsmátrixos ábrázolásnál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5AC0AC-89DE-C7C6-2C4D-6153C98AA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32001"/>
                <a:ext cx="10018713" cy="375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(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2800" i="1" kern="0" baseline="-25000" dirty="0">
                    <a:effectLst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, </a:t>
                </a:r>
                <a:r>
                  <a:rPr lang="hu-HU" sz="2800" i="1" kern="0" dirty="0" err="1">
                    <a:effectLst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2800" i="1" kern="0" baseline="-25000" dirty="0" err="1">
                    <a:effectLst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)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F58"/>
                  </a:rPr>
                  <a:t>E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kérdés: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(1) 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Olyan algoritmusoknál előnyös, ahol gyakori ez a művelet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Adott csúcs (irányított gráfoknál) gyerekeinek, </a:t>
                </a:r>
                <a:b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</a:b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vagy (irányítatlan gráfoknál) </a:t>
                </a:r>
                <a:r>
                  <a:rPr lang="hu-HU" sz="2800" kern="0" dirty="0" err="1">
                    <a:effectLst/>
                    <a:ea typeface="Calibri" panose="020F0502020204030204" pitchFamily="34" charset="0"/>
                    <a:cs typeface="F58"/>
                  </a:rPr>
                  <a:t>szomszédainak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felsorolása: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lépés 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Ez általában lényegesen több, mint ahány gyerek vagy szomszéd ténylegesen van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5AC0AC-89DE-C7C6-2C4D-6153C98AA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32001"/>
                <a:ext cx="10018713" cy="3759200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43B15-1334-096E-5074-8FAFB85C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8670"/>
            <a:ext cx="10018713" cy="1267178"/>
          </a:xfrm>
        </p:spPr>
        <p:txBody>
          <a:bodyPr>
            <a:noAutofit/>
          </a:bodyPr>
          <a:lstStyle/>
          <a:p>
            <a:r>
              <a:rPr lang="hu-HU" dirty="0"/>
              <a:t>Szomszédossági listás (</a:t>
            </a:r>
            <a:r>
              <a:rPr lang="hu-HU" dirty="0" err="1"/>
              <a:t>adjacency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) reprezentáció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095BFA8-36B2-29EF-273C-21FD932CE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46579"/>
                <a:ext cx="10018713" cy="50461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A G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  <a:t> gráfot (</a:t>
                </a:r>
                <a:r>
                  <a:rPr lang="hu-HU" sz="22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= {</a:t>
                </a:r>
                <a:r>
                  <a:rPr lang="hu-HU" sz="22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kern="0" baseline="-250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, . . ., </a:t>
                </a:r>
                <a:r>
                  <a:rPr lang="hu-HU" sz="2200" i="1" kern="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200" i="1" kern="0" baseline="-2500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n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}) </a:t>
                </a:r>
                <a:r>
                  <a:rPr lang="hu-HU" sz="1800" b="0" i="0" u="none" strike="noStrike" baseline="0" dirty="0">
                    <a:latin typeface="CMR12"/>
                  </a:rPr>
                  <a:t> 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/1 : 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Edge*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sz="2200" b="1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200" b="1" kern="0" dirty="0">
                    <a:effectLst/>
                    <a:ea typeface="Calibri" panose="020F0502020204030204" pitchFamily="34" charset="0"/>
                    <a:cs typeface="F58"/>
                  </a:rPr>
                  <a:t>]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b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</a:br>
                <a:r>
                  <a:rPr lang="hu-HU" sz="2200" kern="0" dirty="0">
                    <a:effectLst/>
                    <a:ea typeface="Calibri" panose="020F0502020204030204" pitchFamily="34" charset="0"/>
                    <a:cs typeface="F58"/>
                  </a:rPr>
                  <a:t>pointertömb </a:t>
                </a:r>
                <a:r>
                  <a:rPr lang="hu-HU" sz="22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reprezentálja, ahol:</a:t>
                </a:r>
                <a:endParaRPr lang="hu-HU" sz="2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Irányítatlan gráf esetében a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 szomszédjainak sorszámait az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] S1L tartalmazza </a:t>
                </a:r>
                <a:b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</a:b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(i </a:t>
                </a:r>
                <a14:m>
                  <m:oMath xmlns:m="http://schemas.openxmlformats.org/officeDocument/2006/math">
                    <m:r>
                      <a:rPr lang="hu-HU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1..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)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 szomszédjainak indexeit tehát az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] lista elemeinek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attribútumai tartalmazzák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Így az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] lista elemei a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csúcshoz kapcsolódó éleknek felelnek meg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latin typeface="F58"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inden élet kétszer ábrázolunk, 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pl. a </a:t>
                </a:r>
                <a:r>
                  <a:rPr lang="hu-HU" sz="1800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1800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sz="1800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csúcsnak szomszédja </a:t>
                </a:r>
                <a:r>
                  <a:rPr lang="hu-HU" sz="1800" i="1" kern="0" dirty="0" err="1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1800" i="1" kern="0" baseline="-25000" dirty="0" err="1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sz="1800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 -&gt; a </a:t>
                </a:r>
                <a:r>
                  <a:rPr lang="hu-HU" sz="1800" i="1" kern="0" dirty="0" err="1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1800" i="1" kern="0" baseline="-25000" dirty="0" err="1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j</a:t>
                </a:r>
                <a:r>
                  <a:rPr lang="hu-HU" sz="1800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csúcsnak is szomszédja </a:t>
                </a:r>
                <a:r>
                  <a:rPr lang="hu-HU" sz="1800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1800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endParaRPr lang="hu-H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Irányított gráfok esetén hasonló a reprezentáció, de az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A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[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] S1L csak az 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i="1" kern="0" baseline="-2500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 csúcs gyerekeinek (más néven közvetlen rákövetkezőinek) sorszámait tartalmazza (i </a:t>
                </a:r>
                <a14:m>
                  <m:oMath xmlns:m="http://schemas.openxmlformats.org/officeDocument/2006/math">
                    <m:r>
                      <a:rPr lang="hu-HU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1..</a:t>
                </a:r>
                <a:r>
                  <a:rPr lang="hu-HU" i="1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)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latin typeface="F58"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kern="0" dirty="0">
                    <a:effectLst/>
                    <a:latin typeface="F58"/>
                    <a:ea typeface="Calibri" panose="020F0502020204030204" pitchFamily="34" charset="0"/>
                    <a:cs typeface="F58"/>
                  </a:rPr>
                  <a:t>indegyik élet csak egyszer kell ábrázolnunk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095BFA8-36B2-29EF-273C-21FD932CE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46579"/>
                <a:ext cx="10018713" cy="5046132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CD860FF2-9BE5-C57E-11A9-AF18B3DA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223" y="1174419"/>
            <a:ext cx="2349734" cy="12671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382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1537EC7C-2728-53AD-7F3C-69AF47CA9BD6}"/>
              </a:ext>
            </a:extLst>
          </p:cNvPr>
          <p:cNvSpPr/>
          <p:nvPr/>
        </p:nvSpPr>
        <p:spPr>
          <a:xfrm>
            <a:off x="874207" y="1910359"/>
            <a:ext cx="2825973" cy="2620878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02B82A-6F8E-F758-7876-4B7F5B39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99444"/>
          </a:xfrm>
        </p:spPr>
        <p:txBody>
          <a:bodyPr/>
          <a:lstStyle/>
          <a:p>
            <a:r>
              <a:rPr lang="hu-HU" dirty="0"/>
              <a:t>Szomszédossági lista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DE4CC-6760-82AC-4676-43BF31C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199" y="5128454"/>
            <a:ext cx="10018713" cy="903111"/>
          </a:xfrm>
        </p:spPr>
        <p:txBody>
          <a:bodyPr/>
          <a:lstStyle/>
          <a:p>
            <a:r>
              <a:rPr lang="hu-HU" sz="2200" kern="0" dirty="0">
                <a:effectLst/>
                <a:ea typeface="Calibri" panose="020F0502020204030204" pitchFamily="34" charset="0"/>
                <a:cs typeface="F58"/>
              </a:rPr>
              <a:t>A szomszédossági listás ábrázolásnál S1L-ek helyett természetesen másfajta listákat is alkalmazhatunk</a:t>
            </a:r>
            <a:r>
              <a:rPr lang="hu-HU" sz="1800" kern="0" dirty="0">
                <a:effectLst/>
                <a:latin typeface="F58"/>
                <a:ea typeface="Calibri" panose="020F0502020204030204" pitchFamily="34" charset="0"/>
                <a:cs typeface="F58"/>
              </a:rPr>
              <a:t>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8E2E74-6BC0-BE95-4BFC-E48336AD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16" y="2361915"/>
            <a:ext cx="2004234" cy="1966130"/>
          </a:xfrm>
          <a:custGeom>
            <a:avLst/>
            <a:gdLst>
              <a:gd name="connsiteX0" fmla="*/ 0 w 2004234"/>
              <a:gd name="connsiteY0" fmla="*/ 0 h 1966130"/>
              <a:gd name="connsiteX1" fmla="*/ 501059 w 2004234"/>
              <a:gd name="connsiteY1" fmla="*/ 0 h 1966130"/>
              <a:gd name="connsiteX2" fmla="*/ 1022159 w 2004234"/>
              <a:gd name="connsiteY2" fmla="*/ 0 h 1966130"/>
              <a:gd name="connsiteX3" fmla="*/ 1463091 w 2004234"/>
              <a:gd name="connsiteY3" fmla="*/ 0 h 1966130"/>
              <a:gd name="connsiteX4" fmla="*/ 2004234 w 2004234"/>
              <a:gd name="connsiteY4" fmla="*/ 0 h 1966130"/>
              <a:gd name="connsiteX5" fmla="*/ 2004234 w 2004234"/>
              <a:gd name="connsiteY5" fmla="*/ 511194 h 1966130"/>
              <a:gd name="connsiteX6" fmla="*/ 2004234 w 2004234"/>
              <a:gd name="connsiteY6" fmla="*/ 963404 h 1966130"/>
              <a:gd name="connsiteX7" fmla="*/ 2004234 w 2004234"/>
              <a:gd name="connsiteY7" fmla="*/ 1454936 h 1966130"/>
              <a:gd name="connsiteX8" fmla="*/ 2004234 w 2004234"/>
              <a:gd name="connsiteY8" fmla="*/ 1966130 h 1966130"/>
              <a:gd name="connsiteX9" fmla="*/ 1563303 w 2004234"/>
              <a:gd name="connsiteY9" fmla="*/ 1966130 h 1966130"/>
              <a:gd name="connsiteX10" fmla="*/ 1042202 w 2004234"/>
              <a:gd name="connsiteY10" fmla="*/ 1966130 h 1966130"/>
              <a:gd name="connsiteX11" fmla="*/ 581228 w 2004234"/>
              <a:gd name="connsiteY11" fmla="*/ 1966130 h 1966130"/>
              <a:gd name="connsiteX12" fmla="*/ 0 w 2004234"/>
              <a:gd name="connsiteY12" fmla="*/ 1966130 h 1966130"/>
              <a:gd name="connsiteX13" fmla="*/ 0 w 2004234"/>
              <a:gd name="connsiteY13" fmla="*/ 1494259 h 1966130"/>
              <a:gd name="connsiteX14" fmla="*/ 0 w 2004234"/>
              <a:gd name="connsiteY14" fmla="*/ 1002726 h 1966130"/>
              <a:gd name="connsiteX15" fmla="*/ 0 w 2004234"/>
              <a:gd name="connsiteY15" fmla="*/ 491533 h 1966130"/>
              <a:gd name="connsiteX16" fmla="*/ 0 w 2004234"/>
              <a:gd name="connsiteY16" fmla="*/ 0 h 19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4234" h="1966130" fill="none" extrusionOk="0">
                <a:moveTo>
                  <a:pt x="0" y="0"/>
                </a:moveTo>
                <a:cubicBezTo>
                  <a:pt x="186954" y="-2263"/>
                  <a:pt x="296884" y="41882"/>
                  <a:pt x="501059" y="0"/>
                </a:cubicBezTo>
                <a:cubicBezTo>
                  <a:pt x="705234" y="-41882"/>
                  <a:pt x="817806" y="10788"/>
                  <a:pt x="1022159" y="0"/>
                </a:cubicBezTo>
                <a:cubicBezTo>
                  <a:pt x="1226512" y="-10788"/>
                  <a:pt x="1271979" y="22253"/>
                  <a:pt x="1463091" y="0"/>
                </a:cubicBezTo>
                <a:cubicBezTo>
                  <a:pt x="1654203" y="-22253"/>
                  <a:pt x="1761316" y="30767"/>
                  <a:pt x="2004234" y="0"/>
                </a:cubicBezTo>
                <a:cubicBezTo>
                  <a:pt x="2055874" y="218108"/>
                  <a:pt x="1983853" y="274738"/>
                  <a:pt x="2004234" y="511194"/>
                </a:cubicBezTo>
                <a:cubicBezTo>
                  <a:pt x="2024615" y="747650"/>
                  <a:pt x="1982773" y="765692"/>
                  <a:pt x="2004234" y="963404"/>
                </a:cubicBezTo>
                <a:cubicBezTo>
                  <a:pt x="2025695" y="1161116"/>
                  <a:pt x="1977628" y="1225571"/>
                  <a:pt x="2004234" y="1454936"/>
                </a:cubicBezTo>
                <a:cubicBezTo>
                  <a:pt x="2030840" y="1684301"/>
                  <a:pt x="1978454" y="1806694"/>
                  <a:pt x="2004234" y="1966130"/>
                </a:cubicBezTo>
                <a:cubicBezTo>
                  <a:pt x="1861097" y="1993827"/>
                  <a:pt x="1669312" y="1950240"/>
                  <a:pt x="1563303" y="1966130"/>
                </a:cubicBezTo>
                <a:cubicBezTo>
                  <a:pt x="1457294" y="1982020"/>
                  <a:pt x="1272526" y="1918497"/>
                  <a:pt x="1042202" y="1966130"/>
                </a:cubicBezTo>
                <a:cubicBezTo>
                  <a:pt x="811878" y="2013763"/>
                  <a:pt x="691635" y="1959512"/>
                  <a:pt x="581228" y="1966130"/>
                </a:cubicBezTo>
                <a:cubicBezTo>
                  <a:pt x="470821" y="1972748"/>
                  <a:pt x="248830" y="1965135"/>
                  <a:pt x="0" y="1966130"/>
                </a:cubicBezTo>
                <a:cubicBezTo>
                  <a:pt x="-43811" y="1835945"/>
                  <a:pt x="39370" y="1720863"/>
                  <a:pt x="0" y="1494259"/>
                </a:cubicBezTo>
                <a:cubicBezTo>
                  <a:pt x="-39370" y="1267655"/>
                  <a:pt x="16915" y="1181054"/>
                  <a:pt x="0" y="1002726"/>
                </a:cubicBezTo>
                <a:cubicBezTo>
                  <a:pt x="-16915" y="824398"/>
                  <a:pt x="33898" y="679603"/>
                  <a:pt x="0" y="491533"/>
                </a:cubicBezTo>
                <a:cubicBezTo>
                  <a:pt x="-33898" y="303463"/>
                  <a:pt x="58729" y="109199"/>
                  <a:pt x="0" y="0"/>
                </a:cubicBezTo>
                <a:close/>
              </a:path>
              <a:path w="2004234" h="1966130" stroke="0" extrusionOk="0">
                <a:moveTo>
                  <a:pt x="0" y="0"/>
                </a:moveTo>
                <a:cubicBezTo>
                  <a:pt x="176901" y="-24125"/>
                  <a:pt x="341279" y="5359"/>
                  <a:pt x="481016" y="0"/>
                </a:cubicBezTo>
                <a:cubicBezTo>
                  <a:pt x="620753" y="-5359"/>
                  <a:pt x="771347" y="40973"/>
                  <a:pt x="921948" y="0"/>
                </a:cubicBezTo>
                <a:cubicBezTo>
                  <a:pt x="1072549" y="-40973"/>
                  <a:pt x="1329630" y="45696"/>
                  <a:pt x="1463091" y="0"/>
                </a:cubicBezTo>
                <a:cubicBezTo>
                  <a:pt x="1596552" y="-45696"/>
                  <a:pt x="1809556" y="40119"/>
                  <a:pt x="2004234" y="0"/>
                </a:cubicBezTo>
                <a:cubicBezTo>
                  <a:pt x="2041275" y="99900"/>
                  <a:pt x="1999830" y="314827"/>
                  <a:pt x="2004234" y="471871"/>
                </a:cubicBezTo>
                <a:cubicBezTo>
                  <a:pt x="2008638" y="628915"/>
                  <a:pt x="1972520" y="824335"/>
                  <a:pt x="2004234" y="924081"/>
                </a:cubicBezTo>
                <a:cubicBezTo>
                  <a:pt x="2035948" y="1023827"/>
                  <a:pt x="1984895" y="1203239"/>
                  <a:pt x="2004234" y="1415614"/>
                </a:cubicBezTo>
                <a:cubicBezTo>
                  <a:pt x="2023573" y="1627989"/>
                  <a:pt x="1949702" y="1708248"/>
                  <a:pt x="2004234" y="1966130"/>
                </a:cubicBezTo>
                <a:cubicBezTo>
                  <a:pt x="1867311" y="1982247"/>
                  <a:pt x="1749932" y="1964409"/>
                  <a:pt x="1543260" y="1966130"/>
                </a:cubicBezTo>
                <a:cubicBezTo>
                  <a:pt x="1336588" y="1967851"/>
                  <a:pt x="1159809" y="1936501"/>
                  <a:pt x="1042202" y="1966130"/>
                </a:cubicBezTo>
                <a:cubicBezTo>
                  <a:pt x="924595" y="1995759"/>
                  <a:pt x="655525" y="1945075"/>
                  <a:pt x="541143" y="1966130"/>
                </a:cubicBezTo>
                <a:cubicBezTo>
                  <a:pt x="426761" y="1987185"/>
                  <a:pt x="224421" y="1903021"/>
                  <a:pt x="0" y="1966130"/>
                </a:cubicBezTo>
                <a:cubicBezTo>
                  <a:pt x="-55569" y="1788494"/>
                  <a:pt x="37274" y="1546174"/>
                  <a:pt x="0" y="1435275"/>
                </a:cubicBezTo>
                <a:cubicBezTo>
                  <a:pt x="-37274" y="1324377"/>
                  <a:pt x="31920" y="1138283"/>
                  <a:pt x="0" y="904420"/>
                </a:cubicBezTo>
                <a:cubicBezTo>
                  <a:pt x="-31920" y="670557"/>
                  <a:pt x="97895" y="341051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5715404-1403-2355-49D9-0B9B0C0D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64" y="1285448"/>
            <a:ext cx="4046571" cy="3132091"/>
          </a:xfrm>
          <a:custGeom>
            <a:avLst/>
            <a:gdLst>
              <a:gd name="connsiteX0" fmla="*/ 0 w 4046571"/>
              <a:gd name="connsiteY0" fmla="*/ 0 h 3132091"/>
              <a:gd name="connsiteX1" fmla="*/ 618547 w 4046571"/>
              <a:gd name="connsiteY1" fmla="*/ 0 h 3132091"/>
              <a:gd name="connsiteX2" fmla="*/ 1075232 w 4046571"/>
              <a:gd name="connsiteY2" fmla="*/ 0 h 3132091"/>
              <a:gd name="connsiteX3" fmla="*/ 1612848 w 4046571"/>
              <a:gd name="connsiteY3" fmla="*/ 0 h 3132091"/>
              <a:gd name="connsiteX4" fmla="*/ 2271861 w 4046571"/>
              <a:gd name="connsiteY4" fmla="*/ 0 h 3132091"/>
              <a:gd name="connsiteX5" fmla="*/ 2849942 w 4046571"/>
              <a:gd name="connsiteY5" fmla="*/ 0 h 3132091"/>
              <a:gd name="connsiteX6" fmla="*/ 3468489 w 4046571"/>
              <a:gd name="connsiteY6" fmla="*/ 0 h 3132091"/>
              <a:gd name="connsiteX7" fmla="*/ 4046571 w 4046571"/>
              <a:gd name="connsiteY7" fmla="*/ 0 h 3132091"/>
              <a:gd name="connsiteX8" fmla="*/ 4046571 w 4046571"/>
              <a:gd name="connsiteY8" fmla="*/ 522015 h 3132091"/>
              <a:gd name="connsiteX9" fmla="*/ 4046571 w 4046571"/>
              <a:gd name="connsiteY9" fmla="*/ 1075351 h 3132091"/>
              <a:gd name="connsiteX10" fmla="*/ 4046571 w 4046571"/>
              <a:gd name="connsiteY10" fmla="*/ 1534725 h 3132091"/>
              <a:gd name="connsiteX11" fmla="*/ 4046571 w 4046571"/>
              <a:gd name="connsiteY11" fmla="*/ 1962777 h 3132091"/>
              <a:gd name="connsiteX12" fmla="*/ 4046571 w 4046571"/>
              <a:gd name="connsiteY12" fmla="*/ 2422150 h 3132091"/>
              <a:gd name="connsiteX13" fmla="*/ 4046571 w 4046571"/>
              <a:gd name="connsiteY13" fmla="*/ 3132091 h 3132091"/>
              <a:gd name="connsiteX14" fmla="*/ 3468489 w 4046571"/>
              <a:gd name="connsiteY14" fmla="*/ 3132091 h 3132091"/>
              <a:gd name="connsiteX15" fmla="*/ 2890408 w 4046571"/>
              <a:gd name="connsiteY15" fmla="*/ 3132091 h 3132091"/>
              <a:gd name="connsiteX16" fmla="*/ 2393258 w 4046571"/>
              <a:gd name="connsiteY16" fmla="*/ 3132091 h 3132091"/>
              <a:gd name="connsiteX17" fmla="*/ 1815176 w 4046571"/>
              <a:gd name="connsiteY17" fmla="*/ 3132091 h 3132091"/>
              <a:gd name="connsiteX18" fmla="*/ 1237095 w 4046571"/>
              <a:gd name="connsiteY18" fmla="*/ 3132091 h 3132091"/>
              <a:gd name="connsiteX19" fmla="*/ 659013 w 4046571"/>
              <a:gd name="connsiteY19" fmla="*/ 3132091 h 3132091"/>
              <a:gd name="connsiteX20" fmla="*/ 0 w 4046571"/>
              <a:gd name="connsiteY20" fmla="*/ 3132091 h 3132091"/>
              <a:gd name="connsiteX21" fmla="*/ 0 w 4046571"/>
              <a:gd name="connsiteY21" fmla="*/ 2641397 h 3132091"/>
              <a:gd name="connsiteX22" fmla="*/ 0 w 4046571"/>
              <a:gd name="connsiteY22" fmla="*/ 2119382 h 3132091"/>
              <a:gd name="connsiteX23" fmla="*/ 0 w 4046571"/>
              <a:gd name="connsiteY23" fmla="*/ 1566046 h 3132091"/>
              <a:gd name="connsiteX24" fmla="*/ 0 w 4046571"/>
              <a:gd name="connsiteY24" fmla="*/ 1012709 h 3132091"/>
              <a:gd name="connsiteX25" fmla="*/ 0 w 4046571"/>
              <a:gd name="connsiteY25" fmla="*/ 459373 h 3132091"/>
              <a:gd name="connsiteX26" fmla="*/ 0 w 4046571"/>
              <a:gd name="connsiteY26" fmla="*/ 0 h 313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46571" h="3132091" fill="none" extrusionOk="0">
                <a:moveTo>
                  <a:pt x="0" y="0"/>
                </a:moveTo>
                <a:cubicBezTo>
                  <a:pt x="263862" y="-18549"/>
                  <a:pt x="439992" y="42821"/>
                  <a:pt x="618547" y="0"/>
                </a:cubicBezTo>
                <a:cubicBezTo>
                  <a:pt x="797102" y="-42821"/>
                  <a:pt x="854572" y="27509"/>
                  <a:pt x="1075232" y="0"/>
                </a:cubicBezTo>
                <a:cubicBezTo>
                  <a:pt x="1295893" y="-27509"/>
                  <a:pt x="1455111" y="22699"/>
                  <a:pt x="1612848" y="0"/>
                </a:cubicBezTo>
                <a:cubicBezTo>
                  <a:pt x="1770585" y="-22699"/>
                  <a:pt x="2082242" y="17925"/>
                  <a:pt x="2271861" y="0"/>
                </a:cubicBezTo>
                <a:cubicBezTo>
                  <a:pt x="2461480" y="-17925"/>
                  <a:pt x="2688173" y="41562"/>
                  <a:pt x="2849942" y="0"/>
                </a:cubicBezTo>
                <a:cubicBezTo>
                  <a:pt x="3011711" y="-41562"/>
                  <a:pt x="3233322" y="33423"/>
                  <a:pt x="3468489" y="0"/>
                </a:cubicBezTo>
                <a:cubicBezTo>
                  <a:pt x="3703656" y="-33423"/>
                  <a:pt x="3782938" y="29139"/>
                  <a:pt x="4046571" y="0"/>
                </a:cubicBezTo>
                <a:cubicBezTo>
                  <a:pt x="4089676" y="158541"/>
                  <a:pt x="3993218" y="310824"/>
                  <a:pt x="4046571" y="522015"/>
                </a:cubicBezTo>
                <a:cubicBezTo>
                  <a:pt x="4099924" y="733206"/>
                  <a:pt x="4026571" y="843518"/>
                  <a:pt x="4046571" y="1075351"/>
                </a:cubicBezTo>
                <a:cubicBezTo>
                  <a:pt x="4066571" y="1307184"/>
                  <a:pt x="4002990" y="1334731"/>
                  <a:pt x="4046571" y="1534725"/>
                </a:cubicBezTo>
                <a:cubicBezTo>
                  <a:pt x="4090152" y="1734719"/>
                  <a:pt x="4008994" y="1876149"/>
                  <a:pt x="4046571" y="1962777"/>
                </a:cubicBezTo>
                <a:cubicBezTo>
                  <a:pt x="4084148" y="2049405"/>
                  <a:pt x="4003851" y="2213803"/>
                  <a:pt x="4046571" y="2422150"/>
                </a:cubicBezTo>
                <a:cubicBezTo>
                  <a:pt x="4089291" y="2630497"/>
                  <a:pt x="3974417" y="2837026"/>
                  <a:pt x="4046571" y="3132091"/>
                </a:cubicBezTo>
                <a:cubicBezTo>
                  <a:pt x="3875386" y="3163285"/>
                  <a:pt x="3701243" y="3074077"/>
                  <a:pt x="3468489" y="3132091"/>
                </a:cubicBezTo>
                <a:cubicBezTo>
                  <a:pt x="3235735" y="3190105"/>
                  <a:pt x="3132026" y="3115360"/>
                  <a:pt x="2890408" y="3132091"/>
                </a:cubicBezTo>
                <a:cubicBezTo>
                  <a:pt x="2648790" y="3148822"/>
                  <a:pt x="2503680" y="3081772"/>
                  <a:pt x="2393258" y="3132091"/>
                </a:cubicBezTo>
                <a:cubicBezTo>
                  <a:pt x="2282836" y="3182410"/>
                  <a:pt x="1990700" y="3124472"/>
                  <a:pt x="1815176" y="3132091"/>
                </a:cubicBezTo>
                <a:cubicBezTo>
                  <a:pt x="1639652" y="3139710"/>
                  <a:pt x="1468291" y="3122674"/>
                  <a:pt x="1237095" y="3132091"/>
                </a:cubicBezTo>
                <a:cubicBezTo>
                  <a:pt x="1005899" y="3141508"/>
                  <a:pt x="926260" y="3107266"/>
                  <a:pt x="659013" y="3132091"/>
                </a:cubicBezTo>
                <a:cubicBezTo>
                  <a:pt x="391766" y="3156916"/>
                  <a:pt x="292574" y="3054764"/>
                  <a:pt x="0" y="3132091"/>
                </a:cubicBezTo>
                <a:cubicBezTo>
                  <a:pt x="-38446" y="2930403"/>
                  <a:pt x="7075" y="2833038"/>
                  <a:pt x="0" y="2641397"/>
                </a:cubicBezTo>
                <a:cubicBezTo>
                  <a:pt x="-7075" y="2449756"/>
                  <a:pt x="57859" y="2234901"/>
                  <a:pt x="0" y="2119382"/>
                </a:cubicBezTo>
                <a:cubicBezTo>
                  <a:pt x="-57859" y="2003864"/>
                  <a:pt x="38588" y="1809942"/>
                  <a:pt x="0" y="1566046"/>
                </a:cubicBezTo>
                <a:cubicBezTo>
                  <a:pt x="-38588" y="1322150"/>
                  <a:pt x="46493" y="1204202"/>
                  <a:pt x="0" y="1012709"/>
                </a:cubicBezTo>
                <a:cubicBezTo>
                  <a:pt x="-46493" y="821216"/>
                  <a:pt x="119" y="719942"/>
                  <a:pt x="0" y="459373"/>
                </a:cubicBezTo>
                <a:cubicBezTo>
                  <a:pt x="-119" y="198804"/>
                  <a:pt x="7839" y="102622"/>
                  <a:pt x="0" y="0"/>
                </a:cubicBezTo>
                <a:close/>
              </a:path>
              <a:path w="4046571" h="3132091" stroke="0" extrusionOk="0">
                <a:moveTo>
                  <a:pt x="0" y="0"/>
                </a:moveTo>
                <a:cubicBezTo>
                  <a:pt x="149219" y="-47915"/>
                  <a:pt x="273103" y="61596"/>
                  <a:pt x="537616" y="0"/>
                </a:cubicBezTo>
                <a:cubicBezTo>
                  <a:pt x="802129" y="-61596"/>
                  <a:pt x="890657" y="20351"/>
                  <a:pt x="994300" y="0"/>
                </a:cubicBezTo>
                <a:cubicBezTo>
                  <a:pt x="1097943" y="-20351"/>
                  <a:pt x="1407871" y="68132"/>
                  <a:pt x="1653313" y="0"/>
                </a:cubicBezTo>
                <a:cubicBezTo>
                  <a:pt x="1898755" y="-68132"/>
                  <a:pt x="2000216" y="45016"/>
                  <a:pt x="2190929" y="0"/>
                </a:cubicBezTo>
                <a:cubicBezTo>
                  <a:pt x="2381642" y="-45016"/>
                  <a:pt x="2575571" y="49673"/>
                  <a:pt x="2728545" y="0"/>
                </a:cubicBezTo>
                <a:cubicBezTo>
                  <a:pt x="2881519" y="-49673"/>
                  <a:pt x="3131884" y="34921"/>
                  <a:pt x="3387558" y="0"/>
                </a:cubicBezTo>
                <a:cubicBezTo>
                  <a:pt x="3643232" y="-34921"/>
                  <a:pt x="3807439" y="57083"/>
                  <a:pt x="4046571" y="0"/>
                </a:cubicBezTo>
                <a:cubicBezTo>
                  <a:pt x="4092843" y="234603"/>
                  <a:pt x="3979276" y="378379"/>
                  <a:pt x="4046571" y="584657"/>
                </a:cubicBezTo>
                <a:cubicBezTo>
                  <a:pt x="4113866" y="790935"/>
                  <a:pt x="4011358" y="949338"/>
                  <a:pt x="4046571" y="1044030"/>
                </a:cubicBezTo>
                <a:cubicBezTo>
                  <a:pt x="4081784" y="1138722"/>
                  <a:pt x="4002052" y="1396000"/>
                  <a:pt x="4046571" y="1503404"/>
                </a:cubicBezTo>
                <a:cubicBezTo>
                  <a:pt x="4091090" y="1610808"/>
                  <a:pt x="4034360" y="1821327"/>
                  <a:pt x="4046571" y="2025419"/>
                </a:cubicBezTo>
                <a:cubicBezTo>
                  <a:pt x="4058782" y="2229511"/>
                  <a:pt x="4045289" y="2446184"/>
                  <a:pt x="4046571" y="2578755"/>
                </a:cubicBezTo>
                <a:cubicBezTo>
                  <a:pt x="4047853" y="2711326"/>
                  <a:pt x="4028842" y="3006871"/>
                  <a:pt x="4046571" y="3132091"/>
                </a:cubicBezTo>
                <a:cubicBezTo>
                  <a:pt x="3798031" y="3148856"/>
                  <a:pt x="3755980" y="3071723"/>
                  <a:pt x="3468489" y="3132091"/>
                </a:cubicBezTo>
                <a:cubicBezTo>
                  <a:pt x="3180998" y="3192459"/>
                  <a:pt x="3182991" y="3076778"/>
                  <a:pt x="2971339" y="3132091"/>
                </a:cubicBezTo>
                <a:cubicBezTo>
                  <a:pt x="2759687" y="3187404"/>
                  <a:pt x="2566822" y="3117696"/>
                  <a:pt x="2393258" y="3132091"/>
                </a:cubicBezTo>
                <a:cubicBezTo>
                  <a:pt x="2219694" y="3146486"/>
                  <a:pt x="2024861" y="3084755"/>
                  <a:pt x="1734245" y="3132091"/>
                </a:cubicBezTo>
                <a:cubicBezTo>
                  <a:pt x="1443629" y="3179427"/>
                  <a:pt x="1294154" y="3089693"/>
                  <a:pt x="1156163" y="3132091"/>
                </a:cubicBezTo>
                <a:cubicBezTo>
                  <a:pt x="1018172" y="3174489"/>
                  <a:pt x="858885" y="3128260"/>
                  <a:pt x="699479" y="3132091"/>
                </a:cubicBezTo>
                <a:cubicBezTo>
                  <a:pt x="540073" y="3135922"/>
                  <a:pt x="303911" y="3105268"/>
                  <a:pt x="0" y="3132091"/>
                </a:cubicBezTo>
                <a:cubicBezTo>
                  <a:pt x="-35353" y="2871845"/>
                  <a:pt x="55646" y="2738865"/>
                  <a:pt x="0" y="2547434"/>
                </a:cubicBezTo>
                <a:cubicBezTo>
                  <a:pt x="-55646" y="2356003"/>
                  <a:pt x="31301" y="2136172"/>
                  <a:pt x="0" y="1962777"/>
                </a:cubicBezTo>
                <a:cubicBezTo>
                  <a:pt x="-31301" y="1789382"/>
                  <a:pt x="24086" y="1646290"/>
                  <a:pt x="0" y="1440762"/>
                </a:cubicBezTo>
                <a:cubicBezTo>
                  <a:pt x="-24086" y="1235234"/>
                  <a:pt x="46791" y="1161651"/>
                  <a:pt x="0" y="950068"/>
                </a:cubicBezTo>
                <a:cubicBezTo>
                  <a:pt x="-46791" y="738485"/>
                  <a:pt x="37434" y="659439"/>
                  <a:pt x="0" y="522015"/>
                </a:cubicBezTo>
                <a:cubicBezTo>
                  <a:pt x="-37434" y="384591"/>
                  <a:pt x="55006" y="18959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6A9FB4F-8F94-C12E-70D1-46701D42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178" y="3150984"/>
            <a:ext cx="4442845" cy="1653683"/>
          </a:xfrm>
          <a:custGeom>
            <a:avLst/>
            <a:gdLst>
              <a:gd name="connsiteX0" fmla="*/ 0 w 4442845"/>
              <a:gd name="connsiteY0" fmla="*/ 0 h 1653683"/>
              <a:gd name="connsiteX1" fmla="*/ 644213 w 4442845"/>
              <a:gd name="connsiteY1" fmla="*/ 0 h 1653683"/>
              <a:gd name="connsiteX2" fmla="*/ 1243997 w 4442845"/>
              <a:gd name="connsiteY2" fmla="*/ 0 h 1653683"/>
              <a:gd name="connsiteX3" fmla="*/ 1799352 w 4442845"/>
              <a:gd name="connsiteY3" fmla="*/ 0 h 1653683"/>
              <a:gd name="connsiteX4" fmla="*/ 2354708 w 4442845"/>
              <a:gd name="connsiteY4" fmla="*/ 0 h 1653683"/>
              <a:gd name="connsiteX5" fmla="*/ 2998920 w 4442845"/>
              <a:gd name="connsiteY5" fmla="*/ 0 h 1653683"/>
              <a:gd name="connsiteX6" fmla="*/ 3598704 w 4442845"/>
              <a:gd name="connsiteY6" fmla="*/ 0 h 1653683"/>
              <a:gd name="connsiteX7" fmla="*/ 4442845 w 4442845"/>
              <a:gd name="connsiteY7" fmla="*/ 0 h 1653683"/>
              <a:gd name="connsiteX8" fmla="*/ 4442845 w 4442845"/>
              <a:gd name="connsiteY8" fmla="*/ 534691 h 1653683"/>
              <a:gd name="connsiteX9" fmla="*/ 4442845 w 4442845"/>
              <a:gd name="connsiteY9" fmla="*/ 1036308 h 1653683"/>
              <a:gd name="connsiteX10" fmla="*/ 4442845 w 4442845"/>
              <a:gd name="connsiteY10" fmla="*/ 1653683 h 1653683"/>
              <a:gd name="connsiteX11" fmla="*/ 3976346 w 4442845"/>
              <a:gd name="connsiteY11" fmla="*/ 1653683 h 1653683"/>
              <a:gd name="connsiteX12" fmla="*/ 3332134 w 4442845"/>
              <a:gd name="connsiteY12" fmla="*/ 1653683 h 1653683"/>
              <a:gd name="connsiteX13" fmla="*/ 2821207 w 4442845"/>
              <a:gd name="connsiteY13" fmla="*/ 1653683 h 1653683"/>
              <a:gd name="connsiteX14" fmla="*/ 2176994 w 4442845"/>
              <a:gd name="connsiteY14" fmla="*/ 1653683 h 1653683"/>
              <a:gd name="connsiteX15" fmla="*/ 1710495 w 4442845"/>
              <a:gd name="connsiteY15" fmla="*/ 1653683 h 1653683"/>
              <a:gd name="connsiteX16" fmla="*/ 1288425 w 4442845"/>
              <a:gd name="connsiteY16" fmla="*/ 1653683 h 1653683"/>
              <a:gd name="connsiteX17" fmla="*/ 866355 w 4442845"/>
              <a:gd name="connsiteY17" fmla="*/ 1653683 h 1653683"/>
              <a:gd name="connsiteX18" fmla="*/ 0 w 4442845"/>
              <a:gd name="connsiteY18" fmla="*/ 1653683 h 1653683"/>
              <a:gd name="connsiteX19" fmla="*/ 0 w 4442845"/>
              <a:gd name="connsiteY19" fmla="*/ 1152066 h 1653683"/>
              <a:gd name="connsiteX20" fmla="*/ 0 w 4442845"/>
              <a:gd name="connsiteY20" fmla="*/ 567764 h 1653683"/>
              <a:gd name="connsiteX21" fmla="*/ 0 w 4442845"/>
              <a:gd name="connsiteY21" fmla="*/ 0 h 16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42845" h="1653683" fill="none" extrusionOk="0">
                <a:moveTo>
                  <a:pt x="0" y="0"/>
                </a:moveTo>
                <a:cubicBezTo>
                  <a:pt x="223815" y="-51660"/>
                  <a:pt x="511008" y="52017"/>
                  <a:pt x="644213" y="0"/>
                </a:cubicBezTo>
                <a:cubicBezTo>
                  <a:pt x="777418" y="-52017"/>
                  <a:pt x="981634" y="62232"/>
                  <a:pt x="1243997" y="0"/>
                </a:cubicBezTo>
                <a:cubicBezTo>
                  <a:pt x="1506360" y="-62232"/>
                  <a:pt x="1577584" y="24820"/>
                  <a:pt x="1799352" y="0"/>
                </a:cubicBezTo>
                <a:cubicBezTo>
                  <a:pt x="2021121" y="-24820"/>
                  <a:pt x="2126772" y="24769"/>
                  <a:pt x="2354708" y="0"/>
                </a:cubicBezTo>
                <a:cubicBezTo>
                  <a:pt x="2582644" y="-24769"/>
                  <a:pt x="2810013" y="19480"/>
                  <a:pt x="2998920" y="0"/>
                </a:cubicBezTo>
                <a:cubicBezTo>
                  <a:pt x="3187827" y="-19480"/>
                  <a:pt x="3347796" y="17247"/>
                  <a:pt x="3598704" y="0"/>
                </a:cubicBezTo>
                <a:cubicBezTo>
                  <a:pt x="3849612" y="-17247"/>
                  <a:pt x="4114915" y="98660"/>
                  <a:pt x="4442845" y="0"/>
                </a:cubicBezTo>
                <a:cubicBezTo>
                  <a:pt x="4500122" y="123477"/>
                  <a:pt x="4427879" y="328656"/>
                  <a:pt x="4442845" y="534691"/>
                </a:cubicBezTo>
                <a:cubicBezTo>
                  <a:pt x="4457811" y="740726"/>
                  <a:pt x="4425186" y="809483"/>
                  <a:pt x="4442845" y="1036308"/>
                </a:cubicBezTo>
                <a:cubicBezTo>
                  <a:pt x="4460504" y="1263133"/>
                  <a:pt x="4389726" y="1501782"/>
                  <a:pt x="4442845" y="1653683"/>
                </a:cubicBezTo>
                <a:cubicBezTo>
                  <a:pt x="4318268" y="1667208"/>
                  <a:pt x="4069976" y="1615917"/>
                  <a:pt x="3976346" y="1653683"/>
                </a:cubicBezTo>
                <a:cubicBezTo>
                  <a:pt x="3882716" y="1691449"/>
                  <a:pt x="3476594" y="1580596"/>
                  <a:pt x="3332134" y="1653683"/>
                </a:cubicBezTo>
                <a:cubicBezTo>
                  <a:pt x="3187674" y="1726770"/>
                  <a:pt x="2967880" y="1629859"/>
                  <a:pt x="2821207" y="1653683"/>
                </a:cubicBezTo>
                <a:cubicBezTo>
                  <a:pt x="2674534" y="1677507"/>
                  <a:pt x="2368194" y="1630932"/>
                  <a:pt x="2176994" y="1653683"/>
                </a:cubicBezTo>
                <a:cubicBezTo>
                  <a:pt x="1985794" y="1676434"/>
                  <a:pt x="1924272" y="1653664"/>
                  <a:pt x="1710495" y="1653683"/>
                </a:cubicBezTo>
                <a:cubicBezTo>
                  <a:pt x="1496718" y="1653702"/>
                  <a:pt x="1382979" y="1605706"/>
                  <a:pt x="1288425" y="1653683"/>
                </a:cubicBezTo>
                <a:cubicBezTo>
                  <a:pt x="1193871" y="1701660"/>
                  <a:pt x="953158" y="1653041"/>
                  <a:pt x="866355" y="1653683"/>
                </a:cubicBezTo>
                <a:cubicBezTo>
                  <a:pt x="779552" y="1654325"/>
                  <a:pt x="392487" y="1631936"/>
                  <a:pt x="0" y="1653683"/>
                </a:cubicBezTo>
                <a:cubicBezTo>
                  <a:pt x="-314" y="1526840"/>
                  <a:pt x="27901" y="1300238"/>
                  <a:pt x="0" y="1152066"/>
                </a:cubicBezTo>
                <a:cubicBezTo>
                  <a:pt x="-27901" y="1003894"/>
                  <a:pt x="33512" y="729003"/>
                  <a:pt x="0" y="567764"/>
                </a:cubicBezTo>
                <a:cubicBezTo>
                  <a:pt x="-33512" y="406525"/>
                  <a:pt x="29850" y="191350"/>
                  <a:pt x="0" y="0"/>
                </a:cubicBezTo>
                <a:close/>
              </a:path>
              <a:path w="4442845" h="1653683" stroke="0" extrusionOk="0">
                <a:moveTo>
                  <a:pt x="0" y="0"/>
                </a:moveTo>
                <a:cubicBezTo>
                  <a:pt x="158956" y="-19233"/>
                  <a:pt x="280738" y="18501"/>
                  <a:pt x="510927" y="0"/>
                </a:cubicBezTo>
                <a:cubicBezTo>
                  <a:pt x="741116" y="-18501"/>
                  <a:pt x="834589" y="11802"/>
                  <a:pt x="932997" y="0"/>
                </a:cubicBezTo>
                <a:cubicBezTo>
                  <a:pt x="1031405" y="-11802"/>
                  <a:pt x="1312496" y="9448"/>
                  <a:pt x="1577210" y="0"/>
                </a:cubicBezTo>
                <a:cubicBezTo>
                  <a:pt x="1841924" y="-9448"/>
                  <a:pt x="1903624" y="21657"/>
                  <a:pt x="2088137" y="0"/>
                </a:cubicBezTo>
                <a:cubicBezTo>
                  <a:pt x="2272650" y="-21657"/>
                  <a:pt x="2422477" y="38644"/>
                  <a:pt x="2599064" y="0"/>
                </a:cubicBezTo>
                <a:cubicBezTo>
                  <a:pt x="2775651" y="-38644"/>
                  <a:pt x="2940257" y="70939"/>
                  <a:pt x="3243277" y="0"/>
                </a:cubicBezTo>
                <a:cubicBezTo>
                  <a:pt x="3546297" y="-70939"/>
                  <a:pt x="3578689" y="6357"/>
                  <a:pt x="3709776" y="0"/>
                </a:cubicBezTo>
                <a:cubicBezTo>
                  <a:pt x="3840863" y="-6357"/>
                  <a:pt x="4101010" y="67649"/>
                  <a:pt x="4442845" y="0"/>
                </a:cubicBezTo>
                <a:cubicBezTo>
                  <a:pt x="4498229" y="276490"/>
                  <a:pt x="4425835" y="444198"/>
                  <a:pt x="4442845" y="584301"/>
                </a:cubicBezTo>
                <a:cubicBezTo>
                  <a:pt x="4459855" y="724404"/>
                  <a:pt x="4419337" y="960017"/>
                  <a:pt x="4442845" y="1102455"/>
                </a:cubicBezTo>
                <a:cubicBezTo>
                  <a:pt x="4466353" y="1244893"/>
                  <a:pt x="4440917" y="1541233"/>
                  <a:pt x="4442845" y="1653683"/>
                </a:cubicBezTo>
                <a:cubicBezTo>
                  <a:pt x="4269756" y="1658444"/>
                  <a:pt x="4088160" y="1594530"/>
                  <a:pt x="3843061" y="1653683"/>
                </a:cubicBezTo>
                <a:cubicBezTo>
                  <a:pt x="3597962" y="1712836"/>
                  <a:pt x="3398058" y="1618850"/>
                  <a:pt x="3198848" y="1653683"/>
                </a:cubicBezTo>
                <a:cubicBezTo>
                  <a:pt x="2999638" y="1688516"/>
                  <a:pt x="2704534" y="1583057"/>
                  <a:pt x="2554636" y="1653683"/>
                </a:cubicBezTo>
                <a:cubicBezTo>
                  <a:pt x="2404738" y="1724309"/>
                  <a:pt x="2210199" y="1638415"/>
                  <a:pt x="2088137" y="1653683"/>
                </a:cubicBezTo>
                <a:cubicBezTo>
                  <a:pt x="1966075" y="1668951"/>
                  <a:pt x="1661277" y="1592280"/>
                  <a:pt x="1532782" y="1653683"/>
                </a:cubicBezTo>
                <a:cubicBezTo>
                  <a:pt x="1404287" y="1715086"/>
                  <a:pt x="1199996" y="1590453"/>
                  <a:pt x="888569" y="1653683"/>
                </a:cubicBezTo>
                <a:cubicBezTo>
                  <a:pt x="577142" y="1716913"/>
                  <a:pt x="261590" y="1598444"/>
                  <a:pt x="0" y="1653683"/>
                </a:cubicBezTo>
                <a:cubicBezTo>
                  <a:pt x="-25101" y="1520633"/>
                  <a:pt x="25530" y="1319344"/>
                  <a:pt x="0" y="1152066"/>
                </a:cubicBezTo>
                <a:cubicBezTo>
                  <a:pt x="-25530" y="984788"/>
                  <a:pt x="55827" y="837563"/>
                  <a:pt x="0" y="633912"/>
                </a:cubicBezTo>
                <a:cubicBezTo>
                  <a:pt x="-55827" y="430261"/>
                  <a:pt x="67886" y="17711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6745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Gráfelméleti alapfogalmak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Gráfábrázolás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Szomszédossági mátrixos reprezentáció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Szomszédossági listás reprezentáció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Számítógépes gráfábrázolások tárigénye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Az absztrakt halmaz, absztrakt sorozat és absztrakt gráf típus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Elemi gráfalgoritmusok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Kérdések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0C9B0-28F1-3A44-6BE6-57EDEB87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2378"/>
          </a:xfrm>
        </p:spPr>
        <p:txBody>
          <a:bodyPr/>
          <a:lstStyle/>
          <a:p>
            <a:r>
              <a:rPr lang="hu-HU" dirty="0"/>
              <a:t>Műveletidő szomszédossági listás ábrázolásnál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FCA3A-A5F2-DF8F-6332-5EB87B46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2667"/>
            <a:ext cx="10018713" cy="4995333"/>
          </a:xfrm>
        </p:spPr>
        <p:txBody>
          <a:bodyPr/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v</a:t>
            </a:r>
            <a:r>
              <a:rPr lang="hu-HU" sz="2000" i="1" kern="0" baseline="-2500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, </a:t>
            </a:r>
            <a:r>
              <a:rPr lang="hu-HU" sz="2000" i="1" kern="0" dirty="0" err="1">
                <a:effectLst/>
                <a:ea typeface="Calibri" panose="020F0502020204030204" pitchFamily="34" charset="0"/>
                <a:cs typeface="F58"/>
              </a:rPr>
              <a:t>v</a:t>
            </a:r>
            <a:r>
              <a:rPr lang="hu-HU" sz="2000" i="1" kern="0" baseline="-25000" dirty="0" err="1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) </a:t>
            </a:r>
            <a:r>
              <a:rPr lang="hu-HU" sz="20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F58"/>
              </a:rPr>
              <a:t>E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kérdés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meg kell keresnünk a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j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 indexet az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A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[</a:t>
            </a:r>
            <a:r>
              <a:rPr lang="hu-HU" sz="1800" i="1" kern="0" dirty="0">
                <a:effectLst/>
                <a:ea typeface="Calibri" panose="020F0502020204030204" pitchFamily="34" charset="0"/>
                <a:cs typeface="F58"/>
              </a:rPr>
              <a:t>i</a:t>
            </a: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] listán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algoritmusoknál, ahol gyakori ez a művelet: érdemes a csúcsmátrixos reprezentációt választani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Adott csúcs (irányított gráfoknál) gyerekeinek, vagy (irányítatlan gráfoknál)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58"/>
              </a:rPr>
              <a:t>szomszédainak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 felsorolása</a:t>
            </a:r>
            <a:endParaRPr lang="hu-HU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pontosan annyi lépésre van szükségünk, mint ahány gyerek vagy szomszéd ténylegesen van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58"/>
              </a:rPr>
              <a:t>A legtöbb gráfalgoritmusnak ez a leggyakoribb művelete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ezt a reprezentációt gyakran előnyben részesítjük a többi ábrázolással szemben.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40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lhő 7">
            <a:extLst>
              <a:ext uri="{FF2B5EF4-FFF2-40B4-BE49-F238E27FC236}">
                <a16:creationId xmlns:a16="http://schemas.microsoft.com/office/drawing/2014/main" id="{A5DD4BBE-B952-83D2-81BE-72BA72DED2FA}"/>
              </a:ext>
            </a:extLst>
          </p:cNvPr>
          <p:cNvSpPr/>
          <p:nvPr/>
        </p:nvSpPr>
        <p:spPr>
          <a:xfrm>
            <a:off x="7042826" y="4728558"/>
            <a:ext cx="4111295" cy="18190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elhő 5">
            <a:extLst>
              <a:ext uri="{FF2B5EF4-FFF2-40B4-BE49-F238E27FC236}">
                <a16:creationId xmlns:a16="http://schemas.microsoft.com/office/drawing/2014/main" id="{C3A6683F-93DB-F72E-53FC-376F076C666F}"/>
              </a:ext>
            </a:extLst>
          </p:cNvPr>
          <p:cNvSpPr/>
          <p:nvPr/>
        </p:nvSpPr>
        <p:spPr>
          <a:xfrm>
            <a:off x="7161572" y="2643596"/>
            <a:ext cx="4111295" cy="18190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3DF499AF-A36F-EED0-F2B2-6FAD00CC3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2826" y="1427464"/>
                <a:ext cx="4572000" cy="51477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a typeface="Calibri" panose="020F0502020204030204" pitchFamily="34" charset="0"/>
                    <a:cs typeface="F58"/>
                  </a:rPr>
                  <a:t>Gráfok osztályozása: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2800" kern="0" dirty="0">
                  <a:ea typeface="Calibri" panose="020F0502020204030204" pitchFamily="34" charset="0"/>
                  <a:cs typeface="F58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ritka gráf (</a:t>
                </a:r>
                <a:r>
                  <a:rPr lang="hu-HU" sz="2400" kern="0" dirty="0" err="1">
                    <a:ea typeface="Calibri" panose="020F0502020204030204" pitchFamily="34" charset="0"/>
                    <a:cs typeface="F58"/>
                  </a:rPr>
                  <a:t>sparse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kern="0" dirty="0" err="1">
                    <a:ea typeface="Calibri" panose="020F0502020204030204" pitchFamily="34" charset="0"/>
                    <a:cs typeface="F58"/>
                  </a:rPr>
                  <a:t>graph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):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200" i="1" kern="0" dirty="0"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kern="10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 O(</a:t>
                </a:r>
                <a:r>
                  <a:rPr lang="hu-HU" sz="22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)</a:t>
                </a:r>
                <a:endParaRPr lang="hu-HU" sz="22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2400" kern="0" dirty="0">
                  <a:ea typeface="Calibri" panose="020F0502020204030204" pitchFamily="34" charset="0"/>
                  <a:cs typeface="F58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2400" kern="0" dirty="0">
                  <a:ea typeface="Calibri" panose="020F0502020204030204" pitchFamily="34" charset="0"/>
                  <a:cs typeface="F58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sűrű gráf (</a:t>
                </a:r>
                <a:r>
                  <a:rPr lang="hu-HU" sz="2400" kern="0" dirty="0" err="1">
                    <a:ea typeface="Calibri" panose="020F0502020204030204" pitchFamily="34" charset="0"/>
                    <a:cs typeface="F58"/>
                  </a:rPr>
                  <a:t>dense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kern="0" dirty="0" err="1">
                    <a:ea typeface="Calibri" panose="020F0502020204030204" pitchFamily="34" charset="0"/>
                    <a:cs typeface="F58"/>
                  </a:rPr>
                  <a:t>graph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):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i="1" kern="0" dirty="0"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kern="10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22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200" kern="0" baseline="30000" dirty="0"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sz="2200" kern="0" dirty="0">
                    <a:ea typeface="Calibri" panose="020F0502020204030204" pitchFamily="34" charset="0"/>
                    <a:cs typeface="F58"/>
                  </a:rPr>
                  <a:t>) </a:t>
                </a:r>
                <a:endParaRPr lang="hu-HU" sz="22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3DF499AF-A36F-EED0-F2B2-6FAD00CC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826" y="1427464"/>
                <a:ext cx="4572000" cy="5147733"/>
              </a:xfrm>
              <a:prstGeom prst="rect">
                <a:avLst/>
              </a:prstGeom>
              <a:blipFill>
                <a:blip r:embed="rId2"/>
                <a:stretch>
                  <a:fillRect l="-44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EB3E5E65-1F2D-86A1-BB5B-513EA7176701}"/>
              </a:ext>
            </a:extLst>
          </p:cNvPr>
          <p:cNvSpPr/>
          <p:nvPr/>
        </p:nvSpPr>
        <p:spPr>
          <a:xfrm>
            <a:off x="1669135" y="4884426"/>
            <a:ext cx="2548647" cy="107977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4834B9-FE00-21CE-B09E-34E02856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9711"/>
            <a:ext cx="10018713" cy="951089"/>
          </a:xfrm>
        </p:spPr>
        <p:txBody>
          <a:bodyPr/>
          <a:lstStyle/>
          <a:p>
            <a:r>
              <a:rPr lang="hu-HU" dirty="0"/>
              <a:t>Számítógépes gráfábrázolások tárigénye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8836" y="1433689"/>
                <a:ext cx="4117163" cy="51477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 G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gráfban: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csúcsok száma: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= |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V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|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élek száma: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= |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E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| </a:t>
                </a:r>
                <a:endParaRPr lang="hu-HU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0 </a:t>
                </a:r>
                <a14:m>
                  <m:oMath xmlns:m="http://schemas.openxmlformats.org/officeDocument/2006/math">
                    <m:r>
                      <a:rPr lang="hu-HU" sz="24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0" kern="10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</m:oMath>
                </a14:m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(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1) </a:t>
                </a:r>
                <a14:m>
                  <m:oMath xmlns:m="http://schemas.openxmlformats.org/officeDocument/2006/math">
                    <m:r>
                      <a:rPr lang="hu-HU" sz="24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hu-HU" sz="24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400" kern="0" baseline="30000" dirty="0">
                    <a:effectLst/>
                    <a:ea typeface="Calibri" panose="020F0502020204030204" pitchFamily="34" charset="0"/>
                    <a:cs typeface="F58"/>
                  </a:rPr>
                  <a:t>2</a:t>
                </a: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800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O(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800" kern="0" baseline="30000" dirty="0">
                    <a:effectLst/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8836" y="1433689"/>
                <a:ext cx="4117163" cy="5147733"/>
              </a:xfrm>
              <a:blipFill>
                <a:blip r:embed="rId3"/>
                <a:stretch>
                  <a:fillRect l="-4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6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4408CA2F-2903-88CF-8EE9-8D9C488FCCFB}"/>
              </a:ext>
            </a:extLst>
          </p:cNvPr>
          <p:cNvSpPr/>
          <p:nvPr/>
        </p:nvSpPr>
        <p:spPr>
          <a:xfrm>
            <a:off x="1887166" y="5758775"/>
            <a:ext cx="6264613" cy="80319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1CFC17BF-01F8-0E83-8692-E75DF211D6AD}"/>
              </a:ext>
            </a:extLst>
          </p:cNvPr>
          <p:cNvSpPr/>
          <p:nvPr/>
        </p:nvSpPr>
        <p:spPr>
          <a:xfrm>
            <a:off x="1724649" y="3273356"/>
            <a:ext cx="6667470" cy="79280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0800"/>
                <a:ext cx="10018713" cy="516749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Szomszédossági mátrixos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(csúcsmátrixos) ábrázolás tárigénye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endParaRPr lang="hu-HU" b="1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Alapesetben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baseline="30000" dirty="0">
                    <a:effectLst/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bit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Irányítatlan gráfoknál, csak az alsóháromszög mátrixot tárolva: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*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1)/2 bit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 *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 1)/2</a:t>
                </a:r>
                <a14:m>
                  <m:oMath xmlns:m="http://schemas.openxmlformats.org/officeDocument/2006/math">
                    <m:r>
                      <a:rPr lang="hu-HU" sz="20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hu-HU" sz="20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000" kern="0" baseline="30000" dirty="0">
                    <a:effectLst/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) -&gt;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aszimptotikus tárigény mindkét esetben </a:t>
                </a:r>
                <a14:m>
                  <m:oMath xmlns:m="http://schemas.openxmlformats.org/officeDocument/2006/math">
                    <m:r>
                      <a:rPr lang="hu-HU" b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b="1" kern="0" baseline="30000" dirty="0">
                    <a:effectLst/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Szomszédossági listás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reprezentációnál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pointertömb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db mutatóból áll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szomszédossági listáknak pedig összesen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vagy 2 *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elemük van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(a gráf irányított vagy irányítatlan)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aszimptotikus tárigény mindkét esetben </a:t>
                </a:r>
                <a14:m>
                  <m:oMath xmlns:m="http://schemas.openxmlformats.org/officeDocument/2006/math"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 + 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58"/>
                  </a:rPr>
                  <a:t>)</a:t>
                </a:r>
                <a:endParaRPr lang="hu-HU" b="1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0800"/>
                <a:ext cx="10018713" cy="5167490"/>
              </a:xfrm>
              <a:blipFill>
                <a:blip r:embed="rId2"/>
                <a:stretch>
                  <a:fillRect l="-1521" t="-1063" b="-9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114834B9-FE00-21CE-B09E-34E02856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9711"/>
            <a:ext cx="10018713" cy="951089"/>
          </a:xfrm>
        </p:spPr>
        <p:txBody>
          <a:bodyPr/>
          <a:lstStyle/>
          <a:p>
            <a:r>
              <a:rPr lang="hu-HU" dirty="0"/>
              <a:t>Számítógépes gráfábrázolások tárigénye</a:t>
            </a:r>
          </a:p>
        </p:txBody>
      </p:sp>
    </p:spTree>
    <p:extLst>
      <p:ext uri="{BB962C8B-B14F-4D97-AF65-F5344CB8AC3E}">
        <p14:creationId xmlns:p14="http://schemas.microsoft.com/office/powerpoint/2010/main" val="243830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eszédbuborék: lekerekített sarkú téglalap 8">
            <a:extLst>
              <a:ext uri="{FF2B5EF4-FFF2-40B4-BE49-F238E27FC236}">
                <a16:creationId xmlns:a16="http://schemas.microsoft.com/office/drawing/2014/main" id="{3AFE97DC-D994-D214-619B-4649F2E2335E}"/>
              </a:ext>
            </a:extLst>
          </p:cNvPr>
          <p:cNvSpPr/>
          <p:nvPr/>
        </p:nvSpPr>
        <p:spPr>
          <a:xfrm>
            <a:off x="1945532" y="5817139"/>
            <a:ext cx="9709890" cy="963039"/>
          </a:xfrm>
          <a:prstGeom prst="wedgeRoundRectCallout">
            <a:avLst>
              <a:gd name="adj1" fmla="val 306"/>
              <a:gd name="adj2" fmla="val -727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kercs: vízszintes 6">
            <a:extLst>
              <a:ext uri="{FF2B5EF4-FFF2-40B4-BE49-F238E27FC236}">
                <a16:creationId xmlns:a16="http://schemas.microsoft.com/office/drawing/2014/main" id="{22B62E98-EE59-F9D5-D13F-5D5C248BE9B5}"/>
              </a:ext>
            </a:extLst>
          </p:cNvPr>
          <p:cNvSpPr/>
          <p:nvPr/>
        </p:nvSpPr>
        <p:spPr>
          <a:xfrm>
            <a:off x="6892889" y="2208179"/>
            <a:ext cx="3484061" cy="583659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D560E5AA-7411-1918-F678-28180B5E39B5}"/>
              </a:ext>
            </a:extLst>
          </p:cNvPr>
          <p:cNvSpPr/>
          <p:nvPr/>
        </p:nvSpPr>
        <p:spPr>
          <a:xfrm>
            <a:off x="1815050" y="2607013"/>
            <a:ext cx="3457341" cy="59338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4834B9-FE00-21CE-B09E-34E02856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9711"/>
            <a:ext cx="10018713" cy="951089"/>
          </a:xfrm>
        </p:spPr>
        <p:txBody>
          <a:bodyPr/>
          <a:lstStyle/>
          <a:p>
            <a:r>
              <a:rPr lang="hu-HU" dirty="0"/>
              <a:t>Számítógépes gráfábrázolások tárigénye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442" y="1747531"/>
                <a:ext cx="4797622" cy="25131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Ritka gráfoknál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(a gyakorlati alkalmazások többségénél)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O(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) 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-&gt;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+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)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A szomszédossági listás reprezentáció tárigénye aszimptotikusan kisebb, mint a csúcsmátrixosé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BCC196-4B59-56ED-5D84-0C234EAA1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442" y="1747531"/>
                <a:ext cx="4797622" cy="2513160"/>
              </a:xfrm>
              <a:blipFill>
                <a:blip r:embed="rId2"/>
                <a:stretch>
                  <a:fillRect l="-1906" t="-1214" r="-20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2129C065-8A92-4894-1F1A-ACC85E0D5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1860" y="1623527"/>
                <a:ext cx="4716559" cy="23518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Sűrű gráfoknál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baseline="30000" dirty="0"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)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+ </a:t>
                </a: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kern="0" baseline="30000" dirty="0">
                    <a:ea typeface="Calibri" panose="020F0502020204030204" pitchFamily="34" charset="0"/>
                    <a:cs typeface="F58"/>
                  </a:rPr>
                  <a:t>2</a:t>
                </a: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)</a:t>
                </a:r>
                <a:endParaRPr lang="hu-HU" sz="18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a typeface="Calibri" panose="020F0502020204030204" pitchFamily="34" charset="0"/>
                    <a:cs typeface="F58"/>
                  </a:rPr>
                  <a:t>szomszédossági listás és a csúcsmátrixos reprezentáció tárigénye aszimptotikusan ekvivalens</a:t>
                </a:r>
                <a:endParaRPr lang="hu-HU" sz="18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2129C065-8A92-4894-1F1A-ACC85E0D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60" y="1623527"/>
                <a:ext cx="4716559" cy="2351891"/>
              </a:xfrm>
              <a:prstGeom prst="rect">
                <a:avLst/>
              </a:prstGeom>
              <a:blipFill>
                <a:blip r:embed="rId3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artalom helye 2">
            <a:extLst>
              <a:ext uri="{FF2B5EF4-FFF2-40B4-BE49-F238E27FC236}">
                <a16:creationId xmlns:a16="http://schemas.microsoft.com/office/drawing/2014/main" id="{98E1CABC-CDB1-2029-9930-CC771586396B}"/>
              </a:ext>
            </a:extLst>
          </p:cNvPr>
          <p:cNvSpPr txBox="1">
            <a:spLocks/>
          </p:cNvSpPr>
          <p:nvPr/>
        </p:nvSpPr>
        <p:spPr>
          <a:xfrm>
            <a:off x="1636709" y="4315407"/>
            <a:ext cx="10018713" cy="2657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a typeface="Calibri" panose="020F0502020204030204" pitchFamily="34" charset="0"/>
                <a:cs typeface="F58"/>
              </a:rPr>
              <a:t>Teljes gráfoknál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a typeface="Calibri" panose="020F0502020204030204" pitchFamily="34" charset="0"/>
                <a:cs typeface="F58"/>
              </a:rPr>
              <a:t>A szomszédossági listáknak összesen </a:t>
            </a:r>
            <a:r>
              <a:rPr lang="hu-HU" sz="1800" i="1" kern="0" dirty="0">
                <a:ea typeface="Calibri" panose="020F0502020204030204" pitchFamily="34" charset="0"/>
                <a:cs typeface="F58"/>
              </a:rPr>
              <a:t>n</a:t>
            </a:r>
            <a:r>
              <a:rPr lang="hu-HU" sz="1800" kern="0" dirty="0">
                <a:ea typeface="Calibri" panose="020F0502020204030204" pitchFamily="34" charset="0"/>
                <a:cs typeface="F58"/>
              </a:rPr>
              <a:t>*(</a:t>
            </a:r>
            <a:r>
              <a:rPr lang="hu-HU" sz="1800" i="1" kern="0" dirty="0">
                <a:ea typeface="Calibri" panose="020F0502020204030204" pitchFamily="34" charset="0"/>
                <a:cs typeface="F58"/>
              </a:rPr>
              <a:t>n</a:t>
            </a:r>
            <a:r>
              <a:rPr lang="hu-HU" sz="1800" kern="0" dirty="0"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sz="1800" kern="0" dirty="0">
                <a:ea typeface="Calibri" panose="020F0502020204030204" pitchFamily="34" charset="0"/>
                <a:cs typeface="F58"/>
              </a:rPr>
              <a:t>1) elemük van</a:t>
            </a:r>
            <a:endParaRPr lang="hu-HU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a typeface="Calibri" panose="020F0502020204030204" pitchFamily="34" charset="0"/>
                <a:cs typeface="F58"/>
              </a:rPr>
              <a:t>Egy-egy listaelem sok bitből áll </a:t>
            </a:r>
            <a:endParaRPr lang="hu-HU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kern="0" dirty="0">
                <a:ea typeface="Calibri" panose="020F0502020204030204" pitchFamily="34" charset="0"/>
                <a:cs typeface="F58"/>
              </a:rPr>
              <a:t>Teljes vagy közel teljes gráfoknál a szomszédossági listás ábrázolás tényleges tárigénye jelentősen nagyobb lehet, mint a csúcsmátrixosé, ahol a mátrix egy-egy eleme akár egyetlen biten is elfér.</a:t>
            </a: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349313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A60CB-93FB-2687-D033-3247163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Melyik ábrázolást válasszuk?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59B364-EC94-79B3-A620-295090129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Szomszédossági lista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750FDEF-6732-81AF-BE0A-300432BCE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Szomszédossági mátrix</a:t>
            </a:r>
          </a:p>
        </p:txBody>
      </p:sp>
      <p:sp>
        <p:nvSpPr>
          <p:cNvPr id="8" name="Gondolatbuborék: felhő 7">
            <a:extLst>
              <a:ext uri="{FF2B5EF4-FFF2-40B4-BE49-F238E27FC236}">
                <a16:creationId xmlns:a16="http://schemas.microsoft.com/office/drawing/2014/main" id="{596214E2-C0B4-4E92-F453-D0F37218CD20}"/>
              </a:ext>
            </a:extLst>
          </p:cNvPr>
          <p:cNvSpPr/>
          <p:nvPr/>
        </p:nvSpPr>
        <p:spPr>
          <a:xfrm rot="1845299">
            <a:off x="1672829" y="4511604"/>
            <a:ext cx="2023353" cy="1293779"/>
          </a:xfrm>
          <a:prstGeom prst="cloudCallout">
            <a:avLst>
              <a:gd name="adj1" fmla="val -1204"/>
              <a:gd name="adj2" fmla="val -1167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nagy</a:t>
            </a:r>
          </a:p>
        </p:txBody>
      </p:sp>
      <p:sp>
        <p:nvSpPr>
          <p:cNvPr id="9" name="Gondolatbuborék: felhő 8">
            <a:extLst>
              <a:ext uri="{FF2B5EF4-FFF2-40B4-BE49-F238E27FC236}">
                <a16:creationId xmlns:a16="http://schemas.microsoft.com/office/drawing/2014/main" id="{C6872AB8-A0D3-25E7-241C-C5AA41B46163}"/>
              </a:ext>
            </a:extLst>
          </p:cNvPr>
          <p:cNvSpPr/>
          <p:nvPr/>
        </p:nvSpPr>
        <p:spPr>
          <a:xfrm rot="1845299">
            <a:off x="6567885" y="4452059"/>
            <a:ext cx="2023353" cy="1293779"/>
          </a:xfrm>
          <a:prstGeom prst="cloudCallout">
            <a:avLst>
              <a:gd name="adj1" fmla="val 1619"/>
              <a:gd name="adj2" fmla="val -1255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kicsi</a:t>
            </a:r>
          </a:p>
        </p:txBody>
      </p:sp>
      <p:sp>
        <p:nvSpPr>
          <p:cNvPr id="10" name="Gondolatbuborék: felhő 9">
            <a:extLst>
              <a:ext uri="{FF2B5EF4-FFF2-40B4-BE49-F238E27FC236}">
                <a16:creationId xmlns:a16="http://schemas.microsoft.com/office/drawing/2014/main" id="{1916FE3C-7A5E-A37E-463B-DA24123D976D}"/>
              </a:ext>
            </a:extLst>
          </p:cNvPr>
          <p:cNvSpPr/>
          <p:nvPr/>
        </p:nvSpPr>
        <p:spPr>
          <a:xfrm rot="19902150">
            <a:off x="3683540" y="4476140"/>
            <a:ext cx="2023353" cy="1293779"/>
          </a:xfrm>
          <a:prstGeom prst="cloudCallout">
            <a:avLst>
              <a:gd name="adj1" fmla="val 6189"/>
              <a:gd name="adj2" fmla="val -1082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ritka</a:t>
            </a:r>
          </a:p>
        </p:txBody>
      </p:sp>
      <p:sp>
        <p:nvSpPr>
          <p:cNvPr id="11" name="Gondolatbuborék: felhő 10">
            <a:extLst>
              <a:ext uri="{FF2B5EF4-FFF2-40B4-BE49-F238E27FC236}">
                <a16:creationId xmlns:a16="http://schemas.microsoft.com/office/drawing/2014/main" id="{BB8281E5-20F3-9148-58AC-65C0F0EEAA1D}"/>
              </a:ext>
            </a:extLst>
          </p:cNvPr>
          <p:cNvSpPr/>
          <p:nvPr/>
        </p:nvSpPr>
        <p:spPr>
          <a:xfrm rot="19902150">
            <a:off x="8952689" y="4398758"/>
            <a:ext cx="2023353" cy="1293779"/>
          </a:xfrm>
          <a:prstGeom prst="cloudCallout">
            <a:avLst>
              <a:gd name="adj1" fmla="val -7683"/>
              <a:gd name="adj2" fmla="val -1250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sűrű</a:t>
            </a:r>
          </a:p>
        </p:txBody>
      </p:sp>
    </p:spTree>
    <p:extLst>
      <p:ext uri="{BB962C8B-B14F-4D97-AF65-F5344CB8AC3E}">
        <p14:creationId xmlns:p14="http://schemas.microsoft.com/office/powerpoint/2010/main" val="103899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78630-908A-5957-0DA4-A04A0F6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7867"/>
            <a:ext cx="10018713" cy="1165578"/>
          </a:xfrm>
        </p:spPr>
        <p:txBody>
          <a:bodyPr>
            <a:noAutofit/>
          </a:bodyPr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halmaz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,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sorozat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és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gráf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típus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E97C4-F234-E5D4-0961-F040946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3445"/>
            <a:ext cx="10018713" cy="458766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a typeface="Calibri" panose="020F0502020204030204" pitchFamily="34" charset="0"/>
                <a:cs typeface="F16"/>
              </a:rPr>
              <a:t>T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ípuskonstruktorok bevezetése: </a:t>
            </a:r>
            <a:r>
              <a:rPr lang="hu-H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sz="20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2000" kern="0" dirty="0">
                <a:effectLst/>
                <a:ea typeface="Calibri" panose="020F0502020204030204" pitchFamily="34" charset="0"/>
                <a:cs typeface="EUSM10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tetszőleges típus)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𝒯{} : 𝒯 típusú el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emek tetszőleges, véges halmaza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1800" kern="0" dirty="0">
                <a:effectLst/>
                <a:ea typeface="Calibri" panose="020F0502020204030204" pitchFamily="34" charset="0"/>
                <a:cs typeface="CMSY10"/>
              </a:rPr>
              <a:t>&lt;&gt;: </a:t>
            </a: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1800" kern="0" dirty="0">
                <a:effectLst/>
                <a:ea typeface="Calibri" panose="020F0502020204030204" pitchFamily="34" charset="0"/>
                <a:cs typeface="EUSM10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típusú elemek tetszőleges, véges sorozata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b="1" kern="0" dirty="0" err="1">
                <a:effectLst/>
                <a:ea typeface="Calibri" panose="020F0502020204030204" pitchFamily="34" charset="0"/>
                <a:cs typeface="F35"/>
              </a:rPr>
              <a:t>from</a:t>
            </a:r>
            <a:r>
              <a:rPr lang="hu-HU" sz="2000" b="1" kern="0" dirty="0">
                <a:effectLst/>
                <a:ea typeface="Calibri" panose="020F0502020204030204" pitchFamily="34" charset="0"/>
                <a:cs typeface="F35"/>
              </a:rPr>
              <a:t>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művelet: 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tetszőleges nemüres halmaz)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kiválasztjuk az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halmaz egy tetszőleges elemét,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nak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 értékül adjuk,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majd eltávolítjuk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ből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Az üres halmaz:  önmagában álló {}</a:t>
            </a:r>
          </a:p>
        </p:txBody>
      </p:sp>
    </p:spTree>
    <p:extLst>
      <p:ext uri="{BB962C8B-B14F-4D97-AF65-F5344CB8AC3E}">
        <p14:creationId xmlns:p14="http://schemas.microsoft.com/office/powerpoint/2010/main" val="393297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78630-908A-5957-0DA4-A04A0F6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55" y="366889"/>
            <a:ext cx="10018713" cy="1165578"/>
          </a:xfrm>
        </p:spPr>
        <p:txBody>
          <a:bodyPr>
            <a:noAutofit/>
          </a:bodyPr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halmaz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,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sorozat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és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gráf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típus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E97C4-F234-E5D4-0961-F040946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0139"/>
            <a:ext cx="10018713" cy="468097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Sorozatok: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a matematikában szokásos módon, egytől indexeljük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az indexet alsó indexként jelöljük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ha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sz="18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𝒯&lt;&gt;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, akkor az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+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kifejezés a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konkatenáljukat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 jelöli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CMSY10"/>
              </a:rPr>
              <a:t>&lt;&gt;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önmagában az üres sorozat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halmaz és a sorozat típusú változókat is deklarálni kell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1800" kern="0" dirty="0">
                <a:effectLst/>
                <a:ea typeface="Calibri" panose="020F0502020204030204" pitchFamily="34" charset="0"/>
                <a:cs typeface="EUSM10"/>
              </a:rPr>
              <a:t> &lt;&gt;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→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üres sorozattal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inicializálódik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1800" kern="0" dirty="0">
                <a:effectLst/>
                <a:ea typeface="Calibri" panose="020F0502020204030204" pitchFamily="34" charset="0"/>
                <a:cs typeface="CMSY10"/>
              </a:rPr>
              <a:t> {} →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üres halmazzal 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inicializálódik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Ha a zárójelek között megadunk - pontosvesszőkkel elválasztva - néhány </a:t>
            </a:r>
            <a:r>
              <a:rPr lang="hu-HU" sz="18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𝒯</a:t>
            </a:r>
            <a:r>
              <a:rPr lang="hu-HU" sz="1800" kern="0" dirty="0">
                <a:effectLst/>
                <a:ea typeface="Calibri" panose="020F0502020204030204" pitchFamily="34" charset="0"/>
                <a:cs typeface="EUSM10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típusú elemet → </a:t>
            </a:r>
            <a:br>
              <a:rPr lang="hu-HU" sz="1800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a halmaz illetve sorozat a deklaráció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16"/>
              </a:rPr>
              <a:t>kiértékelődése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 után ezeket fogja tartalmazni</a:t>
            </a:r>
          </a:p>
        </p:txBody>
      </p:sp>
    </p:spTree>
    <p:extLst>
      <p:ext uri="{BB962C8B-B14F-4D97-AF65-F5344CB8AC3E}">
        <p14:creationId xmlns:p14="http://schemas.microsoft.com/office/powerpoint/2010/main" val="184821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78630-908A-5957-0DA4-A04A0F6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628664"/>
            <a:ext cx="10018713" cy="1165578"/>
          </a:xfrm>
        </p:spPr>
        <p:txBody>
          <a:bodyPr>
            <a:noAutofit/>
          </a:bodyPr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halmaz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,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sorozat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és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gráf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típus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E97C4-F234-E5D4-0961-F040946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4783"/>
            <a:ext cx="10018713" cy="460632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L! </a:t>
            </a:r>
            <a:r>
              <a:rPr lang="hu-HU" sz="20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𝒱</a:t>
            </a:r>
            <a:r>
              <a:rPr lang="hu-HU" sz="2000" kern="0" dirty="0">
                <a:effectLst/>
                <a:ea typeface="Calibri" panose="020F0502020204030204" pitchFamily="34" charset="0"/>
                <a:cs typeface="CMSY10"/>
              </a:rPr>
              <a:t> :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(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vertex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, azaz csúcs) absztrakt típus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A gráfok csúcsainak absztrakt típusa  (A gráfok absztrakt algoritmusainak leírásához)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Mindegyik csúcshoz tetszőlegesen sok, névvel jelölt címke társítható (</a:t>
            </a:r>
            <a:r>
              <a:rPr lang="hu-HU" sz="1800" i="1" kern="0" dirty="0" err="1">
                <a:effectLst/>
                <a:ea typeface="Calibri" panose="020F0502020204030204" pitchFamily="34" charset="0"/>
                <a:cs typeface="CMMI12"/>
              </a:rPr>
              <a:t>name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𝓋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))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Mindegyik címkéhez tartozik valamilyen érték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értékadása: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name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𝓋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) :=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x</a:t>
            </a:r>
            <a:endParaRPr lang="hu-HU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name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címke (azaz a 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𝒱</a:t>
            </a:r>
            <a:r>
              <a:rPr lang="hu-HU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halmazon értelmezett parciális függvény) </a:t>
            </a:r>
            <a:br>
              <a:rPr lang="hu-HU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name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𝓋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) :=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x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értékadással a </a:t>
            </a:r>
            <a:r>
              <a:rPr lang="hu-HU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𝓋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csúcsnál az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értéket veszi fel.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sz="20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𝒱</a:t>
            </a:r>
            <a:r>
              <a:rPr lang="hu-HU" sz="2000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halmazt az algoritmusok implementációiban legtöbbször az </a:t>
            </a:r>
            <a:r>
              <a:rPr lang="hu-HU" sz="20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ℕ</a:t>
            </a:r>
            <a:r>
              <a:rPr lang="hu-HU" sz="2000" kern="0" dirty="0">
                <a:effectLst/>
                <a:ea typeface="Calibri" panose="020F0502020204030204" pitchFamily="34" charset="0"/>
                <a:cs typeface="MSBM10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halmaz reprezentálja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egy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csúcsú gráf csúcsait pedig egyszerűen az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1..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vagy a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0..(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halmaz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tömböket egytől vagy nullától kezdve indexeljük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3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78630-908A-5957-0DA4-A04A0F6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7489"/>
            <a:ext cx="10018713" cy="1165578"/>
          </a:xfrm>
        </p:spPr>
        <p:txBody>
          <a:bodyPr>
            <a:noAutofit/>
          </a:bodyPr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halmaz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,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sorozat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és az absztrakt </a:t>
            </a:r>
            <a:r>
              <a:rPr lang="hu-HU" kern="0" dirty="0">
                <a:effectLst/>
                <a:ea typeface="Calibri" panose="020F0502020204030204" pitchFamily="34" charset="0"/>
                <a:cs typeface="F67"/>
              </a:rPr>
              <a:t>gráf </a:t>
            </a:r>
            <a:r>
              <a:rPr lang="hu-HU" kern="0" dirty="0">
                <a:effectLst/>
                <a:ea typeface="Calibri" panose="020F0502020204030204" pitchFamily="34" charset="0"/>
                <a:cs typeface="F34"/>
              </a:rPr>
              <a:t>típus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6E97C4-F234-E5D4-0961-F0409460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238044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 címkéket ui. gyakran tömbök reprezentálják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 láthatóságuk, a hatáskörük és az </a:t>
            </a:r>
            <a:r>
              <a:rPr lang="hu-HU" sz="1600" kern="0" dirty="0" err="1">
                <a:effectLst/>
                <a:ea typeface="Calibri" panose="020F0502020204030204" pitchFamily="34" charset="0"/>
                <a:cs typeface="F16"/>
              </a:rPr>
              <a:t>élettertamuk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 is korlátozott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Az ebből fakadó problémákat az absztrakt algoritmus implementálásakor kell megoldani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Az értékkel bíró címkék mellett használni fogunk egyszerű címkéket is, </a:t>
            </a:r>
            <a:br>
              <a:rPr lang="hu-HU" sz="1600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amikor a gráfok csúcsaihoz és/vagy éleihez egyszerű számértékeket vagy neveket társítunk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ℰ : élek  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𝒢 : élsúlyozatlan absztrakt gráfok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Egyszerű gráfok </a:t>
            </a:r>
            <a:br>
              <a:rPr lang="hu-HU" sz="16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</a:br>
            <a:r>
              <a:rPr lang="hu-HU" sz="1600" kern="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nem tartalmaznak </a:t>
            </a:r>
            <a:br>
              <a:rPr lang="hu-HU" sz="1600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sem párhuzamos, </a:t>
            </a:r>
            <a:br>
              <a:rPr lang="hu-HU" sz="1600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sem hurokéleket)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7F9F52-B8B5-15E1-C80E-7CA75FA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783" y="4375999"/>
            <a:ext cx="1539373" cy="78492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5ED7BD-0D6D-07D1-34F3-34E70979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40" y="5351252"/>
            <a:ext cx="6645216" cy="11735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264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6B30EE-5A45-A386-2409-4DB91AC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3268"/>
            <a:ext cx="10018713" cy="894644"/>
          </a:xfrm>
        </p:spPr>
        <p:txBody>
          <a:bodyPr/>
          <a:lstStyle/>
          <a:p>
            <a:r>
              <a:rPr lang="hu-HU" dirty="0"/>
              <a:t>Elemi gráfalgoritmusok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C54C0A-F8A7-ACBB-DF5F-BFBC23E5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0133"/>
            <a:ext cx="10018713" cy="4775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Elemi gráfalgoritmusok: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Élsúlyozatlan gráfokon értelmezett algoritmusok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</a:rPr>
              <a:t>Szélességi gráfkeresés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Élsúlyozatlan gráfokban tetszőleges út hossza = az út mentén érintett élek száma</a:t>
            </a:r>
            <a:endParaRPr lang="hu-HU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Az út tartalmazhat kört</a:t>
            </a:r>
            <a:endParaRPr lang="hu-HU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Irányított/irányítatlan gráf: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irányított gráf: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 gráfban tetszőleges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és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csúcsokra az 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élt megkülönböztetjük a 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éltől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8"/>
              </a:rPr>
              <a:t>irányítatlan gráf: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ezeket definíció szerint egyenlőknek tekintjük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908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169433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47864"/>
                <a:ext cx="10018713" cy="5295967"/>
              </a:xfrm>
            </p:spPr>
            <p:txBody>
              <a:bodyPr>
                <a:normAutofit/>
              </a:bodyPr>
              <a:lstStyle/>
              <a:p>
                <a:r>
                  <a:rPr lang="hu-HU" sz="1800" b="0" i="0" u="none" strike="noStrike" baseline="0" dirty="0"/>
                  <a:t>Gráfok </a:t>
                </a:r>
                <a:r>
                  <a:rPr lang="hu-HU" sz="1800" dirty="0"/>
                  <a:t>használata</a:t>
                </a:r>
              </a:p>
              <a:p>
                <a:pPr lvl="1"/>
                <a:r>
                  <a:rPr lang="hu-HU" sz="1400" b="0" i="0" u="none" strike="noStrike" baseline="0" dirty="0"/>
                  <a:t>Pl. </a:t>
                </a:r>
                <a:r>
                  <a:rPr lang="hu-HU" sz="1400" b="0" i="0" u="none" strike="noStrike" baseline="0" dirty="0" err="1"/>
                  <a:t>hálózatokat</a:t>
                </a:r>
                <a:r>
                  <a:rPr lang="hu-HU" sz="1400" b="0" i="0" u="none" strike="noStrike" baseline="0" dirty="0"/>
                  <a:t>, folyamatokat modellezhetünk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Gráf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alatt egy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V,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rendezett párost értünk, ahol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a csúcsok (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8"/>
                  </a:rPr>
                  <a:t>vertices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) tetszőleges, véges halmaza,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⊆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x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\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{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: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}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pedig az élek (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8"/>
                  </a:rPr>
                  <a:t>edges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) halmaza.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Ha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{}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, akkor üres gráfról,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ha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V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≠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 {}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, akkor nemüres gráfról beszélünk.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Megjegyzés: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a typeface="Calibri" panose="020F0502020204030204" pitchFamily="34" charset="0"/>
                    <a:cs typeface="F16"/>
                  </a:rPr>
                  <a:t>M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ár a definíció szintjén kizárjuk a gráfokból párhuzamos éleket és a hurokéleket.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kern="0" dirty="0">
                    <a:effectLst/>
                    <a:ea typeface="Calibri" panose="020F0502020204030204" pitchFamily="34" charset="0"/>
                    <a:cs typeface="F16"/>
                  </a:rPr>
                  <a:t>Nincs ugyanis semmilyen eszközünk arra, hogy két 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14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F16"/>
                  </a:rPr>
                  <a:t>élet megkülönböztessünk (párhuzamos élek),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kern="0" dirty="0">
                    <a:effectLst/>
                    <a:ea typeface="Calibri" panose="020F0502020204030204" pitchFamily="34" charset="0"/>
                    <a:cs typeface="F16"/>
                  </a:rPr>
                  <a:t>az 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14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kern="0" dirty="0">
                    <a:effectLst/>
                    <a:ea typeface="Calibri" panose="020F0502020204030204" pitchFamily="34" charset="0"/>
                    <a:cs typeface="F16"/>
                  </a:rPr>
                  <a:t>alakú, ún. hurokéleket pedig expliciten kizártuk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Így a továbbiakban gráf alatt tulajdonképpen </a:t>
                </a:r>
                <a:r>
                  <a:rPr lang="hu-HU" sz="1600" b="1" kern="0" dirty="0">
                    <a:effectLst/>
                    <a:ea typeface="Calibri" panose="020F0502020204030204" pitchFamily="34" charset="0"/>
                    <a:cs typeface="F58"/>
                  </a:rPr>
                  <a:t>egyszerű gráfot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értünk. </a:t>
                </a:r>
                <a:endParaRPr lang="hu-H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47864"/>
                <a:ext cx="10018713" cy="5295967"/>
              </a:xfrm>
              <a:blipFill>
                <a:blip r:embed="rId2"/>
                <a:stretch>
                  <a:fillRect l="-1764" t="-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41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87CEE-312E-ABCD-BAF6-563DD430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380313" cy="970844"/>
          </a:xfrm>
        </p:spPr>
        <p:txBody>
          <a:bodyPr/>
          <a:lstStyle/>
          <a:p>
            <a:r>
              <a:rPr lang="hu-HU" dirty="0"/>
              <a:t>Szélességi gráfkeresés </a:t>
            </a:r>
            <a:r>
              <a:rPr lang="hu-HU" sz="3600" dirty="0"/>
              <a:t>(BFS: </a:t>
            </a:r>
            <a:r>
              <a:rPr lang="hu-HU" sz="3600" dirty="0" err="1"/>
              <a:t>Breadth-first</a:t>
            </a:r>
            <a:r>
              <a:rPr lang="hu-HU" sz="3600" dirty="0"/>
              <a:t> </a:t>
            </a:r>
            <a:r>
              <a:rPr lang="hu-HU" sz="3600" dirty="0" err="1"/>
              <a:t>Search</a:t>
            </a:r>
            <a:r>
              <a:rPr lang="hu-HU" sz="3600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4936D-29D3-C20F-92B8-AA91B6EC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857956"/>
            <a:ext cx="10018713" cy="58758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Értelmezése: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irányított és irányítatlan gráfok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Feladata: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Meghatározza a start csúcsból (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a gráf minden,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F16"/>
              </a:rPr>
              <a:t>ből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elérhető csúcsába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a legkevesebb élet tartalmazó utat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(ha több ilyen van, akkor az egyiket)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Élsúlyozatlan gráfokban ezeket tekintjük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az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F16"/>
              </a:rPr>
              <a:t>ből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induló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F58"/>
              </a:rPr>
              <a:t>legrövidebb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, (</a:t>
            </a:r>
            <a:r>
              <a:rPr lang="hu-HU" sz="2400" i="1" kern="0" dirty="0">
                <a:effectLst/>
                <a:ea typeface="Calibri" panose="020F0502020204030204" pitchFamily="34" charset="0"/>
                <a:cs typeface="F58"/>
              </a:rPr>
              <a:t>optimális</a:t>
            </a:r>
            <a:r>
              <a:rPr lang="hu-HU" sz="2400" kern="0" dirty="0">
                <a:effectLst/>
                <a:ea typeface="Calibri" panose="020F0502020204030204" pitchFamily="34" charset="0"/>
                <a:cs typeface="F58"/>
              </a:rPr>
              <a:t>)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utaknak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1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7AF2-7579-76FE-4EE4-DBF1400F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906CB-ECA6-57F0-D406-06D1C1C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54478"/>
            <a:ext cx="10380313" cy="970844"/>
          </a:xfrm>
        </p:spPr>
        <p:txBody>
          <a:bodyPr/>
          <a:lstStyle/>
          <a:p>
            <a:r>
              <a:rPr lang="hu-HU" dirty="0"/>
              <a:t>Szélességi gráfkeresés </a:t>
            </a:r>
            <a:r>
              <a:rPr lang="hu-HU" sz="3600" dirty="0"/>
              <a:t>(BFS: </a:t>
            </a:r>
            <a:r>
              <a:rPr lang="hu-HU" sz="3600" dirty="0" err="1"/>
              <a:t>Breadth-first</a:t>
            </a:r>
            <a:r>
              <a:rPr lang="hu-HU" sz="3600" dirty="0"/>
              <a:t> </a:t>
            </a:r>
            <a:r>
              <a:rPr lang="hu-HU" sz="3600" dirty="0" err="1"/>
              <a:t>Search</a:t>
            </a:r>
            <a:r>
              <a:rPr lang="hu-HU" sz="3600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47F9C-031D-C9BD-6817-346E97F4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38527"/>
            <a:ext cx="10018713" cy="46521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A csúcsok fontosabb címkéi: </a:t>
            </a:r>
            <a:endParaRPr lang="hu-HU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- a megtalált úttal hány élen keresztül jutunk a csúcsba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π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- melyik csúcsból jutunk közvetlenül a csúcsba (ki a szülője)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color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- csak szemléletes tartalmuk van: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sz="2000" b="1" kern="0" dirty="0">
                <a:effectLst/>
                <a:ea typeface="Calibri" panose="020F0502020204030204" pitchFamily="34" charset="0"/>
                <a:cs typeface="F16"/>
              </a:rPr>
              <a:t>fehér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csúcsokat a gráfbejárás/keresés még nem találta meg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sz="2000" b="1" kern="0" dirty="0">
                <a:effectLst/>
                <a:ea typeface="Calibri" panose="020F0502020204030204" pitchFamily="34" charset="0"/>
                <a:cs typeface="F16"/>
              </a:rPr>
              <a:t>szürke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csúcsokat már megtalálta, de még nem dolgozta fel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sz="2000" b="1" kern="0" dirty="0">
                <a:effectLst/>
                <a:ea typeface="Calibri" panose="020F0502020204030204" pitchFamily="34" charset="0"/>
                <a:cs typeface="F16"/>
              </a:rPr>
              <a:t>fekete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csúcsokkal viszont már nincs további tennivalója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az értéke nem befolyásolja a program futását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 a rá vonatkozó utasítások az algoritmusból elhagyhatók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7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87CEE-312E-ABCD-BAF6-563DD430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380313" cy="970844"/>
          </a:xfrm>
        </p:spPr>
        <p:txBody>
          <a:bodyPr/>
          <a:lstStyle/>
          <a:p>
            <a:r>
              <a:rPr lang="hu-HU" dirty="0"/>
              <a:t>Szélességi gráfkeresés </a:t>
            </a:r>
            <a:r>
              <a:rPr lang="hu-HU" sz="3600" dirty="0"/>
              <a:t>(BFS: </a:t>
            </a:r>
            <a:r>
              <a:rPr lang="hu-HU" sz="3600" dirty="0" err="1"/>
              <a:t>Breadth-first</a:t>
            </a:r>
            <a:r>
              <a:rPr lang="hu-HU" sz="3600" dirty="0"/>
              <a:t> </a:t>
            </a:r>
            <a:r>
              <a:rPr lang="hu-HU" sz="3600" dirty="0" err="1"/>
              <a:t>Search</a:t>
            </a:r>
            <a:r>
              <a:rPr lang="hu-HU" sz="36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664936D-29D3-C20F-92B8-AA91B6EC5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857956"/>
                <a:ext cx="10018713" cy="58758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Az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16"/>
                  </a:rPr>
                  <a:t>től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távolságra levő csúcsok vannak a gráf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16"/>
                  </a:rPr>
                  <a:t>adik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 szintjén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BFS a gráfot szintenként járja be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először a nulladik szintet, aztán az elsőt, majd a másodikat stb.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Minden szintet teljesen feldolgoz, mielőtt a következőre lépne, közben pedig éppen a következő szinten levő csúcsokat találja meg.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Innét jönnek a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szélességi bejárás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és a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szélességi keresés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elnevezések.</a:t>
                </a:r>
              </a:p>
              <a:p>
                <a:pPr>
                  <a:lnSpc>
                    <a:spcPct val="107000"/>
                  </a:lnSpc>
                </a:pP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Ha az 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 csúcs 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s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2000" kern="0" dirty="0" err="1">
                    <a:ea typeface="Calibri" panose="020F0502020204030204" pitchFamily="34" charset="0"/>
                    <a:cs typeface="F16"/>
                  </a:rPr>
                  <a:t>ből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 nem érhető el → 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d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) = ∞ és 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π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000" kern="0">
                        <a:ea typeface="Calibri" panose="020F0502020204030204" pitchFamily="34" charset="0"/>
                        <a:cs typeface="F16"/>
                      </a:rPr>
                      <m:t>⊘</m:t>
                    </m:r>
                  </m:oMath>
                </a14:m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>
                  <a:lnSpc>
                    <a:spcPct val="107000"/>
                  </a:lnSpc>
                </a:pP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π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 (</a:t>
                </a:r>
                <a:r>
                  <a:rPr lang="hu-HU" sz="2000" i="1" kern="0" dirty="0">
                    <a:ea typeface="Calibri" panose="020F0502020204030204" pitchFamily="34" charset="0"/>
                    <a:cs typeface="F16"/>
                  </a:rPr>
                  <a:t>s</a:t>
                </a:r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000" kern="0">
                        <a:ea typeface="Calibri" panose="020F0502020204030204" pitchFamily="34" charset="0"/>
                        <a:cs typeface="F16"/>
                      </a:rPr>
                      <m:t>⊘</m:t>
                    </m:r>
                  </m:oMath>
                </a14:m>
                <a:r>
                  <a:rPr lang="hu-HU" sz="2000" kern="0" dirty="0"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 lvl="1">
                  <a:lnSpc>
                    <a:spcPct val="107000"/>
                  </a:lnSpc>
                </a:pP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a legrövidebb </a:t>
                </a:r>
                <a:r>
                  <a:rPr lang="hu-HU" sz="1800" i="1" kern="0" dirty="0">
                    <a:ea typeface="Calibri" panose="020F0502020204030204" pitchFamily="34" charset="0"/>
                    <a:cs typeface="F16"/>
                  </a:rPr>
                  <a:t>s</a:t>
                </a:r>
                <a14:m>
                  <m:oMath xmlns:m="http://schemas.openxmlformats.org/officeDocument/2006/math">
                    <m:r>
                      <a:rPr lang="hu-HU" sz="1800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↝</m:t>
                    </m:r>
                  </m:oMath>
                </a14:m>
                <a:r>
                  <a:rPr lang="hu-HU" sz="1800" i="1" kern="0" dirty="0">
                    <a:ea typeface="Calibri" panose="020F0502020204030204" pitchFamily="34" charset="0"/>
                    <a:cs typeface="F16"/>
                  </a:rPr>
                  <a:t>s</a:t>
                </a: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 út csak az </a:t>
                </a:r>
                <a:r>
                  <a:rPr lang="hu-HU" sz="1800" i="1" kern="0" dirty="0">
                    <a:ea typeface="Calibri" panose="020F0502020204030204" pitchFamily="34" charset="0"/>
                    <a:cs typeface="F16"/>
                  </a:rPr>
                  <a:t>s</a:t>
                </a: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 csúcsot tartalmazza</a:t>
                </a:r>
              </a:p>
              <a:p>
                <a:pPr lvl="1">
                  <a:lnSpc>
                    <a:spcPct val="107000"/>
                  </a:lnSpc>
                </a:pP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nincs benne él</a:t>
                </a:r>
              </a:p>
              <a:p>
                <a:pPr lvl="1">
                  <a:lnSpc>
                    <a:spcPct val="107000"/>
                  </a:lnSpc>
                  <a:buFont typeface="Wingdings" panose="05000000000000000000" pitchFamily="2" charset="2"/>
                  <a:buChar char="Ø"/>
                </a:pPr>
                <a:r>
                  <a:rPr lang="hu-HU" sz="1800" i="1" kern="0" dirty="0">
                    <a:ea typeface="Calibri" panose="020F0502020204030204" pitchFamily="34" charset="0"/>
                    <a:cs typeface="F16"/>
                  </a:rPr>
                  <a:t>s</a:t>
                </a: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1800" kern="0" dirty="0" err="1">
                    <a:ea typeface="Calibri" panose="020F0502020204030204" pitchFamily="34" charset="0"/>
                    <a:cs typeface="F16"/>
                  </a:rPr>
                  <a:t>nek</a:t>
                </a:r>
                <a:r>
                  <a:rPr lang="hu-HU" sz="1800" kern="0" dirty="0">
                    <a:ea typeface="Calibri" panose="020F0502020204030204" pitchFamily="34" charset="0"/>
                    <a:cs typeface="F16"/>
                  </a:rPr>
                  <a:t> szülője sincs</a:t>
                </a:r>
                <a:endParaRPr lang="hu-HU" kern="0" dirty="0">
                  <a:effectLst/>
                  <a:ea typeface="Calibri" panose="020F0502020204030204" pitchFamily="34" charset="0"/>
                  <a:cs typeface="F16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664936D-29D3-C20F-92B8-AA91B6EC5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857956"/>
                <a:ext cx="10018713" cy="5875867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203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F2057-E0BA-00CD-B878-B678B21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73667"/>
          </a:xfrm>
        </p:spPr>
        <p:txBody>
          <a:bodyPr/>
          <a:lstStyle/>
          <a:p>
            <a:r>
              <a:rPr lang="hu-HU" dirty="0"/>
              <a:t>Szélességi gráfkeresés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F2DD0-BE0D-36FD-77CA-1599A5DA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11954"/>
            <a:ext cx="6204206" cy="590211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i="1" kern="0" dirty="0">
                <a:effectLst/>
                <a:ea typeface="Calibri" panose="020F0502020204030204" pitchFamily="34" charset="0"/>
                <a:cs typeface="F16"/>
              </a:rPr>
              <a:t>Q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: Azok a csúcsok, amiket már elértünk, de még a gyerekeiket nem néztük meg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A második, azaz a fő ciklus addig fut, amíg van már elért, de még fel nem dolgozott csúcs.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 Kiveszi a sorból az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F16"/>
              </a:rPr>
              <a:t>u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 csúcsot és kiterjeszti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Ha valamelyik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gyerekcsúcsra az </a:t>
            </a:r>
            <a:r>
              <a:rPr lang="hu-HU" sz="16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600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él feldolgozásakor már 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d(</a:t>
            </a:r>
            <a:r>
              <a:rPr lang="hu-HU" sz="1600" i="1" kern="0" dirty="0">
                <a:ea typeface="Calibri" panose="020F0502020204030204" pitchFamily="34" charset="0"/>
                <a:cs typeface="F16"/>
              </a:rPr>
              <a:t>v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) </a:t>
            </a:r>
            <a:r>
              <a:rPr lang="hu-HU" sz="16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≠ 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 ∞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ez a csúcs már korábbról ismert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az újonnan </a:t>
            </a:r>
            <a:r>
              <a:rPr lang="hu-HU" sz="14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-be talált út ennél biztosan nem rövidebb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figyelmen kívül is hagyja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Ha </a:t>
            </a:r>
            <a:r>
              <a:rPr lang="hu-HU" sz="1600" i="1" kern="0" dirty="0">
                <a:ea typeface="Calibri" panose="020F0502020204030204" pitchFamily="34" charset="0"/>
                <a:cs typeface="F16"/>
              </a:rPr>
              <a:t>d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(</a:t>
            </a:r>
            <a:r>
              <a:rPr lang="hu-HU" sz="1600" i="1" kern="0" dirty="0">
                <a:ea typeface="Calibri" panose="020F0502020204030204" pitchFamily="34" charset="0"/>
                <a:cs typeface="F16"/>
              </a:rPr>
              <a:t>v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) </a:t>
            </a:r>
            <a:r>
              <a:rPr lang="hu-HU" sz="16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=</a:t>
            </a:r>
            <a:r>
              <a:rPr lang="hu-HU" sz="1600" kern="0" dirty="0">
                <a:ea typeface="Calibri" panose="020F0502020204030204" pitchFamily="34" charset="0"/>
                <a:cs typeface="F16"/>
              </a:rPr>
              <a:t> ∞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beállítjuk a címkéiket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400" kern="0" dirty="0">
                <a:effectLst/>
                <a:ea typeface="Calibri" panose="020F0502020204030204" pitchFamily="34" charset="0"/>
                <a:cs typeface="F16"/>
              </a:rPr>
              <a:t>a sor végére tesszük őket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Mire az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600" kern="0" dirty="0" err="1">
                <a:effectLst/>
                <a:ea typeface="Calibri" panose="020F0502020204030204" pitchFamily="34" charset="0"/>
                <a:cs typeface="F16"/>
              </a:rPr>
              <a:t>től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távolságra levő csúcsokat feldolgozzuk, a sort már az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600" kern="0" dirty="0" err="1">
                <a:effectLst/>
                <a:ea typeface="Calibri" panose="020F0502020204030204" pitchFamily="34" charset="0"/>
                <a:cs typeface="F16"/>
              </a:rPr>
              <a:t>től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kern="0" dirty="0">
                <a:effectLst/>
                <a:ea typeface="Calibri" panose="020F0502020204030204" pitchFamily="34" charset="0"/>
                <a:cs typeface="CMR12"/>
              </a:rPr>
              <a:t>+ 1 </a:t>
            </a:r>
            <a:r>
              <a:rPr lang="hu-HU" sz="1600" kern="0" dirty="0">
                <a:effectLst/>
                <a:ea typeface="Calibri" panose="020F0502020204030204" pitchFamily="34" charset="0"/>
                <a:cs typeface="F16"/>
              </a:rPr>
              <a:t>távolságra levő csúcsok alkotják</a:t>
            </a:r>
            <a:endParaRPr lang="hu-HU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397E56-1834-B349-C332-9C7D863A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6" y="811954"/>
            <a:ext cx="4288037" cy="59021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1146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D27D6-B116-D1FE-3825-AF3A4CC9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5622"/>
          </a:xfrm>
        </p:spPr>
        <p:txBody>
          <a:bodyPr/>
          <a:lstStyle/>
          <a:p>
            <a:r>
              <a:rPr lang="hu-HU" dirty="0"/>
              <a:t>A szélességi fa (</a:t>
            </a:r>
            <a:r>
              <a:rPr lang="hu-HU" dirty="0" err="1"/>
              <a:t>Breadth-first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817CA5B-5883-7E65-585B-630814D30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673576"/>
                <a:ext cx="10018713" cy="48175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BFS minden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ből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elérhető, de tőle különböző csúcsra, annak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F16"/>
                  </a:rPr>
                  <a:t>π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címkéjével hivatkozik annak szülőjére, az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ből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a csúcsba vezető (a BFS által meghatározott) legrövidebb úton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Több csúcsnak is lehet ugyanaz a szülője, a szülőcsúcs viszont a BFS által meghatározott legrövidebb utakon egyértelmű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Az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ből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elérhető csúcsok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hivatkozásai -&gt; egy általános fát definiálnak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a gyökere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s -&gt; π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kern="100">
                        <a:effectLst/>
                        <a:ea typeface="Times New Roman" panose="02020603050405020304" pitchFamily="18" charset="0"/>
                        <a:cs typeface="F16"/>
                      </a:rPr>
                      <m:t>⊘</m:t>
                    </m:r>
                  </m:oMath>
                </a14:m>
                <a:endParaRPr lang="hu-HU" sz="1600" kern="100" dirty="0">
                  <a:effectLst/>
                  <a:ea typeface="Times New Roman" panose="02020603050405020304" pitchFamily="18" charset="0"/>
                  <a:cs typeface="CMR12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b="1" i="1" kern="0" dirty="0">
                    <a:effectLst/>
                    <a:ea typeface="Calibri" panose="020F0502020204030204" pitchFamily="34" charset="0"/>
                    <a:cs typeface="F58"/>
                  </a:rPr>
                  <a:t>szélességi fának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és </a:t>
                </a:r>
                <a:r>
                  <a:rPr lang="hu-HU" sz="1600" b="1" i="1" kern="0" dirty="0">
                    <a:effectLst/>
                    <a:ea typeface="Calibri" panose="020F0502020204030204" pitchFamily="34" charset="0"/>
                    <a:cs typeface="F58"/>
                  </a:rPr>
                  <a:t>legrövidebb utak fájának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is nevezzük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 fordított irányban mindegyik, az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1600" kern="0" dirty="0" err="1">
                    <a:effectLst/>
                    <a:ea typeface="Calibri" panose="020F0502020204030204" pitchFamily="34" charset="0"/>
                    <a:cs typeface="F16"/>
                  </a:rPr>
                  <a:t>ből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 elérhető csúcsra a BFS által meghatározott legrövidebb utakat tartalmazza</a:t>
                </a:r>
                <a:endParaRPr lang="hu-H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Fordított ábrázolás célszerűsége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minden csúcsnak legfeljebb egy szülője, viszont több gyereke is lehet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tömörebb ábrázolás érhető el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817CA5B-5883-7E65-585B-630814D30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673576"/>
                <a:ext cx="10018713" cy="4817535"/>
              </a:xfrm>
              <a:blipFill>
                <a:blip r:embed="rId2"/>
                <a:stretch>
                  <a:fillRect l="-912" t="-380" r="-243" b="-2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35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0F5DE-D1FC-27A4-2B0B-1547A41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3935"/>
            <a:ext cx="10018713" cy="1063978"/>
          </a:xfrm>
        </p:spPr>
        <p:txBody>
          <a:bodyPr/>
          <a:lstStyle/>
          <a:p>
            <a:r>
              <a:rPr lang="hu-HU" dirty="0"/>
              <a:t>A szélességi gráfkeresés szemléltetése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A076F0-C6FC-720C-6C38-88692712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7913"/>
            <a:ext cx="10177112" cy="790220"/>
          </a:xfrm>
        </p:spPr>
        <p:txBody>
          <a:bodyPr/>
          <a:lstStyle/>
          <a:p>
            <a:pPr algn="l"/>
            <a:r>
              <a:rPr lang="hu-HU" sz="1800" b="0" i="0" u="none" strike="noStrike" baseline="0" dirty="0">
                <a:latin typeface="F16"/>
              </a:rPr>
              <a:t>Most is és a későbbiekben is, </a:t>
            </a:r>
            <a:r>
              <a:rPr lang="hu-HU" sz="1800" b="0" i="0" u="none" strike="noStrike" baseline="0" dirty="0">
                <a:latin typeface="F58"/>
              </a:rPr>
              <a:t>indeterminisztikus esetekben </a:t>
            </a:r>
            <a:r>
              <a:rPr lang="hu-HU" sz="1800" b="0" i="0" u="none" strike="noStrike" baseline="0" dirty="0">
                <a:latin typeface="F16"/>
              </a:rPr>
              <a:t>a kisebb indexű csúcsot részesítjük előnyben.</a:t>
            </a:r>
          </a:p>
          <a:p>
            <a:pPr algn="l"/>
            <a:r>
              <a:rPr lang="hu-HU" sz="1800" dirty="0">
                <a:latin typeface="F16"/>
              </a:rPr>
              <a:t>Kezdő csúcs: 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59B7E71-4A22-D010-276E-2B57DBE3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23" y="1998133"/>
            <a:ext cx="1341236" cy="2027096"/>
          </a:xfrm>
          <a:custGeom>
            <a:avLst/>
            <a:gdLst>
              <a:gd name="connsiteX0" fmla="*/ 0 w 1341236"/>
              <a:gd name="connsiteY0" fmla="*/ 0 h 2027096"/>
              <a:gd name="connsiteX1" fmla="*/ 473903 w 1341236"/>
              <a:gd name="connsiteY1" fmla="*/ 0 h 2027096"/>
              <a:gd name="connsiteX2" fmla="*/ 934394 w 1341236"/>
              <a:gd name="connsiteY2" fmla="*/ 0 h 2027096"/>
              <a:gd name="connsiteX3" fmla="*/ 1341236 w 1341236"/>
              <a:gd name="connsiteY3" fmla="*/ 0 h 2027096"/>
              <a:gd name="connsiteX4" fmla="*/ 1341236 w 1341236"/>
              <a:gd name="connsiteY4" fmla="*/ 445961 h 2027096"/>
              <a:gd name="connsiteX5" fmla="*/ 1341236 w 1341236"/>
              <a:gd name="connsiteY5" fmla="*/ 993277 h 2027096"/>
              <a:gd name="connsiteX6" fmla="*/ 1341236 w 1341236"/>
              <a:gd name="connsiteY6" fmla="*/ 1500051 h 2027096"/>
              <a:gd name="connsiteX7" fmla="*/ 1341236 w 1341236"/>
              <a:gd name="connsiteY7" fmla="*/ 2027096 h 2027096"/>
              <a:gd name="connsiteX8" fmla="*/ 894157 w 1341236"/>
              <a:gd name="connsiteY8" fmla="*/ 2027096 h 2027096"/>
              <a:gd name="connsiteX9" fmla="*/ 487316 w 1341236"/>
              <a:gd name="connsiteY9" fmla="*/ 2027096 h 2027096"/>
              <a:gd name="connsiteX10" fmla="*/ 0 w 1341236"/>
              <a:gd name="connsiteY10" fmla="*/ 2027096 h 2027096"/>
              <a:gd name="connsiteX11" fmla="*/ 0 w 1341236"/>
              <a:gd name="connsiteY11" fmla="*/ 1500051 h 2027096"/>
              <a:gd name="connsiteX12" fmla="*/ 0 w 1341236"/>
              <a:gd name="connsiteY12" fmla="*/ 1054090 h 2027096"/>
              <a:gd name="connsiteX13" fmla="*/ 0 w 1341236"/>
              <a:gd name="connsiteY13" fmla="*/ 567587 h 2027096"/>
              <a:gd name="connsiteX14" fmla="*/ 0 w 1341236"/>
              <a:gd name="connsiteY14" fmla="*/ 0 h 202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41236" h="2027096" fill="none" extrusionOk="0">
                <a:moveTo>
                  <a:pt x="0" y="0"/>
                </a:moveTo>
                <a:cubicBezTo>
                  <a:pt x="223134" y="-30362"/>
                  <a:pt x="350382" y="10560"/>
                  <a:pt x="473903" y="0"/>
                </a:cubicBezTo>
                <a:cubicBezTo>
                  <a:pt x="597424" y="-10560"/>
                  <a:pt x="792051" y="50252"/>
                  <a:pt x="934394" y="0"/>
                </a:cubicBezTo>
                <a:cubicBezTo>
                  <a:pt x="1076737" y="-50252"/>
                  <a:pt x="1205987" y="25997"/>
                  <a:pt x="1341236" y="0"/>
                </a:cubicBezTo>
                <a:cubicBezTo>
                  <a:pt x="1356852" y="135507"/>
                  <a:pt x="1296275" y="304671"/>
                  <a:pt x="1341236" y="445961"/>
                </a:cubicBezTo>
                <a:cubicBezTo>
                  <a:pt x="1386197" y="587251"/>
                  <a:pt x="1303657" y="874934"/>
                  <a:pt x="1341236" y="993277"/>
                </a:cubicBezTo>
                <a:cubicBezTo>
                  <a:pt x="1378815" y="1111620"/>
                  <a:pt x="1324372" y="1326109"/>
                  <a:pt x="1341236" y="1500051"/>
                </a:cubicBezTo>
                <a:cubicBezTo>
                  <a:pt x="1358100" y="1673993"/>
                  <a:pt x="1336093" y="1907686"/>
                  <a:pt x="1341236" y="2027096"/>
                </a:cubicBezTo>
                <a:cubicBezTo>
                  <a:pt x="1172187" y="2043698"/>
                  <a:pt x="1102647" y="2011803"/>
                  <a:pt x="894157" y="2027096"/>
                </a:cubicBezTo>
                <a:cubicBezTo>
                  <a:pt x="685667" y="2042389"/>
                  <a:pt x="650172" y="2018636"/>
                  <a:pt x="487316" y="2027096"/>
                </a:cubicBezTo>
                <a:cubicBezTo>
                  <a:pt x="324460" y="2035556"/>
                  <a:pt x="106696" y="1999403"/>
                  <a:pt x="0" y="2027096"/>
                </a:cubicBezTo>
                <a:cubicBezTo>
                  <a:pt x="-47936" y="1872128"/>
                  <a:pt x="23057" y="1607210"/>
                  <a:pt x="0" y="1500051"/>
                </a:cubicBezTo>
                <a:cubicBezTo>
                  <a:pt x="-23057" y="1392892"/>
                  <a:pt x="47760" y="1163218"/>
                  <a:pt x="0" y="1054090"/>
                </a:cubicBezTo>
                <a:cubicBezTo>
                  <a:pt x="-47760" y="944962"/>
                  <a:pt x="28548" y="765637"/>
                  <a:pt x="0" y="567587"/>
                </a:cubicBezTo>
                <a:cubicBezTo>
                  <a:pt x="-28548" y="369537"/>
                  <a:pt x="21063" y="245998"/>
                  <a:pt x="0" y="0"/>
                </a:cubicBezTo>
                <a:close/>
              </a:path>
              <a:path w="1341236" h="2027096" stroke="0" extrusionOk="0">
                <a:moveTo>
                  <a:pt x="0" y="0"/>
                </a:moveTo>
                <a:cubicBezTo>
                  <a:pt x="168706" y="-1260"/>
                  <a:pt x="238994" y="35767"/>
                  <a:pt x="433666" y="0"/>
                </a:cubicBezTo>
                <a:cubicBezTo>
                  <a:pt x="628338" y="-35767"/>
                  <a:pt x="644970" y="41464"/>
                  <a:pt x="840508" y="0"/>
                </a:cubicBezTo>
                <a:cubicBezTo>
                  <a:pt x="1036046" y="-41464"/>
                  <a:pt x="1220805" y="24581"/>
                  <a:pt x="1341236" y="0"/>
                </a:cubicBezTo>
                <a:cubicBezTo>
                  <a:pt x="1393409" y="197413"/>
                  <a:pt x="1328114" y="266747"/>
                  <a:pt x="1341236" y="486503"/>
                </a:cubicBezTo>
                <a:cubicBezTo>
                  <a:pt x="1354358" y="706259"/>
                  <a:pt x="1326476" y="754582"/>
                  <a:pt x="1341236" y="952735"/>
                </a:cubicBezTo>
                <a:cubicBezTo>
                  <a:pt x="1355996" y="1150888"/>
                  <a:pt x="1297270" y="1303406"/>
                  <a:pt x="1341236" y="1418967"/>
                </a:cubicBezTo>
                <a:cubicBezTo>
                  <a:pt x="1385202" y="1534528"/>
                  <a:pt x="1333310" y="1846967"/>
                  <a:pt x="1341236" y="2027096"/>
                </a:cubicBezTo>
                <a:cubicBezTo>
                  <a:pt x="1120563" y="2074100"/>
                  <a:pt x="1056892" y="1982756"/>
                  <a:pt x="894157" y="2027096"/>
                </a:cubicBezTo>
                <a:cubicBezTo>
                  <a:pt x="731422" y="2071436"/>
                  <a:pt x="644308" y="2001269"/>
                  <a:pt x="487316" y="2027096"/>
                </a:cubicBezTo>
                <a:cubicBezTo>
                  <a:pt x="330324" y="2052923"/>
                  <a:pt x="185917" y="2008966"/>
                  <a:pt x="0" y="2027096"/>
                </a:cubicBezTo>
                <a:cubicBezTo>
                  <a:pt x="-1348" y="1831860"/>
                  <a:pt x="55163" y="1638083"/>
                  <a:pt x="0" y="1520322"/>
                </a:cubicBezTo>
                <a:cubicBezTo>
                  <a:pt x="-55163" y="1402561"/>
                  <a:pt x="17469" y="1196343"/>
                  <a:pt x="0" y="993277"/>
                </a:cubicBezTo>
                <a:cubicBezTo>
                  <a:pt x="-17469" y="790211"/>
                  <a:pt x="32030" y="731405"/>
                  <a:pt x="0" y="506774"/>
                </a:cubicBezTo>
                <a:cubicBezTo>
                  <a:pt x="-32030" y="282143"/>
                  <a:pt x="45081" y="12429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D9CC9CD-BB2E-7CDE-BE0A-5BF3595BC81B}"/>
              </a:ext>
            </a:extLst>
          </p:cNvPr>
          <p:cNvSpPr txBox="1"/>
          <p:nvPr/>
        </p:nvSpPr>
        <p:spPr>
          <a:xfrm>
            <a:off x="8161867" y="1603023"/>
            <a:ext cx="21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0" i="0" u="none" strike="noStrike" baseline="0" dirty="0">
                <a:latin typeface="F16"/>
              </a:rPr>
              <a:t>A gráf szélességi fája: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817D7AA-E28E-A861-DD8E-9787BE21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670" y="4025229"/>
            <a:ext cx="5953610" cy="2694792"/>
          </a:xfrm>
          <a:custGeom>
            <a:avLst/>
            <a:gdLst>
              <a:gd name="connsiteX0" fmla="*/ 0 w 5953610"/>
              <a:gd name="connsiteY0" fmla="*/ 0 h 2694792"/>
              <a:gd name="connsiteX1" fmla="*/ 416753 w 5953610"/>
              <a:gd name="connsiteY1" fmla="*/ 0 h 2694792"/>
              <a:gd name="connsiteX2" fmla="*/ 1071650 w 5953610"/>
              <a:gd name="connsiteY2" fmla="*/ 0 h 2694792"/>
              <a:gd name="connsiteX3" fmla="*/ 1607475 w 5953610"/>
              <a:gd name="connsiteY3" fmla="*/ 0 h 2694792"/>
              <a:gd name="connsiteX4" fmla="*/ 2202836 w 5953610"/>
              <a:gd name="connsiteY4" fmla="*/ 0 h 2694792"/>
              <a:gd name="connsiteX5" fmla="*/ 2917269 w 5953610"/>
              <a:gd name="connsiteY5" fmla="*/ 0 h 2694792"/>
              <a:gd name="connsiteX6" fmla="*/ 3393558 w 5953610"/>
              <a:gd name="connsiteY6" fmla="*/ 0 h 2694792"/>
              <a:gd name="connsiteX7" fmla="*/ 4048455 w 5953610"/>
              <a:gd name="connsiteY7" fmla="*/ 0 h 2694792"/>
              <a:gd name="connsiteX8" fmla="*/ 4524744 w 5953610"/>
              <a:gd name="connsiteY8" fmla="*/ 0 h 2694792"/>
              <a:gd name="connsiteX9" fmla="*/ 5120105 w 5953610"/>
              <a:gd name="connsiteY9" fmla="*/ 0 h 2694792"/>
              <a:gd name="connsiteX10" fmla="*/ 5953610 w 5953610"/>
              <a:gd name="connsiteY10" fmla="*/ 0 h 2694792"/>
              <a:gd name="connsiteX11" fmla="*/ 5953610 w 5953610"/>
              <a:gd name="connsiteY11" fmla="*/ 458115 h 2694792"/>
              <a:gd name="connsiteX12" fmla="*/ 5953610 w 5953610"/>
              <a:gd name="connsiteY12" fmla="*/ 1050969 h 2694792"/>
              <a:gd name="connsiteX13" fmla="*/ 5953610 w 5953610"/>
              <a:gd name="connsiteY13" fmla="*/ 1589927 h 2694792"/>
              <a:gd name="connsiteX14" fmla="*/ 5953610 w 5953610"/>
              <a:gd name="connsiteY14" fmla="*/ 2182782 h 2694792"/>
              <a:gd name="connsiteX15" fmla="*/ 5953610 w 5953610"/>
              <a:gd name="connsiteY15" fmla="*/ 2694792 h 2694792"/>
              <a:gd name="connsiteX16" fmla="*/ 5417785 w 5953610"/>
              <a:gd name="connsiteY16" fmla="*/ 2694792 h 2694792"/>
              <a:gd name="connsiteX17" fmla="*/ 4881960 w 5953610"/>
              <a:gd name="connsiteY17" fmla="*/ 2694792 h 2694792"/>
              <a:gd name="connsiteX18" fmla="*/ 4227063 w 5953610"/>
              <a:gd name="connsiteY18" fmla="*/ 2694792 h 2694792"/>
              <a:gd name="connsiteX19" fmla="*/ 3631702 w 5953610"/>
              <a:gd name="connsiteY19" fmla="*/ 2694792 h 2694792"/>
              <a:gd name="connsiteX20" fmla="*/ 2917269 w 5953610"/>
              <a:gd name="connsiteY20" fmla="*/ 2694792 h 2694792"/>
              <a:gd name="connsiteX21" fmla="*/ 2202836 w 5953610"/>
              <a:gd name="connsiteY21" fmla="*/ 2694792 h 2694792"/>
              <a:gd name="connsiteX22" fmla="*/ 1547939 w 5953610"/>
              <a:gd name="connsiteY22" fmla="*/ 2694792 h 2694792"/>
              <a:gd name="connsiteX23" fmla="*/ 893042 w 5953610"/>
              <a:gd name="connsiteY23" fmla="*/ 2694792 h 2694792"/>
              <a:gd name="connsiteX24" fmla="*/ 0 w 5953610"/>
              <a:gd name="connsiteY24" fmla="*/ 2694792 h 2694792"/>
              <a:gd name="connsiteX25" fmla="*/ 0 w 5953610"/>
              <a:gd name="connsiteY25" fmla="*/ 2209729 h 2694792"/>
              <a:gd name="connsiteX26" fmla="*/ 0 w 5953610"/>
              <a:gd name="connsiteY26" fmla="*/ 1670771 h 2694792"/>
              <a:gd name="connsiteX27" fmla="*/ 0 w 5953610"/>
              <a:gd name="connsiteY27" fmla="*/ 1131813 h 2694792"/>
              <a:gd name="connsiteX28" fmla="*/ 0 w 5953610"/>
              <a:gd name="connsiteY28" fmla="*/ 673698 h 2694792"/>
              <a:gd name="connsiteX29" fmla="*/ 0 w 5953610"/>
              <a:gd name="connsiteY29" fmla="*/ 0 h 26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53610" h="2694792" fill="none" extrusionOk="0">
                <a:moveTo>
                  <a:pt x="0" y="0"/>
                </a:moveTo>
                <a:cubicBezTo>
                  <a:pt x="139696" y="-16121"/>
                  <a:pt x="248316" y="32642"/>
                  <a:pt x="416753" y="0"/>
                </a:cubicBezTo>
                <a:cubicBezTo>
                  <a:pt x="585190" y="-32642"/>
                  <a:pt x="873347" y="68665"/>
                  <a:pt x="1071650" y="0"/>
                </a:cubicBezTo>
                <a:cubicBezTo>
                  <a:pt x="1269953" y="-68665"/>
                  <a:pt x="1380657" y="11826"/>
                  <a:pt x="1607475" y="0"/>
                </a:cubicBezTo>
                <a:cubicBezTo>
                  <a:pt x="1834293" y="-11826"/>
                  <a:pt x="1922496" y="14832"/>
                  <a:pt x="2202836" y="0"/>
                </a:cubicBezTo>
                <a:cubicBezTo>
                  <a:pt x="2483176" y="-14832"/>
                  <a:pt x="2564170" y="82690"/>
                  <a:pt x="2917269" y="0"/>
                </a:cubicBezTo>
                <a:cubicBezTo>
                  <a:pt x="3270368" y="-82690"/>
                  <a:pt x="3273128" y="9718"/>
                  <a:pt x="3393558" y="0"/>
                </a:cubicBezTo>
                <a:cubicBezTo>
                  <a:pt x="3513988" y="-9718"/>
                  <a:pt x="3904506" y="60426"/>
                  <a:pt x="4048455" y="0"/>
                </a:cubicBezTo>
                <a:cubicBezTo>
                  <a:pt x="4192404" y="-60426"/>
                  <a:pt x="4346676" y="19744"/>
                  <a:pt x="4524744" y="0"/>
                </a:cubicBezTo>
                <a:cubicBezTo>
                  <a:pt x="4702812" y="-19744"/>
                  <a:pt x="4850525" y="23895"/>
                  <a:pt x="5120105" y="0"/>
                </a:cubicBezTo>
                <a:cubicBezTo>
                  <a:pt x="5389685" y="-23895"/>
                  <a:pt x="5644526" y="55083"/>
                  <a:pt x="5953610" y="0"/>
                </a:cubicBezTo>
                <a:cubicBezTo>
                  <a:pt x="5958417" y="138962"/>
                  <a:pt x="5932205" y="338844"/>
                  <a:pt x="5953610" y="458115"/>
                </a:cubicBezTo>
                <a:cubicBezTo>
                  <a:pt x="5975015" y="577387"/>
                  <a:pt x="5894254" y="916713"/>
                  <a:pt x="5953610" y="1050969"/>
                </a:cubicBezTo>
                <a:cubicBezTo>
                  <a:pt x="6012966" y="1185225"/>
                  <a:pt x="5915405" y="1370003"/>
                  <a:pt x="5953610" y="1589927"/>
                </a:cubicBezTo>
                <a:cubicBezTo>
                  <a:pt x="5991815" y="1809851"/>
                  <a:pt x="5950751" y="1960033"/>
                  <a:pt x="5953610" y="2182782"/>
                </a:cubicBezTo>
                <a:cubicBezTo>
                  <a:pt x="5956469" y="2405532"/>
                  <a:pt x="5914620" y="2524564"/>
                  <a:pt x="5953610" y="2694792"/>
                </a:cubicBezTo>
                <a:cubicBezTo>
                  <a:pt x="5807436" y="2736069"/>
                  <a:pt x="5528977" y="2659801"/>
                  <a:pt x="5417785" y="2694792"/>
                </a:cubicBezTo>
                <a:cubicBezTo>
                  <a:pt x="5306594" y="2729783"/>
                  <a:pt x="5068859" y="2672518"/>
                  <a:pt x="4881960" y="2694792"/>
                </a:cubicBezTo>
                <a:cubicBezTo>
                  <a:pt x="4695062" y="2717066"/>
                  <a:pt x="4498943" y="2656211"/>
                  <a:pt x="4227063" y="2694792"/>
                </a:cubicBezTo>
                <a:cubicBezTo>
                  <a:pt x="3955183" y="2733373"/>
                  <a:pt x="3891381" y="2638869"/>
                  <a:pt x="3631702" y="2694792"/>
                </a:cubicBezTo>
                <a:cubicBezTo>
                  <a:pt x="3372023" y="2750715"/>
                  <a:pt x="3111129" y="2629956"/>
                  <a:pt x="2917269" y="2694792"/>
                </a:cubicBezTo>
                <a:cubicBezTo>
                  <a:pt x="2723409" y="2759628"/>
                  <a:pt x="2524909" y="2632063"/>
                  <a:pt x="2202836" y="2694792"/>
                </a:cubicBezTo>
                <a:cubicBezTo>
                  <a:pt x="1880763" y="2757521"/>
                  <a:pt x="1775625" y="2676758"/>
                  <a:pt x="1547939" y="2694792"/>
                </a:cubicBezTo>
                <a:cubicBezTo>
                  <a:pt x="1320253" y="2712826"/>
                  <a:pt x="1123370" y="2634002"/>
                  <a:pt x="893042" y="2694792"/>
                </a:cubicBezTo>
                <a:cubicBezTo>
                  <a:pt x="662714" y="2755582"/>
                  <a:pt x="304979" y="2601355"/>
                  <a:pt x="0" y="2694792"/>
                </a:cubicBezTo>
                <a:cubicBezTo>
                  <a:pt x="-52708" y="2558315"/>
                  <a:pt x="37747" y="2427758"/>
                  <a:pt x="0" y="2209729"/>
                </a:cubicBezTo>
                <a:cubicBezTo>
                  <a:pt x="-37747" y="1991700"/>
                  <a:pt x="41220" y="1907171"/>
                  <a:pt x="0" y="1670771"/>
                </a:cubicBezTo>
                <a:cubicBezTo>
                  <a:pt x="-41220" y="1434371"/>
                  <a:pt x="59863" y="1351726"/>
                  <a:pt x="0" y="1131813"/>
                </a:cubicBezTo>
                <a:cubicBezTo>
                  <a:pt x="-59863" y="911900"/>
                  <a:pt x="26844" y="782452"/>
                  <a:pt x="0" y="673698"/>
                </a:cubicBezTo>
                <a:cubicBezTo>
                  <a:pt x="-26844" y="564944"/>
                  <a:pt x="36304" y="212622"/>
                  <a:pt x="0" y="0"/>
                </a:cubicBezTo>
                <a:close/>
              </a:path>
              <a:path w="5953610" h="2694792" stroke="0" extrusionOk="0">
                <a:moveTo>
                  <a:pt x="0" y="0"/>
                </a:moveTo>
                <a:cubicBezTo>
                  <a:pt x="125953" y="-7813"/>
                  <a:pt x="358775" y="8183"/>
                  <a:pt x="535825" y="0"/>
                </a:cubicBezTo>
                <a:cubicBezTo>
                  <a:pt x="712875" y="-8183"/>
                  <a:pt x="794078" y="13040"/>
                  <a:pt x="952578" y="0"/>
                </a:cubicBezTo>
                <a:cubicBezTo>
                  <a:pt x="1111078" y="-13040"/>
                  <a:pt x="1488238" y="60537"/>
                  <a:pt x="1667011" y="0"/>
                </a:cubicBezTo>
                <a:cubicBezTo>
                  <a:pt x="1845784" y="-60537"/>
                  <a:pt x="1973071" y="16179"/>
                  <a:pt x="2202836" y="0"/>
                </a:cubicBezTo>
                <a:cubicBezTo>
                  <a:pt x="2432601" y="-16179"/>
                  <a:pt x="2613048" y="5110"/>
                  <a:pt x="2738661" y="0"/>
                </a:cubicBezTo>
                <a:cubicBezTo>
                  <a:pt x="2864274" y="-5110"/>
                  <a:pt x="3166553" y="65953"/>
                  <a:pt x="3453094" y="0"/>
                </a:cubicBezTo>
                <a:cubicBezTo>
                  <a:pt x="3739635" y="-65953"/>
                  <a:pt x="3736600" y="19627"/>
                  <a:pt x="3929383" y="0"/>
                </a:cubicBezTo>
                <a:cubicBezTo>
                  <a:pt x="4122166" y="-19627"/>
                  <a:pt x="4350347" y="70560"/>
                  <a:pt x="4643816" y="0"/>
                </a:cubicBezTo>
                <a:cubicBezTo>
                  <a:pt x="4937285" y="-70560"/>
                  <a:pt x="5197844" y="34201"/>
                  <a:pt x="5358249" y="0"/>
                </a:cubicBezTo>
                <a:cubicBezTo>
                  <a:pt x="5518654" y="-34201"/>
                  <a:pt x="5721313" y="40898"/>
                  <a:pt x="5953610" y="0"/>
                </a:cubicBezTo>
                <a:cubicBezTo>
                  <a:pt x="5986812" y="228406"/>
                  <a:pt x="5921751" y="404029"/>
                  <a:pt x="5953610" y="592854"/>
                </a:cubicBezTo>
                <a:cubicBezTo>
                  <a:pt x="5985469" y="781679"/>
                  <a:pt x="5912886" y="947118"/>
                  <a:pt x="5953610" y="1158761"/>
                </a:cubicBezTo>
                <a:cubicBezTo>
                  <a:pt x="5994334" y="1370404"/>
                  <a:pt x="5902325" y="1490162"/>
                  <a:pt x="5953610" y="1616875"/>
                </a:cubicBezTo>
                <a:cubicBezTo>
                  <a:pt x="6004895" y="1743588"/>
                  <a:pt x="5910792" y="2009764"/>
                  <a:pt x="5953610" y="2155834"/>
                </a:cubicBezTo>
                <a:cubicBezTo>
                  <a:pt x="5996428" y="2301904"/>
                  <a:pt x="5912279" y="2556520"/>
                  <a:pt x="5953610" y="2694792"/>
                </a:cubicBezTo>
                <a:cubicBezTo>
                  <a:pt x="5738580" y="2762450"/>
                  <a:pt x="5548479" y="2658352"/>
                  <a:pt x="5358249" y="2694792"/>
                </a:cubicBezTo>
                <a:cubicBezTo>
                  <a:pt x="5168019" y="2731232"/>
                  <a:pt x="4982348" y="2630892"/>
                  <a:pt x="4643816" y="2694792"/>
                </a:cubicBezTo>
                <a:cubicBezTo>
                  <a:pt x="4305284" y="2758692"/>
                  <a:pt x="4290376" y="2633152"/>
                  <a:pt x="4048455" y="2694792"/>
                </a:cubicBezTo>
                <a:cubicBezTo>
                  <a:pt x="3806534" y="2756432"/>
                  <a:pt x="3736315" y="2656638"/>
                  <a:pt x="3631702" y="2694792"/>
                </a:cubicBezTo>
                <a:cubicBezTo>
                  <a:pt x="3527089" y="2732946"/>
                  <a:pt x="3292662" y="2646918"/>
                  <a:pt x="3155413" y="2694792"/>
                </a:cubicBezTo>
                <a:cubicBezTo>
                  <a:pt x="3018164" y="2742666"/>
                  <a:pt x="2663876" y="2661880"/>
                  <a:pt x="2440980" y="2694792"/>
                </a:cubicBezTo>
                <a:cubicBezTo>
                  <a:pt x="2218084" y="2727704"/>
                  <a:pt x="1971485" y="2630668"/>
                  <a:pt x="1845619" y="2694792"/>
                </a:cubicBezTo>
                <a:cubicBezTo>
                  <a:pt x="1719753" y="2758916"/>
                  <a:pt x="1603476" y="2655492"/>
                  <a:pt x="1369330" y="2694792"/>
                </a:cubicBezTo>
                <a:cubicBezTo>
                  <a:pt x="1135184" y="2734092"/>
                  <a:pt x="906890" y="2683942"/>
                  <a:pt x="773969" y="2694792"/>
                </a:cubicBezTo>
                <a:cubicBezTo>
                  <a:pt x="641048" y="2705642"/>
                  <a:pt x="247398" y="2652217"/>
                  <a:pt x="0" y="2694792"/>
                </a:cubicBezTo>
                <a:cubicBezTo>
                  <a:pt x="-49264" y="2466911"/>
                  <a:pt x="7495" y="2370522"/>
                  <a:pt x="0" y="2236677"/>
                </a:cubicBezTo>
                <a:cubicBezTo>
                  <a:pt x="-7495" y="2102833"/>
                  <a:pt x="11190" y="1857662"/>
                  <a:pt x="0" y="1670771"/>
                </a:cubicBezTo>
                <a:cubicBezTo>
                  <a:pt x="-11190" y="1483880"/>
                  <a:pt x="1526" y="1417066"/>
                  <a:pt x="0" y="1185708"/>
                </a:cubicBezTo>
                <a:cubicBezTo>
                  <a:pt x="-1526" y="954350"/>
                  <a:pt x="9667" y="755909"/>
                  <a:pt x="0" y="592854"/>
                </a:cubicBezTo>
                <a:cubicBezTo>
                  <a:pt x="-9667" y="429799"/>
                  <a:pt x="70467" y="23217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C3A44AD-37ED-A0B1-EE72-C1AB4484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867" y="2051234"/>
            <a:ext cx="2669715" cy="1920893"/>
          </a:xfrm>
          <a:custGeom>
            <a:avLst/>
            <a:gdLst>
              <a:gd name="connsiteX0" fmla="*/ 0 w 2669715"/>
              <a:gd name="connsiteY0" fmla="*/ 0 h 1920893"/>
              <a:gd name="connsiteX1" fmla="*/ 480549 w 2669715"/>
              <a:gd name="connsiteY1" fmla="*/ 0 h 1920893"/>
              <a:gd name="connsiteX2" fmla="*/ 1041189 w 2669715"/>
              <a:gd name="connsiteY2" fmla="*/ 0 h 1920893"/>
              <a:gd name="connsiteX3" fmla="*/ 1548435 w 2669715"/>
              <a:gd name="connsiteY3" fmla="*/ 0 h 1920893"/>
              <a:gd name="connsiteX4" fmla="*/ 2028983 w 2669715"/>
              <a:gd name="connsiteY4" fmla="*/ 0 h 1920893"/>
              <a:gd name="connsiteX5" fmla="*/ 2669715 w 2669715"/>
              <a:gd name="connsiteY5" fmla="*/ 0 h 1920893"/>
              <a:gd name="connsiteX6" fmla="*/ 2669715 w 2669715"/>
              <a:gd name="connsiteY6" fmla="*/ 480223 h 1920893"/>
              <a:gd name="connsiteX7" fmla="*/ 2669715 w 2669715"/>
              <a:gd name="connsiteY7" fmla="*/ 960447 h 1920893"/>
              <a:gd name="connsiteX8" fmla="*/ 2669715 w 2669715"/>
              <a:gd name="connsiteY8" fmla="*/ 1402252 h 1920893"/>
              <a:gd name="connsiteX9" fmla="*/ 2669715 w 2669715"/>
              <a:gd name="connsiteY9" fmla="*/ 1920893 h 1920893"/>
              <a:gd name="connsiteX10" fmla="*/ 2189166 w 2669715"/>
              <a:gd name="connsiteY10" fmla="*/ 1920893 h 1920893"/>
              <a:gd name="connsiteX11" fmla="*/ 1735315 w 2669715"/>
              <a:gd name="connsiteY11" fmla="*/ 1920893 h 1920893"/>
              <a:gd name="connsiteX12" fmla="*/ 1174675 w 2669715"/>
              <a:gd name="connsiteY12" fmla="*/ 1920893 h 1920893"/>
              <a:gd name="connsiteX13" fmla="*/ 694126 w 2669715"/>
              <a:gd name="connsiteY13" fmla="*/ 1920893 h 1920893"/>
              <a:gd name="connsiteX14" fmla="*/ 0 w 2669715"/>
              <a:gd name="connsiteY14" fmla="*/ 1920893 h 1920893"/>
              <a:gd name="connsiteX15" fmla="*/ 0 w 2669715"/>
              <a:gd name="connsiteY15" fmla="*/ 1402252 h 1920893"/>
              <a:gd name="connsiteX16" fmla="*/ 0 w 2669715"/>
              <a:gd name="connsiteY16" fmla="*/ 960447 h 1920893"/>
              <a:gd name="connsiteX17" fmla="*/ 0 w 2669715"/>
              <a:gd name="connsiteY17" fmla="*/ 461014 h 1920893"/>
              <a:gd name="connsiteX18" fmla="*/ 0 w 2669715"/>
              <a:gd name="connsiteY18" fmla="*/ 0 h 192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15" h="1920893" fill="none" extrusionOk="0">
                <a:moveTo>
                  <a:pt x="0" y="0"/>
                </a:moveTo>
                <a:cubicBezTo>
                  <a:pt x="184127" y="-23676"/>
                  <a:pt x="329023" y="27947"/>
                  <a:pt x="480549" y="0"/>
                </a:cubicBezTo>
                <a:cubicBezTo>
                  <a:pt x="632075" y="-27947"/>
                  <a:pt x="925836" y="23499"/>
                  <a:pt x="1041189" y="0"/>
                </a:cubicBezTo>
                <a:cubicBezTo>
                  <a:pt x="1156542" y="-23499"/>
                  <a:pt x="1348924" y="22819"/>
                  <a:pt x="1548435" y="0"/>
                </a:cubicBezTo>
                <a:cubicBezTo>
                  <a:pt x="1747946" y="-22819"/>
                  <a:pt x="1802174" y="8263"/>
                  <a:pt x="2028983" y="0"/>
                </a:cubicBezTo>
                <a:cubicBezTo>
                  <a:pt x="2255792" y="-8263"/>
                  <a:pt x="2453415" y="68667"/>
                  <a:pt x="2669715" y="0"/>
                </a:cubicBezTo>
                <a:cubicBezTo>
                  <a:pt x="2703232" y="194939"/>
                  <a:pt x="2659698" y="310366"/>
                  <a:pt x="2669715" y="480223"/>
                </a:cubicBezTo>
                <a:cubicBezTo>
                  <a:pt x="2679732" y="650080"/>
                  <a:pt x="2644399" y="782999"/>
                  <a:pt x="2669715" y="960447"/>
                </a:cubicBezTo>
                <a:cubicBezTo>
                  <a:pt x="2695031" y="1137895"/>
                  <a:pt x="2655081" y="1185079"/>
                  <a:pt x="2669715" y="1402252"/>
                </a:cubicBezTo>
                <a:cubicBezTo>
                  <a:pt x="2684349" y="1619426"/>
                  <a:pt x="2613157" y="1801855"/>
                  <a:pt x="2669715" y="1920893"/>
                </a:cubicBezTo>
                <a:cubicBezTo>
                  <a:pt x="2449698" y="1933235"/>
                  <a:pt x="2366055" y="1877689"/>
                  <a:pt x="2189166" y="1920893"/>
                </a:cubicBezTo>
                <a:cubicBezTo>
                  <a:pt x="2012277" y="1964097"/>
                  <a:pt x="1909491" y="1917062"/>
                  <a:pt x="1735315" y="1920893"/>
                </a:cubicBezTo>
                <a:cubicBezTo>
                  <a:pt x="1561139" y="1924724"/>
                  <a:pt x="1337128" y="1908920"/>
                  <a:pt x="1174675" y="1920893"/>
                </a:cubicBezTo>
                <a:cubicBezTo>
                  <a:pt x="1012222" y="1932866"/>
                  <a:pt x="897207" y="1919783"/>
                  <a:pt x="694126" y="1920893"/>
                </a:cubicBezTo>
                <a:cubicBezTo>
                  <a:pt x="491045" y="1922003"/>
                  <a:pt x="300298" y="1894280"/>
                  <a:pt x="0" y="1920893"/>
                </a:cubicBezTo>
                <a:cubicBezTo>
                  <a:pt x="-60591" y="1816260"/>
                  <a:pt x="28131" y="1581593"/>
                  <a:pt x="0" y="1402252"/>
                </a:cubicBezTo>
                <a:cubicBezTo>
                  <a:pt x="-28131" y="1222911"/>
                  <a:pt x="8237" y="1157539"/>
                  <a:pt x="0" y="960447"/>
                </a:cubicBezTo>
                <a:cubicBezTo>
                  <a:pt x="-8237" y="763356"/>
                  <a:pt x="25123" y="590734"/>
                  <a:pt x="0" y="461014"/>
                </a:cubicBezTo>
                <a:cubicBezTo>
                  <a:pt x="-25123" y="331294"/>
                  <a:pt x="28246" y="116417"/>
                  <a:pt x="0" y="0"/>
                </a:cubicBezTo>
                <a:close/>
              </a:path>
              <a:path w="2669715" h="1920893" stroke="0" extrusionOk="0">
                <a:moveTo>
                  <a:pt x="0" y="0"/>
                </a:moveTo>
                <a:cubicBezTo>
                  <a:pt x="168909" y="-16671"/>
                  <a:pt x="372812" y="58097"/>
                  <a:pt x="507246" y="0"/>
                </a:cubicBezTo>
                <a:cubicBezTo>
                  <a:pt x="641680" y="-58097"/>
                  <a:pt x="835414" y="20788"/>
                  <a:pt x="961097" y="0"/>
                </a:cubicBezTo>
                <a:cubicBezTo>
                  <a:pt x="1086780" y="-20788"/>
                  <a:pt x="1299917" y="52807"/>
                  <a:pt x="1548435" y="0"/>
                </a:cubicBezTo>
                <a:cubicBezTo>
                  <a:pt x="1796953" y="-52807"/>
                  <a:pt x="1867996" y="37647"/>
                  <a:pt x="2055681" y="0"/>
                </a:cubicBezTo>
                <a:cubicBezTo>
                  <a:pt x="2243366" y="-37647"/>
                  <a:pt x="2473325" y="21688"/>
                  <a:pt x="2669715" y="0"/>
                </a:cubicBezTo>
                <a:cubicBezTo>
                  <a:pt x="2677004" y="229579"/>
                  <a:pt x="2647106" y="365526"/>
                  <a:pt x="2669715" y="518641"/>
                </a:cubicBezTo>
                <a:cubicBezTo>
                  <a:pt x="2692324" y="671756"/>
                  <a:pt x="2666337" y="901346"/>
                  <a:pt x="2669715" y="998864"/>
                </a:cubicBezTo>
                <a:cubicBezTo>
                  <a:pt x="2673093" y="1096382"/>
                  <a:pt x="2630587" y="1311707"/>
                  <a:pt x="2669715" y="1479088"/>
                </a:cubicBezTo>
                <a:cubicBezTo>
                  <a:pt x="2708843" y="1646469"/>
                  <a:pt x="2626263" y="1709302"/>
                  <a:pt x="2669715" y="1920893"/>
                </a:cubicBezTo>
                <a:cubicBezTo>
                  <a:pt x="2432150" y="1933719"/>
                  <a:pt x="2305079" y="1870021"/>
                  <a:pt x="2189166" y="1920893"/>
                </a:cubicBezTo>
                <a:cubicBezTo>
                  <a:pt x="2073253" y="1971765"/>
                  <a:pt x="1768201" y="1884110"/>
                  <a:pt x="1655223" y="1920893"/>
                </a:cubicBezTo>
                <a:cubicBezTo>
                  <a:pt x="1542245" y="1957676"/>
                  <a:pt x="1269667" y="1889849"/>
                  <a:pt x="1147977" y="1920893"/>
                </a:cubicBezTo>
                <a:cubicBezTo>
                  <a:pt x="1026287" y="1951937"/>
                  <a:pt x="681561" y="1868495"/>
                  <a:pt x="560640" y="1920893"/>
                </a:cubicBezTo>
                <a:cubicBezTo>
                  <a:pt x="439719" y="1973291"/>
                  <a:pt x="272218" y="1860958"/>
                  <a:pt x="0" y="1920893"/>
                </a:cubicBezTo>
                <a:cubicBezTo>
                  <a:pt x="-27626" y="1800522"/>
                  <a:pt x="41102" y="1673374"/>
                  <a:pt x="0" y="1479088"/>
                </a:cubicBezTo>
                <a:cubicBezTo>
                  <a:pt x="-41102" y="1284802"/>
                  <a:pt x="46433" y="1103328"/>
                  <a:pt x="0" y="998864"/>
                </a:cubicBezTo>
                <a:cubicBezTo>
                  <a:pt x="-46433" y="894400"/>
                  <a:pt x="40768" y="738824"/>
                  <a:pt x="0" y="537850"/>
                </a:cubicBezTo>
                <a:cubicBezTo>
                  <a:pt x="-40768" y="336876"/>
                  <a:pt x="378" y="207765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24E930E-8A54-2621-7D35-421D39300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779" y="1998133"/>
            <a:ext cx="3573781" cy="2027096"/>
          </a:xfrm>
          <a:custGeom>
            <a:avLst/>
            <a:gdLst>
              <a:gd name="connsiteX0" fmla="*/ 0 w 3573781"/>
              <a:gd name="connsiteY0" fmla="*/ 0 h 2027096"/>
              <a:gd name="connsiteX1" fmla="*/ 559892 w 3573781"/>
              <a:gd name="connsiteY1" fmla="*/ 0 h 2027096"/>
              <a:gd name="connsiteX2" fmla="*/ 1084047 w 3573781"/>
              <a:gd name="connsiteY2" fmla="*/ 0 h 2027096"/>
              <a:gd name="connsiteX3" fmla="*/ 1715415 w 3573781"/>
              <a:gd name="connsiteY3" fmla="*/ 0 h 2027096"/>
              <a:gd name="connsiteX4" fmla="*/ 2311045 w 3573781"/>
              <a:gd name="connsiteY4" fmla="*/ 0 h 2027096"/>
              <a:gd name="connsiteX5" fmla="*/ 2906675 w 3573781"/>
              <a:gd name="connsiteY5" fmla="*/ 0 h 2027096"/>
              <a:gd name="connsiteX6" fmla="*/ 3573781 w 3573781"/>
              <a:gd name="connsiteY6" fmla="*/ 0 h 2027096"/>
              <a:gd name="connsiteX7" fmla="*/ 3573781 w 3573781"/>
              <a:gd name="connsiteY7" fmla="*/ 527045 h 2027096"/>
              <a:gd name="connsiteX8" fmla="*/ 3573781 w 3573781"/>
              <a:gd name="connsiteY8" fmla="*/ 993277 h 2027096"/>
              <a:gd name="connsiteX9" fmla="*/ 3573781 w 3573781"/>
              <a:gd name="connsiteY9" fmla="*/ 1520322 h 2027096"/>
              <a:gd name="connsiteX10" fmla="*/ 3573781 w 3573781"/>
              <a:gd name="connsiteY10" fmla="*/ 2027096 h 2027096"/>
              <a:gd name="connsiteX11" fmla="*/ 2942413 w 3573781"/>
              <a:gd name="connsiteY11" fmla="*/ 2027096 h 2027096"/>
              <a:gd name="connsiteX12" fmla="*/ 2311045 w 3573781"/>
              <a:gd name="connsiteY12" fmla="*/ 2027096 h 2027096"/>
              <a:gd name="connsiteX13" fmla="*/ 1643939 w 3573781"/>
              <a:gd name="connsiteY13" fmla="*/ 2027096 h 2027096"/>
              <a:gd name="connsiteX14" fmla="*/ 1084047 w 3573781"/>
              <a:gd name="connsiteY14" fmla="*/ 2027096 h 2027096"/>
              <a:gd name="connsiteX15" fmla="*/ 0 w 3573781"/>
              <a:gd name="connsiteY15" fmla="*/ 2027096 h 2027096"/>
              <a:gd name="connsiteX16" fmla="*/ 0 w 3573781"/>
              <a:gd name="connsiteY16" fmla="*/ 1560864 h 2027096"/>
              <a:gd name="connsiteX17" fmla="*/ 0 w 3573781"/>
              <a:gd name="connsiteY17" fmla="*/ 1054090 h 2027096"/>
              <a:gd name="connsiteX18" fmla="*/ 0 w 3573781"/>
              <a:gd name="connsiteY18" fmla="*/ 527045 h 2027096"/>
              <a:gd name="connsiteX19" fmla="*/ 0 w 3573781"/>
              <a:gd name="connsiteY19" fmla="*/ 0 h 202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73781" h="2027096" fill="none" extrusionOk="0">
                <a:moveTo>
                  <a:pt x="0" y="0"/>
                </a:moveTo>
                <a:cubicBezTo>
                  <a:pt x="244030" y="-46077"/>
                  <a:pt x="311708" y="1740"/>
                  <a:pt x="559892" y="0"/>
                </a:cubicBezTo>
                <a:cubicBezTo>
                  <a:pt x="808076" y="-1740"/>
                  <a:pt x="975573" y="14599"/>
                  <a:pt x="1084047" y="0"/>
                </a:cubicBezTo>
                <a:cubicBezTo>
                  <a:pt x="1192522" y="-14599"/>
                  <a:pt x="1551886" y="6705"/>
                  <a:pt x="1715415" y="0"/>
                </a:cubicBezTo>
                <a:cubicBezTo>
                  <a:pt x="1878944" y="-6705"/>
                  <a:pt x="2187074" y="26881"/>
                  <a:pt x="2311045" y="0"/>
                </a:cubicBezTo>
                <a:cubicBezTo>
                  <a:pt x="2435016" y="-26881"/>
                  <a:pt x="2722590" y="62890"/>
                  <a:pt x="2906675" y="0"/>
                </a:cubicBezTo>
                <a:cubicBezTo>
                  <a:pt x="3090760" y="-62890"/>
                  <a:pt x="3421633" y="2355"/>
                  <a:pt x="3573781" y="0"/>
                </a:cubicBezTo>
                <a:cubicBezTo>
                  <a:pt x="3613970" y="261773"/>
                  <a:pt x="3566763" y="332454"/>
                  <a:pt x="3573781" y="527045"/>
                </a:cubicBezTo>
                <a:cubicBezTo>
                  <a:pt x="3580799" y="721637"/>
                  <a:pt x="3544951" y="851137"/>
                  <a:pt x="3573781" y="993277"/>
                </a:cubicBezTo>
                <a:cubicBezTo>
                  <a:pt x="3602611" y="1135417"/>
                  <a:pt x="3516434" y="1348073"/>
                  <a:pt x="3573781" y="1520322"/>
                </a:cubicBezTo>
                <a:cubicBezTo>
                  <a:pt x="3631128" y="1692571"/>
                  <a:pt x="3570789" y="1845685"/>
                  <a:pt x="3573781" y="2027096"/>
                </a:cubicBezTo>
                <a:cubicBezTo>
                  <a:pt x="3351656" y="2037959"/>
                  <a:pt x="3092444" y="2014928"/>
                  <a:pt x="2942413" y="2027096"/>
                </a:cubicBezTo>
                <a:cubicBezTo>
                  <a:pt x="2792382" y="2039264"/>
                  <a:pt x="2476023" y="2012214"/>
                  <a:pt x="2311045" y="2027096"/>
                </a:cubicBezTo>
                <a:cubicBezTo>
                  <a:pt x="2146067" y="2041978"/>
                  <a:pt x="1855906" y="1959521"/>
                  <a:pt x="1643939" y="2027096"/>
                </a:cubicBezTo>
                <a:cubicBezTo>
                  <a:pt x="1431972" y="2094671"/>
                  <a:pt x="1275308" y="2026017"/>
                  <a:pt x="1084047" y="2027096"/>
                </a:cubicBezTo>
                <a:cubicBezTo>
                  <a:pt x="892786" y="2028175"/>
                  <a:pt x="218781" y="1946630"/>
                  <a:pt x="0" y="2027096"/>
                </a:cubicBezTo>
                <a:cubicBezTo>
                  <a:pt x="-51201" y="1826122"/>
                  <a:pt x="6316" y="1763915"/>
                  <a:pt x="0" y="1560864"/>
                </a:cubicBezTo>
                <a:cubicBezTo>
                  <a:pt x="-6316" y="1357813"/>
                  <a:pt x="16893" y="1199838"/>
                  <a:pt x="0" y="1054090"/>
                </a:cubicBezTo>
                <a:cubicBezTo>
                  <a:pt x="-16893" y="908342"/>
                  <a:pt x="49655" y="781790"/>
                  <a:pt x="0" y="527045"/>
                </a:cubicBezTo>
                <a:cubicBezTo>
                  <a:pt x="-49655" y="272300"/>
                  <a:pt x="7087" y="236872"/>
                  <a:pt x="0" y="0"/>
                </a:cubicBezTo>
                <a:close/>
              </a:path>
              <a:path w="3573781" h="2027096" stroke="0" extrusionOk="0">
                <a:moveTo>
                  <a:pt x="0" y="0"/>
                </a:moveTo>
                <a:cubicBezTo>
                  <a:pt x="189863" y="-51937"/>
                  <a:pt x="416466" y="18328"/>
                  <a:pt x="559892" y="0"/>
                </a:cubicBezTo>
                <a:cubicBezTo>
                  <a:pt x="703318" y="-18328"/>
                  <a:pt x="804989" y="3436"/>
                  <a:pt x="1048309" y="0"/>
                </a:cubicBezTo>
                <a:cubicBezTo>
                  <a:pt x="1291629" y="-3436"/>
                  <a:pt x="1481608" y="4619"/>
                  <a:pt x="1715415" y="0"/>
                </a:cubicBezTo>
                <a:cubicBezTo>
                  <a:pt x="1949222" y="-4619"/>
                  <a:pt x="2050738" y="7074"/>
                  <a:pt x="2275307" y="0"/>
                </a:cubicBezTo>
                <a:cubicBezTo>
                  <a:pt x="2499876" y="-7074"/>
                  <a:pt x="2681862" y="19467"/>
                  <a:pt x="2835200" y="0"/>
                </a:cubicBezTo>
                <a:cubicBezTo>
                  <a:pt x="2988538" y="-19467"/>
                  <a:pt x="3266446" y="26910"/>
                  <a:pt x="3573781" y="0"/>
                </a:cubicBezTo>
                <a:cubicBezTo>
                  <a:pt x="3613928" y="125850"/>
                  <a:pt x="3571734" y="268464"/>
                  <a:pt x="3573781" y="466232"/>
                </a:cubicBezTo>
                <a:cubicBezTo>
                  <a:pt x="3575828" y="664000"/>
                  <a:pt x="3532456" y="826268"/>
                  <a:pt x="3573781" y="973006"/>
                </a:cubicBezTo>
                <a:cubicBezTo>
                  <a:pt x="3615106" y="1119744"/>
                  <a:pt x="3536557" y="1289434"/>
                  <a:pt x="3573781" y="1439238"/>
                </a:cubicBezTo>
                <a:cubicBezTo>
                  <a:pt x="3611005" y="1589042"/>
                  <a:pt x="3534066" y="1888020"/>
                  <a:pt x="3573781" y="2027096"/>
                </a:cubicBezTo>
                <a:cubicBezTo>
                  <a:pt x="3443217" y="2085717"/>
                  <a:pt x="3183272" y="2020290"/>
                  <a:pt x="2978151" y="2027096"/>
                </a:cubicBezTo>
                <a:cubicBezTo>
                  <a:pt x="2773030" y="2033902"/>
                  <a:pt x="2578408" y="1992090"/>
                  <a:pt x="2418258" y="2027096"/>
                </a:cubicBezTo>
                <a:cubicBezTo>
                  <a:pt x="2258108" y="2062102"/>
                  <a:pt x="1971193" y="1979904"/>
                  <a:pt x="1751153" y="2027096"/>
                </a:cubicBezTo>
                <a:cubicBezTo>
                  <a:pt x="1531113" y="2074288"/>
                  <a:pt x="1365375" y="1984773"/>
                  <a:pt x="1084047" y="2027096"/>
                </a:cubicBezTo>
                <a:cubicBezTo>
                  <a:pt x="802719" y="2069419"/>
                  <a:pt x="738190" y="1987027"/>
                  <a:pt x="559892" y="2027096"/>
                </a:cubicBezTo>
                <a:cubicBezTo>
                  <a:pt x="381595" y="2067165"/>
                  <a:pt x="163196" y="2006563"/>
                  <a:pt x="0" y="2027096"/>
                </a:cubicBezTo>
                <a:cubicBezTo>
                  <a:pt x="-45445" y="1762930"/>
                  <a:pt x="10165" y="1628328"/>
                  <a:pt x="0" y="1479780"/>
                </a:cubicBezTo>
                <a:cubicBezTo>
                  <a:pt x="-10165" y="1331232"/>
                  <a:pt x="47967" y="1217818"/>
                  <a:pt x="0" y="1033819"/>
                </a:cubicBezTo>
                <a:cubicBezTo>
                  <a:pt x="-47967" y="849820"/>
                  <a:pt x="41764" y="759731"/>
                  <a:pt x="0" y="567587"/>
                </a:cubicBezTo>
                <a:cubicBezTo>
                  <a:pt x="-41764" y="375443"/>
                  <a:pt x="18665" y="20596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3560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0F5DE-D1FC-27A4-2B0B-1547A41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3935"/>
            <a:ext cx="10018713" cy="1063978"/>
          </a:xfrm>
        </p:spPr>
        <p:txBody>
          <a:bodyPr/>
          <a:lstStyle/>
          <a:p>
            <a:r>
              <a:rPr lang="hu-HU" dirty="0"/>
              <a:t>A szélességi gráfkeresés szemléltetése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A076F0-C6FC-720C-6C38-88692712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7913"/>
            <a:ext cx="10177112" cy="790220"/>
          </a:xfrm>
        </p:spPr>
        <p:txBody>
          <a:bodyPr/>
          <a:lstStyle/>
          <a:p>
            <a:pPr algn="l"/>
            <a:r>
              <a:rPr lang="hu-HU" sz="1800" b="0" i="0" u="none" strike="noStrike" baseline="0" dirty="0">
                <a:latin typeface="F16"/>
              </a:rPr>
              <a:t>Most is és a későbbiekben is, </a:t>
            </a:r>
            <a:r>
              <a:rPr lang="hu-HU" sz="1800" b="0" i="0" u="none" strike="noStrike" baseline="0" dirty="0">
                <a:latin typeface="F58"/>
              </a:rPr>
              <a:t>indeterminisztikus esetekben </a:t>
            </a:r>
            <a:r>
              <a:rPr lang="hu-HU" sz="1800" b="0" i="0" u="none" strike="noStrike" baseline="0" dirty="0">
                <a:latin typeface="F16"/>
              </a:rPr>
              <a:t>a kisebb indexű csúcsot részesítjük előnyben.</a:t>
            </a:r>
          </a:p>
          <a:p>
            <a:pPr algn="l"/>
            <a:r>
              <a:rPr lang="hu-HU" sz="1800" dirty="0">
                <a:latin typeface="F16"/>
              </a:rPr>
              <a:t>Start csúcs: f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D9CC9CD-BB2E-7CDE-BE0A-5BF3595BC81B}"/>
              </a:ext>
            </a:extLst>
          </p:cNvPr>
          <p:cNvSpPr txBox="1"/>
          <p:nvPr/>
        </p:nvSpPr>
        <p:spPr>
          <a:xfrm>
            <a:off x="8161867" y="1603023"/>
            <a:ext cx="21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0" i="0" u="none" strike="noStrike" baseline="0" dirty="0">
                <a:latin typeface="F16"/>
              </a:rPr>
              <a:t>A gráf szélességi fája: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0AC7E9E-0F0F-75A7-BC5C-1E0FA5BC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70" y="2151198"/>
            <a:ext cx="1310754" cy="1722269"/>
          </a:xfrm>
          <a:custGeom>
            <a:avLst/>
            <a:gdLst>
              <a:gd name="connsiteX0" fmla="*/ 0 w 1310754"/>
              <a:gd name="connsiteY0" fmla="*/ 0 h 1722269"/>
              <a:gd name="connsiteX1" fmla="*/ 423810 w 1310754"/>
              <a:gd name="connsiteY1" fmla="*/ 0 h 1722269"/>
              <a:gd name="connsiteX2" fmla="*/ 860728 w 1310754"/>
              <a:gd name="connsiteY2" fmla="*/ 0 h 1722269"/>
              <a:gd name="connsiteX3" fmla="*/ 1310754 w 1310754"/>
              <a:gd name="connsiteY3" fmla="*/ 0 h 1722269"/>
              <a:gd name="connsiteX4" fmla="*/ 1310754 w 1310754"/>
              <a:gd name="connsiteY4" fmla="*/ 591312 h 1722269"/>
              <a:gd name="connsiteX5" fmla="*/ 1310754 w 1310754"/>
              <a:gd name="connsiteY5" fmla="*/ 1113734 h 1722269"/>
              <a:gd name="connsiteX6" fmla="*/ 1310754 w 1310754"/>
              <a:gd name="connsiteY6" fmla="*/ 1722269 h 1722269"/>
              <a:gd name="connsiteX7" fmla="*/ 847621 w 1310754"/>
              <a:gd name="connsiteY7" fmla="*/ 1722269 h 1722269"/>
              <a:gd name="connsiteX8" fmla="*/ 384488 w 1310754"/>
              <a:gd name="connsiteY8" fmla="*/ 1722269 h 1722269"/>
              <a:gd name="connsiteX9" fmla="*/ 0 w 1310754"/>
              <a:gd name="connsiteY9" fmla="*/ 1722269 h 1722269"/>
              <a:gd name="connsiteX10" fmla="*/ 0 w 1310754"/>
              <a:gd name="connsiteY10" fmla="*/ 1165402 h 1722269"/>
              <a:gd name="connsiteX11" fmla="*/ 0 w 1310754"/>
              <a:gd name="connsiteY11" fmla="*/ 591312 h 1722269"/>
              <a:gd name="connsiteX12" fmla="*/ 0 w 1310754"/>
              <a:gd name="connsiteY12" fmla="*/ 0 h 172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10754" h="1722269" fill="none" extrusionOk="0">
                <a:moveTo>
                  <a:pt x="0" y="0"/>
                </a:moveTo>
                <a:cubicBezTo>
                  <a:pt x="131457" y="-31137"/>
                  <a:pt x="219386" y="18671"/>
                  <a:pt x="423810" y="0"/>
                </a:cubicBezTo>
                <a:cubicBezTo>
                  <a:pt x="628234" y="-18671"/>
                  <a:pt x="682820" y="15703"/>
                  <a:pt x="860728" y="0"/>
                </a:cubicBezTo>
                <a:cubicBezTo>
                  <a:pt x="1038636" y="-15703"/>
                  <a:pt x="1136664" y="45387"/>
                  <a:pt x="1310754" y="0"/>
                </a:cubicBezTo>
                <a:cubicBezTo>
                  <a:pt x="1367657" y="196498"/>
                  <a:pt x="1275398" y="338024"/>
                  <a:pt x="1310754" y="591312"/>
                </a:cubicBezTo>
                <a:cubicBezTo>
                  <a:pt x="1346110" y="844600"/>
                  <a:pt x="1263539" y="969520"/>
                  <a:pt x="1310754" y="1113734"/>
                </a:cubicBezTo>
                <a:cubicBezTo>
                  <a:pt x="1357969" y="1257948"/>
                  <a:pt x="1301073" y="1527924"/>
                  <a:pt x="1310754" y="1722269"/>
                </a:cubicBezTo>
                <a:cubicBezTo>
                  <a:pt x="1190334" y="1764842"/>
                  <a:pt x="1009983" y="1674315"/>
                  <a:pt x="847621" y="1722269"/>
                </a:cubicBezTo>
                <a:cubicBezTo>
                  <a:pt x="685259" y="1770223"/>
                  <a:pt x="518414" y="1692770"/>
                  <a:pt x="384488" y="1722269"/>
                </a:cubicBezTo>
                <a:cubicBezTo>
                  <a:pt x="250562" y="1751768"/>
                  <a:pt x="117078" y="1706670"/>
                  <a:pt x="0" y="1722269"/>
                </a:cubicBezTo>
                <a:cubicBezTo>
                  <a:pt x="-17112" y="1511152"/>
                  <a:pt x="52552" y="1413724"/>
                  <a:pt x="0" y="1165402"/>
                </a:cubicBezTo>
                <a:cubicBezTo>
                  <a:pt x="-52552" y="917080"/>
                  <a:pt x="48922" y="777255"/>
                  <a:pt x="0" y="591312"/>
                </a:cubicBezTo>
                <a:cubicBezTo>
                  <a:pt x="-48922" y="405369"/>
                  <a:pt x="36158" y="271475"/>
                  <a:pt x="0" y="0"/>
                </a:cubicBezTo>
                <a:close/>
              </a:path>
              <a:path w="1310754" h="1722269" stroke="0" extrusionOk="0">
                <a:moveTo>
                  <a:pt x="0" y="0"/>
                </a:moveTo>
                <a:cubicBezTo>
                  <a:pt x="169335" y="-7332"/>
                  <a:pt x="269085" y="23653"/>
                  <a:pt x="423810" y="0"/>
                </a:cubicBezTo>
                <a:cubicBezTo>
                  <a:pt x="578535" y="-23653"/>
                  <a:pt x="731998" y="4077"/>
                  <a:pt x="821406" y="0"/>
                </a:cubicBezTo>
                <a:cubicBezTo>
                  <a:pt x="910814" y="-4077"/>
                  <a:pt x="1188380" y="20588"/>
                  <a:pt x="1310754" y="0"/>
                </a:cubicBezTo>
                <a:cubicBezTo>
                  <a:pt x="1312787" y="238342"/>
                  <a:pt x="1271861" y="385447"/>
                  <a:pt x="1310754" y="556867"/>
                </a:cubicBezTo>
                <a:cubicBezTo>
                  <a:pt x="1349647" y="728287"/>
                  <a:pt x="1251363" y="937739"/>
                  <a:pt x="1310754" y="1096511"/>
                </a:cubicBezTo>
                <a:cubicBezTo>
                  <a:pt x="1370145" y="1255283"/>
                  <a:pt x="1293470" y="1536062"/>
                  <a:pt x="1310754" y="1722269"/>
                </a:cubicBezTo>
                <a:cubicBezTo>
                  <a:pt x="1207365" y="1773580"/>
                  <a:pt x="1039762" y="1720991"/>
                  <a:pt x="873836" y="1722269"/>
                </a:cubicBezTo>
                <a:cubicBezTo>
                  <a:pt x="707910" y="1723547"/>
                  <a:pt x="548889" y="1714992"/>
                  <a:pt x="410703" y="1722269"/>
                </a:cubicBezTo>
                <a:cubicBezTo>
                  <a:pt x="272517" y="1729546"/>
                  <a:pt x="111974" y="1701013"/>
                  <a:pt x="0" y="1722269"/>
                </a:cubicBezTo>
                <a:cubicBezTo>
                  <a:pt x="-17585" y="1480050"/>
                  <a:pt x="16428" y="1378689"/>
                  <a:pt x="0" y="1148179"/>
                </a:cubicBezTo>
                <a:cubicBezTo>
                  <a:pt x="-16428" y="917669"/>
                  <a:pt x="2010" y="718797"/>
                  <a:pt x="0" y="591312"/>
                </a:cubicBezTo>
                <a:cubicBezTo>
                  <a:pt x="-2010" y="463827"/>
                  <a:pt x="44811" y="26513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FF1D87A-2D61-838E-0C80-83DB0770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08" y="2151198"/>
            <a:ext cx="3693738" cy="1846869"/>
          </a:xfrm>
          <a:custGeom>
            <a:avLst/>
            <a:gdLst>
              <a:gd name="connsiteX0" fmla="*/ 0 w 3693738"/>
              <a:gd name="connsiteY0" fmla="*/ 0 h 1846869"/>
              <a:gd name="connsiteX1" fmla="*/ 601552 w 3693738"/>
              <a:gd name="connsiteY1" fmla="*/ 0 h 1846869"/>
              <a:gd name="connsiteX2" fmla="*/ 1166166 w 3693738"/>
              <a:gd name="connsiteY2" fmla="*/ 0 h 1846869"/>
              <a:gd name="connsiteX3" fmla="*/ 1693843 w 3693738"/>
              <a:gd name="connsiteY3" fmla="*/ 0 h 1846869"/>
              <a:gd name="connsiteX4" fmla="*/ 2221520 w 3693738"/>
              <a:gd name="connsiteY4" fmla="*/ 0 h 1846869"/>
              <a:gd name="connsiteX5" fmla="*/ 2823071 w 3693738"/>
              <a:gd name="connsiteY5" fmla="*/ 0 h 1846869"/>
              <a:gd name="connsiteX6" fmla="*/ 3693738 w 3693738"/>
              <a:gd name="connsiteY6" fmla="*/ 0 h 1846869"/>
              <a:gd name="connsiteX7" fmla="*/ 3693738 w 3693738"/>
              <a:gd name="connsiteY7" fmla="*/ 406311 h 1846869"/>
              <a:gd name="connsiteX8" fmla="*/ 3693738 w 3693738"/>
              <a:gd name="connsiteY8" fmla="*/ 886497 h 1846869"/>
              <a:gd name="connsiteX9" fmla="*/ 3693738 w 3693738"/>
              <a:gd name="connsiteY9" fmla="*/ 1292808 h 1846869"/>
              <a:gd name="connsiteX10" fmla="*/ 3693738 w 3693738"/>
              <a:gd name="connsiteY10" fmla="*/ 1846869 h 1846869"/>
              <a:gd name="connsiteX11" fmla="*/ 3239936 w 3693738"/>
              <a:gd name="connsiteY11" fmla="*/ 1846869 h 1846869"/>
              <a:gd name="connsiteX12" fmla="*/ 2638384 w 3693738"/>
              <a:gd name="connsiteY12" fmla="*/ 1846869 h 1846869"/>
              <a:gd name="connsiteX13" fmla="*/ 2147645 w 3693738"/>
              <a:gd name="connsiteY13" fmla="*/ 1846869 h 1846869"/>
              <a:gd name="connsiteX14" fmla="*/ 1546093 w 3693738"/>
              <a:gd name="connsiteY14" fmla="*/ 1846869 h 1846869"/>
              <a:gd name="connsiteX15" fmla="*/ 1092291 w 3693738"/>
              <a:gd name="connsiteY15" fmla="*/ 1846869 h 1846869"/>
              <a:gd name="connsiteX16" fmla="*/ 675426 w 3693738"/>
              <a:gd name="connsiteY16" fmla="*/ 1846869 h 1846869"/>
              <a:gd name="connsiteX17" fmla="*/ 0 w 3693738"/>
              <a:gd name="connsiteY17" fmla="*/ 1846869 h 1846869"/>
              <a:gd name="connsiteX18" fmla="*/ 0 w 3693738"/>
              <a:gd name="connsiteY18" fmla="*/ 1366683 h 1846869"/>
              <a:gd name="connsiteX19" fmla="*/ 0 w 3693738"/>
              <a:gd name="connsiteY19" fmla="*/ 960372 h 1846869"/>
              <a:gd name="connsiteX20" fmla="*/ 0 w 3693738"/>
              <a:gd name="connsiteY20" fmla="*/ 461717 h 1846869"/>
              <a:gd name="connsiteX21" fmla="*/ 0 w 3693738"/>
              <a:gd name="connsiteY21" fmla="*/ 0 h 184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93738" h="1846869" fill="none" extrusionOk="0">
                <a:moveTo>
                  <a:pt x="0" y="0"/>
                </a:moveTo>
                <a:cubicBezTo>
                  <a:pt x="159267" y="-66196"/>
                  <a:pt x="374863" y="50847"/>
                  <a:pt x="601552" y="0"/>
                </a:cubicBezTo>
                <a:cubicBezTo>
                  <a:pt x="828241" y="-50847"/>
                  <a:pt x="932924" y="50999"/>
                  <a:pt x="1166166" y="0"/>
                </a:cubicBezTo>
                <a:cubicBezTo>
                  <a:pt x="1399408" y="-50999"/>
                  <a:pt x="1504757" y="705"/>
                  <a:pt x="1693843" y="0"/>
                </a:cubicBezTo>
                <a:cubicBezTo>
                  <a:pt x="1882929" y="-705"/>
                  <a:pt x="2041592" y="2186"/>
                  <a:pt x="2221520" y="0"/>
                </a:cubicBezTo>
                <a:cubicBezTo>
                  <a:pt x="2401448" y="-2186"/>
                  <a:pt x="2676116" y="4457"/>
                  <a:pt x="2823071" y="0"/>
                </a:cubicBezTo>
                <a:cubicBezTo>
                  <a:pt x="2970026" y="-4457"/>
                  <a:pt x="3446837" y="84386"/>
                  <a:pt x="3693738" y="0"/>
                </a:cubicBezTo>
                <a:cubicBezTo>
                  <a:pt x="3741173" y="166512"/>
                  <a:pt x="3677169" y="260158"/>
                  <a:pt x="3693738" y="406311"/>
                </a:cubicBezTo>
                <a:cubicBezTo>
                  <a:pt x="3710307" y="552464"/>
                  <a:pt x="3666986" y="737781"/>
                  <a:pt x="3693738" y="886497"/>
                </a:cubicBezTo>
                <a:cubicBezTo>
                  <a:pt x="3720490" y="1035213"/>
                  <a:pt x="3693037" y="1097314"/>
                  <a:pt x="3693738" y="1292808"/>
                </a:cubicBezTo>
                <a:cubicBezTo>
                  <a:pt x="3694439" y="1488302"/>
                  <a:pt x="3677354" y="1598868"/>
                  <a:pt x="3693738" y="1846869"/>
                </a:cubicBezTo>
                <a:cubicBezTo>
                  <a:pt x="3471464" y="1901055"/>
                  <a:pt x="3397759" y="1827424"/>
                  <a:pt x="3239936" y="1846869"/>
                </a:cubicBezTo>
                <a:cubicBezTo>
                  <a:pt x="3082113" y="1866314"/>
                  <a:pt x="2793623" y="1788866"/>
                  <a:pt x="2638384" y="1846869"/>
                </a:cubicBezTo>
                <a:cubicBezTo>
                  <a:pt x="2483145" y="1904872"/>
                  <a:pt x="2362598" y="1817763"/>
                  <a:pt x="2147645" y="1846869"/>
                </a:cubicBezTo>
                <a:cubicBezTo>
                  <a:pt x="1932692" y="1875975"/>
                  <a:pt x="1744646" y="1828488"/>
                  <a:pt x="1546093" y="1846869"/>
                </a:cubicBezTo>
                <a:cubicBezTo>
                  <a:pt x="1347540" y="1865250"/>
                  <a:pt x="1265327" y="1832261"/>
                  <a:pt x="1092291" y="1846869"/>
                </a:cubicBezTo>
                <a:cubicBezTo>
                  <a:pt x="919255" y="1861477"/>
                  <a:pt x="865299" y="1813690"/>
                  <a:pt x="675426" y="1846869"/>
                </a:cubicBezTo>
                <a:cubicBezTo>
                  <a:pt x="485554" y="1880048"/>
                  <a:pt x="143313" y="1788650"/>
                  <a:pt x="0" y="1846869"/>
                </a:cubicBezTo>
                <a:cubicBezTo>
                  <a:pt x="-16761" y="1749582"/>
                  <a:pt x="48864" y="1572837"/>
                  <a:pt x="0" y="1366683"/>
                </a:cubicBezTo>
                <a:cubicBezTo>
                  <a:pt x="-48864" y="1160529"/>
                  <a:pt x="3624" y="1143291"/>
                  <a:pt x="0" y="960372"/>
                </a:cubicBezTo>
                <a:cubicBezTo>
                  <a:pt x="-3624" y="777453"/>
                  <a:pt x="52322" y="702676"/>
                  <a:pt x="0" y="461717"/>
                </a:cubicBezTo>
                <a:cubicBezTo>
                  <a:pt x="-52322" y="220758"/>
                  <a:pt x="2114" y="109920"/>
                  <a:pt x="0" y="0"/>
                </a:cubicBezTo>
                <a:close/>
              </a:path>
              <a:path w="3693738" h="1846869" stroke="0" extrusionOk="0">
                <a:moveTo>
                  <a:pt x="0" y="0"/>
                </a:moveTo>
                <a:cubicBezTo>
                  <a:pt x="134410" y="-2234"/>
                  <a:pt x="319463" y="40745"/>
                  <a:pt x="490739" y="0"/>
                </a:cubicBezTo>
                <a:cubicBezTo>
                  <a:pt x="662015" y="-40745"/>
                  <a:pt x="764278" y="32436"/>
                  <a:pt x="907604" y="0"/>
                </a:cubicBezTo>
                <a:cubicBezTo>
                  <a:pt x="1050931" y="-32436"/>
                  <a:pt x="1386545" y="41554"/>
                  <a:pt x="1509156" y="0"/>
                </a:cubicBezTo>
                <a:cubicBezTo>
                  <a:pt x="1631767" y="-41554"/>
                  <a:pt x="1868979" y="30962"/>
                  <a:pt x="1999895" y="0"/>
                </a:cubicBezTo>
                <a:cubicBezTo>
                  <a:pt x="2130811" y="-30962"/>
                  <a:pt x="2336834" y="44327"/>
                  <a:pt x="2490635" y="0"/>
                </a:cubicBezTo>
                <a:cubicBezTo>
                  <a:pt x="2644436" y="-44327"/>
                  <a:pt x="2796759" y="47094"/>
                  <a:pt x="3092186" y="0"/>
                </a:cubicBezTo>
                <a:cubicBezTo>
                  <a:pt x="3387613" y="-47094"/>
                  <a:pt x="3446443" y="37964"/>
                  <a:pt x="3693738" y="0"/>
                </a:cubicBezTo>
                <a:cubicBezTo>
                  <a:pt x="3694955" y="201065"/>
                  <a:pt x="3639975" y="252125"/>
                  <a:pt x="3693738" y="498655"/>
                </a:cubicBezTo>
                <a:cubicBezTo>
                  <a:pt x="3747501" y="745185"/>
                  <a:pt x="3652218" y="827394"/>
                  <a:pt x="3693738" y="923435"/>
                </a:cubicBezTo>
                <a:cubicBezTo>
                  <a:pt x="3735258" y="1019476"/>
                  <a:pt x="3675698" y="1144603"/>
                  <a:pt x="3693738" y="1348214"/>
                </a:cubicBezTo>
                <a:cubicBezTo>
                  <a:pt x="3711778" y="1551825"/>
                  <a:pt x="3659596" y="1676830"/>
                  <a:pt x="3693738" y="1846869"/>
                </a:cubicBezTo>
                <a:cubicBezTo>
                  <a:pt x="3540456" y="1914396"/>
                  <a:pt x="3316350" y="1838978"/>
                  <a:pt x="3129124" y="1846869"/>
                </a:cubicBezTo>
                <a:cubicBezTo>
                  <a:pt x="2941898" y="1854760"/>
                  <a:pt x="2748687" y="1830650"/>
                  <a:pt x="2527572" y="1846869"/>
                </a:cubicBezTo>
                <a:cubicBezTo>
                  <a:pt x="2306457" y="1863088"/>
                  <a:pt x="2180018" y="1789478"/>
                  <a:pt x="1926021" y="1846869"/>
                </a:cubicBezTo>
                <a:cubicBezTo>
                  <a:pt x="1672024" y="1904260"/>
                  <a:pt x="1642378" y="1841893"/>
                  <a:pt x="1472218" y="1846869"/>
                </a:cubicBezTo>
                <a:cubicBezTo>
                  <a:pt x="1302058" y="1851845"/>
                  <a:pt x="1150355" y="1800799"/>
                  <a:pt x="944542" y="1846869"/>
                </a:cubicBezTo>
                <a:cubicBezTo>
                  <a:pt x="738729" y="1892939"/>
                  <a:pt x="364413" y="1839815"/>
                  <a:pt x="0" y="1846869"/>
                </a:cubicBezTo>
                <a:cubicBezTo>
                  <a:pt x="-5042" y="1674774"/>
                  <a:pt x="3457" y="1554406"/>
                  <a:pt x="0" y="1385152"/>
                </a:cubicBezTo>
                <a:cubicBezTo>
                  <a:pt x="-3457" y="1215898"/>
                  <a:pt x="15387" y="1064469"/>
                  <a:pt x="0" y="960372"/>
                </a:cubicBezTo>
                <a:cubicBezTo>
                  <a:pt x="-15387" y="856275"/>
                  <a:pt x="3471" y="653114"/>
                  <a:pt x="0" y="535592"/>
                </a:cubicBezTo>
                <a:cubicBezTo>
                  <a:pt x="-3471" y="418070"/>
                  <a:pt x="25510" y="145061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224285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5EF2687-054D-F088-BB2C-DE301E9C5364}"/>
              </a:ext>
            </a:extLst>
          </p:cNvPr>
          <p:cNvSpPr/>
          <p:nvPr/>
        </p:nvSpPr>
        <p:spPr>
          <a:xfrm>
            <a:off x="3346315" y="5807413"/>
            <a:ext cx="6147881" cy="826851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0F747A-DA02-F1AC-4653-552CF228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3356"/>
          </a:xfrm>
        </p:spPr>
        <p:txBody>
          <a:bodyPr/>
          <a:lstStyle/>
          <a:p>
            <a:r>
              <a:rPr lang="hu-HU" dirty="0"/>
              <a:t>Szélességi gráfkeresés hatékonysága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0178F0D-F8DB-F85F-F7A2-59E93812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69157"/>
                <a:ext cx="10018713" cy="4967830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L! </a:t>
                </a:r>
                <a:r>
                  <a:rPr lang="hu-HU" i="1" dirty="0"/>
                  <a:t>n</a:t>
                </a:r>
                <a:r>
                  <a:rPr lang="hu-HU" dirty="0"/>
                  <a:t> = |</a:t>
                </a:r>
                <a:r>
                  <a:rPr lang="hu-HU" i="1" dirty="0"/>
                  <a:t>G.V</a:t>
                </a:r>
                <a:r>
                  <a:rPr lang="hu-HU" dirty="0"/>
                  <a:t>| és </a:t>
                </a:r>
                <a:r>
                  <a:rPr lang="hu-HU" i="1" dirty="0"/>
                  <a:t>m</a:t>
                </a:r>
                <a:r>
                  <a:rPr lang="hu-HU" dirty="0"/>
                  <a:t> = |</a:t>
                </a:r>
                <a:r>
                  <a:rPr lang="hu-HU" i="1" dirty="0"/>
                  <a:t>G.E</a:t>
                </a:r>
                <a:r>
                  <a:rPr lang="hu-HU" dirty="0"/>
                  <a:t>| </a:t>
                </a:r>
              </a:p>
              <a:p>
                <a:pPr lvl="1"/>
                <a:r>
                  <a:rPr lang="hu-HU" sz="2200" dirty="0"/>
                  <a:t>Az első (az inicializáló ciklus) </a:t>
                </a:r>
                <a:r>
                  <a:rPr lang="hu-HU" sz="2200" i="1" dirty="0"/>
                  <a:t>n</a:t>
                </a:r>
                <a:r>
                  <a:rPr lang="hu-HU" sz="2200" dirty="0"/>
                  <a:t>-szer iterál</a:t>
                </a:r>
              </a:p>
              <a:p>
                <a:pPr lvl="1"/>
                <a:r>
                  <a:rPr lang="hu-HU" sz="2200" dirty="0"/>
                  <a:t>A második, a fő ciklus annyiszor iterál, ahány csúcs elérhető </a:t>
                </a:r>
                <a:r>
                  <a:rPr lang="hu-HU" sz="2200" i="1" dirty="0"/>
                  <a:t>s</a:t>
                </a:r>
                <a:r>
                  <a:rPr lang="hu-HU" sz="2200" dirty="0"/>
                  <a:t>-</a:t>
                </a:r>
                <a:r>
                  <a:rPr lang="hu-HU" sz="2200" dirty="0" err="1"/>
                  <a:t>ből</a:t>
                </a:r>
                <a:r>
                  <a:rPr lang="hu-HU" sz="2200" dirty="0"/>
                  <a:t> </a:t>
                </a:r>
                <a:br>
                  <a:rPr lang="hu-HU" sz="2200" dirty="0"/>
                </a:br>
                <a:r>
                  <a:rPr lang="hu-HU" sz="2200" dirty="0"/>
                  <a:t>(önmagát is számítva)</a:t>
                </a:r>
              </a:p>
              <a:p>
                <a:pPr lvl="2"/>
                <a:r>
                  <a:rPr lang="hu-HU" sz="2000" dirty="0"/>
                  <a:t>legfeljebb  </a:t>
                </a:r>
                <a:r>
                  <a:rPr lang="hu-HU" sz="2000" i="1" dirty="0"/>
                  <a:t>n</a:t>
                </a:r>
              </a:p>
              <a:p>
                <a:pPr lvl="2"/>
                <a:r>
                  <a:rPr lang="hu-HU" sz="2000" dirty="0"/>
                  <a:t>minimum 1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000" dirty="0"/>
                  <a:t>a belső ciklus legfeljebb </a:t>
                </a:r>
                <a:r>
                  <a:rPr lang="hu-HU" sz="2000" i="1" dirty="0"/>
                  <a:t>m</a:t>
                </a:r>
                <a:r>
                  <a:rPr lang="hu-HU" sz="2000" dirty="0"/>
                  <a:t>-szer iterál összesen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hu-HU" sz="1800" dirty="0"/>
                  <a:t>Maximum: ha </a:t>
                </a:r>
                <a:r>
                  <a:rPr lang="hu-HU" sz="1800" i="1" dirty="0"/>
                  <a:t>s</a:t>
                </a:r>
                <a:r>
                  <a:rPr lang="hu-HU" sz="1800" dirty="0"/>
                  <a:t>- </a:t>
                </a:r>
                <a:r>
                  <a:rPr lang="hu-HU" sz="1800" dirty="0" err="1"/>
                  <a:t>ből</a:t>
                </a:r>
                <a:r>
                  <a:rPr lang="hu-HU" sz="1800" dirty="0"/>
                  <a:t> mindegyik csúcs elérhető -&gt; minden él sorra kerül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hu-HU" sz="1800" dirty="0"/>
                  <a:t>Minimum: ha </a:t>
                </a:r>
                <a:r>
                  <a:rPr lang="hu-HU" sz="1800" i="1" dirty="0"/>
                  <a:t>s</a:t>
                </a:r>
                <a:r>
                  <a:rPr lang="hu-HU" sz="1800" dirty="0"/>
                  <a:t>-</a:t>
                </a:r>
                <a:r>
                  <a:rPr lang="hu-HU" sz="1800" dirty="0" err="1"/>
                  <a:t>ből</a:t>
                </a:r>
                <a:r>
                  <a:rPr lang="hu-HU" sz="1800" dirty="0"/>
                  <a:t> nem megy ki egyetlen él sem -&gt;egyszer sem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hu-HU" sz="2000" dirty="0"/>
              </a:p>
              <a:p>
                <a:pPr algn="ctr">
                  <a:buFont typeface="Corbel" panose="020B0503020204020204" pitchFamily="34" charset="0"/>
                  <a:buChar char="∑"/>
                </a:pPr>
                <a:r>
                  <a:rPr lang="hu-HU" dirty="0"/>
                  <a:t>:</a:t>
                </a:r>
                <a:r>
                  <a:rPr lang="hu-HU" i="1" dirty="0"/>
                  <a:t>MT</a:t>
                </a:r>
                <a:r>
                  <a:rPr lang="hu-HU" dirty="0"/>
                  <a:t>(</a:t>
                </a:r>
                <a:r>
                  <a:rPr lang="hu-HU" i="1" dirty="0" err="1"/>
                  <a:t>n</a:t>
                </a:r>
                <a:r>
                  <a:rPr lang="hu-HU" dirty="0" err="1"/>
                  <a:t>,</a:t>
                </a:r>
                <a:r>
                  <a:rPr lang="hu-HU" i="1" dirty="0" err="1"/>
                  <a:t>m</a:t>
                </a:r>
                <a:r>
                  <a:rPr lang="hu-HU" dirty="0"/>
                  <a:t>)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 dirty="0"/>
                  <a:t> (</a:t>
                </a:r>
                <a:r>
                  <a:rPr lang="hu-HU" i="1" dirty="0"/>
                  <a:t>n</a:t>
                </a:r>
                <a:r>
                  <a:rPr lang="hu-HU" dirty="0"/>
                  <a:t> + </a:t>
                </a:r>
                <a:r>
                  <a:rPr lang="hu-HU" i="1" dirty="0"/>
                  <a:t>m</a:t>
                </a:r>
                <a:r>
                  <a:rPr lang="hu-HU" dirty="0"/>
                  <a:t>) és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 err="1"/>
                  <a:t>n</a:t>
                </a:r>
                <a:r>
                  <a:rPr lang="hu-HU" dirty="0" err="1"/>
                  <a:t>,</a:t>
                </a:r>
                <a:r>
                  <a:rPr lang="hu-HU" i="1" dirty="0" err="1"/>
                  <a:t>m</a:t>
                </a:r>
                <a:r>
                  <a:rPr lang="hu-HU" dirty="0"/>
                  <a:t>)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 dirty="0"/>
                  <a:t> (</a:t>
                </a:r>
                <a:r>
                  <a:rPr lang="hu-HU" i="1" dirty="0"/>
                  <a:t>n</a:t>
                </a:r>
                <a:r>
                  <a:rPr lang="hu-HU" dirty="0"/>
                  <a:t>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0178F0D-F8DB-F85F-F7A2-59E93812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69157"/>
                <a:ext cx="10018713" cy="4967830"/>
              </a:xfrm>
              <a:blipFill>
                <a:blip r:embed="rId2"/>
                <a:stretch>
                  <a:fillRect l="-1521" t="-2454" b="-40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54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BCB13-990E-6EFE-FF97-C6049C53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 dirty="0"/>
              <a:t>Szélességi gráfkeresés implementációja szomszédossági listás és szomszédossági mátrixos gráfábrázolás esetén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9583425-E919-5F93-53A5-446558596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4247" y="1943098"/>
                <a:ext cx="9868776" cy="49149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 G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gráfról föltesszük, hogy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sz="28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8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= {</a:t>
                </a:r>
                <a:r>
                  <a:rPr lang="hu-HU" sz="2800" i="1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800" kern="0" baseline="-250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hu-HU" sz="28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, . . ., </a:t>
                </a:r>
                <a:r>
                  <a:rPr lang="hu-HU" sz="2800" i="1" kern="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v</a:t>
                </a:r>
                <a:r>
                  <a:rPr lang="hu-HU" sz="2800" i="1" kern="0" baseline="-25000" dirty="0" err="1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n</a:t>
                </a:r>
                <a:r>
                  <a:rPr lang="hu-HU" sz="2800" kern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}, ahol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8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ℕ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azaz a gráf csúcsait egyértelműen azonosítják az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sorszámok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Az absztrakt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800" i="1" kern="0" baseline="-25000" dirty="0">
                    <a:effectLst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csúcsok ábrázolása: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és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F16"/>
                  </a:rPr>
                  <a:t>π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címkéinek megfeleltetjük a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/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1 :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ℕ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tömböket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kern="0" dirty="0">
                    <a:effectLst/>
                    <a:ea typeface="Calibri" panose="020F0502020204030204" pitchFamily="34" charset="0"/>
                    <a:cs typeface="F16"/>
                  </a:rPr>
                  <a:t>ahol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400" i="1" kern="0" baseline="-25000" dirty="0">
                    <a:effectLst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16"/>
                  </a:rPr>
                  <a:t>reprezentációja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16"/>
                  </a:rPr>
                  <a:t>és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F16"/>
                  </a:rPr>
                  <a:t>π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400" i="1" kern="0" baseline="-25000" dirty="0">
                    <a:effectLst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F16"/>
                  </a:rPr>
                  <a:t>) reprezentációja 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2400" i="1" kern="0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400" kern="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9583425-E919-5F93-53A5-446558596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4247" y="1943098"/>
                <a:ext cx="9868776" cy="4914901"/>
              </a:xfrm>
              <a:blipFill>
                <a:blip r:embed="rId2"/>
                <a:stretch>
                  <a:fillRect l="-20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04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5E4B-C511-749D-8934-0CE4C4D5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A2C90D-ADAE-B146-1721-7A61D779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 dirty="0"/>
              <a:t>Szélességi gráfkeresés implementációja szomszédossági listás és szomszédossági mátrixos gráfábrázolás esetén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DBE2B28-D7F7-8570-C51E-AC1070D62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43289" y="2519464"/>
                <a:ext cx="9459734" cy="43385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:r>
                  <a:rPr lang="hu-HU" sz="2800" i="1" kern="0" dirty="0" err="1">
                    <a:effectLst/>
                    <a:ea typeface="Calibri" panose="020F0502020204030204" pitchFamily="34" charset="0"/>
                    <a:cs typeface="CMMI12"/>
                  </a:rPr>
                  <a:t>color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címkék reprezentálása felesleges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800" kern="100">
                        <a:effectLst/>
                        <a:ea typeface="Times New Roman" panose="02020603050405020304" pitchFamily="18" charset="0"/>
                        <a:cs typeface="F16"/>
                      </a:rPr>
                      <m:t>⊘</m:t>
                    </m:r>
                  </m:oMath>
                </a14:m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 reprezentációja lehet például a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0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számérték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pl.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] = 0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absztrakt jelentése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π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800" i="1" kern="0" dirty="0" err="1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800" i="1" kern="0" baseline="-25000" dirty="0" err="1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800">
                        <a:effectLst/>
                        <a:ea typeface="Times New Roman" panose="02020603050405020304" pitchFamily="18" charset="0"/>
                        <a:cs typeface="F16"/>
                      </a:rPr>
                      <m:t>⊘</m:t>
                    </m:r>
                  </m:oMath>
                </a14:m>
                <a:endParaRPr lang="hu-HU" sz="2800" dirty="0"/>
              </a:p>
              <a:p>
                <a:r>
                  <a:rPr lang="pt-BR" b="0" i="0" u="none" strike="noStrike" baseline="0" dirty="0"/>
                  <a:t>BFS(</a:t>
                </a:r>
                <a:r>
                  <a:rPr lang="pt-BR" b="0" i="1" u="none" strike="noStrike" baseline="0" dirty="0"/>
                  <a:t>A</a:t>
                </a:r>
                <a:r>
                  <a:rPr lang="hu-HU" b="0" i="0" u="none" strike="noStrike" baseline="0" dirty="0"/>
                  <a:t>/</a:t>
                </a:r>
                <a:r>
                  <a:rPr lang="pt-BR" b="0" i="0" u="none" strike="noStrike" baseline="0" dirty="0"/>
                  <a:t>1 : Edge</a:t>
                </a:r>
                <a:r>
                  <a:rPr lang="hu-HU" b="0" i="0" u="none" strike="noStrike" baseline="0" dirty="0"/>
                  <a:t>*</a:t>
                </a:r>
                <a:r>
                  <a:rPr lang="pt-BR" b="0" i="0" u="none" strike="noStrike" baseline="0" dirty="0"/>
                  <a:t>[</a:t>
                </a:r>
                <a:r>
                  <a:rPr lang="pt-BR" b="0" i="1" u="none" strike="noStrike" baseline="0" dirty="0"/>
                  <a:t>n</a:t>
                </a:r>
                <a:r>
                  <a:rPr lang="pt-BR" b="0" i="0" u="none" strike="noStrike" baseline="0" dirty="0"/>
                  <a:t>] ; </a:t>
                </a:r>
                <a:r>
                  <a:rPr lang="pt-BR" b="0" i="1" u="none" strike="noStrike" baseline="0" dirty="0"/>
                  <a:t>s</a:t>
                </a:r>
                <a:r>
                  <a:rPr lang="pt-BR" b="0" i="0" u="none" strike="noStrike" baseline="0" dirty="0"/>
                  <a:t> : 1</a:t>
                </a:r>
                <a:r>
                  <a:rPr lang="hu-HU" b="0" i="0" u="none" strike="noStrike" baseline="0" dirty="0"/>
                  <a:t>..</a:t>
                </a:r>
                <a:r>
                  <a:rPr lang="pt-BR" b="0" i="0" u="none" strike="noStrike" baseline="0" dirty="0"/>
                  <a:t>n 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/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1 :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ℕ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pt-BR" b="0" i="0" u="none" strike="noStrike" baseline="0" dirty="0"/>
                  <a:t>)</a:t>
                </a:r>
                <a:r>
                  <a:rPr lang="hu-HU" b="0" i="0" u="none" strike="noStrike" baseline="0" dirty="0"/>
                  <a:t>  </a:t>
                </a:r>
                <a:r>
                  <a:rPr lang="hu-HU" dirty="0"/>
                  <a:t>és </a:t>
                </a:r>
                <a:br>
                  <a:rPr lang="hu-HU" dirty="0"/>
                </a:br>
                <a:r>
                  <a:rPr lang="pt-BR" b="0" i="0" u="none" strike="noStrike" baseline="0" dirty="0"/>
                  <a:t>BFS(</a:t>
                </a:r>
                <a:r>
                  <a:rPr lang="pt-BR" b="0" i="1" u="none" strike="noStrike" baseline="0" dirty="0"/>
                  <a:t>A</a:t>
                </a:r>
                <a:r>
                  <a:rPr lang="hu-HU" b="0" i="0" u="none" strike="noStrike" baseline="0" dirty="0"/>
                  <a:t>/</a:t>
                </a:r>
                <a:r>
                  <a:rPr lang="pt-BR" b="0" i="0" u="none" strike="noStrike" baseline="0" dirty="0"/>
                  <a:t>1 : </a:t>
                </a:r>
                <a:r>
                  <a:rPr lang="hu-HU" b="0" i="0" u="none" strike="noStrike" baseline="0" dirty="0"/>
                  <a:t>bit</a:t>
                </a:r>
                <a:r>
                  <a:rPr lang="pt-BR" b="0" i="0" u="none" strike="noStrike" baseline="0" dirty="0"/>
                  <a:t>  [</a:t>
                </a:r>
                <a:r>
                  <a:rPr lang="pt-BR" b="0" i="1" u="none" strike="noStrike" baseline="0" dirty="0"/>
                  <a:t>n</a:t>
                </a:r>
                <a:r>
                  <a:rPr lang="hu-HU" b="0" i="1" u="none" strike="noStrike" baseline="0" dirty="0"/>
                  <a:t>,n</a:t>
                </a:r>
                <a:r>
                  <a:rPr lang="pt-BR" b="0" i="0" u="none" strike="noStrike" baseline="0" dirty="0"/>
                  <a:t>] ; </a:t>
                </a:r>
                <a:r>
                  <a:rPr lang="pt-BR" b="0" i="1" u="none" strike="noStrike" baseline="0" dirty="0"/>
                  <a:t>s</a:t>
                </a:r>
                <a:r>
                  <a:rPr lang="pt-BR" b="0" i="0" u="none" strike="noStrike" baseline="0" dirty="0"/>
                  <a:t> : 1</a:t>
                </a:r>
                <a:r>
                  <a:rPr lang="hu-HU" b="0" i="0" u="none" strike="noStrike" baseline="0" dirty="0"/>
                  <a:t>..</a:t>
                </a:r>
                <a:r>
                  <a:rPr lang="pt-BR" b="0" i="0" u="none" strike="noStrike" baseline="0" dirty="0"/>
                  <a:t>n 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/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1 :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ℕ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pt-BR" b="0" i="0" u="none" strike="noStrike" baseline="0" dirty="0"/>
                  <a:t>)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DBE2B28-D7F7-8570-C51E-AC1070D62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3289" y="2519464"/>
                <a:ext cx="9459734" cy="4338535"/>
              </a:xfrm>
              <a:blipFill>
                <a:blip r:embed="rId2"/>
                <a:stretch>
                  <a:fillRect l="-21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7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169433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12433"/>
                <a:ext cx="10018713" cy="513139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gráf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irányítatlan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ha tetszőleges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élre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=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gráf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irányított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ha tetszőleges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élpárra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≠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Ilyenkor azt mondjuk, hogy az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él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fordítottja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él, és viszont.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Megjegyzés: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Az irányítatlan gráfoknál tetszőleges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éllel együtt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is a gráf éle, hiszen ez a két él egyenlő. </a:t>
                </a:r>
                <a:endParaRPr lang="hu-H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Irányított gráfoknál általában lesz a gráfnak olyan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éle, hogy ennek fordítottja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nem éle a gráfnak. </a:t>
                </a:r>
                <a:endParaRPr lang="hu-HU" sz="2000" kern="0" dirty="0">
                  <a:effectLst/>
                  <a:ea typeface="Calibri" panose="020F0502020204030204" pitchFamily="34" charset="0"/>
                  <a:cs typeface="F58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4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gráf csúcsainak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egy &lt;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2000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16"/>
                      </a:rPr>
                      <m:t>ℕ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) sorozata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a gráf egy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út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ja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ha tetszőleges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i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-re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2000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2000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Ezek az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1800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sz="1800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sz="1800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élek az út élei.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Az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út hossza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ilyenkor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8"/>
                  </a:rPr>
                  <a:t>, azaz az utat alkotó élek számával egyenlő.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12433"/>
                <a:ext cx="10018713" cy="5131398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29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06814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2253D2E-D2FA-577A-E1F7-B012A9D7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37361"/>
                <a:ext cx="10188881" cy="393483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sz="2800" kern="100" dirty="0">
                    <a:cs typeface="Times New Roman" panose="02020603050405020304" pitchFamily="18" charset="0"/>
                  </a:rPr>
                  <a:t>A </a:t>
                </a:r>
                <a:r>
                  <a:rPr lang="hu-HU" sz="2800" i="1" kern="100" dirty="0">
                    <a:cs typeface="Times New Roman" panose="02020603050405020304" pitchFamily="18" charset="0"/>
                  </a:rPr>
                  <a:t>G</a:t>
                </a:r>
                <a:r>
                  <a:rPr lang="hu-HU" sz="2800" kern="100" dirty="0">
                    <a:cs typeface="Times New Roman" panose="02020603050405020304" pitchFamily="18" charset="0"/>
                  </a:rPr>
                  <a:t>[1..</a:t>
                </a:r>
                <a:r>
                  <a:rPr lang="hu-HU" sz="2800" i="1" kern="100" dirty="0">
                    <a:cs typeface="Times New Roman" panose="02020603050405020304" pitchFamily="18" charset="0"/>
                  </a:rPr>
                  <a:t>n</a:t>
                </a:r>
                <a:r>
                  <a:rPr lang="hu-HU" sz="2800" kern="100" dirty="0">
                    <a:cs typeface="Times New Roman" panose="02020603050405020304" pitchFamily="18" charset="0"/>
                  </a:rPr>
                  <a:t>] egy irányított gráf szomszédossági listás ábrázolása.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 dirty="0">
                    <a:cs typeface="Times New Roman" panose="02020603050405020304" pitchFamily="18" charset="0"/>
                  </a:rPr>
                  <a:t>Adja meg a listaelem típus leírását!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 dirty="0">
                    <a:cs typeface="Times New Roman" panose="02020603050405020304" pitchFamily="18" charset="0"/>
                  </a:rPr>
                  <a:t>Írja meg a </a:t>
                </a:r>
                <a:r>
                  <a:rPr lang="hu-HU" b="1" kern="100" dirty="0">
                    <a:cs typeface="Times New Roman" panose="02020603050405020304" pitchFamily="18" charset="0"/>
                  </a:rPr>
                  <a:t>transzponál</a:t>
                </a:r>
                <a:r>
                  <a:rPr lang="hu-HU" kern="100" dirty="0">
                    <a:cs typeface="Times New Roman" panose="02020603050405020304" pitchFamily="18" charset="0"/>
                  </a:rPr>
                  <a:t>(</a:t>
                </a:r>
                <a:r>
                  <a:rPr lang="hu-HU" i="1" kern="100" dirty="0" err="1">
                    <a:cs typeface="Times New Roman" panose="02020603050405020304" pitchFamily="18" charset="0"/>
                  </a:rPr>
                  <a:t>G,n,GT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) </a:t>
                </a:r>
                <a:r>
                  <a:rPr lang="hu-HU" kern="100" dirty="0">
                    <a:cs typeface="Times New Roman" panose="02020603050405020304" pitchFamily="18" charset="0"/>
                  </a:rPr>
                  <a:t> eljárást, ami előállítja a gráf transzponáltjának a szomszédossági listás reprezentációját!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 dirty="0">
                    <a:cs typeface="Times New Roman" panose="02020603050405020304" pitchFamily="18" charset="0"/>
                  </a:rPr>
                  <a:t>Írja meg a </a:t>
                </a:r>
                <a:r>
                  <a:rPr lang="hu-HU" b="1" kern="100" dirty="0" err="1">
                    <a:cs typeface="Times New Roman" panose="02020603050405020304" pitchFamily="18" charset="0"/>
                  </a:rPr>
                  <a:t>kibeFokok</a:t>
                </a:r>
                <a:r>
                  <a:rPr lang="hu-HU" kern="100" dirty="0">
                    <a:cs typeface="Times New Roman" panose="02020603050405020304" pitchFamily="18" charset="0"/>
                  </a:rPr>
                  <a:t>(</a:t>
                </a:r>
                <a:r>
                  <a:rPr lang="hu-HU" i="1" kern="100" dirty="0" err="1">
                    <a:cs typeface="Times New Roman" panose="02020603050405020304" pitchFamily="18" charset="0"/>
                  </a:rPr>
                  <a:t>G,n,be,ki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) </a:t>
                </a:r>
                <a:r>
                  <a:rPr lang="hu-HU" kern="100" dirty="0">
                    <a:cs typeface="Times New Roman" panose="02020603050405020304" pitchFamily="18" charset="0"/>
                  </a:rPr>
                  <a:t> eljárást, ami minden 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u </a:t>
                </a:r>
                <a:r>
                  <a:rPr lang="hu-HU" sz="2400" kern="0" dirty="0"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 </a:t>
                </a:r>
                <a:r>
                  <a:rPr lang="hu-HU" kern="100" dirty="0">
                    <a:cs typeface="Times New Roman" panose="02020603050405020304" pitchFamily="18" charset="0"/>
                  </a:rPr>
                  <a:t>1..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n </a:t>
                </a:r>
                <a:r>
                  <a:rPr lang="hu-HU" kern="100" dirty="0">
                    <a:cs typeface="Times New Roman" panose="02020603050405020304" pitchFamily="18" charset="0"/>
                  </a:rPr>
                  <a:t> csúcsra a 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be</a:t>
                </a:r>
                <a:r>
                  <a:rPr lang="hu-HU" kern="100" dirty="0">
                    <a:cs typeface="Times New Roman" panose="02020603050405020304" pitchFamily="18" charset="0"/>
                  </a:rPr>
                  <a:t>[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u</a:t>
                </a:r>
                <a:r>
                  <a:rPr lang="hu-HU" kern="100" dirty="0">
                    <a:cs typeface="Times New Roman" panose="02020603050405020304" pitchFamily="18" charset="0"/>
                  </a:rPr>
                  <a:t>] –</a:t>
                </a:r>
                <a:r>
                  <a:rPr lang="hu-HU" kern="100" dirty="0" err="1">
                    <a:cs typeface="Times New Roman" panose="02020603050405020304" pitchFamily="18" charset="0"/>
                  </a:rPr>
                  <a:t>ban</a:t>
                </a:r>
                <a:r>
                  <a:rPr lang="hu-HU" kern="100" dirty="0">
                    <a:cs typeface="Times New Roman" panose="02020603050405020304" pitchFamily="18" charset="0"/>
                  </a:rPr>
                  <a:t> kiszámítja a csúcs bemeneti fokszámát, 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ki</a:t>
                </a:r>
                <a:r>
                  <a:rPr lang="hu-HU" kern="100" dirty="0">
                    <a:cs typeface="Times New Roman" panose="02020603050405020304" pitchFamily="18" charset="0"/>
                  </a:rPr>
                  <a:t>[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u</a:t>
                </a:r>
                <a:r>
                  <a:rPr lang="hu-HU" kern="100" dirty="0">
                    <a:cs typeface="Times New Roman" panose="02020603050405020304" pitchFamily="18" charset="0"/>
                  </a:rPr>
                  <a:t>] –</a:t>
                </a:r>
                <a:r>
                  <a:rPr lang="hu-HU" kern="100" dirty="0" err="1">
                    <a:cs typeface="Times New Roman" panose="02020603050405020304" pitchFamily="18" charset="0"/>
                  </a:rPr>
                  <a:t>ban</a:t>
                </a:r>
                <a:r>
                  <a:rPr lang="hu-HU" kern="100" dirty="0">
                    <a:cs typeface="Times New Roman" panose="02020603050405020304" pitchFamily="18" charset="0"/>
                  </a:rPr>
                  <a:t> pedig a csúcs kimeneti fokszámát!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 dirty="0">
                    <a:cs typeface="Times New Roman" panose="02020603050405020304" pitchFamily="18" charset="0"/>
                  </a:rPr>
                  <a:t>Mindkét eljárásban 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MT(</a:t>
                </a:r>
                <a:r>
                  <a:rPr lang="hu-HU" i="1" kern="100" dirty="0" err="1">
                    <a:cs typeface="Times New Roman" panose="02020603050405020304" pitchFamily="18" charset="0"/>
                  </a:rPr>
                  <a:t>n,m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)</a:t>
                </a:r>
                <a:r>
                  <a:rPr lang="hu-HU" sz="2400" b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kern="0" dirty="0">
                    <a:ea typeface="Calibri" panose="020F0502020204030204" pitchFamily="34" charset="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400" b="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𝛩</m:t>
                    </m:r>
                  </m:oMath>
                </a14:m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2400" i="1" kern="0" dirty="0"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 + </a:t>
                </a:r>
                <a:r>
                  <a:rPr lang="hu-HU" sz="2400" i="1" kern="0" dirty="0"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2400" kern="0" dirty="0">
                    <a:ea typeface="Calibri" panose="020F0502020204030204" pitchFamily="34" charset="0"/>
                    <a:cs typeface="F58"/>
                  </a:rPr>
                  <a:t>)</a:t>
                </a:r>
                <a:r>
                  <a:rPr lang="hu-HU" kern="100" dirty="0">
                    <a:cs typeface="Times New Roman" panose="02020603050405020304" pitchFamily="18" charset="0"/>
                  </a:rPr>
                  <a:t>, ahol </a:t>
                </a:r>
                <a:r>
                  <a:rPr lang="hu-HU" i="1" kern="100" dirty="0">
                    <a:cs typeface="Times New Roman" panose="02020603050405020304" pitchFamily="18" charset="0"/>
                  </a:rPr>
                  <a:t>m </a:t>
                </a:r>
                <a:r>
                  <a:rPr lang="hu-HU" kern="100" dirty="0">
                    <a:cs typeface="Times New Roman" panose="02020603050405020304" pitchFamily="18" charset="0"/>
                  </a:rPr>
                  <a:t> a gráf éleinek száma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2253D2E-D2FA-577A-E1F7-B012A9D79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37361"/>
                <a:ext cx="10188881" cy="3934837"/>
              </a:xfrm>
              <a:blipFill>
                <a:blip r:embed="rId2"/>
                <a:stretch>
                  <a:fillRect l="-22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D2DF-C27F-6C26-1B86-DFBDFF9A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D06EB5-8E2A-F3A1-7E6B-DD3BC3A3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39886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9B22D0-6528-1C7E-D853-11A0DA4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4715"/>
            <a:ext cx="10188881" cy="41974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hu-HU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Szélességi gráfkeresés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Mit számol ki a Szélességi gráfkeresés?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Adja meg az algoritmus absztrakt </a:t>
            </a:r>
            <a:r>
              <a:rPr lang="hu-HU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struktogramját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!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Szélességi gráfkeresés a gráf mely csúcsaiba talál optimális utat, és a végrehajtás során mikor?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Mit tud a 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Szélességi gráfkeresés műveletigényéről?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Szem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léltesse az algoritmust az </a:t>
            </a:r>
            <a:r>
              <a:rPr lang="hu-HU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 csúcsból indítva, az </a:t>
            </a:r>
            <a:r>
              <a:rPr lang="hu-HU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–</a:t>
            </a:r>
            <a:r>
              <a:rPr lang="hu-HU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 b ;d.  b – </a:t>
            </a:r>
            <a:r>
              <a:rPr lang="hu-HU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c;d</a:t>
            </a:r>
            <a:r>
              <a:rPr lang="hu-HU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hu-HU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c-e</a:t>
            </a:r>
            <a:r>
              <a:rPr lang="hu-HU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. d-e. 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 Irányítatlan gráfon! Rajzolja le az eredményül adódó szélességi fát is!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25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4544017" y="5228343"/>
            <a:ext cx="707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dirty="0"/>
              <a:t>A bemutató </a:t>
            </a:r>
            <a:r>
              <a:rPr lang="hu-HU" sz="2000" dirty="0">
                <a:hlinkClick r:id="rId3"/>
              </a:rPr>
              <a:t>Ásványi Tibor: Algoritmusok és adatszerkezetek II. eladásjegyzet: Elemi gráfalgoritmusok</a:t>
            </a:r>
            <a:r>
              <a:rPr lang="hu-HU" sz="2000" dirty="0">
                <a:latin typeface="F30"/>
                <a:hlinkClick r:id="rId3"/>
              </a:rPr>
              <a:t> </a:t>
            </a:r>
            <a:r>
              <a:rPr lang="hu-HU" sz="2000" b="0" i="0" u="none" strike="noStrike" baseline="0" dirty="0">
                <a:latin typeface="F30"/>
              </a:rPr>
              <a:t>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0527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84783"/>
                <a:ext cx="10176979" cy="455904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Tetszőleges &lt;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út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rész-útja</a:t>
                </a:r>
                <a:b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</a:b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	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0 </a:t>
                </a:r>
                <a14:m>
                  <m:oMath xmlns:m="http://schemas.openxmlformats.org/officeDocument/2006/math">
                    <m:r>
                      <a:rPr lang="hu-HU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≤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≤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j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≤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esetén az &lt;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i="1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+1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út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kör: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olyan út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kezdő és végpontja (csúcsa) azonos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hossza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0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élei páronként különbözőek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egyszerű kör: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olyan kör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csak a kezdő és a végpontja azonos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84783"/>
                <a:ext cx="10176979" cy="4559047"/>
              </a:xfrm>
              <a:blipFill>
                <a:blip r:embed="rId2"/>
                <a:stretch>
                  <a:fillRect l="-17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13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25" y="636361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E03B46-837D-8AD4-B4FC-D4F1680B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9073"/>
            <a:ext cx="10176979" cy="462475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58"/>
              </a:rPr>
              <a:t>Tetszőleges </a:t>
            </a:r>
            <a:r>
              <a:rPr lang="hu-HU" sz="2400" b="1" kern="0" dirty="0">
                <a:effectLst/>
                <a:ea typeface="Calibri" panose="020F0502020204030204" pitchFamily="34" charset="0"/>
                <a:cs typeface="F16"/>
              </a:rPr>
              <a:t>út </a:t>
            </a:r>
            <a:r>
              <a:rPr lang="hu-HU" sz="2400" b="1" kern="0" dirty="0">
                <a:effectLst/>
                <a:ea typeface="Calibri" panose="020F0502020204030204" pitchFamily="34" charset="0"/>
                <a:cs typeface="F58"/>
              </a:rPr>
              <a:t>akkor </a:t>
            </a:r>
            <a:r>
              <a:rPr lang="hu-HU" sz="2400" b="1" kern="0" dirty="0">
                <a:effectLst/>
                <a:ea typeface="Calibri" panose="020F0502020204030204" pitchFamily="34" charset="0"/>
                <a:cs typeface="F16"/>
              </a:rPr>
              <a:t>tartalmaz kört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ha van olyan rész-útja, ami kör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b="1" kern="0" dirty="0">
                <a:effectLst/>
                <a:ea typeface="Calibri" panose="020F0502020204030204" pitchFamily="34" charset="0"/>
                <a:cs typeface="F16"/>
              </a:rPr>
              <a:t>Körmentes út:</a:t>
            </a:r>
            <a:r>
              <a:rPr lang="hu-HU" sz="2400" kern="0" dirty="0">
                <a:effectLst/>
                <a:ea typeface="Calibri" panose="020F0502020204030204" pitchFamily="34" charset="0"/>
                <a:cs typeface="F58"/>
              </a:rPr>
              <a:t> olyan út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ami nem tartalmaz kört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b="1" kern="0" dirty="0">
                <a:effectLst/>
                <a:ea typeface="Calibri" panose="020F0502020204030204" pitchFamily="34" charset="0"/>
                <a:cs typeface="F16"/>
              </a:rPr>
              <a:t>Körmentes gráf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: </a:t>
            </a:r>
            <a:r>
              <a:rPr lang="hu-HU" sz="2400" kern="0" dirty="0">
                <a:effectLst/>
                <a:ea typeface="Calibri" panose="020F0502020204030204" pitchFamily="34" charset="0"/>
                <a:cs typeface="F58"/>
              </a:rPr>
              <a:t> olyan gráf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amiben csak körmentes utak vannak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a typeface="Calibri" panose="020F0502020204030204" pitchFamily="34" charset="0"/>
                <a:cs typeface="Times New Roman" panose="02020603050405020304" pitchFamily="18" charset="0"/>
              </a:rPr>
              <a:t>Megjegyzés: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Az utak köröket is tartalmazhatnak! A fentiek szerint tetszőleges kör hossza </a:t>
            </a:r>
            <a:r>
              <a:rPr lang="hu-HU" sz="24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. 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169433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12433"/>
                <a:ext cx="10176979" cy="513139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DAG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alatt irányított, körmentes gráfot értünk (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58"/>
                  </a:rPr>
                  <a:t>directed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58"/>
                  </a:rPr>
                  <a:t>acyclic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58"/>
                  </a:rPr>
                  <a:t>graph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).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 DAG-ok modellezhetnek például összetett folyamatokat, ahol a gráf csúcsai elemi műveletek, az élei pedig az ezek közötti rákövetkezési kényszerek.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7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Tetszőleges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irányított gráf irányítatlan megfelelője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’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’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irányítatlan gráf, amire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’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{(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: 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⋁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7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irányítatlan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gráf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összefüggő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, ha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tetszőleges csúcsából bármelyik csúcsába vezet út. </a:t>
                </a:r>
                <a:b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</a:b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irányított gráf összefüggő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, ha az irányítatlan megfelelője összefüggő.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7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Az irányítatlan, körmentes, összefüggő gráfokat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szabad fáknak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, más néven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16"/>
                  </a:rPr>
                  <a:t>irányítatlan fák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nak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nevezzük.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12433"/>
                <a:ext cx="10176979" cy="5131398"/>
              </a:xfrm>
              <a:blipFill>
                <a:blip r:embed="rId2"/>
                <a:stretch>
                  <a:fillRect l="-1737" t="-2375" r="-1138" b="-7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4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169433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78946"/>
                <a:ext cx="10176979" cy="546488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10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Az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csúcs 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irányított gráf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generátor csúcsa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ha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-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58"/>
                  </a:rPr>
                  <a:t>ból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 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tetszőleges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csúcsa elérhető, azaz létezik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 </a:t>
                </a:r>
                <a14:m>
                  <m:oMath xmlns:m="http://schemas.openxmlformats.org/officeDocument/2006/math"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↝</m:t>
                    </m:r>
                  </m:oMath>
                </a14:m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út. </a:t>
                </a:r>
                <a:endParaRPr lang="hu-HU" sz="20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10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Tulajdonság.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Ha 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irányított gráfnak van generátor csúcsa, akkor összefüggő, </a:t>
                </a:r>
                <a:b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</a:b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de fordítva nem igaz az állítás. </a:t>
                </a:r>
                <a:endParaRPr lang="hu-HU" sz="20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10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gyökeres fa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más néven </a:t>
                </a:r>
                <a:r>
                  <a:rPr lang="hu-HU" sz="2000" b="1" kern="0" dirty="0">
                    <a:effectLst/>
                    <a:ea typeface="Calibri" panose="020F0502020204030204" pitchFamily="34" charset="0"/>
                    <a:cs typeface="F16"/>
                  </a:rPr>
                  <a:t>irányított fa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, ha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olyan irányított gráf, aminek van generátor csúcsa, és a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irányítatlan megfelelője körmentes. </a:t>
                </a:r>
                <a:b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</a:b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Ilyenkor a generátor csúcsot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a fa gyökér csúcsának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is nevezzük.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10"/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Tulajdonság.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58"/>
                  </a:rPr>
                  <a:t>Tetszőleges (gyökeres vagy szabad) nemüres fának pontosan eggyel kevesebb éle van, mint ahány csúcsa.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10"/>
                </a:pPr>
                <a:r>
                  <a:rPr lang="hu-HU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Definíció.</a:t>
                </a:r>
                <a:r>
                  <a:rPr lang="hu-HU" sz="2000" dirty="0"/>
                  <a:t> A </a:t>
                </a:r>
                <a:r>
                  <a:rPr lang="hu-HU" sz="2000" i="1" dirty="0"/>
                  <a:t>G</a:t>
                </a:r>
                <a:r>
                  <a:rPr lang="hu-HU" sz="2000" dirty="0"/>
                  <a:t> = (</a:t>
                </a:r>
                <a:r>
                  <a:rPr lang="hu-HU" sz="2000" i="1" dirty="0"/>
                  <a:t>V</a:t>
                </a:r>
                <a:r>
                  <a:rPr lang="hu-HU" sz="2000" dirty="0"/>
                  <a:t>, </a:t>
                </a:r>
                <a:r>
                  <a:rPr lang="hu-HU" sz="2000" i="1" dirty="0"/>
                  <a:t>E</a:t>
                </a:r>
                <a:r>
                  <a:rPr lang="hu-HU" sz="2000" dirty="0"/>
                  <a:t>) gráfnak </a:t>
                </a:r>
                <a:r>
                  <a:rPr lang="hu-HU" sz="2000" b="1" dirty="0"/>
                  <a:t>részgráf</a:t>
                </a:r>
                <a:r>
                  <a:rPr lang="hu-HU" sz="2000" dirty="0"/>
                  <a:t>ja a </a:t>
                </a:r>
                <a:r>
                  <a:rPr lang="hu-HU" sz="2000" i="1" dirty="0"/>
                  <a:t>G’</a:t>
                </a:r>
                <a:r>
                  <a:rPr lang="hu-HU" sz="2000" dirty="0"/>
                  <a:t> = (</a:t>
                </a:r>
                <a:r>
                  <a:rPr lang="hu-HU" sz="2000" i="1" dirty="0"/>
                  <a:t>V’</a:t>
                </a:r>
                <a:r>
                  <a:rPr lang="hu-HU" sz="2000" dirty="0"/>
                  <a:t>, </a:t>
                </a:r>
                <a:r>
                  <a:rPr lang="hu-HU" sz="2000" i="1" dirty="0"/>
                  <a:t>E’</a:t>
                </a:r>
                <a:r>
                  <a:rPr lang="hu-HU" sz="2000" dirty="0"/>
                  <a:t>) gráf, ha </a:t>
                </a:r>
                <a:r>
                  <a:rPr lang="hu-HU" sz="2000" i="1" dirty="0"/>
                  <a:t>V</a:t>
                </a:r>
                <a:r>
                  <a:rPr lang="hu-HU" sz="2000" dirty="0"/>
                  <a:t>’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hu-HU" sz="2000" dirty="0"/>
                  <a:t> </a:t>
                </a:r>
                <a:r>
                  <a:rPr lang="hu-HU" sz="2000" i="1" dirty="0"/>
                  <a:t>V</a:t>
                </a:r>
                <a:r>
                  <a:rPr lang="hu-HU" sz="2000" dirty="0"/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hu-HU" sz="2000" dirty="0"/>
                  <a:t> </a:t>
                </a:r>
                <a:r>
                  <a:rPr lang="hu-HU" sz="2000" i="1" dirty="0"/>
                  <a:t>E’</a:t>
                </a:r>
                <a:r>
                  <a:rPr lang="hu-HU" sz="2000" dirty="0"/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hu-HU" sz="2000" dirty="0"/>
                  <a:t> </a:t>
                </a:r>
                <a:r>
                  <a:rPr lang="hu-HU" sz="2000" i="1" dirty="0"/>
                  <a:t>E</a:t>
                </a:r>
                <a:r>
                  <a:rPr lang="hu-HU" sz="2000" dirty="0"/>
                  <a:t>, és mindkét gráf irányított, vagy mindkettő irányítatlan. </a:t>
                </a:r>
                <a:br>
                  <a:rPr lang="hu-HU" sz="2000" dirty="0"/>
                </a:br>
                <a:r>
                  <a:rPr lang="hu-HU" sz="2000" dirty="0"/>
                  <a:t>A </a:t>
                </a:r>
                <a:r>
                  <a:rPr lang="hu-HU" sz="2000" i="1" dirty="0"/>
                  <a:t>G</a:t>
                </a:r>
                <a:r>
                  <a:rPr lang="hu-HU" sz="2000" dirty="0"/>
                  <a:t> gráfnak </a:t>
                </a:r>
                <a:r>
                  <a:rPr lang="hu-HU" sz="2000" b="1" dirty="0"/>
                  <a:t>valódi részgráfja</a:t>
                </a:r>
                <a:r>
                  <a:rPr lang="hu-HU" sz="2000" dirty="0"/>
                  <a:t> a </a:t>
                </a:r>
                <a:r>
                  <a:rPr lang="hu-HU" sz="2000" i="1" dirty="0"/>
                  <a:t>G’</a:t>
                </a:r>
                <a:r>
                  <a:rPr lang="hu-HU" sz="2000" dirty="0"/>
                  <a:t> gráf, ha </a:t>
                </a:r>
                <a:r>
                  <a:rPr lang="hu-HU" sz="2000" i="1" dirty="0"/>
                  <a:t>G</a:t>
                </a:r>
                <a:r>
                  <a:rPr lang="hu-HU" sz="2000" dirty="0"/>
                  <a:t>-</a:t>
                </a:r>
                <a:r>
                  <a:rPr lang="hu-HU" sz="2000" dirty="0" err="1"/>
                  <a:t>nek</a:t>
                </a:r>
                <a:r>
                  <a:rPr lang="hu-HU" sz="2000" dirty="0"/>
                  <a:t> részgráfja G’, de </a:t>
                </a:r>
                <a:r>
                  <a:rPr lang="hu-HU" sz="2000" i="1" dirty="0"/>
                  <a:t>G</a:t>
                </a:r>
                <a:r>
                  <a:rPr lang="hu-HU" sz="2000" dirty="0"/>
                  <a:t> ≠ </a:t>
                </a:r>
                <a:r>
                  <a:rPr lang="hu-HU" sz="2000" i="1" dirty="0"/>
                  <a:t>G’</a:t>
                </a:r>
                <a:r>
                  <a:rPr lang="hu-HU" sz="2000" dirty="0"/>
                  <a:t>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78946"/>
                <a:ext cx="10176979" cy="5464885"/>
              </a:xfrm>
              <a:blipFill>
                <a:blip r:embed="rId2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35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A574F-1861-18C6-45CE-57E025E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169433"/>
            <a:ext cx="10018713" cy="809513"/>
          </a:xfrm>
        </p:spPr>
        <p:txBody>
          <a:bodyPr/>
          <a:lstStyle/>
          <a:p>
            <a:r>
              <a:rPr lang="hu-HU" dirty="0"/>
              <a:t>Gráfelméleti alapfogalmak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12433"/>
                <a:ext cx="10176979" cy="5131398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 startAt="1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Definíció.</a:t>
                </a:r>
                <a:r>
                  <a:rPr lang="hu-HU" dirty="0"/>
                  <a:t> Két (rész)gráf </a:t>
                </a:r>
                <a:r>
                  <a:rPr lang="hu-HU" b="1" dirty="0" err="1"/>
                  <a:t>diszjunkt</a:t>
                </a:r>
                <a:r>
                  <a:rPr lang="hu-HU" dirty="0"/>
                  <a:t>, </a:t>
                </a:r>
              </a:p>
              <a:p>
                <a:pPr lvl="1"/>
                <a:r>
                  <a:rPr lang="hu-HU" dirty="0"/>
                  <a:t>ha nincs közös csúcsuk (és ebből következően közös élük sem)</a:t>
                </a: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Definíció.</a:t>
                </a:r>
                <a:r>
                  <a:rPr lang="hu-HU" dirty="0"/>
                  <a:t> A </a:t>
                </a:r>
                <a:r>
                  <a:rPr lang="hu-HU" i="1" dirty="0"/>
                  <a:t>G</a:t>
                </a:r>
                <a:r>
                  <a:rPr lang="hu-HU" dirty="0"/>
                  <a:t> gráf </a:t>
                </a:r>
                <a:r>
                  <a:rPr lang="hu-HU" b="1" dirty="0"/>
                  <a:t>összefüggő komponense</a:t>
                </a:r>
                <a:r>
                  <a:rPr lang="hu-HU" dirty="0"/>
                  <a:t> a </a:t>
                </a:r>
                <a:r>
                  <a:rPr lang="hu-HU" i="1" dirty="0"/>
                  <a:t>G’</a:t>
                </a:r>
                <a:r>
                  <a:rPr lang="hu-HU" dirty="0"/>
                  <a:t> gráf, </a:t>
                </a:r>
              </a:p>
              <a:p>
                <a:pPr lvl="1"/>
                <a:r>
                  <a:rPr lang="hu-HU" dirty="0"/>
                  <a:t>ha </a:t>
                </a:r>
                <a:r>
                  <a:rPr lang="hu-HU" i="1" dirty="0"/>
                  <a:t>G</a:t>
                </a:r>
                <a:r>
                  <a:rPr lang="hu-HU" dirty="0"/>
                  <a:t>-</a:t>
                </a:r>
                <a:r>
                  <a:rPr lang="hu-HU" dirty="0" err="1"/>
                  <a:t>nek</a:t>
                </a:r>
                <a:r>
                  <a:rPr lang="hu-HU" dirty="0"/>
                  <a:t> részgráfja </a:t>
                </a:r>
                <a:r>
                  <a:rPr lang="hu-HU" i="1" dirty="0"/>
                  <a:t>G’</a:t>
                </a:r>
                <a:r>
                  <a:rPr lang="hu-HU" dirty="0"/>
                  <a:t> és </a:t>
                </a:r>
                <a:r>
                  <a:rPr lang="hu-HU" i="1" dirty="0"/>
                  <a:t>G’</a:t>
                </a:r>
                <a:r>
                  <a:rPr lang="hu-HU" dirty="0"/>
                  <a:t> összefüggő</a:t>
                </a:r>
              </a:p>
              <a:p>
                <a:pPr lvl="1"/>
                <a:r>
                  <a:rPr lang="hu-HU" dirty="0"/>
                  <a:t>de </a:t>
                </a:r>
                <a:r>
                  <a:rPr lang="hu-HU" i="1" dirty="0"/>
                  <a:t>G</a:t>
                </a:r>
                <a:r>
                  <a:rPr lang="hu-HU" dirty="0"/>
                  <a:t>-</a:t>
                </a:r>
                <a:r>
                  <a:rPr lang="hu-HU" dirty="0" err="1"/>
                  <a:t>nek</a:t>
                </a:r>
                <a:r>
                  <a:rPr lang="hu-HU" dirty="0"/>
                  <a:t> nincs olyan összefüggő részgráfja, aminek </a:t>
                </a:r>
                <a:r>
                  <a:rPr lang="hu-HU" i="1" dirty="0"/>
                  <a:t>G’</a:t>
                </a:r>
                <a:r>
                  <a:rPr lang="hu-HU" dirty="0"/>
                  <a:t> valódi részgráfja. </a:t>
                </a: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Tulajdonság.</a:t>
                </a:r>
                <a:r>
                  <a:rPr lang="hu-HU" dirty="0"/>
                  <a:t> Tetszőleges gráf vagy összefüggő vagy felbontható (egymástól </a:t>
                </a:r>
                <a:r>
                  <a:rPr lang="hu-HU" dirty="0" err="1"/>
                  <a:t>diszjunkt</a:t>
                </a:r>
                <a:r>
                  <a:rPr lang="hu-HU" dirty="0"/>
                  <a:t>) összefüggő komponensekre (amelyek együtt kiadják a teljes gráfot) </a:t>
                </a: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Definíció.</a:t>
                </a:r>
                <a:r>
                  <a:rPr lang="hu-HU" dirty="0"/>
                  <a:t> A </a:t>
                </a:r>
                <a:r>
                  <a:rPr lang="hu-HU" i="1" dirty="0"/>
                  <a:t>G</a:t>
                </a:r>
                <a:r>
                  <a:rPr lang="hu-HU" dirty="0"/>
                  <a:t> gráf </a:t>
                </a:r>
                <a:r>
                  <a:rPr lang="hu-HU" b="1" dirty="0"/>
                  <a:t>erdő</a:t>
                </a:r>
                <a:r>
                  <a:rPr lang="hu-HU" dirty="0"/>
                  <a:t>, ha összefüggő komponensei fák (vagy egyetlen fából áll). </a:t>
                </a: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Tulajdonság.</a:t>
                </a:r>
                <a:r>
                  <a:rPr lang="hu-HU" dirty="0"/>
                  <a:t> A </a:t>
                </a:r>
                <a:r>
                  <a:rPr lang="hu-HU" i="1" dirty="0"/>
                  <a:t>G</a:t>
                </a:r>
                <a:r>
                  <a:rPr lang="hu-HU" dirty="0"/>
                  <a:t> irányítatlan gráf erdő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hu-HU" dirty="0"/>
                  <a:t> </a:t>
                </a:r>
                <a:r>
                  <a:rPr lang="hu-HU" i="1" dirty="0"/>
                  <a:t>G</a:t>
                </a:r>
                <a:r>
                  <a:rPr lang="hu-HU" dirty="0"/>
                  <a:t> körmentes. </a:t>
                </a:r>
                <a:br>
                  <a:rPr lang="hu-HU" dirty="0"/>
                </a:br>
                <a:r>
                  <a:rPr lang="hu-HU" dirty="0"/>
                  <a:t>A </a:t>
                </a:r>
                <a:r>
                  <a:rPr lang="hu-HU" i="1" dirty="0"/>
                  <a:t>G</a:t>
                </a:r>
                <a:r>
                  <a:rPr lang="hu-HU" dirty="0"/>
                  <a:t> irányított gráf erdő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hu-HU" dirty="0"/>
                  <a:t> </a:t>
                </a:r>
                <a:r>
                  <a:rPr lang="hu-HU" i="1" dirty="0"/>
                  <a:t>G</a:t>
                </a:r>
                <a:r>
                  <a:rPr lang="hu-HU" dirty="0"/>
                  <a:t> irányítatlan megfelelője körmentes, </a:t>
                </a:r>
                <a:br>
                  <a:rPr lang="hu-HU" dirty="0"/>
                </a:br>
                <a:r>
                  <a:rPr lang="hu-HU" dirty="0"/>
                  <a:t>és </a:t>
                </a:r>
                <a:r>
                  <a:rPr lang="hu-HU" i="1" dirty="0"/>
                  <a:t>G</a:t>
                </a:r>
                <a:r>
                  <a:rPr lang="hu-HU" dirty="0"/>
                  <a:t> mindegyik összefüggő komponensének van generátor csúcsa.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9E03B46-837D-8AD4-B4FC-D4F1680BB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12433"/>
                <a:ext cx="10176979" cy="5131398"/>
              </a:xfrm>
              <a:blipFill>
                <a:blip r:embed="rId2"/>
                <a:stretch>
                  <a:fillRect l="-1557" r="-11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5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14305</TotalTime>
  <Words>3857</Words>
  <Application>Microsoft Office PowerPoint</Application>
  <PresentationFormat>Szélesvásznú</PresentationFormat>
  <Paragraphs>341</Paragraphs>
  <Slides>42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54" baseType="lpstr">
      <vt:lpstr>Aptos</vt:lpstr>
      <vt:lpstr>Arial</vt:lpstr>
      <vt:lpstr>Calibri</vt:lpstr>
      <vt:lpstr>Cambria Math</vt:lpstr>
      <vt:lpstr>CMR12</vt:lpstr>
      <vt:lpstr>Corbel</vt:lpstr>
      <vt:lpstr>F16</vt:lpstr>
      <vt:lpstr>F30</vt:lpstr>
      <vt:lpstr>F58</vt:lpstr>
      <vt:lpstr>Times New Roman</vt:lpstr>
      <vt:lpstr>Wingdings</vt:lpstr>
      <vt:lpstr>Parallax</vt:lpstr>
      <vt:lpstr>Algoritmusok és adatszerkezetek I. 4. Előadás</vt:lpstr>
      <vt:lpstr>Tartalom</vt:lpstr>
      <vt:lpstr>Gráfelméleti alapfogalmak</vt:lpstr>
      <vt:lpstr>Gráfelméleti alapfogalmak</vt:lpstr>
      <vt:lpstr>Gráfelméleti alapfogalmak</vt:lpstr>
      <vt:lpstr>Gráfelméleti alapfogalmak</vt:lpstr>
      <vt:lpstr>Gráfelméleti alapfogalmak</vt:lpstr>
      <vt:lpstr>Gráfelméleti alapfogalmak</vt:lpstr>
      <vt:lpstr>Gráfelméleti alapfogalmak</vt:lpstr>
      <vt:lpstr>Gráfábrázolás</vt:lpstr>
      <vt:lpstr>Gráfábrázolás</vt:lpstr>
      <vt:lpstr>Gráfábrázolás példa</vt:lpstr>
      <vt:lpstr>Szomszédossági mátrixos (adjacency matrix), más néven csúcsmátrixos reprezentáció</vt:lpstr>
      <vt:lpstr>Szomszédossági mátrixos reprezentáció</vt:lpstr>
      <vt:lpstr>Mátrix- tömb megfeleltetés</vt:lpstr>
      <vt:lpstr>aij = A[i, j] elem helyének meghatározása a B tömbben </vt:lpstr>
      <vt:lpstr>Műveletidő csúcsmátrixos ábrázolásnál </vt:lpstr>
      <vt:lpstr>Szomszédossági listás (adjacency list) reprezentáció</vt:lpstr>
      <vt:lpstr>Szomszédossági lista példa</vt:lpstr>
      <vt:lpstr>Műveletidő szomszédossági listás ábrázolásnál</vt:lpstr>
      <vt:lpstr>Számítógépes gráfábrázolások tárigénye</vt:lpstr>
      <vt:lpstr>Számítógépes gráfábrázolások tárigénye</vt:lpstr>
      <vt:lpstr>Számítógépes gráfábrázolások tárigénye</vt:lpstr>
      <vt:lpstr>Melyik ábrázolást válasszuk?</vt:lpstr>
      <vt:lpstr>Az absztrakt halmaz, az absztrakt sorozat és az absztrakt gráf típus </vt:lpstr>
      <vt:lpstr>Az absztrakt halmaz, az absztrakt sorozat és az absztrakt gráf típus </vt:lpstr>
      <vt:lpstr>Az absztrakt halmaz, az absztrakt sorozat és az absztrakt gráf típus </vt:lpstr>
      <vt:lpstr>Az absztrakt halmaz, az absztrakt sorozat és az absztrakt gráf típus </vt:lpstr>
      <vt:lpstr>Elemi gráfalgoritmusok</vt:lpstr>
      <vt:lpstr>Szélességi gráfkeresés (BFS: Breadth-first Search)</vt:lpstr>
      <vt:lpstr>Szélességi gráfkeresés (BFS: Breadth-first Search)</vt:lpstr>
      <vt:lpstr>Szélességi gráfkeresés (BFS: Breadth-first Search)</vt:lpstr>
      <vt:lpstr>Szélességi gráfkeresés</vt:lpstr>
      <vt:lpstr>A szélességi fa (Breadth-first Tree)</vt:lpstr>
      <vt:lpstr>A szélességi gráfkeresés szemléltetése</vt:lpstr>
      <vt:lpstr>A szélességi gráfkeresés szemléltetése</vt:lpstr>
      <vt:lpstr>Szélességi gráfkeresés hatékonysága</vt:lpstr>
      <vt:lpstr>Szélességi gráfkeresés implementációja szomszédossági listás és szomszédossági mátrixos gráfábrázolás esetén</vt:lpstr>
      <vt:lpstr>Szélességi gráfkeresés implementációja szomszédossági listás és szomszédossági mátrixos gráfábrázolás esetén</vt:lpstr>
      <vt:lpstr>Ellenőrző kérdések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174</cp:revision>
  <dcterms:created xsi:type="dcterms:W3CDTF">2022-02-02T14:32:23Z</dcterms:created>
  <dcterms:modified xsi:type="dcterms:W3CDTF">2025-10-07T07:23:25Z</dcterms:modified>
</cp:coreProperties>
</file>