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1" r:id="rId1"/>
  </p:sldMasterIdLst>
  <p:sldIdLst>
    <p:sldId id="270" r:id="rId2"/>
    <p:sldId id="305" r:id="rId3"/>
    <p:sldId id="271" r:id="rId4"/>
    <p:sldId id="272" r:id="rId5"/>
    <p:sldId id="274" r:id="rId6"/>
    <p:sldId id="280" r:id="rId7"/>
    <p:sldId id="275" r:id="rId8"/>
    <p:sldId id="276" r:id="rId9"/>
    <p:sldId id="281" r:id="rId10"/>
    <p:sldId id="277" r:id="rId11"/>
    <p:sldId id="279" r:id="rId12"/>
    <p:sldId id="278" r:id="rId13"/>
    <p:sldId id="282" r:id="rId14"/>
    <p:sldId id="283" r:id="rId15"/>
    <p:sldId id="532" r:id="rId16"/>
    <p:sldId id="286" r:id="rId17"/>
    <p:sldId id="533" r:id="rId18"/>
    <p:sldId id="284" r:id="rId19"/>
    <p:sldId id="534" r:id="rId20"/>
    <p:sldId id="287" r:id="rId21"/>
    <p:sldId id="285" r:id="rId22"/>
    <p:sldId id="289" r:id="rId23"/>
    <p:sldId id="531" r:id="rId24"/>
    <p:sldId id="535" r:id="rId25"/>
    <p:sldId id="269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1797933-8012-4CBF-8A85-51898EDC25E1}" v="20" dt="2025-10-13T16:49:17.66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tílus és rács nélkül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Világos stílus 2 – 1. jelölőszín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D7B26C5-4107-4FEC-AEDC-1716B250A1EF}" styleName="Világos stílus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Közepesen sötét stílus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799B23B-EC83-4686-B30A-512413B5E67A}" styleName="Világos stílus 3 – 3. jelölőszín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Világos stílus 1 – 1. jelölőszín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317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endégfelhasználó" userId="S::urn:spo:anon#8e38c3e48961c4a9907a9fcf7018d302a79c76a66ebf46efb9c716eefbe046a4::" providerId="AD" clId="Web-{E5ED61A3-FC01-28E2-0DAE-A10EC4051393}"/>
    <pc:docChg chg="modSld">
      <pc:chgData name="Vendégfelhasználó" userId="S::urn:spo:anon#8e38c3e48961c4a9907a9fcf7018d302a79c76a66ebf46efb9c716eefbe046a4::" providerId="AD" clId="Web-{E5ED61A3-FC01-28E2-0DAE-A10EC4051393}" dt="2023-12-18T11:46:59.202" v="1" actId="1076"/>
      <pc:docMkLst>
        <pc:docMk/>
      </pc:docMkLst>
      <pc:sldChg chg="modSp">
        <pc:chgData name="Vendégfelhasználó" userId="S::urn:spo:anon#8e38c3e48961c4a9907a9fcf7018d302a79c76a66ebf46efb9c716eefbe046a4::" providerId="AD" clId="Web-{E5ED61A3-FC01-28E2-0DAE-A10EC4051393}" dt="2023-12-18T11:46:59.202" v="1" actId="1076"/>
        <pc:sldMkLst>
          <pc:docMk/>
          <pc:sldMk cId="2197946013" sldId="272"/>
        </pc:sldMkLst>
      </pc:sldChg>
    </pc:docChg>
  </pc:docChgLst>
  <pc:docChgLst>
    <pc:chgData name="Vendégfelhasználó" userId="S::urn:spo:anon#0abc0a7f1b0d275dd4de664e695fed33f6c7321a82e2e1b7bb7cb7f10f84f3a4::" providerId="AD" clId="Web-{EB75671A-736B-C20F-5045-00F322D53999}"/>
    <pc:docChg chg="modSld">
      <pc:chgData name="Vendégfelhasználó" userId="S::urn:spo:anon#0abc0a7f1b0d275dd4de664e695fed33f6c7321a82e2e1b7bb7cb7f10f84f3a4::" providerId="AD" clId="Web-{EB75671A-736B-C20F-5045-00F322D53999}" dt="2023-11-25T14:38:35.370" v="3" actId="1076"/>
      <pc:docMkLst>
        <pc:docMk/>
      </pc:docMkLst>
      <pc:sldChg chg="modSp">
        <pc:chgData name="Vendégfelhasználó" userId="S::urn:spo:anon#0abc0a7f1b0d275dd4de664e695fed33f6c7321a82e2e1b7bb7cb7f10f84f3a4::" providerId="AD" clId="Web-{EB75671A-736B-C20F-5045-00F322D53999}" dt="2023-11-25T14:38:35.370" v="3" actId="1076"/>
        <pc:sldMkLst>
          <pc:docMk/>
          <pc:sldMk cId="1146606013" sldId="274"/>
        </pc:sldMkLst>
      </pc:sldChg>
    </pc:docChg>
  </pc:docChgLst>
  <pc:docChgLst>
    <pc:chgData name="Kovácsné Pusztai Kinga" userId="1282fdc4-838f-4805-a47a-02b770215156" providerId="ADAL" clId="{0A367566-D1C7-4A76-A384-D8A48B960B99}"/>
    <pc:docChg chg="undo custSel addSld delSld modSld sldOrd">
      <pc:chgData name="Kovácsné Pusztai Kinga" userId="1282fdc4-838f-4805-a47a-02b770215156" providerId="ADAL" clId="{0A367566-D1C7-4A76-A384-D8A48B960B99}" dt="2024-10-13T18:09:55.264" v="235" actId="47"/>
      <pc:docMkLst>
        <pc:docMk/>
      </pc:docMkLst>
      <pc:sldChg chg="ord">
        <pc:chgData name="Kovácsné Pusztai Kinga" userId="1282fdc4-838f-4805-a47a-02b770215156" providerId="ADAL" clId="{0A367566-D1C7-4A76-A384-D8A48B960B99}" dt="2024-10-07T17:10:45.958" v="1"/>
        <pc:sldMkLst>
          <pc:docMk/>
          <pc:sldMk cId="2197946013" sldId="272"/>
        </pc:sldMkLst>
      </pc:sldChg>
      <pc:sldChg chg="modSp mod">
        <pc:chgData name="Kovácsné Pusztai Kinga" userId="1282fdc4-838f-4805-a47a-02b770215156" providerId="ADAL" clId="{0A367566-D1C7-4A76-A384-D8A48B960B99}" dt="2024-10-08T07:44:54.590" v="91" actId="115"/>
        <pc:sldMkLst>
          <pc:docMk/>
          <pc:sldMk cId="1243682139" sldId="283"/>
        </pc:sldMkLst>
      </pc:sldChg>
      <pc:sldChg chg="modSp mod">
        <pc:chgData name="Kovácsné Pusztai Kinga" userId="1282fdc4-838f-4805-a47a-02b770215156" providerId="ADAL" clId="{0A367566-D1C7-4A76-A384-D8A48B960B99}" dt="2024-10-13T16:37:12.877" v="94" actId="1076"/>
        <pc:sldMkLst>
          <pc:docMk/>
          <pc:sldMk cId="1455441891" sldId="284"/>
        </pc:sldMkLst>
      </pc:sldChg>
      <pc:sldChg chg="addSp delSp modSp new del mod setBg">
        <pc:chgData name="Kovácsné Pusztai Kinga" userId="1282fdc4-838f-4805-a47a-02b770215156" providerId="ADAL" clId="{0A367566-D1C7-4A76-A384-D8A48B960B99}" dt="2024-10-13T18:09:55.264" v="235" actId="47"/>
        <pc:sldMkLst>
          <pc:docMk/>
          <pc:sldMk cId="4066371177" sldId="288"/>
        </pc:sldMkLst>
      </pc:sldChg>
      <pc:sldChg chg="addSp delSp modSp new mod modClrScheme chgLayout">
        <pc:chgData name="Kovácsné Pusztai Kinga" userId="1282fdc4-838f-4805-a47a-02b770215156" providerId="ADAL" clId="{0A367566-D1C7-4A76-A384-D8A48B960B99}" dt="2024-10-13T18:09:41.259" v="234" actId="14100"/>
        <pc:sldMkLst>
          <pc:docMk/>
          <pc:sldMk cId="1593605201" sldId="289"/>
        </pc:sldMkLst>
      </pc:sldChg>
    </pc:docChg>
  </pc:docChgLst>
  <pc:docChgLst>
    <pc:chgData name="Vendégfelhasználó" userId="S::urn:spo:anon#a9e0cf27d2e2940032daca1f9067f27a0c30afbbe5c51c23d7eb2c1e2d8d28c2::" providerId="AD" clId="Web-{AF57CD22-2F18-54B8-C5A6-D6D1C7FB24DF}"/>
    <pc:docChg chg="modSld">
      <pc:chgData name="Vendégfelhasználó" userId="S::urn:spo:anon#a9e0cf27d2e2940032daca1f9067f27a0c30afbbe5c51c23d7eb2c1e2d8d28c2::" providerId="AD" clId="Web-{AF57CD22-2F18-54B8-C5A6-D6D1C7FB24DF}" dt="2023-12-27T14:39:16.968" v="4" actId="1076"/>
      <pc:docMkLst>
        <pc:docMk/>
      </pc:docMkLst>
      <pc:sldChg chg="modSp">
        <pc:chgData name="Vendégfelhasználó" userId="S::urn:spo:anon#a9e0cf27d2e2940032daca1f9067f27a0c30afbbe5c51c23d7eb2c1e2d8d28c2::" providerId="AD" clId="Web-{AF57CD22-2F18-54B8-C5A6-D6D1C7FB24DF}" dt="2023-12-27T14:39:13.749" v="3" actId="20577"/>
        <pc:sldMkLst>
          <pc:docMk/>
          <pc:sldMk cId="3209727511" sldId="277"/>
        </pc:sldMkLst>
      </pc:sldChg>
      <pc:sldChg chg="modSp">
        <pc:chgData name="Vendégfelhasználó" userId="S::urn:spo:anon#a9e0cf27d2e2940032daca1f9067f27a0c30afbbe5c51c23d7eb2c1e2d8d28c2::" providerId="AD" clId="Web-{AF57CD22-2F18-54B8-C5A6-D6D1C7FB24DF}" dt="2023-12-27T14:39:16.968" v="4" actId="1076"/>
        <pc:sldMkLst>
          <pc:docMk/>
          <pc:sldMk cId="3512247430" sldId="278"/>
        </pc:sldMkLst>
      </pc:sldChg>
    </pc:docChg>
  </pc:docChgLst>
  <pc:docChgLst>
    <pc:chgData name="Kovácsné Pusztai Kinga" userId="1282fdc4-838f-4805-a47a-02b770215156" providerId="ADAL" clId="{98E08C5A-1C09-493F-867B-14D6A137ACEF}"/>
    <pc:docChg chg="undo custSel addSld delSld modSld">
      <pc:chgData name="Kovácsné Pusztai Kinga" userId="1282fdc4-838f-4805-a47a-02b770215156" providerId="ADAL" clId="{98E08C5A-1C09-493F-867B-14D6A137ACEF}" dt="2023-08-06T21:51:51.624" v="1222" actId="1076"/>
      <pc:docMkLst>
        <pc:docMk/>
      </pc:docMkLst>
      <pc:sldChg chg="modSp mod">
        <pc:chgData name="Kovácsné Pusztai Kinga" userId="1282fdc4-838f-4805-a47a-02b770215156" providerId="ADAL" clId="{98E08C5A-1C09-493F-867B-14D6A137ACEF}" dt="2023-08-06T18:58:04.029" v="5" actId="20577"/>
        <pc:sldMkLst>
          <pc:docMk/>
          <pc:sldMk cId="2431493244" sldId="270"/>
        </pc:sldMkLst>
      </pc:sldChg>
      <pc:sldChg chg="addSp modSp new mod">
        <pc:chgData name="Kovácsné Pusztai Kinga" userId="1282fdc4-838f-4805-a47a-02b770215156" providerId="ADAL" clId="{98E08C5A-1C09-493F-867B-14D6A137ACEF}" dt="2023-08-06T19:22:17.274" v="102" actId="20577"/>
        <pc:sldMkLst>
          <pc:docMk/>
          <pc:sldMk cId="752790000" sldId="271"/>
        </pc:sldMkLst>
      </pc:sldChg>
      <pc:sldChg chg="del">
        <pc:chgData name="Kovácsné Pusztai Kinga" userId="1282fdc4-838f-4805-a47a-02b770215156" providerId="ADAL" clId="{98E08C5A-1C09-493F-867B-14D6A137ACEF}" dt="2023-08-06T19:13:00.212" v="6" actId="47"/>
        <pc:sldMkLst>
          <pc:docMk/>
          <pc:sldMk cId="1014441122" sldId="271"/>
        </pc:sldMkLst>
      </pc:sldChg>
      <pc:sldChg chg="modSp new mod">
        <pc:chgData name="Kovácsné Pusztai Kinga" userId="1282fdc4-838f-4805-a47a-02b770215156" providerId="ADAL" clId="{98E08C5A-1C09-493F-867B-14D6A137ACEF}" dt="2023-08-06T19:26:57.476" v="114" actId="255"/>
        <pc:sldMkLst>
          <pc:docMk/>
          <pc:sldMk cId="2197946013" sldId="272"/>
        </pc:sldMkLst>
      </pc:sldChg>
      <pc:sldChg chg="del">
        <pc:chgData name="Kovácsné Pusztai Kinga" userId="1282fdc4-838f-4805-a47a-02b770215156" providerId="ADAL" clId="{98E08C5A-1C09-493F-867B-14D6A137ACEF}" dt="2023-08-06T19:13:00.212" v="6" actId="47"/>
        <pc:sldMkLst>
          <pc:docMk/>
          <pc:sldMk cId="3423215817" sldId="272"/>
        </pc:sldMkLst>
      </pc:sldChg>
      <pc:sldChg chg="modSp new mod">
        <pc:chgData name="Kovácsné Pusztai Kinga" userId="1282fdc4-838f-4805-a47a-02b770215156" providerId="ADAL" clId="{98E08C5A-1C09-493F-867B-14D6A137ACEF}" dt="2023-08-06T19:39:35.158" v="153" actId="2711"/>
        <pc:sldMkLst>
          <pc:docMk/>
          <pc:sldMk cId="1679198842" sldId="273"/>
        </pc:sldMkLst>
      </pc:sldChg>
      <pc:sldChg chg="del">
        <pc:chgData name="Kovácsné Pusztai Kinga" userId="1282fdc4-838f-4805-a47a-02b770215156" providerId="ADAL" clId="{98E08C5A-1C09-493F-867B-14D6A137ACEF}" dt="2023-08-06T19:13:00.212" v="6" actId="47"/>
        <pc:sldMkLst>
          <pc:docMk/>
          <pc:sldMk cId="2521729498" sldId="273"/>
        </pc:sldMkLst>
      </pc:sldChg>
      <pc:sldChg chg="del">
        <pc:chgData name="Kovácsné Pusztai Kinga" userId="1282fdc4-838f-4805-a47a-02b770215156" providerId="ADAL" clId="{98E08C5A-1C09-493F-867B-14D6A137ACEF}" dt="2023-08-06T19:13:00.212" v="6" actId="47"/>
        <pc:sldMkLst>
          <pc:docMk/>
          <pc:sldMk cId="564132102" sldId="274"/>
        </pc:sldMkLst>
      </pc:sldChg>
      <pc:sldChg chg="addSp delSp modSp new mod modAnim">
        <pc:chgData name="Kovácsné Pusztai Kinga" userId="1282fdc4-838f-4805-a47a-02b770215156" providerId="ADAL" clId="{98E08C5A-1C09-493F-867B-14D6A137ACEF}" dt="2023-08-06T19:56:54.484" v="379"/>
        <pc:sldMkLst>
          <pc:docMk/>
          <pc:sldMk cId="1146606013" sldId="274"/>
        </pc:sldMkLst>
      </pc:sldChg>
      <pc:sldChg chg="addSp delSp modSp new mod modAnim">
        <pc:chgData name="Kovácsné Pusztai Kinga" userId="1282fdc4-838f-4805-a47a-02b770215156" providerId="ADAL" clId="{98E08C5A-1C09-493F-867B-14D6A137ACEF}" dt="2023-08-06T20:50:38.881" v="692"/>
        <pc:sldMkLst>
          <pc:docMk/>
          <pc:sldMk cId="1705769678" sldId="275"/>
        </pc:sldMkLst>
      </pc:sldChg>
      <pc:sldChg chg="del">
        <pc:chgData name="Kovácsné Pusztai Kinga" userId="1282fdc4-838f-4805-a47a-02b770215156" providerId="ADAL" clId="{98E08C5A-1C09-493F-867B-14D6A137ACEF}" dt="2023-08-06T19:13:00.212" v="6" actId="47"/>
        <pc:sldMkLst>
          <pc:docMk/>
          <pc:sldMk cId="2423642172" sldId="275"/>
        </pc:sldMkLst>
      </pc:sldChg>
      <pc:sldChg chg="modSp new mod">
        <pc:chgData name="Kovácsné Pusztai Kinga" userId="1282fdc4-838f-4805-a47a-02b770215156" providerId="ADAL" clId="{98E08C5A-1C09-493F-867B-14D6A137ACEF}" dt="2023-08-06T21:13:50.661" v="849" actId="6549"/>
        <pc:sldMkLst>
          <pc:docMk/>
          <pc:sldMk cId="1562399448" sldId="276"/>
        </pc:sldMkLst>
      </pc:sldChg>
      <pc:sldChg chg="del">
        <pc:chgData name="Kovácsné Pusztai Kinga" userId="1282fdc4-838f-4805-a47a-02b770215156" providerId="ADAL" clId="{98E08C5A-1C09-493F-867B-14D6A137ACEF}" dt="2023-08-06T19:13:00.212" v="6" actId="47"/>
        <pc:sldMkLst>
          <pc:docMk/>
          <pc:sldMk cId="2289357718" sldId="276"/>
        </pc:sldMkLst>
      </pc:sldChg>
      <pc:sldChg chg="add del">
        <pc:chgData name="Kovácsné Pusztai Kinga" userId="1282fdc4-838f-4805-a47a-02b770215156" providerId="ADAL" clId="{98E08C5A-1C09-493F-867B-14D6A137ACEF}" dt="2023-08-06T20:51:30.870" v="693" actId="47"/>
        <pc:sldMkLst>
          <pc:docMk/>
          <pc:sldMk cId="3247726134" sldId="276"/>
        </pc:sldMkLst>
      </pc:sldChg>
      <pc:sldChg chg="del">
        <pc:chgData name="Kovácsné Pusztai Kinga" userId="1282fdc4-838f-4805-a47a-02b770215156" providerId="ADAL" clId="{98E08C5A-1C09-493F-867B-14D6A137ACEF}" dt="2023-08-06T19:13:00.212" v="6" actId="47"/>
        <pc:sldMkLst>
          <pc:docMk/>
          <pc:sldMk cId="187756888" sldId="277"/>
        </pc:sldMkLst>
      </pc:sldChg>
      <pc:sldChg chg="addSp modSp new mod">
        <pc:chgData name="Kovácsné Pusztai Kinga" userId="1282fdc4-838f-4805-a47a-02b770215156" providerId="ADAL" clId="{98E08C5A-1C09-493F-867B-14D6A137ACEF}" dt="2023-08-06T21:18:17.240" v="880" actId="1076"/>
        <pc:sldMkLst>
          <pc:docMk/>
          <pc:sldMk cId="3209727511" sldId="277"/>
        </pc:sldMkLst>
      </pc:sldChg>
      <pc:sldChg chg="del">
        <pc:chgData name="Kovácsné Pusztai Kinga" userId="1282fdc4-838f-4805-a47a-02b770215156" providerId="ADAL" clId="{98E08C5A-1C09-493F-867B-14D6A137ACEF}" dt="2023-08-06T19:13:00.212" v="6" actId="47"/>
        <pc:sldMkLst>
          <pc:docMk/>
          <pc:sldMk cId="243278059" sldId="278"/>
        </pc:sldMkLst>
      </pc:sldChg>
      <pc:sldChg chg="delSp modSp add mod">
        <pc:chgData name="Kovácsné Pusztai Kinga" userId="1282fdc4-838f-4805-a47a-02b770215156" providerId="ADAL" clId="{98E08C5A-1C09-493F-867B-14D6A137ACEF}" dt="2023-08-06T21:33:10.005" v="954" actId="20577"/>
        <pc:sldMkLst>
          <pc:docMk/>
          <pc:sldMk cId="3512247430" sldId="278"/>
        </pc:sldMkLst>
      </pc:sldChg>
      <pc:sldChg chg="addSp delSp modSp new mod">
        <pc:chgData name="Kovácsné Pusztai Kinga" userId="1282fdc4-838f-4805-a47a-02b770215156" providerId="ADAL" clId="{98E08C5A-1C09-493F-867B-14D6A137ACEF}" dt="2023-08-06T21:51:51.624" v="1222" actId="1076"/>
        <pc:sldMkLst>
          <pc:docMk/>
          <pc:sldMk cId="1876368685" sldId="279"/>
        </pc:sldMkLst>
      </pc:sldChg>
      <pc:sldChg chg="del">
        <pc:chgData name="Kovácsné Pusztai Kinga" userId="1282fdc4-838f-4805-a47a-02b770215156" providerId="ADAL" clId="{98E08C5A-1C09-493F-867B-14D6A137ACEF}" dt="2023-08-06T19:13:00.212" v="6" actId="47"/>
        <pc:sldMkLst>
          <pc:docMk/>
          <pc:sldMk cId="2211265705" sldId="279"/>
        </pc:sldMkLst>
      </pc:sldChg>
      <pc:sldChg chg="del">
        <pc:chgData name="Kovácsné Pusztai Kinga" userId="1282fdc4-838f-4805-a47a-02b770215156" providerId="ADAL" clId="{98E08C5A-1C09-493F-867B-14D6A137ACEF}" dt="2023-08-06T19:13:00.212" v="6" actId="47"/>
        <pc:sldMkLst>
          <pc:docMk/>
          <pc:sldMk cId="1629938128" sldId="280"/>
        </pc:sldMkLst>
      </pc:sldChg>
      <pc:sldChg chg="del">
        <pc:chgData name="Kovácsné Pusztai Kinga" userId="1282fdc4-838f-4805-a47a-02b770215156" providerId="ADAL" clId="{98E08C5A-1C09-493F-867B-14D6A137ACEF}" dt="2023-08-06T19:13:00.212" v="6" actId="47"/>
        <pc:sldMkLst>
          <pc:docMk/>
          <pc:sldMk cId="2284339511" sldId="281"/>
        </pc:sldMkLst>
      </pc:sldChg>
      <pc:sldChg chg="del">
        <pc:chgData name="Kovácsné Pusztai Kinga" userId="1282fdc4-838f-4805-a47a-02b770215156" providerId="ADAL" clId="{98E08C5A-1C09-493F-867B-14D6A137ACEF}" dt="2023-08-06T19:13:00.212" v="6" actId="47"/>
        <pc:sldMkLst>
          <pc:docMk/>
          <pc:sldMk cId="2591136141" sldId="282"/>
        </pc:sldMkLst>
      </pc:sldChg>
      <pc:sldChg chg="del">
        <pc:chgData name="Kovácsné Pusztai Kinga" userId="1282fdc4-838f-4805-a47a-02b770215156" providerId="ADAL" clId="{98E08C5A-1C09-493F-867B-14D6A137ACEF}" dt="2023-08-06T19:13:00.212" v="6" actId="47"/>
        <pc:sldMkLst>
          <pc:docMk/>
          <pc:sldMk cId="379341798" sldId="283"/>
        </pc:sldMkLst>
      </pc:sldChg>
      <pc:sldChg chg="del">
        <pc:chgData name="Kovácsné Pusztai Kinga" userId="1282fdc4-838f-4805-a47a-02b770215156" providerId="ADAL" clId="{98E08C5A-1C09-493F-867B-14D6A137ACEF}" dt="2023-08-06T19:13:00.212" v="6" actId="47"/>
        <pc:sldMkLst>
          <pc:docMk/>
          <pc:sldMk cId="1513827051" sldId="284"/>
        </pc:sldMkLst>
      </pc:sldChg>
      <pc:sldChg chg="del">
        <pc:chgData name="Kovácsné Pusztai Kinga" userId="1282fdc4-838f-4805-a47a-02b770215156" providerId="ADAL" clId="{98E08C5A-1C09-493F-867B-14D6A137ACEF}" dt="2023-08-06T19:13:00.212" v="6" actId="47"/>
        <pc:sldMkLst>
          <pc:docMk/>
          <pc:sldMk cId="674531785" sldId="285"/>
        </pc:sldMkLst>
      </pc:sldChg>
      <pc:sldChg chg="del">
        <pc:chgData name="Kovácsné Pusztai Kinga" userId="1282fdc4-838f-4805-a47a-02b770215156" providerId="ADAL" clId="{98E08C5A-1C09-493F-867B-14D6A137ACEF}" dt="2023-08-06T19:13:00.212" v="6" actId="47"/>
        <pc:sldMkLst>
          <pc:docMk/>
          <pc:sldMk cId="3884405928" sldId="286"/>
        </pc:sldMkLst>
      </pc:sldChg>
      <pc:sldChg chg="del">
        <pc:chgData name="Kovácsné Pusztai Kinga" userId="1282fdc4-838f-4805-a47a-02b770215156" providerId="ADAL" clId="{98E08C5A-1C09-493F-867B-14D6A137ACEF}" dt="2023-08-06T19:13:00.212" v="6" actId="47"/>
        <pc:sldMkLst>
          <pc:docMk/>
          <pc:sldMk cId="1613766709" sldId="287"/>
        </pc:sldMkLst>
      </pc:sldChg>
      <pc:sldChg chg="del">
        <pc:chgData name="Kovácsné Pusztai Kinga" userId="1282fdc4-838f-4805-a47a-02b770215156" providerId="ADAL" clId="{98E08C5A-1C09-493F-867B-14D6A137ACEF}" dt="2023-08-06T19:13:00.212" v="6" actId="47"/>
        <pc:sldMkLst>
          <pc:docMk/>
          <pc:sldMk cId="3493135039" sldId="288"/>
        </pc:sldMkLst>
      </pc:sldChg>
      <pc:sldChg chg="del">
        <pc:chgData name="Kovácsné Pusztai Kinga" userId="1282fdc4-838f-4805-a47a-02b770215156" providerId="ADAL" clId="{98E08C5A-1C09-493F-867B-14D6A137ACEF}" dt="2023-08-06T19:13:00.212" v="6" actId="47"/>
        <pc:sldMkLst>
          <pc:docMk/>
          <pc:sldMk cId="2438300492" sldId="289"/>
        </pc:sldMkLst>
      </pc:sldChg>
      <pc:sldChg chg="del">
        <pc:chgData name="Kovácsné Pusztai Kinga" userId="1282fdc4-838f-4805-a47a-02b770215156" providerId="ADAL" clId="{98E08C5A-1C09-493F-867B-14D6A137ACEF}" dt="2023-08-06T19:13:00.212" v="6" actId="47"/>
        <pc:sldMkLst>
          <pc:docMk/>
          <pc:sldMk cId="3932979441" sldId="290"/>
        </pc:sldMkLst>
      </pc:sldChg>
      <pc:sldChg chg="del">
        <pc:chgData name="Kovácsné Pusztai Kinga" userId="1282fdc4-838f-4805-a47a-02b770215156" providerId="ADAL" clId="{98E08C5A-1C09-493F-867B-14D6A137ACEF}" dt="2023-08-06T19:13:00.212" v="6" actId="47"/>
        <pc:sldMkLst>
          <pc:docMk/>
          <pc:sldMk cId="885736763" sldId="291"/>
        </pc:sldMkLst>
      </pc:sldChg>
      <pc:sldChg chg="del">
        <pc:chgData name="Kovácsné Pusztai Kinga" userId="1282fdc4-838f-4805-a47a-02b770215156" providerId="ADAL" clId="{98E08C5A-1C09-493F-867B-14D6A137ACEF}" dt="2023-08-06T19:13:00.212" v="6" actId="47"/>
        <pc:sldMkLst>
          <pc:docMk/>
          <pc:sldMk cId="2742644717" sldId="292"/>
        </pc:sldMkLst>
      </pc:sldChg>
      <pc:sldChg chg="del">
        <pc:chgData name="Kovácsné Pusztai Kinga" userId="1282fdc4-838f-4805-a47a-02b770215156" providerId="ADAL" clId="{98E08C5A-1C09-493F-867B-14D6A137ACEF}" dt="2023-08-06T19:13:00.212" v="6" actId="47"/>
        <pc:sldMkLst>
          <pc:docMk/>
          <pc:sldMk cId="2719086649" sldId="293"/>
        </pc:sldMkLst>
      </pc:sldChg>
      <pc:sldChg chg="del">
        <pc:chgData name="Kovácsné Pusztai Kinga" userId="1282fdc4-838f-4805-a47a-02b770215156" providerId="ADAL" clId="{98E08C5A-1C09-493F-867B-14D6A137ACEF}" dt="2023-08-06T19:13:00.212" v="6" actId="47"/>
        <pc:sldMkLst>
          <pc:docMk/>
          <pc:sldMk cId="1393615732" sldId="294"/>
        </pc:sldMkLst>
      </pc:sldChg>
      <pc:sldChg chg="del">
        <pc:chgData name="Kovácsné Pusztai Kinga" userId="1282fdc4-838f-4805-a47a-02b770215156" providerId="ADAL" clId="{98E08C5A-1C09-493F-867B-14D6A137ACEF}" dt="2023-08-06T19:13:00.212" v="6" actId="47"/>
        <pc:sldMkLst>
          <pc:docMk/>
          <pc:sldMk cId="631146178" sldId="295"/>
        </pc:sldMkLst>
      </pc:sldChg>
      <pc:sldChg chg="del">
        <pc:chgData name="Kovácsné Pusztai Kinga" userId="1282fdc4-838f-4805-a47a-02b770215156" providerId="ADAL" clId="{98E08C5A-1C09-493F-867B-14D6A137ACEF}" dt="2023-08-06T19:13:00.212" v="6" actId="47"/>
        <pc:sldMkLst>
          <pc:docMk/>
          <pc:sldMk cId="3586203259" sldId="296"/>
        </pc:sldMkLst>
      </pc:sldChg>
      <pc:sldChg chg="del">
        <pc:chgData name="Kovácsné Pusztai Kinga" userId="1282fdc4-838f-4805-a47a-02b770215156" providerId="ADAL" clId="{98E08C5A-1C09-493F-867B-14D6A137ACEF}" dt="2023-08-06T19:13:00.212" v="6" actId="47"/>
        <pc:sldMkLst>
          <pc:docMk/>
          <pc:sldMk cId="128635610" sldId="297"/>
        </pc:sldMkLst>
      </pc:sldChg>
      <pc:sldChg chg="del">
        <pc:chgData name="Kovácsné Pusztai Kinga" userId="1282fdc4-838f-4805-a47a-02b770215156" providerId="ADAL" clId="{98E08C5A-1C09-493F-867B-14D6A137ACEF}" dt="2023-08-06T19:13:00.212" v="6" actId="47"/>
        <pc:sldMkLst>
          <pc:docMk/>
          <pc:sldMk cId="1356060557" sldId="298"/>
        </pc:sldMkLst>
      </pc:sldChg>
      <pc:sldChg chg="del">
        <pc:chgData name="Kovácsné Pusztai Kinga" userId="1282fdc4-838f-4805-a47a-02b770215156" providerId="ADAL" clId="{98E08C5A-1C09-493F-867B-14D6A137ACEF}" dt="2023-08-06T19:13:00.212" v="6" actId="47"/>
        <pc:sldMkLst>
          <pc:docMk/>
          <pc:sldMk cId="2224285785" sldId="299"/>
        </pc:sldMkLst>
      </pc:sldChg>
      <pc:sldChg chg="del">
        <pc:chgData name="Kovácsné Pusztai Kinga" userId="1282fdc4-838f-4805-a47a-02b770215156" providerId="ADAL" clId="{98E08C5A-1C09-493F-867B-14D6A137ACEF}" dt="2023-08-06T19:13:00.212" v="6" actId="47"/>
        <pc:sldMkLst>
          <pc:docMk/>
          <pc:sldMk cId="3261541014" sldId="300"/>
        </pc:sldMkLst>
      </pc:sldChg>
      <pc:sldChg chg="del">
        <pc:chgData name="Kovácsné Pusztai Kinga" userId="1282fdc4-838f-4805-a47a-02b770215156" providerId="ADAL" clId="{98E08C5A-1C09-493F-867B-14D6A137ACEF}" dt="2023-08-06T19:13:00.212" v="6" actId="47"/>
        <pc:sldMkLst>
          <pc:docMk/>
          <pc:sldMk cId="689049216" sldId="301"/>
        </pc:sldMkLst>
      </pc:sldChg>
    </pc:docChg>
  </pc:docChgLst>
  <pc:docChgLst>
    <pc:chgData name="Vendégfelhasználó" userId="S::urn:spo:anon#df79e9ab5e4132391d4db473850dc1a659df06ad7588376e591b5b83bb58cdd0::" providerId="AD" clId="Web-{C5458F06-03B0-488F-3125-F0CC82CD0304}"/>
    <pc:docChg chg="modSld">
      <pc:chgData name="Vendégfelhasználó" userId="S::urn:spo:anon#df79e9ab5e4132391d4db473850dc1a659df06ad7588376e591b5b83bb58cdd0::" providerId="AD" clId="Web-{C5458F06-03B0-488F-3125-F0CC82CD0304}" dt="2024-01-05T10:54:50.324" v="0" actId="1076"/>
      <pc:docMkLst>
        <pc:docMk/>
      </pc:docMkLst>
      <pc:sldChg chg="modSp">
        <pc:chgData name="Vendégfelhasználó" userId="S::urn:spo:anon#df79e9ab5e4132391d4db473850dc1a659df06ad7588376e591b5b83bb58cdd0::" providerId="AD" clId="Web-{C5458F06-03B0-488F-3125-F0CC82CD0304}" dt="2024-01-05T10:54:50.324" v="0" actId="1076"/>
        <pc:sldMkLst>
          <pc:docMk/>
          <pc:sldMk cId="2431493244" sldId="270"/>
        </pc:sldMkLst>
      </pc:sldChg>
    </pc:docChg>
  </pc:docChgLst>
  <pc:docChgLst>
    <pc:chgData name="Vendégfelhasználó" userId="S::urn:spo:anon#751f8ca9aa8b424ee80c659767722bca5461fd109a18666877b46809b6638e51::" providerId="AD" clId="Web-{9B29DBB2-CE96-1494-E95B-59B8BE005EC9}"/>
    <pc:docChg chg="modSld">
      <pc:chgData name="Vendégfelhasználó" userId="S::urn:spo:anon#751f8ca9aa8b424ee80c659767722bca5461fd109a18666877b46809b6638e51::" providerId="AD" clId="Web-{9B29DBB2-CE96-1494-E95B-59B8BE005EC9}" dt="2023-12-04T14:09:47.553" v="1" actId="1076"/>
      <pc:docMkLst>
        <pc:docMk/>
      </pc:docMkLst>
      <pc:sldChg chg="modSp">
        <pc:chgData name="Vendégfelhasználó" userId="S::urn:spo:anon#751f8ca9aa8b424ee80c659767722bca5461fd109a18666877b46809b6638e51::" providerId="AD" clId="Web-{9B29DBB2-CE96-1494-E95B-59B8BE005EC9}" dt="2023-12-04T14:09:47.553" v="1" actId="1076"/>
        <pc:sldMkLst>
          <pc:docMk/>
          <pc:sldMk cId="1455441891" sldId="284"/>
        </pc:sldMkLst>
      </pc:sldChg>
    </pc:docChg>
  </pc:docChgLst>
  <pc:docChgLst>
    <pc:chgData name="Vatai Domonkos" userId="S::sxyxxh@inf.elte.hu::05a074fa-73ff-459f-a4e3-ad5868ab8f43" providerId="AD" clId="Web-{8DD837E1-28DD-C2A0-E5FF-7D14E03CB5B2}"/>
    <pc:docChg chg="sldOrd">
      <pc:chgData name="Vatai Domonkos" userId="S::sxyxxh@inf.elte.hu::05a074fa-73ff-459f-a4e3-ad5868ab8f43" providerId="AD" clId="Web-{8DD837E1-28DD-C2A0-E5FF-7D14E03CB5B2}" dt="2024-01-01T11:12:29.577" v="0"/>
      <pc:docMkLst>
        <pc:docMk/>
      </pc:docMkLst>
      <pc:sldChg chg="ord">
        <pc:chgData name="Vatai Domonkos" userId="S::sxyxxh@inf.elte.hu::05a074fa-73ff-459f-a4e3-ad5868ab8f43" providerId="AD" clId="Web-{8DD837E1-28DD-C2A0-E5FF-7D14E03CB5B2}" dt="2024-01-01T11:12:29.577" v="0"/>
        <pc:sldMkLst>
          <pc:docMk/>
          <pc:sldMk cId="2197946013" sldId="272"/>
        </pc:sldMkLst>
      </pc:sldChg>
    </pc:docChg>
  </pc:docChgLst>
  <pc:docChgLst>
    <pc:chgData name="Vendégfelhasználó" userId="S::urn:spo:anon#df79e9ab5e4132391d4db473850dc1a659df06ad7588376e591b5b83bb58cdd0::" providerId="AD" clId="Web-{2BE252CB-13C5-3FA7-1E2E-EF1DEC34D62E}"/>
    <pc:docChg chg="sldOrd">
      <pc:chgData name="Vendégfelhasználó" userId="S::urn:spo:anon#df79e9ab5e4132391d4db473850dc1a659df06ad7588376e591b5b83bb58cdd0::" providerId="AD" clId="Web-{2BE252CB-13C5-3FA7-1E2E-EF1DEC34D62E}" dt="2023-12-17T13:10:44.962" v="0"/>
      <pc:docMkLst>
        <pc:docMk/>
      </pc:docMkLst>
      <pc:sldChg chg="ord">
        <pc:chgData name="Vendégfelhasználó" userId="S::urn:spo:anon#df79e9ab5e4132391d4db473850dc1a659df06ad7588376e591b5b83bb58cdd0::" providerId="AD" clId="Web-{2BE252CB-13C5-3FA7-1E2E-EF1DEC34D62E}" dt="2023-12-17T13:10:44.962" v="0"/>
        <pc:sldMkLst>
          <pc:docMk/>
          <pc:sldMk cId="2431493244" sldId="270"/>
        </pc:sldMkLst>
      </pc:sldChg>
    </pc:docChg>
  </pc:docChgLst>
  <pc:docChgLst>
    <pc:chgData name="Guest User" userId="S::urn:spo:anon#75986d6a82653131f621e7a68c882ef441ee8ea68dc68e2db878dc78ee2e663a::" providerId="AD" clId="Web-{8E19F897-9F29-F5C6-D39F-5C47581E96DF}"/>
    <pc:docChg chg="sldOrd">
      <pc:chgData name="Guest User" userId="S::urn:spo:anon#75986d6a82653131f621e7a68c882ef441ee8ea68dc68e2db878dc78ee2e663a::" providerId="AD" clId="Web-{8E19F897-9F29-F5C6-D39F-5C47581E96DF}" dt="2024-01-23T13:19:40.637" v="2"/>
      <pc:docMkLst>
        <pc:docMk/>
      </pc:docMkLst>
      <pc:sldChg chg="ord">
        <pc:chgData name="Guest User" userId="S::urn:spo:anon#75986d6a82653131f621e7a68c882ef441ee8ea68dc68e2db878dc78ee2e663a::" providerId="AD" clId="Web-{8E19F897-9F29-F5C6-D39F-5C47581E96DF}" dt="2024-01-23T13:19:29.887" v="0"/>
        <pc:sldMkLst>
          <pc:docMk/>
          <pc:sldMk cId="3512247430" sldId="278"/>
        </pc:sldMkLst>
      </pc:sldChg>
      <pc:sldChg chg="ord">
        <pc:chgData name="Guest User" userId="S::urn:spo:anon#75986d6a82653131f621e7a68c882ef441ee8ea68dc68e2db878dc78ee2e663a::" providerId="AD" clId="Web-{8E19F897-9F29-F5C6-D39F-5C47581E96DF}" dt="2024-01-23T13:19:38.668" v="1"/>
        <pc:sldMkLst>
          <pc:docMk/>
          <pc:sldMk cId="1455441891" sldId="284"/>
        </pc:sldMkLst>
      </pc:sldChg>
      <pc:sldChg chg="ord">
        <pc:chgData name="Guest User" userId="S::urn:spo:anon#75986d6a82653131f621e7a68c882ef441ee8ea68dc68e2db878dc78ee2e663a::" providerId="AD" clId="Web-{8E19F897-9F29-F5C6-D39F-5C47581E96DF}" dt="2024-01-23T13:19:40.637" v="2"/>
        <pc:sldMkLst>
          <pc:docMk/>
          <pc:sldMk cId="1373906954" sldId="285"/>
        </pc:sldMkLst>
      </pc:sldChg>
    </pc:docChg>
  </pc:docChgLst>
  <pc:docChgLst>
    <pc:chgData name="Vendégfelhasználó" userId="S::urn:spo:anon#a9e0cf27d2e2940032daca1f9067f27a0c30afbbe5c51c23d7eb2c1e2d8d28c2::" providerId="AD" clId="Web-{A191A987-12F1-54CB-046D-357BE6DC1C0E}"/>
    <pc:docChg chg="sldOrd">
      <pc:chgData name="Vendégfelhasználó" userId="S::urn:spo:anon#a9e0cf27d2e2940032daca1f9067f27a0c30afbbe5c51c23d7eb2c1e2d8d28c2::" providerId="AD" clId="Web-{A191A987-12F1-54CB-046D-357BE6DC1C0E}" dt="2024-01-23T07:07:09.537" v="0"/>
      <pc:docMkLst>
        <pc:docMk/>
      </pc:docMkLst>
      <pc:sldChg chg="ord">
        <pc:chgData name="Vendégfelhasználó" userId="S::urn:spo:anon#a9e0cf27d2e2940032daca1f9067f27a0c30afbbe5c51c23d7eb2c1e2d8d28c2::" providerId="AD" clId="Web-{A191A987-12F1-54CB-046D-357BE6DC1C0E}" dt="2024-01-23T07:07:09.537" v="0"/>
        <pc:sldMkLst>
          <pc:docMk/>
          <pc:sldMk cId="752790000" sldId="271"/>
        </pc:sldMkLst>
      </pc:sldChg>
    </pc:docChg>
  </pc:docChgLst>
  <pc:docChgLst>
    <pc:chgData name="Kovácsné Pusztai Kinga" userId="1282fdc4-838f-4805-a47a-02b770215156" providerId="ADAL" clId="{71797933-8012-4CBF-8A85-51898EDC25E1}"/>
    <pc:docChg chg="undo custSel addSld modSld">
      <pc:chgData name="Kovácsné Pusztai Kinga" userId="1282fdc4-838f-4805-a47a-02b770215156" providerId="ADAL" clId="{71797933-8012-4CBF-8A85-51898EDC25E1}" dt="2025-08-17T08:08:11.577" v="133" actId="20577"/>
      <pc:docMkLst>
        <pc:docMk/>
      </pc:docMkLst>
      <pc:sldChg chg="addSp modSp mod">
        <pc:chgData name="Kovácsné Pusztai Kinga" userId="1282fdc4-838f-4805-a47a-02b770215156" providerId="ADAL" clId="{71797933-8012-4CBF-8A85-51898EDC25E1}" dt="2025-08-17T07:54:14.643" v="31" actId="167"/>
        <pc:sldMkLst>
          <pc:docMk/>
          <pc:sldMk cId="1243682139" sldId="283"/>
        </pc:sldMkLst>
      </pc:sldChg>
      <pc:sldChg chg="addSp delSp modSp mod">
        <pc:chgData name="Kovácsné Pusztai Kinga" userId="1282fdc4-838f-4805-a47a-02b770215156" providerId="ADAL" clId="{71797933-8012-4CBF-8A85-51898EDC25E1}" dt="2025-08-17T08:07:19.743" v="129" actId="1037"/>
        <pc:sldMkLst>
          <pc:docMk/>
          <pc:sldMk cId="1455441891" sldId="284"/>
        </pc:sldMkLst>
      </pc:sldChg>
      <pc:sldChg chg="modSp mod">
        <pc:chgData name="Kovácsné Pusztai Kinga" userId="1282fdc4-838f-4805-a47a-02b770215156" providerId="ADAL" clId="{71797933-8012-4CBF-8A85-51898EDC25E1}" dt="2025-08-17T08:08:11.577" v="133" actId="20577"/>
        <pc:sldMkLst>
          <pc:docMk/>
          <pc:sldMk cId="1373906954" sldId="285"/>
        </pc:sldMkLst>
      </pc:sldChg>
      <pc:sldChg chg="modSp mod">
        <pc:chgData name="Kovácsné Pusztai Kinga" userId="1282fdc4-838f-4805-a47a-02b770215156" providerId="ADAL" clId="{71797933-8012-4CBF-8A85-51898EDC25E1}" dt="2025-08-17T07:56:28.470" v="55" actId="20577"/>
        <pc:sldMkLst>
          <pc:docMk/>
          <pc:sldMk cId="3948500572" sldId="286"/>
        </pc:sldMkLst>
      </pc:sldChg>
      <pc:sldChg chg="modSp mod">
        <pc:chgData name="Kovácsné Pusztai Kinga" userId="1282fdc4-838f-4805-a47a-02b770215156" providerId="ADAL" clId="{71797933-8012-4CBF-8A85-51898EDC25E1}" dt="2025-08-17T08:07:52.125" v="132" actId="403"/>
        <pc:sldMkLst>
          <pc:docMk/>
          <pc:sldMk cId="3667810257" sldId="287"/>
        </pc:sldMkLst>
      </pc:sldChg>
      <pc:sldChg chg="modSp mod">
        <pc:chgData name="Kovácsné Pusztai Kinga" userId="1282fdc4-838f-4805-a47a-02b770215156" providerId="ADAL" clId="{71797933-8012-4CBF-8A85-51898EDC25E1}" dt="2025-08-17T07:50:47.944" v="4" actId="1076"/>
        <pc:sldMkLst>
          <pc:docMk/>
          <pc:sldMk cId="1593605201" sldId="289"/>
        </pc:sldMkLst>
      </pc:sldChg>
      <pc:sldChg chg="add">
        <pc:chgData name="Kovácsné Pusztai Kinga" userId="1282fdc4-838f-4805-a47a-02b770215156" providerId="ADAL" clId="{71797933-8012-4CBF-8A85-51898EDC25E1}" dt="2025-08-17T07:42:58.670" v="0"/>
        <pc:sldMkLst>
          <pc:docMk/>
          <pc:sldMk cId="2244582942" sldId="305"/>
        </pc:sldMkLst>
      </pc:sldChg>
      <pc:sldChg chg="add">
        <pc:chgData name="Kovácsné Pusztai Kinga" userId="1282fdc4-838f-4805-a47a-02b770215156" providerId="ADAL" clId="{71797933-8012-4CBF-8A85-51898EDC25E1}" dt="2025-08-17T07:46:00.527" v="1"/>
        <pc:sldMkLst>
          <pc:docMk/>
          <pc:sldMk cId="1116566802" sldId="531"/>
        </pc:sldMkLst>
      </pc:sldChg>
      <pc:sldChg chg="delSp modSp add mod">
        <pc:chgData name="Kovácsné Pusztai Kinga" userId="1282fdc4-838f-4805-a47a-02b770215156" providerId="ADAL" clId="{71797933-8012-4CBF-8A85-51898EDC25E1}" dt="2025-08-17T07:55:18.483" v="38" actId="14100"/>
        <pc:sldMkLst>
          <pc:docMk/>
          <pc:sldMk cId="35788131" sldId="532"/>
        </pc:sldMkLst>
      </pc:sldChg>
      <pc:sldChg chg="modSp add mod">
        <pc:chgData name="Kovácsné Pusztai Kinga" userId="1282fdc4-838f-4805-a47a-02b770215156" providerId="ADAL" clId="{71797933-8012-4CBF-8A85-51898EDC25E1}" dt="2025-08-17T07:57:12.404" v="63" actId="1076"/>
        <pc:sldMkLst>
          <pc:docMk/>
          <pc:sldMk cId="1678296531" sldId="533"/>
        </pc:sldMkLst>
      </pc:sldChg>
      <pc:sldChg chg="addSp delSp modSp add mod">
        <pc:chgData name="Kovácsné Pusztai Kinga" userId="1282fdc4-838f-4805-a47a-02b770215156" providerId="ADAL" clId="{71797933-8012-4CBF-8A85-51898EDC25E1}" dt="2025-08-17T08:05:35.057" v="124" actId="1076"/>
        <pc:sldMkLst>
          <pc:docMk/>
          <pc:sldMk cId="354433267" sldId="534"/>
        </pc:sldMkLst>
      </pc:sldChg>
    </pc:docChg>
  </pc:docChgLst>
  <pc:docChgLst>
    <pc:chgData name="Vendégfelhasználó" userId="S::urn:spo:anon#a9e0cf27d2e2940032daca1f9067f27a0c30afbbe5c51c23d7eb2c1e2d8d28c2::" providerId="AD" clId="Web-{D7A425E5-7B3E-2348-FD30-73E31BCD4C2E}"/>
    <pc:docChg chg="sldOrd">
      <pc:chgData name="Vendégfelhasználó" userId="S::urn:spo:anon#a9e0cf27d2e2940032daca1f9067f27a0c30afbbe5c51c23d7eb2c1e2d8d28c2::" providerId="AD" clId="Web-{D7A425E5-7B3E-2348-FD30-73E31BCD4C2E}" dt="2023-11-22T09:57:54.901" v="1"/>
      <pc:docMkLst>
        <pc:docMk/>
      </pc:docMkLst>
      <pc:sldChg chg="ord">
        <pc:chgData name="Vendégfelhasználó" userId="S::urn:spo:anon#a9e0cf27d2e2940032daca1f9067f27a0c30afbbe5c51c23d7eb2c1e2d8d28c2::" providerId="AD" clId="Web-{D7A425E5-7B3E-2348-FD30-73E31BCD4C2E}" dt="2023-11-22T09:50:55.438" v="0"/>
        <pc:sldMkLst>
          <pc:docMk/>
          <pc:sldMk cId="2056203590" sldId="280"/>
        </pc:sldMkLst>
      </pc:sldChg>
      <pc:sldChg chg="ord">
        <pc:chgData name="Vendégfelhasználó" userId="S::urn:spo:anon#a9e0cf27d2e2940032daca1f9067f27a0c30afbbe5c51c23d7eb2c1e2d8d28c2::" providerId="AD" clId="Web-{D7A425E5-7B3E-2348-FD30-73E31BCD4C2E}" dt="2023-11-22T09:57:54.901" v="1"/>
        <pc:sldMkLst>
          <pc:docMk/>
          <pc:sldMk cId="1243682139" sldId="283"/>
        </pc:sldMkLst>
      </pc:sldChg>
    </pc:docChg>
  </pc:docChgLst>
  <pc:docChgLst>
    <pc:chgData name="Vendégfelhasználó" userId="S::urn:spo:anon#8e38c3e48961c4a9907a9fcf7018d302a79c76a66ebf46efb9c716eefbe046a4::" providerId="AD" clId="Web-{23A4F00F-D875-A2A7-173C-504F38F07ADD}"/>
    <pc:docChg chg="sldOrd">
      <pc:chgData name="Vendégfelhasználó" userId="S::urn:spo:anon#8e38c3e48961c4a9907a9fcf7018d302a79c76a66ebf46efb9c716eefbe046a4::" providerId="AD" clId="Web-{23A4F00F-D875-A2A7-173C-504F38F07ADD}" dt="2023-10-20T13:20:57.596" v="0"/>
      <pc:docMkLst>
        <pc:docMk/>
      </pc:docMkLst>
      <pc:sldChg chg="ord">
        <pc:chgData name="Vendégfelhasználó" userId="S::urn:spo:anon#8e38c3e48961c4a9907a9fcf7018d302a79c76a66ebf46efb9c716eefbe046a4::" providerId="AD" clId="Web-{23A4F00F-D875-A2A7-173C-504F38F07ADD}" dt="2023-10-20T13:20:57.596" v="0"/>
        <pc:sldMkLst>
          <pc:docMk/>
          <pc:sldMk cId="2056203590" sldId="280"/>
        </pc:sldMkLst>
      </pc:sldChg>
    </pc:docChg>
  </pc:docChgLst>
  <pc:docChgLst>
    <pc:chgData name="Vendégfelhasználó" userId="S::urn:spo:anon#751f8ca9aa8b424ee80c659767722bca5461fd109a18666877b46809b6638e51::" providerId="AD" clId="Web-{54A73A28-0C41-BFF0-B660-9DFB2ADCAD5D}"/>
    <pc:docChg chg="sldOrd">
      <pc:chgData name="Vendégfelhasználó" userId="S::urn:spo:anon#751f8ca9aa8b424ee80c659767722bca5461fd109a18666877b46809b6638e51::" providerId="AD" clId="Web-{54A73A28-0C41-BFF0-B660-9DFB2ADCAD5D}" dt="2023-12-10T15:44:14.371" v="0"/>
      <pc:docMkLst>
        <pc:docMk/>
      </pc:docMkLst>
      <pc:sldChg chg="ord">
        <pc:chgData name="Vendégfelhasználó" userId="S::urn:spo:anon#751f8ca9aa8b424ee80c659767722bca5461fd109a18666877b46809b6638e51::" providerId="AD" clId="Web-{54A73A28-0C41-BFF0-B660-9DFB2ADCAD5D}" dt="2023-12-10T15:44:14.371" v="0"/>
        <pc:sldMkLst>
          <pc:docMk/>
          <pc:sldMk cId="1146606013" sldId="274"/>
        </pc:sldMkLst>
      </pc:sldChg>
    </pc:docChg>
  </pc:docChgLst>
  <pc:docChgLst>
    <pc:chgData name="Vendégfelhasználó" userId="S::urn:spo:anon#75986d6a82653131f621e7a68c882ef441ee8ea68dc68e2db878dc78ee2e663a::" providerId="AD" clId="Web-{3C2CAA24-22AE-E144-00D0-A9921EE26F30}"/>
    <pc:docChg chg="sldOrd">
      <pc:chgData name="Vendégfelhasználó" userId="S::urn:spo:anon#75986d6a82653131f621e7a68c882ef441ee8ea68dc68e2db878dc78ee2e663a::" providerId="AD" clId="Web-{3C2CAA24-22AE-E144-00D0-A9921EE26F30}" dt="2023-12-30T02:20:31.772" v="0"/>
      <pc:docMkLst>
        <pc:docMk/>
      </pc:docMkLst>
      <pc:sldChg chg="ord">
        <pc:chgData name="Vendégfelhasználó" userId="S::urn:spo:anon#75986d6a82653131f621e7a68c882ef441ee8ea68dc68e2db878dc78ee2e663a::" providerId="AD" clId="Web-{3C2CAA24-22AE-E144-00D0-A9921EE26F30}" dt="2023-12-30T02:20:31.772" v="0"/>
        <pc:sldMkLst>
          <pc:docMk/>
          <pc:sldMk cId="2197946013" sldId="272"/>
        </pc:sldMkLst>
      </pc:sldChg>
    </pc:docChg>
  </pc:docChgLst>
  <pc:docChgLst>
    <pc:chgData name="Balkányi Lajos" userId="ad9944c1-43c3-45f7-a8f8-a0588bf29d51" providerId="ADAL" clId="{12C7D85B-2062-0A45-84DA-63C68CC68D43}"/>
    <pc:docChg chg="modSld">
      <pc:chgData name="Balkányi Lajos" userId="ad9944c1-43c3-45f7-a8f8-a0588bf29d51" providerId="ADAL" clId="{12C7D85B-2062-0A45-84DA-63C68CC68D43}" dt="2023-11-30T10:22:20.388" v="2" actId="1076"/>
      <pc:docMkLst>
        <pc:docMk/>
      </pc:docMkLst>
      <pc:sldChg chg="modSp">
        <pc:chgData name="Balkányi Lajos" userId="ad9944c1-43c3-45f7-a8f8-a0588bf29d51" providerId="ADAL" clId="{12C7D85B-2062-0A45-84DA-63C68CC68D43}" dt="2023-11-30T10:22:20.388" v="2" actId="1076"/>
        <pc:sldMkLst>
          <pc:docMk/>
          <pc:sldMk cId="1146606013" sldId="274"/>
        </pc:sldMkLst>
      </pc:sldChg>
    </pc:docChg>
  </pc:docChgLst>
  <pc:docChgLst>
    <pc:chgData name="Kovácsné Pusztai Kinga" userId="1282fdc4-838f-4805-a47a-02b770215156" providerId="ADAL" clId="{0B58F691-E3F4-4AFC-8409-C7BE5313A564}"/>
    <pc:docChg chg="undo custSel addSld modSld sldOrd">
      <pc:chgData name="Kovácsné Pusztai Kinga" userId="1282fdc4-838f-4805-a47a-02b770215156" providerId="ADAL" clId="{0B58F691-E3F4-4AFC-8409-C7BE5313A564}" dt="2023-10-09T19:25:56.422" v="917" actId="6549"/>
      <pc:docMkLst>
        <pc:docMk/>
      </pc:docMkLst>
      <pc:sldChg chg="modSp mod">
        <pc:chgData name="Kovácsné Pusztai Kinga" userId="1282fdc4-838f-4805-a47a-02b770215156" providerId="ADAL" clId="{0B58F691-E3F4-4AFC-8409-C7BE5313A564}" dt="2023-10-09T18:25:12.792" v="522" actId="20577"/>
        <pc:sldMkLst>
          <pc:docMk/>
          <pc:sldMk cId="3166015993" sldId="269"/>
        </pc:sldMkLst>
      </pc:sldChg>
      <pc:sldChg chg="modSp mod">
        <pc:chgData name="Kovácsné Pusztai Kinga" userId="1282fdc4-838f-4805-a47a-02b770215156" providerId="ADAL" clId="{0B58F691-E3F4-4AFC-8409-C7BE5313A564}" dt="2023-10-09T07:31:44.372" v="19" actId="1076"/>
        <pc:sldMkLst>
          <pc:docMk/>
          <pc:sldMk cId="1679198842" sldId="273"/>
        </pc:sldMkLst>
      </pc:sldChg>
      <pc:sldChg chg="modSp mod">
        <pc:chgData name="Kovácsné Pusztai Kinga" userId="1282fdc4-838f-4805-a47a-02b770215156" providerId="ADAL" clId="{0B58F691-E3F4-4AFC-8409-C7BE5313A564}" dt="2023-10-09T07:31:11.283" v="13" actId="1076"/>
        <pc:sldMkLst>
          <pc:docMk/>
          <pc:sldMk cId="1146606013" sldId="274"/>
        </pc:sldMkLst>
      </pc:sldChg>
      <pc:sldChg chg="modSp">
        <pc:chgData name="Kovácsné Pusztai Kinga" userId="1282fdc4-838f-4805-a47a-02b770215156" providerId="ADAL" clId="{0B58F691-E3F4-4AFC-8409-C7BE5313A564}" dt="2023-10-09T07:34:44.625" v="54" actId="114"/>
        <pc:sldMkLst>
          <pc:docMk/>
          <pc:sldMk cId="1705769678" sldId="275"/>
        </pc:sldMkLst>
      </pc:sldChg>
      <pc:sldChg chg="modSp mod">
        <pc:chgData name="Kovácsné Pusztai Kinga" userId="1282fdc4-838f-4805-a47a-02b770215156" providerId="ADAL" clId="{0B58F691-E3F4-4AFC-8409-C7BE5313A564}" dt="2023-10-09T07:39:14.091" v="70" actId="1076"/>
        <pc:sldMkLst>
          <pc:docMk/>
          <pc:sldMk cId="1562399448" sldId="276"/>
        </pc:sldMkLst>
      </pc:sldChg>
      <pc:sldChg chg="modSp mod">
        <pc:chgData name="Kovácsné Pusztai Kinga" userId="1282fdc4-838f-4805-a47a-02b770215156" providerId="ADAL" clId="{0B58F691-E3F4-4AFC-8409-C7BE5313A564}" dt="2023-10-09T07:41:48.187" v="90" actId="20577"/>
        <pc:sldMkLst>
          <pc:docMk/>
          <pc:sldMk cId="3512247430" sldId="278"/>
        </pc:sldMkLst>
      </pc:sldChg>
      <pc:sldChg chg="modSp mod">
        <pc:chgData name="Kovácsné Pusztai Kinga" userId="1282fdc4-838f-4805-a47a-02b770215156" providerId="ADAL" clId="{0B58F691-E3F4-4AFC-8409-C7BE5313A564}" dt="2023-10-09T07:43:51.429" v="114" actId="403"/>
        <pc:sldMkLst>
          <pc:docMk/>
          <pc:sldMk cId="1876368685" sldId="279"/>
        </pc:sldMkLst>
      </pc:sldChg>
      <pc:sldChg chg="modSp add mod">
        <pc:chgData name="Kovácsné Pusztai Kinga" userId="1282fdc4-838f-4805-a47a-02b770215156" providerId="ADAL" clId="{0B58F691-E3F4-4AFC-8409-C7BE5313A564}" dt="2023-10-09T07:32:19.059" v="25" actId="1076"/>
        <pc:sldMkLst>
          <pc:docMk/>
          <pc:sldMk cId="2056203590" sldId="280"/>
        </pc:sldMkLst>
      </pc:sldChg>
      <pc:sldChg chg="modSp add mod">
        <pc:chgData name="Kovácsné Pusztai Kinga" userId="1282fdc4-838f-4805-a47a-02b770215156" providerId="ADAL" clId="{0B58F691-E3F4-4AFC-8409-C7BE5313A564}" dt="2023-10-09T07:38:50.229" v="64" actId="1076"/>
        <pc:sldMkLst>
          <pc:docMk/>
          <pc:sldMk cId="223115450" sldId="281"/>
        </pc:sldMkLst>
      </pc:sldChg>
      <pc:sldChg chg="modSp add mod">
        <pc:chgData name="Kovácsné Pusztai Kinga" userId="1282fdc4-838f-4805-a47a-02b770215156" providerId="ADAL" clId="{0B58F691-E3F4-4AFC-8409-C7BE5313A564}" dt="2023-10-09T07:42:23.618" v="99" actId="1076"/>
        <pc:sldMkLst>
          <pc:docMk/>
          <pc:sldMk cId="2609960749" sldId="282"/>
        </pc:sldMkLst>
      </pc:sldChg>
      <pc:sldChg chg="modSp add mod ord">
        <pc:chgData name="Kovácsné Pusztai Kinga" userId="1282fdc4-838f-4805-a47a-02b770215156" providerId="ADAL" clId="{0B58F691-E3F4-4AFC-8409-C7BE5313A564}" dt="2023-10-09T07:43:26.009" v="110"/>
        <pc:sldMkLst>
          <pc:docMk/>
          <pc:sldMk cId="1243682139" sldId="283"/>
        </pc:sldMkLst>
      </pc:sldChg>
      <pc:sldChg chg="addSp delSp modSp new mod">
        <pc:chgData name="Kovácsné Pusztai Kinga" userId="1282fdc4-838f-4805-a47a-02b770215156" providerId="ADAL" clId="{0B58F691-E3F4-4AFC-8409-C7BE5313A564}" dt="2023-10-09T18:24:12.089" v="458" actId="255"/>
        <pc:sldMkLst>
          <pc:docMk/>
          <pc:sldMk cId="1455441891" sldId="284"/>
        </pc:sldMkLst>
      </pc:sldChg>
      <pc:sldChg chg="modSp new mod">
        <pc:chgData name="Kovácsné Pusztai Kinga" userId="1282fdc4-838f-4805-a47a-02b770215156" providerId="ADAL" clId="{0B58F691-E3F4-4AFC-8409-C7BE5313A564}" dt="2023-10-09T18:40:22.521" v="596" actId="255"/>
        <pc:sldMkLst>
          <pc:docMk/>
          <pc:sldMk cId="1373906954" sldId="285"/>
        </pc:sldMkLst>
      </pc:sldChg>
      <pc:sldChg chg="modSp new mod">
        <pc:chgData name="Kovácsné Pusztai Kinga" userId="1282fdc4-838f-4805-a47a-02b770215156" providerId="ADAL" clId="{0B58F691-E3F4-4AFC-8409-C7BE5313A564}" dt="2023-10-09T19:03:40.068" v="763" actId="403"/>
        <pc:sldMkLst>
          <pc:docMk/>
          <pc:sldMk cId="3948500572" sldId="286"/>
        </pc:sldMkLst>
      </pc:sldChg>
      <pc:sldChg chg="modSp new mod">
        <pc:chgData name="Kovácsné Pusztai Kinga" userId="1282fdc4-838f-4805-a47a-02b770215156" providerId="ADAL" clId="{0B58F691-E3F4-4AFC-8409-C7BE5313A564}" dt="2023-10-09T19:25:56.422" v="917" actId="6549"/>
        <pc:sldMkLst>
          <pc:docMk/>
          <pc:sldMk cId="3667810257" sldId="287"/>
        </pc:sldMkLst>
      </pc:sldChg>
    </pc:docChg>
  </pc:docChgLst>
  <pc:docChgLst>
    <pc:chgData name="Vendégfelhasználó" userId="S::urn:spo:anon#8e38c3e48961c4a9907a9fcf7018d302a79c76a66ebf46efb9c716eefbe046a4::" providerId="AD" clId="Web-{4F2E4AE2-3345-7711-DB75-9BB44E982CD9}"/>
    <pc:docChg chg="sldOrd">
      <pc:chgData name="Vendégfelhasználó" userId="S::urn:spo:anon#8e38c3e48961c4a9907a9fcf7018d302a79c76a66ebf46efb9c716eefbe046a4::" providerId="AD" clId="Web-{4F2E4AE2-3345-7711-DB75-9BB44E982CD9}" dt="2023-12-20T19:24:34.050" v="0"/>
      <pc:docMkLst>
        <pc:docMk/>
      </pc:docMkLst>
      <pc:sldChg chg="ord">
        <pc:chgData name="Vendégfelhasználó" userId="S::urn:spo:anon#8e38c3e48961c4a9907a9fcf7018d302a79c76a66ebf46efb9c716eefbe046a4::" providerId="AD" clId="Web-{4F2E4AE2-3345-7711-DB75-9BB44E982CD9}" dt="2023-12-20T19:24:34.050" v="0"/>
        <pc:sldMkLst>
          <pc:docMk/>
          <pc:sldMk cId="1705769678" sldId="275"/>
        </pc:sldMkLst>
      </pc:sldChg>
    </pc:docChg>
  </pc:docChgLst>
  <pc:docChgLst>
    <pc:chgData name="Guest User" userId="S::urn:spo:anon#df79e9ab5e4132391d4db473850dc1a659df06ad7588376e591b5b83bb58cdd0::" providerId="AD" clId="Web-{638C93DF-96FF-0B51-4999-A14CC8E7EAA0}"/>
    <pc:docChg chg="sldOrd">
      <pc:chgData name="Guest User" userId="S::urn:spo:anon#df79e9ab5e4132391d4db473850dc1a659df06ad7588376e591b5b83bb58cdd0::" providerId="AD" clId="Web-{638C93DF-96FF-0B51-4999-A14CC8E7EAA0}" dt="2024-01-11T22:59:44.224" v="9"/>
      <pc:docMkLst>
        <pc:docMk/>
      </pc:docMkLst>
      <pc:sldChg chg="ord">
        <pc:chgData name="Guest User" userId="S::urn:spo:anon#df79e9ab5e4132391d4db473850dc1a659df06ad7588376e591b5b83bb58cdd0::" providerId="AD" clId="Web-{638C93DF-96FF-0B51-4999-A14CC8E7EAA0}" dt="2024-01-11T22:59:42.146" v="8"/>
        <pc:sldMkLst>
          <pc:docMk/>
          <pc:sldMk cId="1146606013" sldId="274"/>
        </pc:sldMkLst>
      </pc:sldChg>
      <pc:sldChg chg="ord">
        <pc:chgData name="Guest User" userId="S::urn:spo:anon#df79e9ab5e4132391d4db473850dc1a659df06ad7588376e591b5b83bb58cdd0::" providerId="AD" clId="Web-{638C93DF-96FF-0B51-4999-A14CC8E7EAA0}" dt="2024-01-11T22:59:44.224" v="9"/>
        <pc:sldMkLst>
          <pc:docMk/>
          <pc:sldMk cId="1705769678" sldId="275"/>
        </pc:sldMkLst>
      </pc:sldChg>
    </pc:docChg>
  </pc:docChgLst>
  <pc:docChgLst>
    <pc:chgData name="Vendégfelhasználó" userId="S::urn:spo:anon#0abc0a7f1b0d275dd4de664e695fed33f6c7321a82e2e1b7bb7cb7f10f84f3a4::" providerId="AD" clId="Web-{6EBA6755-8D5D-E93E-49F0-5197367836F7}"/>
    <pc:docChg chg="modSld">
      <pc:chgData name="Vendégfelhasználó" userId="S::urn:spo:anon#0abc0a7f1b0d275dd4de664e695fed33f6c7321a82e2e1b7bb7cb7f10f84f3a4::" providerId="AD" clId="Web-{6EBA6755-8D5D-E93E-49F0-5197367836F7}" dt="2024-10-08T14:32:25.732" v="0" actId="1076"/>
      <pc:docMkLst>
        <pc:docMk/>
      </pc:docMkLst>
      <pc:sldChg chg="modSp">
        <pc:chgData name="Vendégfelhasználó" userId="S::urn:spo:anon#0abc0a7f1b0d275dd4de664e695fed33f6c7321a82e2e1b7bb7cb7f10f84f3a4::" providerId="AD" clId="Web-{6EBA6755-8D5D-E93E-49F0-5197367836F7}" dt="2024-10-08T14:32:25.732" v="0" actId="1076"/>
        <pc:sldMkLst>
          <pc:docMk/>
          <pc:sldMk cId="1705769678" sldId="275"/>
        </pc:sldMkLst>
      </pc:sldChg>
    </pc:docChg>
  </pc:docChgLst>
  <pc:docChgLst>
    <pc:chgData name="Vatai Domonkos" userId="S::sxyxxh@inf.elte.hu::05a074fa-73ff-459f-a4e3-ad5868ab8f43" providerId="AD" clId="Web-{04A5869F-A8A1-2CC3-F331-3BF85EADE579}"/>
    <pc:docChg chg="sldOrd">
      <pc:chgData name="Vatai Domonkos" userId="S::sxyxxh@inf.elte.hu::05a074fa-73ff-459f-a4e3-ad5868ab8f43" providerId="AD" clId="Web-{04A5869F-A8A1-2CC3-F331-3BF85EADE579}" dt="2023-12-29T14:07:55.622" v="2"/>
      <pc:docMkLst>
        <pc:docMk/>
      </pc:docMkLst>
      <pc:sldChg chg="ord">
        <pc:chgData name="Vatai Domonkos" userId="S::sxyxxh@inf.elte.hu::05a074fa-73ff-459f-a4e3-ad5868ab8f43" providerId="AD" clId="Web-{04A5869F-A8A1-2CC3-F331-3BF85EADE579}" dt="2023-12-29T14:07:43.059" v="0"/>
        <pc:sldMkLst>
          <pc:docMk/>
          <pc:sldMk cId="1146606013" sldId="274"/>
        </pc:sldMkLst>
      </pc:sldChg>
      <pc:sldChg chg="ord">
        <pc:chgData name="Vatai Domonkos" userId="S::sxyxxh@inf.elte.hu::05a074fa-73ff-459f-a4e3-ad5868ab8f43" providerId="AD" clId="Web-{04A5869F-A8A1-2CC3-F331-3BF85EADE579}" dt="2023-12-29T14:07:52.794" v="1"/>
        <pc:sldMkLst>
          <pc:docMk/>
          <pc:sldMk cId="2609960749" sldId="282"/>
        </pc:sldMkLst>
      </pc:sldChg>
      <pc:sldChg chg="ord">
        <pc:chgData name="Vatai Domonkos" userId="S::sxyxxh@inf.elte.hu::05a074fa-73ff-459f-a4e3-ad5868ab8f43" providerId="AD" clId="Web-{04A5869F-A8A1-2CC3-F331-3BF85EADE579}" dt="2023-12-29T14:07:55.622" v="2"/>
        <pc:sldMkLst>
          <pc:docMk/>
          <pc:sldMk cId="1373906954" sldId="285"/>
        </pc:sldMkLst>
      </pc:sldChg>
    </pc:docChg>
  </pc:docChgLst>
  <pc:docChgLst>
    <pc:chgData name="Kovácsné Pusztai Kinga" userId="1282fdc4-838f-4805-a47a-02b770215156" providerId="ADAL" clId="{5C5F7C30-6626-4CCB-81FA-ED1C19E6AEFD}"/>
    <pc:docChg chg="undo custSel addSld modSld">
      <pc:chgData name="Kovácsné Pusztai Kinga" userId="1282fdc4-838f-4805-a47a-02b770215156" providerId="ADAL" clId="{5C5F7C30-6626-4CCB-81FA-ED1C19E6AEFD}" dt="2025-10-13T16:49:06.933" v="355" actId="20577"/>
      <pc:docMkLst>
        <pc:docMk/>
      </pc:docMkLst>
      <pc:sldChg chg="modSp mod">
        <pc:chgData name="Kovácsné Pusztai Kinga" userId="1282fdc4-838f-4805-a47a-02b770215156" providerId="ADAL" clId="{5C5F7C30-6626-4CCB-81FA-ED1C19E6AEFD}" dt="2025-10-13T15:19:01.066" v="6" actId="108"/>
        <pc:sldMkLst>
          <pc:docMk/>
          <pc:sldMk cId="752790000" sldId="271"/>
        </pc:sldMkLst>
        <pc:spChg chg="mod">
          <ac:chgData name="Kovácsné Pusztai Kinga" userId="1282fdc4-838f-4805-a47a-02b770215156" providerId="ADAL" clId="{5C5F7C30-6626-4CCB-81FA-ED1C19E6AEFD}" dt="2025-10-09T12:44:23.949" v="4" actId="20577"/>
          <ac:spMkLst>
            <pc:docMk/>
            <pc:sldMk cId="752790000" sldId="271"/>
            <ac:spMk id="3" creationId="{47A93AF1-2B8F-DE18-7EF9-4DF0FC1221D7}"/>
          </ac:spMkLst>
        </pc:spChg>
        <pc:picChg chg="mod">
          <ac:chgData name="Kovácsné Pusztai Kinga" userId="1282fdc4-838f-4805-a47a-02b770215156" providerId="ADAL" clId="{5C5F7C30-6626-4CCB-81FA-ED1C19E6AEFD}" dt="2025-10-13T15:19:01.066" v="6" actId="108"/>
          <ac:picMkLst>
            <pc:docMk/>
            <pc:sldMk cId="752790000" sldId="271"/>
            <ac:picMk id="5" creationId="{EB655546-D54D-17E8-37DD-1087F4565FE9}"/>
          </ac:picMkLst>
        </pc:picChg>
        <pc:picChg chg="mod">
          <ac:chgData name="Kovácsné Pusztai Kinga" userId="1282fdc4-838f-4805-a47a-02b770215156" providerId="ADAL" clId="{5C5F7C30-6626-4CCB-81FA-ED1C19E6AEFD}" dt="2025-10-13T15:18:59.749" v="5" actId="108"/>
          <ac:picMkLst>
            <pc:docMk/>
            <pc:sldMk cId="752790000" sldId="271"/>
            <ac:picMk id="7" creationId="{309E76FB-249E-6A3E-0FD6-9154670CE16B}"/>
          </ac:picMkLst>
        </pc:picChg>
      </pc:sldChg>
      <pc:sldChg chg="addSp modSp mod">
        <pc:chgData name="Kovácsné Pusztai Kinga" userId="1282fdc4-838f-4805-a47a-02b770215156" providerId="ADAL" clId="{5C5F7C30-6626-4CCB-81FA-ED1C19E6AEFD}" dt="2025-10-13T15:24:02.061" v="26" actId="1076"/>
        <pc:sldMkLst>
          <pc:docMk/>
          <pc:sldMk cId="1146606013" sldId="274"/>
        </pc:sldMkLst>
        <pc:spChg chg="add mod ord">
          <ac:chgData name="Kovácsné Pusztai Kinga" userId="1282fdc4-838f-4805-a47a-02b770215156" providerId="ADAL" clId="{5C5F7C30-6626-4CCB-81FA-ED1C19E6AEFD}" dt="2025-10-13T15:23:56.992" v="25" actId="14100"/>
          <ac:spMkLst>
            <pc:docMk/>
            <pc:sldMk cId="1146606013" sldId="274"/>
            <ac:spMk id="4" creationId="{41280A6F-E1B9-E20E-EDBC-A53583A10393}"/>
          </ac:spMkLst>
        </pc:spChg>
        <pc:picChg chg="mod">
          <ac:chgData name="Kovácsné Pusztai Kinga" userId="1282fdc4-838f-4805-a47a-02b770215156" providerId="ADAL" clId="{5C5F7C30-6626-4CCB-81FA-ED1C19E6AEFD}" dt="2025-10-13T15:23:42.838" v="23" actId="1076"/>
          <ac:picMkLst>
            <pc:docMk/>
            <pc:sldMk cId="1146606013" sldId="274"/>
            <ac:picMk id="7" creationId="{33172358-34A6-A8F5-6B8E-EAD079F2E36A}"/>
          </ac:picMkLst>
        </pc:picChg>
        <pc:picChg chg="mod">
          <ac:chgData name="Kovácsné Pusztai Kinga" userId="1282fdc4-838f-4805-a47a-02b770215156" providerId="ADAL" clId="{5C5F7C30-6626-4CCB-81FA-ED1C19E6AEFD}" dt="2025-10-13T15:24:02.061" v="26" actId="1076"/>
          <ac:picMkLst>
            <pc:docMk/>
            <pc:sldMk cId="1146606013" sldId="274"/>
            <ac:picMk id="9" creationId="{D97B4E84-F090-DB81-0B05-8722E086807E}"/>
          </ac:picMkLst>
        </pc:picChg>
        <pc:picChg chg="mod">
          <ac:chgData name="Kovácsné Pusztai Kinga" userId="1282fdc4-838f-4805-a47a-02b770215156" providerId="ADAL" clId="{5C5F7C30-6626-4CCB-81FA-ED1C19E6AEFD}" dt="2025-10-13T15:22:31.645" v="10" actId="108"/>
          <ac:picMkLst>
            <pc:docMk/>
            <pc:sldMk cId="1146606013" sldId="274"/>
            <ac:picMk id="11" creationId="{C14DB127-1D4C-4975-B0AB-1FB3E6C0682B}"/>
          </ac:picMkLst>
        </pc:picChg>
      </pc:sldChg>
      <pc:sldChg chg="addSp modSp mod">
        <pc:chgData name="Kovácsné Pusztai Kinga" userId="1282fdc4-838f-4805-a47a-02b770215156" providerId="ADAL" clId="{5C5F7C30-6626-4CCB-81FA-ED1C19E6AEFD}" dt="2025-10-13T15:25:40.933" v="37" actId="167"/>
        <pc:sldMkLst>
          <pc:docMk/>
          <pc:sldMk cId="1705769678" sldId="275"/>
        </pc:sldMkLst>
        <pc:spChg chg="mod">
          <ac:chgData name="Kovácsné Pusztai Kinga" userId="1282fdc4-838f-4805-a47a-02b770215156" providerId="ADAL" clId="{5C5F7C30-6626-4CCB-81FA-ED1C19E6AEFD}" dt="2025-10-13T15:25:11.147" v="29" actId="179"/>
          <ac:spMkLst>
            <pc:docMk/>
            <pc:sldMk cId="1705769678" sldId="275"/>
            <ac:spMk id="3" creationId="{CC96B5E9-F4B3-042D-6A4A-82A540ACA9AE}"/>
          </ac:spMkLst>
        </pc:spChg>
        <pc:spChg chg="add mod ord">
          <ac:chgData name="Kovácsné Pusztai Kinga" userId="1282fdc4-838f-4805-a47a-02b770215156" providerId="ADAL" clId="{5C5F7C30-6626-4CCB-81FA-ED1C19E6AEFD}" dt="2025-10-13T15:25:40.933" v="37" actId="167"/>
          <ac:spMkLst>
            <pc:docMk/>
            <pc:sldMk cId="1705769678" sldId="275"/>
            <ac:spMk id="10" creationId="{A4DA64C1-1254-B8CC-92ED-F0C681CAB253}"/>
          </ac:spMkLst>
        </pc:spChg>
        <pc:picChg chg="mod">
          <ac:chgData name="Kovácsné Pusztai Kinga" userId="1282fdc4-838f-4805-a47a-02b770215156" providerId="ADAL" clId="{5C5F7C30-6626-4CCB-81FA-ED1C19E6AEFD}" dt="2025-10-13T15:19:12.579" v="7" actId="108"/>
          <ac:picMkLst>
            <pc:docMk/>
            <pc:sldMk cId="1705769678" sldId="275"/>
            <ac:picMk id="4" creationId="{728A0B0C-881F-3A9F-2C1A-F5A9835D0865}"/>
          </ac:picMkLst>
        </pc:picChg>
        <pc:picChg chg="mod">
          <ac:chgData name="Kovácsné Pusztai Kinga" userId="1282fdc4-838f-4805-a47a-02b770215156" providerId="ADAL" clId="{5C5F7C30-6626-4CCB-81FA-ED1C19E6AEFD}" dt="2025-10-13T15:19:13.561" v="8" actId="108"/>
          <ac:picMkLst>
            <pc:docMk/>
            <pc:sldMk cId="1705769678" sldId="275"/>
            <ac:picMk id="5" creationId="{7D5195EC-A23E-87FA-8418-C513EE0E47FD}"/>
          </ac:picMkLst>
        </pc:picChg>
      </pc:sldChg>
      <pc:sldChg chg="modSp mod">
        <pc:chgData name="Kovácsné Pusztai Kinga" userId="1282fdc4-838f-4805-a47a-02b770215156" providerId="ADAL" clId="{5C5F7C30-6626-4CCB-81FA-ED1C19E6AEFD}" dt="2025-10-13T15:22:42.010" v="11" actId="108"/>
        <pc:sldMkLst>
          <pc:docMk/>
          <pc:sldMk cId="3209727511" sldId="277"/>
        </pc:sldMkLst>
        <pc:picChg chg="mod">
          <ac:chgData name="Kovácsné Pusztai Kinga" userId="1282fdc4-838f-4805-a47a-02b770215156" providerId="ADAL" clId="{5C5F7C30-6626-4CCB-81FA-ED1C19E6AEFD}" dt="2025-10-13T15:22:42.010" v="11" actId="108"/>
          <ac:picMkLst>
            <pc:docMk/>
            <pc:sldMk cId="3209727511" sldId="277"/>
            <ac:picMk id="5" creationId="{CBF4BFF5-AC4E-D4F9-E462-CAFD078D8B4E}"/>
          </ac:picMkLst>
        </pc:picChg>
      </pc:sldChg>
      <pc:sldChg chg="addSp modSp mod">
        <pc:chgData name="Kovácsné Pusztai Kinga" userId="1282fdc4-838f-4805-a47a-02b770215156" providerId="ADAL" clId="{5C5F7C30-6626-4CCB-81FA-ED1C19E6AEFD}" dt="2025-10-13T15:27:17.324" v="43" actId="14100"/>
        <pc:sldMkLst>
          <pc:docMk/>
          <pc:sldMk cId="3512247430" sldId="278"/>
        </pc:sldMkLst>
        <pc:spChg chg="mod">
          <ac:chgData name="Kovácsné Pusztai Kinga" userId="1282fdc4-838f-4805-a47a-02b770215156" providerId="ADAL" clId="{5C5F7C30-6626-4CCB-81FA-ED1C19E6AEFD}" dt="2025-10-13T15:26:58.122" v="40" actId="1076"/>
          <ac:spMkLst>
            <pc:docMk/>
            <pc:sldMk cId="3512247430" sldId="278"/>
            <ac:spMk id="2" creationId="{83C0FDDD-070D-C795-0D23-955A2043EE1B}"/>
          </ac:spMkLst>
        </pc:spChg>
        <pc:spChg chg="add mod ord">
          <ac:chgData name="Kovácsné Pusztai Kinga" userId="1282fdc4-838f-4805-a47a-02b770215156" providerId="ADAL" clId="{5C5F7C30-6626-4CCB-81FA-ED1C19E6AEFD}" dt="2025-10-13T15:27:17.324" v="43" actId="14100"/>
          <ac:spMkLst>
            <pc:docMk/>
            <pc:sldMk cId="3512247430" sldId="278"/>
            <ac:spMk id="4" creationId="{F1B86DBD-F6E3-D0E3-773A-E236B23FC5DA}"/>
          </ac:spMkLst>
        </pc:spChg>
      </pc:sldChg>
      <pc:sldChg chg="modSp mod">
        <pc:chgData name="Kovácsné Pusztai Kinga" userId="1282fdc4-838f-4805-a47a-02b770215156" providerId="ADAL" clId="{5C5F7C30-6626-4CCB-81FA-ED1C19E6AEFD}" dt="2025-10-13T15:22:56.311" v="14" actId="108"/>
        <pc:sldMkLst>
          <pc:docMk/>
          <pc:sldMk cId="1876368685" sldId="279"/>
        </pc:sldMkLst>
        <pc:spChg chg="mod">
          <ac:chgData name="Kovácsné Pusztai Kinga" userId="1282fdc4-838f-4805-a47a-02b770215156" providerId="ADAL" clId="{5C5F7C30-6626-4CCB-81FA-ED1C19E6AEFD}" dt="2025-10-13T15:22:56.311" v="14" actId="108"/>
          <ac:spMkLst>
            <pc:docMk/>
            <pc:sldMk cId="1876368685" sldId="279"/>
            <ac:spMk id="3" creationId="{3A040369-FF12-A61A-AF57-4E352502EE4F}"/>
          </ac:spMkLst>
        </pc:spChg>
        <pc:picChg chg="mod">
          <ac:chgData name="Kovácsné Pusztai Kinga" userId="1282fdc4-838f-4805-a47a-02b770215156" providerId="ADAL" clId="{5C5F7C30-6626-4CCB-81FA-ED1C19E6AEFD}" dt="2025-10-13T15:22:45.988" v="12" actId="108"/>
          <ac:picMkLst>
            <pc:docMk/>
            <pc:sldMk cId="1876368685" sldId="279"/>
            <ac:picMk id="11" creationId="{4E75A3A6-0F10-C352-8385-DC9960A7B96B}"/>
          </ac:picMkLst>
        </pc:picChg>
      </pc:sldChg>
      <pc:sldChg chg="modSp mod">
        <pc:chgData name="Kovácsné Pusztai Kinga" userId="1282fdc4-838f-4805-a47a-02b770215156" providerId="ADAL" clId="{5C5F7C30-6626-4CCB-81FA-ED1C19E6AEFD}" dt="2025-10-13T16:49:06.933" v="355" actId="20577"/>
        <pc:sldMkLst>
          <pc:docMk/>
          <pc:sldMk cId="2244582942" sldId="305"/>
        </pc:sldMkLst>
        <pc:spChg chg="mod">
          <ac:chgData name="Kovácsné Pusztai Kinga" userId="1282fdc4-838f-4805-a47a-02b770215156" providerId="ADAL" clId="{5C5F7C30-6626-4CCB-81FA-ED1C19E6AEFD}" dt="2025-10-13T16:49:06.933" v="355" actId="20577"/>
          <ac:spMkLst>
            <pc:docMk/>
            <pc:sldMk cId="2244582942" sldId="305"/>
            <ac:spMk id="3" creationId="{6995C4C9-8308-6EBF-95DE-5E0256419B6F}"/>
          </ac:spMkLst>
        </pc:spChg>
      </pc:sldChg>
      <pc:sldChg chg="modSp mod">
        <pc:chgData name="Kovácsné Pusztai Kinga" userId="1282fdc4-838f-4805-a47a-02b770215156" providerId="ADAL" clId="{5C5F7C30-6626-4CCB-81FA-ED1C19E6AEFD}" dt="2025-10-13T15:34:57.064" v="177" actId="6549"/>
        <pc:sldMkLst>
          <pc:docMk/>
          <pc:sldMk cId="1116566802" sldId="531"/>
        </pc:sldMkLst>
        <pc:spChg chg="mod">
          <ac:chgData name="Kovácsné Pusztai Kinga" userId="1282fdc4-838f-4805-a47a-02b770215156" providerId="ADAL" clId="{5C5F7C30-6626-4CCB-81FA-ED1C19E6AEFD}" dt="2025-10-13T15:31:24.787" v="76" actId="20577"/>
          <ac:spMkLst>
            <pc:docMk/>
            <pc:sldMk cId="1116566802" sldId="531"/>
            <ac:spMk id="2" creationId="{7CE3E27B-C0D2-687C-91E9-AA51A4534E39}"/>
          </ac:spMkLst>
        </pc:spChg>
        <pc:spChg chg="mod">
          <ac:chgData name="Kovácsné Pusztai Kinga" userId="1282fdc4-838f-4805-a47a-02b770215156" providerId="ADAL" clId="{5C5F7C30-6626-4CCB-81FA-ED1C19E6AEFD}" dt="2025-10-13T15:34:57.064" v="177" actId="6549"/>
          <ac:spMkLst>
            <pc:docMk/>
            <pc:sldMk cId="1116566802" sldId="531"/>
            <ac:spMk id="3" creationId="{B2253D2E-D2FA-577A-E1F7-B012A9D79A3A}"/>
          </ac:spMkLst>
        </pc:spChg>
      </pc:sldChg>
      <pc:sldChg chg="modSp add mod">
        <pc:chgData name="Kovácsné Pusztai Kinga" userId="1282fdc4-838f-4805-a47a-02b770215156" providerId="ADAL" clId="{5C5F7C30-6626-4CCB-81FA-ED1C19E6AEFD}" dt="2025-10-13T16:45:02.520" v="301" actId="6549"/>
        <pc:sldMkLst>
          <pc:docMk/>
          <pc:sldMk cId="3001659220" sldId="535"/>
        </pc:sldMkLst>
        <pc:spChg chg="mod">
          <ac:chgData name="Kovácsné Pusztai Kinga" userId="1282fdc4-838f-4805-a47a-02b770215156" providerId="ADAL" clId="{5C5F7C30-6626-4CCB-81FA-ED1C19E6AEFD}" dt="2025-10-13T15:35:47.974" v="203" actId="20577"/>
          <ac:spMkLst>
            <pc:docMk/>
            <pc:sldMk cId="3001659220" sldId="535"/>
            <ac:spMk id="2" creationId="{8A723221-3A78-00B2-594F-59BA33EF8A3F}"/>
          </ac:spMkLst>
        </pc:spChg>
        <pc:spChg chg="mod">
          <ac:chgData name="Kovácsné Pusztai Kinga" userId="1282fdc4-838f-4805-a47a-02b770215156" providerId="ADAL" clId="{5C5F7C30-6626-4CCB-81FA-ED1C19E6AEFD}" dt="2025-10-13T16:45:02.520" v="301" actId="6549"/>
          <ac:spMkLst>
            <pc:docMk/>
            <pc:sldMk cId="3001659220" sldId="535"/>
            <ac:spMk id="3" creationId="{B32C96EA-30B0-3749-78E0-C37CB77E69D4}"/>
          </ac:spMkLst>
        </pc:spChg>
      </pc:sldChg>
    </pc:docChg>
  </pc:docChgLst>
  <pc:docChgLst>
    <pc:chgData name="Vendégfelhasználó" userId="S::urn:spo:anon#a9e0cf27d2e2940032daca1f9067f27a0c30afbbe5c51c23d7eb2c1e2d8d28c2::" providerId="AD" clId="Web-{E649722A-9C22-F805-EB77-27F4398274A9}"/>
    <pc:docChg chg="modSld">
      <pc:chgData name="Vendégfelhasználó" userId="S::urn:spo:anon#a9e0cf27d2e2940032daca1f9067f27a0c30afbbe5c51c23d7eb2c1e2d8d28c2::" providerId="AD" clId="Web-{E649722A-9C22-F805-EB77-27F4398274A9}" dt="2024-02-01T18:32:47.122" v="1" actId="1076"/>
      <pc:docMkLst>
        <pc:docMk/>
      </pc:docMkLst>
      <pc:sldChg chg="modSp">
        <pc:chgData name="Vendégfelhasználó" userId="S::urn:spo:anon#a9e0cf27d2e2940032daca1f9067f27a0c30afbbe5c51c23d7eb2c1e2d8d28c2::" providerId="AD" clId="Web-{E649722A-9C22-F805-EB77-27F4398274A9}" dt="2024-02-01T18:32:47.122" v="1" actId="1076"/>
        <pc:sldMkLst>
          <pc:docMk/>
          <pc:sldMk cId="2197946013" sldId="272"/>
        </pc:sldMkLst>
      </pc:sldChg>
    </pc:docChg>
  </pc:docChgLst>
  <pc:docChgLst>
    <pc:chgData name="Vendégfelhasználó" userId="S::urn:spo:anon#751f8ca9aa8b424ee80c659767722bca5461fd109a18666877b46809b6638e51::" providerId="AD" clId="Web-{BFA1FA49-9E2A-E0E0-9016-0D282502A0FF}"/>
    <pc:docChg chg="sldOrd">
      <pc:chgData name="Vendégfelhasználó" userId="S::urn:spo:anon#751f8ca9aa8b424ee80c659767722bca5461fd109a18666877b46809b6638e51::" providerId="AD" clId="Web-{BFA1FA49-9E2A-E0E0-9016-0D282502A0FF}" dt="2023-10-18T20:24:39.342" v="0"/>
      <pc:docMkLst>
        <pc:docMk/>
      </pc:docMkLst>
      <pc:sldChg chg="ord">
        <pc:chgData name="Vendégfelhasználó" userId="S::urn:spo:anon#751f8ca9aa8b424ee80c659767722bca5461fd109a18666877b46809b6638e51::" providerId="AD" clId="Web-{BFA1FA49-9E2A-E0E0-9016-0D282502A0FF}" dt="2023-10-18T20:24:39.342" v="0"/>
        <pc:sldMkLst>
          <pc:docMk/>
          <pc:sldMk cId="2431493244" sldId="270"/>
        </pc:sldMkLst>
      </pc:sldChg>
    </pc:docChg>
  </pc:docChgLst>
  <pc:docChgLst>
    <pc:chgData name="Vendégfelhasználó" userId="S::urn:spo:anon#df79e9ab5e4132391d4db473850dc1a659df06ad7588376e591b5b83bb58cdd0::" providerId="AD" clId="Web-{F2F90F34-87A9-6CAF-B550-59143A1BADCC}"/>
    <pc:docChg chg="modSld">
      <pc:chgData name="Vendégfelhasználó" userId="S::urn:spo:anon#df79e9ab5e4132391d4db473850dc1a659df06ad7588376e591b5b83bb58cdd0::" providerId="AD" clId="Web-{F2F90F34-87A9-6CAF-B550-59143A1BADCC}" dt="2024-01-05T10:54:29.585" v="0" actId="1076"/>
      <pc:docMkLst>
        <pc:docMk/>
      </pc:docMkLst>
      <pc:sldChg chg="modSp">
        <pc:chgData name="Vendégfelhasználó" userId="S::urn:spo:anon#df79e9ab5e4132391d4db473850dc1a659df06ad7588376e591b5b83bb58cdd0::" providerId="AD" clId="Web-{F2F90F34-87A9-6CAF-B550-59143A1BADCC}" dt="2024-01-05T10:54:29.585" v="0" actId="1076"/>
        <pc:sldMkLst>
          <pc:docMk/>
          <pc:sldMk cId="2431493244" sldId="270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hu-HU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157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734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6249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5472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0985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6284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1158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2125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601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68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630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069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030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028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491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574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466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hu-HU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727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2" r:id="rId1"/>
    <p:sldLayoutId id="2147483913" r:id="rId2"/>
    <p:sldLayoutId id="2147483914" r:id="rId3"/>
    <p:sldLayoutId id="2147483915" r:id="rId4"/>
    <p:sldLayoutId id="2147483916" r:id="rId5"/>
    <p:sldLayoutId id="2147483917" r:id="rId6"/>
    <p:sldLayoutId id="2147483918" r:id="rId7"/>
    <p:sldLayoutId id="2147483919" r:id="rId8"/>
    <p:sldLayoutId id="2147483920" r:id="rId9"/>
    <p:sldLayoutId id="2147483921" r:id="rId10"/>
    <p:sldLayoutId id="2147483922" r:id="rId11"/>
    <p:sldLayoutId id="2147483923" r:id="rId12"/>
    <p:sldLayoutId id="2147483924" r:id="rId13"/>
    <p:sldLayoutId id="2147483925" r:id="rId14"/>
    <p:sldLayoutId id="2147483926" r:id="rId15"/>
    <p:sldLayoutId id="2147483927" r:id="rId16"/>
    <p:sldLayoutId id="2147483928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pxhere.com/hu/photo/895600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6.xml"/><Relationship Id="rId3" Type="http://schemas.openxmlformats.org/officeDocument/2006/relationships/slide" Target="slide6.xml"/><Relationship Id="rId7" Type="http://schemas.openxmlformats.org/officeDocument/2006/relationships/slide" Target="slide10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8.xml"/><Relationship Id="rId5" Type="http://schemas.openxmlformats.org/officeDocument/2006/relationships/slide" Target="slide7.xml"/><Relationship Id="rId4" Type="http://schemas.openxmlformats.org/officeDocument/2006/relationships/slide" Target="slide5.xml"/><Relationship Id="rId9" Type="http://schemas.openxmlformats.org/officeDocument/2006/relationships/slide" Target="slide2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aszt.inf.elte.hu/~asvanyi/ad/ad2jegyzet/ad2jegyzetGrafok1.pdf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tamop412.elte.hu/tananyagok/algoritmusok/lecke31_lap1.html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7" name="Rectangle 43">
            <a:extLst>
              <a:ext uri="{FF2B5EF4-FFF2-40B4-BE49-F238E27FC236}">
                <a16:creationId xmlns:a16="http://schemas.microsoft.com/office/drawing/2014/main" id="{4FEB7930-F0D6-4044-8BA9-D730103DB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Kép 6" descr="A képen szöveg, névjegykártya látható&#10;&#10;Automatikusan generált leírás">
            <a:extLst>
              <a:ext uri="{FF2B5EF4-FFF2-40B4-BE49-F238E27FC236}">
                <a16:creationId xmlns:a16="http://schemas.microsoft.com/office/drawing/2014/main" id="{7E74CC86-7BF2-81B7-2414-BD09AD0C805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34405" t="6530" r="16030" b="1"/>
          <a:stretch/>
        </p:blipFill>
        <p:spPr>
          <a:xfrm>
            <a:off x="20" y="10"/>
            <a:ext cx="5448280" cy="6857990"/>
          </a:xfrm>
          <a:prstGeom prst="rect">
            <a:avLst/>
          </a:prstGeom>
          <a:gradFill flip="none" rotWithShape="1">
            <a:gsLst>
              <a:gs pos="0">
                <a:srgbClr val="C00000">
                  <a:tint val="66000"/>
                  <a:satMod val="160000"/>
                </a:srgbClr>
              </a:gs>
              <a:gs pos="50000">
                <a:srgbClr val="C00000">
                  <a:tint val="44500"/>
                  <a:satMod val="160000"/>
                </a:srgbClr>
              </a:gs>
              <a:gs pos="100000">
                <a:srgbClr val="C00000">
                  <a:tint val="23500"/>
                  <a:satMod val="160000"/>
                </a:srgbClr>
              </a:gs>
            </a:gsLst>
            <a:lin ang="10800000" scaled="1"/>
            <a:tileRect/>
          </a:gradFill>
        </p:spPr>
      </p:pic>
      <p:grpSp>
        <p:nvGrpSpPr>
          <p:cNvPr id="58" name="Group 45">
            <a:extLst>
              <a:ext uri="{FF2B5EF4-FFF2-40B4-BE49-F238E27FC236}">
                <a16:creationId xmlns:a16="http://schemas.microsoft.com/office/drawing/2014/main" id="{3D37B8A0-A486-4042-834D-0C08DD3B43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836718" y="0"/>
            <a:ext cx="2611581" cy="6858000"/>
            <a:chOff x="2836718" y="0"/>
            <a:chExt cx="2611581" cy="6858000"/>
          </a:xfrm>
        </p:grpSpPr>
        <p:sp useBgFill="1">
          <p:nvSpPr>
            <p:cNvPr id="47" name="Rectangle 19">
              <a:extLst>
                <a:ext uri="{FF2B5EF4-FFF2-40B4-BE49-F238E27FC236}">
                  <a16:creationId xmlns:a16="http://schemas.microsoft.com/office/drawing/2014/main" id="{D467C104-5C3F-411A-B2C4-EBFD4228D1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836718" y="0"/>
              <a:ext cx="2611581" cy="2554287"/>
            </a:xfrm>
            <a:custGeom>
              <a:avLst/>
              <a:gdLst>
                <a:gd name="connsiteX0" fmla="*/ 0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0 w 2570017"/>
                <a:gd name="connsiteY4" fmla="*/ 0 h 2554287"/>
                <a:gd name="connsiteX0" fmla="*/ 904009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904009 w 2570017"/>
                <a:gd name="connsiteY4" fmla="*/ 0 h 2554287"/>
                <a:gd name="connsiteX0" fmla="*/ 644236 w 2570017"/>
                <a:gd name="connsiteY0" fmla="*/ 10391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644236 w 2570017"/>
                <a:gd name="connsiteY4" fmla="*/ 10391 h 2554287"/>
                <a:gd name="connsiteX0" fmla="*/ 633845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633845 w 2570017"/>
                <a:gd name="connsiteY4" fmla="*/ 0 h 2554287"/>
                <a:gd name="connsiteX0" fmla="*/ 675409 w 2611581"/>
                <a:gd name="connsiteY0" fmla="*/ 0 h 2554287"/>
                <a:gd name="connsiteX1" fmla="*/ 2611581 w 2611581"/>
                <a:gd name="connsiteY1" fmla="*/ 0 h 2554287"/>
                <a:gd name="connsiteX2" fmla="*/ 2611581 w 2611581"/>
                <a:gd name="connsiteY2" fmla="*/ 2554287 h 2554287"/>
                <a:gd name="connsiteX3" fmla="*/ 0 w 2611581"/>
                <a:gd name="connsiteY3" fmla="*/ 2554287 h 2554287"/>
                <a:gd name="connsiteX4" fmla="*/ 675409 w 2611581"/>
                <a:gd name="connsiteY4" fmla="*/ 0 h 2554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11581" h="2554287">
                  <a:moveTo>
                    <a:pt x="675409" y="0"/>
                  </a:moveTo>
                  <a:lnTo>
                    <a:pt x="2611581" y="0"/>
                  </a:lnTo>
                  <a:lnTo>
                    <a:pt x="2611581" y="2554287"/>
                  </a:lnTo>
                  <a:lnTo>
                    <a:pt x="0" y="2554287"/>
                  </a:lnTo>
                  <a:lnTo>
                    <a:pt x="675409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 useBgFill="1">
          <p:nvSpPr>
            <p:cNvPr id="59" name="Rectangle 20">
              <a:extLst>
                <a:ext uri="{FF2B5EF4-FFF2-40B4-BE49-F238E27FC236}">
                  <a16:creationId xmlns:a16="http://schemas.microsoft.com/office/drawing/2014/main" id="{6B04D505-A84F-4973-9090-0F1ACF7ABD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836718" y="2554287"/>
              <a:ext cx="2611581" cy="4303713"/>
            </a:xfrm>
            <a:custGeom>
              <a:avLst/>
              <a:gdLst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0 w 2611581"/>
                <a:gd name="connsiteY3" fmla="*/ 4303713 h 4303713"/>
                <a:gd name="connsiteX4" fmla="*/ 0 w 2611581"/>
                <a:gd name="connsiteY4" fmla="*/ 0 h 4303713"/>
                <a:gd name="connsiteX0" fmla="*/ 0 w 2611581"/>
                <a:gd name="connsiteY0" fmla="*/ 0 h 4314104"/>
                <a:gd name="connsiteX1" fmla="*/ 2611581 w 2611581"/>
                <a:gd name="connsiteY1" fmla="*/ 0 h 4314104"/>
                <a:gd name="connsiteX2" fmla="*/ 2611581 w 2611581"/>
                <a:gd name="connsiteY2" fmla="*/ 4303713 h 4314104"/>
                <a:gd name="connsiteX3" fmla="*/ 1693718 w 2611581"/>
                <a:gd name="connsiteY3" fmla="*/ 4314104 h 4314104"/>
                <a:gd name="connsiteX4" fmla="*/ 0 w 2611581"/>
                <a:gd name="connsiteY4" fmla="*/ 0 h 4314104"/>
                <a:gd name="connsiteX0" fmla="*/ 0 w 2611581"/>
                <a:gd name="connsiteY0" fmla="*/ 0 h 4314104"/>
                <a:gd name="connsiteX1" fmla="*/ 2611581 w 2611581"/>
                <a:gd name="connsiteY1" fmla="*/ 0 h 4314104"/>
                <a:gd name="connsiteX2" fmla="*/ 2611581 w 2611581"/>
                <a:gd name="connsiteY2" fmla="*/ 4303713 h 4314104"/>
                <a:gd name="connsiteX3" fmla="*/ 1963882 w 2611581"/>
                <a:gd name="connsiteY3" fmla="*/ 4314104 h 4314104"/>
                <a:gd name="connsiteX4" fmla="*/ 0 w 2611581"/>
                <a:gd name="connsiteY4" fmla="*/ 0 h 4314104"/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2213264 w 2611581"/>
                <a:gd name="connsiteY3" fmla="*/ 4293322 h 4303713"/>
                <a:gd name="connsiteX4" fmla="*/ 0 w 2611581"/>
                <a:gd name="connsiteY4" fmla="*/ 0 h 4303713"/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2171701 w 2611581"/>
                <a:gd name="connsiteY3" fmla="*/ 3638695 h 4303713"/>
                <a:gd name="connsiteX4" fmla="*/ 0 w 2611581"/>
                <a:gd name="connsiteY4" fmla="*/ 0 h 4303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11581" h="4303713">
                  <a:moveTo>
                    <a:pt x="0" y="0"/>
                  </a:moveTo>
                  <a:lnTo>
                    <a:pt x="2611581" y="0"/>
                  </a:lnTo>
                  <a:lnTo>
                    <a:pt x="2611581" y="4303713"/>
                  </a:lnTo>
                  <a:lnTo>
                    <a:pt x="2171701" y="3638695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945CE9A4-4A26-4B57-A688-E6D3A8498A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959100" y="-4763"/>
            <a:ext cx="5014912" cy="6862763"/>
            <a:chOff x="2928938" y="-4763"/>
            <a:chExt cx="5014912" cy="6862763"/>
          </a:xfrm>
        </p:grpSpPr>
        <p:sp>
          <p:nvSpPr>
            <p:cNvPr id="51" name="Freeform 6">
              <a:extLst>
                <a:ext uri="{FF2B5EF4-FFF2-40B4-BE49-F238E27FC236}">
                  <a16:creationId xmlns:a16="http://schemas.microsoft.com/office/drawing/2014/main" id="{1FA9CDC9-B659-42F5-9DA2-70B1A39453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52" name="Freeform 7">
              <a:extLst>
                <a:ext uri="{FF2B5EF4-FFF2-40B4-BE49-F238E27FC236}">
                  <a16:creationId xmlns:a16="http://schemas.microsoft.com/office/drawing/2014/main" id="{C007AF8D-D1A5-4CAC-AE7B-D2A3E72B87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53" name="Freeform 9">
              <a:extLst>
                <a:ext uri="{FF2B5EF4-FFF2-40B4-BE49-F238E27FC236}">
                  <a16:creationId xmlns:a16="http://schemas.microsoft.com/office/drawing/2014/main" id="{096A8434-7327-4C0E-BAAF-F4D86BBDFA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54" name="Freeform 10">
              <a:extLst>
                <a:ext uri="{FF2B5EF4-FFF2-40B4-BE49-F238E27FC236}">
                  <a16:creationId xmlns:a16="http://schemas.microsoft.com/office/drawing/2014/main" id="{602C7E10-50F7-489D-8249-9ECB0B456F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55" name="Freeform 11">
              <a:extLst>
                <a:ext uri="{FF2B5EF4-FFF2-40B4-BE49-F238E27FC236}">
                  <a16:creationId xmlns:a16="http://schemas.microsoft.com/office/drawing/2014/main" id="{950DCCEA-5572-4095-A960-C569CF6922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56" name="Freeform 12">
              <a:extLst>
                <a:ext uri="{FF2B5EF4-FFF2-40B4-BE49-F238E27FC236}">
                  <a16:creationId xmlns:a16="http://schemas.microsoft.com/office/drawing/2014/main" id="{5CDFA5C2-7CC1-4739-B874-1ABBCDECF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hu-HU"/>
            </a:p>
          </p:txBody>
        </p:sp>
      </p:grpSp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4978399" y="1380068"/>
            <a:ext cx="6524623" cy="261619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hu-HU" b="1"/>
              <a:t>Algoritmusok és adatszerkezetek I.</a:t>
            </a:r>
            <a:br>
              <a:rPr lang="hu-HU" b="1"/>
            </a:br>
            <a:r>
              <a:rPr lang="hu-HU" b="1"/>
              <a:t>5. Előadás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6170611" y="3996267"/>
            <a:ext cx="5332411" cy="1388534"/>
          </a:xfrm>
        </p:spPr>
        <p:txBody>
          <a:bodyPr>
            <a:normAutofit fontScale="85000" lnSpcReduction="20000"/>
          </a:bodyPr>
          <a:lstStyle/>
          <a:p>
            <a:br>
              <a:rPr lang="hu-HU"/>
            </a:br>
            <a:r>
              <a:rPr lang="hu-HU" sz="3200" b="1">
                <a:solidFill>
                  <a:srgbClr val="C00000"/>
                </a:solidFill>
              </a:rPr>
              <a:t>Mélységi gráfkeresés, élek osztályozása, DAG, </a:t>
            </a:r>
            <a:r>
              <a:rPr lang="hu-HU" sz="3200" b="1" err="1">
                <a:solidFill>
                  <a:srgbClr val="C00000"/>
                </a:solidFill>
              </a:rPr>
              <a:t>topológikus</a:t>
            </a:r>
            <a:r>
              <a:rPr lang="hu-HU" sz="3200" b="1">
                <a:solidFill>
                  <a:srgbClr val="C00000"/>
                </a:solidFill>
              </a:rPr>
              <a:t> rendezés, irányított kör keresése.</a:t>
            </a:r>
          </a:p>
        </p:txBody>
      </p:sp>
    </p:spTree>
    <p:extLst>
      <p:ext uri="{BB962C8B-B14F-4D97-AF65-F5344CB8AC3E}">
        <p14:creationId xmlns:p14="http://schemas.microsoft.com/office/powerpoint/2010/main" val="24314932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3C0FDDD-070D-C795-0D23-955A2043E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9704" y="530159"/>
            <a:ext cx="10018713" cy="851170"/>
          </a:xfrm>
        </p:spPr>
        <p:txBody>
          <a:bodyPr/>
          <a:lstStyle/>
          <a:p>
            <a:r>
              <a:rPr lang="hu-HU" err="1"/>
              <a:t>Topologikus</a:t>
            </a:r>
            <a:r>
              <a:rPr lang="hu-HU"/>
              <a:t> rendezés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3639384-7388-3587-5E2A-31D9DD3968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08" y="1381329"/>
            <a:ext cx="10018713" cy="2500008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 startAt="5"/>
            </a:pPr>
            <a:r>
              <a:rPr lang="hu-HU" sz="2200" b="1" kern="0">
                <a:solidFill>
                  <a:schemeClr val="accent1">
                    <a:lumMod val="75000"/>
                  </a:schemeClr>
                </a:solidFill>
                <a:effectLst/>
                <a:ea typeface="Calibri"/>
                <a:cs typeface="F35"/>
              </a:rPr>
              <a:t>Definíció.</a:t>
            </a:r>
            <a:r>
              <a:rPr lang="hu-HU" sz="2200" kern="0">
                <a:effectLst/>
                <a:ea typeface="Calibri"/>
                <a:cs typeface="F35"/>
              </a:rPr>
              <a:t> </a:t>
            </a:r>
            <a:r>
              <a:rPr lang="hu-HU" sz="2200" kern="0">
                <a:effectLst/>
                <a:ea typeface="Calibri"/>
                <a:cs typeface="F58"/>
              </a:rPr>
              <a:t>Irányított gráf </a:t>
            </a:r>
            <a:r>
              <a:rPr lang="hu-HU" sz="2200" kern="0" err="1">
                <a:effectLst/>
                <a:ea typeface="Calibri"/>
                <a:cs typeface="F58"/>
              </a:rPr>
              <a:t>topologikus</a:t>
            </a:r>
            <a:r>
              <a:rPr lang="hu-HU" sz="2200" kern="0">
                <a:effectLst/>
                <a:ea typeface="Calibri"/>
                <a:cs typeface="F58"/>
              </a:rPr>
              <a:t> rendezése alatt a gráf csúcsainak olyan sorba rendezését értjük, amelyben minden él egy-egy később jövő csúcsba (szemléletesen: balról jobbra) mutat.</a:t>
            </a:r>
            <a:r>
              <a:rPr lang="hu-HU" sz="2200" kern="0">
                <a:ea typeface="Calibri"/>
                <a:cs typeface="F58"/>
              </a:rPr>
              <a:t> </a:t>
            </a:r>
            <a:endParaRPr lang="hu-HU" sz="2200" kern="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hu-HU" sz="2200" kern="0">
                <a:effectLst/>
                <a:ea typeface="Calibri"/>
                <a:cs typeface="F16"/>
              </a:rPr>
              <a:t>Ugyanannak a gráfnak lehet egynél több </a:t>
            </a:r>
            <a:r>
              <a:rPr lang="hu-HU" sz="2200" kern="0" err="1">
                <a:effectLst/>
                <a:ea typeface="Calibri"/>
                <a:cs typeface="F16"/>
              </a:rPr>
              <a:t>topologikus</a:t>
            </a:r>
            <a:r>
              <a:rPr lang="hu-HU" sz="2200" kern="0">
                <a:effectLst/>
                <a:ea typeface="Calibri"/>
                <a:cs typeface="F16"/>
              </a:rPr>
              <a:t> rendezése</a:t>
            </a:r>
            <a:endParaRPr lang="hu-HU" sz="2200">
              <a:ea typeface="Calibri"/>
            </a:endParaRP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CBF4BFF5-AC4E-D4F9-E462-CAFD078D8B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5283" y="3618690"/>
            <a:ext cx="7216765" cy="2545301"/>
          </a:xfrm>
          <a:custGeom>
            <a:avLst/>
            <a:gdLst>
              <a:gd name="connsiteX0" fmla="*/ 0 w 7216765"/>
              <a:gd name="connsiteY0" fmla="*/ 0 h 2545301"/>
              <a:gd name="connsiteX1" fmla="*/ 699471 w 7216765"/>
              <a:gd name="connsiteY1" fmla="*/ 0 h 2545301"/>
              <a:gd name="connsiteX2" fmla="*/ 1110272 w 7216765"/>
              <a:gd name="connsiteY2" fmla="*/ 0 h 2545301"/>
              <a:gd name="connsiteX3" fmla="*/ 1665407 w 7216765"/>
              <a:gd name="connsiteY3" fmla="*/ 0 h 2545301"/>
              <a:gd name="connsiteX4" fmla="*/ 2292711 w 7216765"/>
              <a:gd name="connsiteY4" fmla="*/ 0 h 2545301"/>
              <a:gd name="connsiteX5" fmla="*/ 2631344 w 7216765"/>
              <a:gd name="connsiteY5" fmla="*/ 0 h 2545301"/>
              <a:gd name="connsiteX6" fmla="*/ 2969976 w 7216765"/>
              <a:gd name="connsiteY6" fmla="*/ 0 h 2545301"/>
              <a:gd name="connsiteX7" fmla="*/ 3669447 w 7216765"/>
              <a:gd name="connsiteY7" fmla="*/ 0 h 2545301"/>
              <a:gd name="connsiteX8" fmla="*/ 4224583 w 7216765"/>
              <a:gd name="connsiteY8" fmla="*/ 0 h 2545301"/>
              <a:gd name="connsiteX9" fmla="*/ 4563216 w 7216765"/>
              <a:gd name="connsiteY9" fmla="*/ 0 h 2545301"/>
              <a:gd name="connsiteX10" fmla="*/ 5118352 w 7216765"/>
              <a:gd name="connsiteY10" fmla="*/ 0 h 2545301"/>
              <a:gd name="connsiteX11" fmla="*/ 5817823 w 7216765"/>
              <a:gd name="connsiteY11" fmla="*/ 0 h 2545301"/>
              <a:gd name="connsiteX12" fmla="*/ 6300791 w 7216765"/>
              <a:gd name="connsiteY12" fmla="*/ 0 h 2545301"/>
              <a:gd name="connsiteX13" fmla="*/ 7216765 w 7216765"/>
              <a:gd name="connsiteY13" fmla="*/ 0 h 2545301"/>
              <a:gd name="connsiteX14" fmla="*/ 7216765 w 7216765"/>
              <a:gd name="connsiteY14" fmla="*/ 509060 h 2545301"/>
              <a:gd name="connsiteX15" fmla="*/ 7216765 w 7216765"/>
              <a:gd name="connsiteY15" fmla="*/ 1069026 h 2545301"/>
              <a:gd name="connsiteX16" fmla="*/ 7216765 w 7216765"/>
              <a:gd name="connsiteY16" fmla="*/ 1578087 h 2545301"/>
              <a:gd name="connsiteX17" fmla="*/ 7216765 w 7216765"/>
              <a:gd name="connsiteY17" fmla="*/ 2545301 h 2545301"/>
              <a:gd name="connsiteX18" fmla="*/ 6733797 w 7216765"/>
              <a:gd name="connsiteY18" fmla="*/ 2545301 h 2545301"/>
              <a:gd name="connsiteX19" fmla="*/ 6322996 w 7216765"/>
              <a:gd name="connsiteY19" fmla="*/ 2545301 h 2545301"/>
              <a:gd name="connsiteX20" fmla="*/ 5623525 w 7216765"/>
              <a:gd name="connsiteY20" fmla="*/ 2545301 h 2545301"/>
              <a:gd name="connsiteX21" fmla="*/ 5068390 w 7216765"/>
              <a:gd name="connsiteY21" fmla="*/ 2545301 h 2545301"/>
              <a:gd name="connsiteX22" fmla="*/ 4729757 w 7216765"/>
              <a:gd name="connsiteY22" fmla="*/ 2545301 h 2545301"/>
              <a:gd name="connsiteX23" fmla="*/ 4174621 w 7216765"/>
              <a:gd name="connsiteY23" fmla="*/ 2545301 h 2545301"/>
              <a:gd name="connsiteX24" fmla="*/ 3691653 w 7216765"/>
              <a:gd name="connsiteY24" fmla="*/ 2545301 h 2545301"/>
              <a:gd name="connsiteX25" fmla="*/ 3208685 w 7216765"/>
              <a:gd name="connsiteY25" fmla="*/ 2545301 h 2545301"/>
              <a:gd name="connsiteX26" fmla="*/ 2725717 w 7216765"/>
              <a:gd name="connsiteY26" fmla="*/ 2545301 h 2545301"/>
              <a:gd name="connsiteX27" fmla="*/ 2242749 w 7216765"/>
              <a:gd name="connsiteY27" fmla="*/ 2545301 h 2545301"/>
              <a:gd name="connsiteX28" fmla="*/ 1615445 w 7216765"/>
              <a:gd name="connsiteY28" fmla="*/ 2545301 h 2545301"/>
              <a:gd name="connsiteX29" fmla="*/ 1060309 w 7216765"/>
              <a:gd name="connsiteY29" fmla="*/ 2545301 h 2545301"/>
              <a:gd name="connsiteX30" fmla="*/ 721676 w 7216765"/>
              <a:gd name="connsiteY30" fmla="*/ 2545301 h 2545301"/>
              <a:gd name="connsiteX31" fmla="*/ 0 w 7216765"/>
              <a:gd name="connsiteY31" fmla="*/ 2545301 h 2545301"/>
              <a:gd name="connsiteX32" fmla="*/ 0 w 7216765"/>
              <a:gd name="connsiteY32" fmla="*/ 2010788 h 2545301"/>
              <a:gd name="connsiteX33" fmla="*/ 0 w 7216765"/>
              <a:gd name="connsiteY33" fmla="*/ 1450822 h 2545301"/>
              <a:gd name="connsiteX34" fmla="*/ 0 w 7216765"/>
              <a:gd name="connsiteY34" fmla="*/ 1018120 h 2545301"/>
              <a:gd name="connsiteX35" fmla="*/ 0 w 7216765"/>
              <a:gd name="connsiteY35" fmla="*/ 585419 h 2545301"/>
              <a:gd name="connsiteX36" fmla="*/ 0 w 7216765"/>
              <a:gd name="connsiteY36" fmla="*/ 0 h 2545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7216765" h="2545301" fill="none" extrusionOk="0">
                <a:moveTo>
                  <a:pt x="0" y="0"/>
                </a:moveTo>
                <a:cubicBezTo>
                  <a:pt x="205882" y="-15928"/>
                  <a:pt x="466838" y="75813"/>
                  <a:pt x="699471" y="0"/>
                </a:cubicBezTo>
                <a:cubicBezTo>
                  <a:pt x="932104" y="-75813"/>
                  <a:pt x="949243" y="46825"/>
                  <a:pt x="1110272" y="0"/>
                </a:cubicBezTo>
                <a:cubicBezTo>
                  <a:pt x="1271301" y="-46825"/>
                  <a:pt x="1455246" y="27696"/>
                  <a:pt x="1665407" y="0"/>
                </a:cubicBezTo>
                <a:cubicBezTo>
                  <a:pt x="1875569" y="-27696"/>
                  <a:pt x="2086283" y="74662"/>
                  <a:pt x="2292711" y="0"/>
                </a:cubicBezTo>
                <a:cubicBezTo>
                  <a:pt x="2499139" y="-74662"/>
                  <a:pt x="2516365" y="32720"/>
                  <a:pt x="2631344" y="0"/>
                </a:cubicBezTo>
                <a:cubicBezTo>
                  <a:pt x="2746323" y="-32720"/>
                  <a:pt x="2872839" y="23011"/>
                  <a:pt x="2969976" y="0"/>
                </a:cubicBezTo>
                <a:cubicBezTo>
                  <a:pt x="3067113" y="-23011"/>
                  <a:pt x="3319983" y="6035"/>
                  <a:pt x="3669447" y="0"/>
                </a:cubicBezTo>
                <a:cubicBezTo>
                  <a:pt x="4018911" y="-6035"/>
                  <a:pt x="4035159" y="1806"/>
                  <a:pt x="4224583" y="0"/>
                </a:cubicBezTo>
                <a:cubicBezTo>
                  <a:pt x="4414007" y="-1806"/>
                  <a:pt x="4438826" y="23347"/>
                  <a:pt x="4563216" y="0"/>
                </a:cubicBezTo>
                <a:cubicBezTo>
                  <a:pt x="4687606" y="-23347"/>
                  <a:pt x="4842374" y="47525"/>
                  <a:pt x="5118352" y="0"/>
                </a:cubicBezTo>
                <a:cubicBezTo>
                  <a:pt x="5394330" y="-47525"/>
                  <a:pt x="5537141" y="70795"/>
                  <a:pt x="5817823" y="0"/>
                </a:cubicBezTo>
                <a:cubicBezTo>
                  <a:pt x="6098505" y="-70795"/>
                  <a:pt x="6078666" y="20794"/>
                  <a:pt x="6300791" y="0"/>
                </a:cubicBezTo>
                <a:cubicBezTo>
                  <a:pt x="6522916" y="-20794"/>
                  <a:pt x="6899000" y="42205"/>
                  <a:pt x="7216765" y="0"/>
                </a:cubicBezTo>
                <a:cubicBezTo>
                  <a:pt x="7231172" y="114462"/>
                  <a:pt x="7169202" y="353248"/>
                  <a:pt x="7216765" y="509060"/>
                </a:cubicBezTo>
                <a:cubicBezTo>
                  <a:pt x="7264328" y="664872"/>
                  <a:pt x="7160132" y="803493"/>
                  <a:pt x="7216765" y="1069026"/>
                </a:cubicBezTo>
                <a:cubicBezTo>
                  <a:pt x="7273398" y="1334559"/>
                  <a:pt x="7181403" y="1363470"/>
                  <a:pt x="7216765" y="1578087"/>
                </a:cubicBezTo>
                <a:cubicBezTo>
                  <a:pt x="7252127" y="1792704"/>
                  <a:pt x="7146459" y="2147370"/>
                  <a:pt x="7216765" y="2545301"/>
                </a:cubicBezTo>
                <a:cubicBezTo>
                  <a:pt x="7074329" y="2549182"/>
                  <a:pt x="6857721" y="2491750"/>
                  <a:pt x="6733797" y="2545301"/>
                </a:cubicBezTo>
                <a:cubicBezTo>
                  <a:pt x="6609873" y="2598852"/>
                  <a:pt x="6517002" y="2501963"/>
                  <a:pt x="6322996" y="2545301"/>
                </a:cubicBezTo>
                <a:cubicBezTo>
                  <a:pt x="6128990" y="2588639"/>
                  <a:pt x="5812158" y="2501241"/>
                  <a:pt x="5623525" y="2545301"/>
                </a:cubicBezTo>
                <a:cubicBezTo>
                  <a:pt x="5434892" y="2589361"/>
                  <a:pt x="5191403" y="2509136"/>
                  <a:pt x="5068390" y="2545301"/>
                </a:cubicBezTo>
                <a:cubicBezTo>
                  <a:pt x="4945378" y="2581466"/>
                  <a:pt x="4893227" y="2508545"/>
                  <a:pt x="4729757" y="2545301"/>
                </a:cubicBezTo>
                <a:cubicBezTo>
                  <a:pt x="4566287" y="2582057"/>
                  <a:pt x="4348230" y="2537145"/>
                  <a:pt x="4174621" y="2545301"/>
                </a:cubicBezTo>
                <a:cubicBezTo>
                  <a:pt x="4001012" y="2553457"/>
                  <a:pt x="3841941" y="2514478"/>
                  <a:pt x="3691653" y="2545301"/>
                </a:cubicBezTo>
                <a:cubicBezTo>
                  <a:pt x="3541365" y="2576124"/>
                  <a:pt x="3326377" y="2543609"/>
                  <a:pt x="3208685" y="2545301"/>
                </a:cubicBezTo>
                <a:cubicBezTo>
                  <a:pt x="3090993" y="2546993"/>
                  <a:pt x="2929902" y="2498817"/>
                  <a:pt x="2725717" y="2545301"/>
                </a:cubicBezTo>
                <a:cubicBezTo>
                  <a:pt x="2521532" y="2591785"/>
                  <a:pt x="2449010" y="2507250"/>
                  <a:pt x="2242749" y="2545301"/>
                </a:cubicBezTo>
                <a:cubicBezTo>
                  <a:pt x="2036488" y="2583352"/>
                  <a:pt x="1752363" y="2529672"/>
                  <a:pt x="1615445" y="2545301"/>
                </a:cubicBezTo>
                <a:cubicBezTo>
                  <a:pt x="1478527" y="2560930"/>
                  <a:pt x="1181036" y="2506104"/>
                  <a:pt x="1060309" y="2545301"/>
                </a:cubicBezTo>
                <a:cubicBezTo>
                  <a:pt x="939582" y="2584498"/>
                  <a:pt x="889875" y="2527112"/>
                  <a:pt x="721676" y="2545301"/>
                </a:cubicBezTo>
                <a:cubicBezTo>
                  <a:pt x="553477" y="2563490"/>
                  <a:pt x="221116" y="2476177"/>
                  <a:pt x="0" y="2545301"/>
                </a:cubicBezTo>
                <a:cubicBezTo>
                  <a:pt x="-34254" y="2368106"/>
                  <a:pt x="51766" y="2257476"/>
                  <a:pt x="0" y="2010788"/>
                </a:cubicBezTo>
                <a:cubicBezTo>
                  <a:pt x="-51766" y="1764100"/>
                  <a:pt x="13305" y="1680931"/>
                  <a:pt x="0" y="1450822"/>
                </a:cubicBezTo>
                <a:cubicBezTo>
                  <a:pt x="-13305" y="1220713"/>
                  <a:pt x="44939" y="1231808"/>
                  <a:pt x="0" y="1018120"/>
                </a:cubicBezTo>
                <a:cubicBezTo>
                  <a:pt x="-44939" y="804432"/>
                  <a:pt x="30493" y="736442"/>
                  <a:pt x="0" y="585419"/>
                </a:cubicBezTo>
                <a:cubicBezTo>
                  <a:pt x="-30493" y="434396"/>
                  <a:pt x="1177" y="129318"/>
                  <a:pt x="0" y="0"/>
                </a:cubicBezTo>
                <a:close/>
              </a:path>
              <a:path w="7216765" h="2545301" stroke="0" extrusionOk="0">
                <a:moveTo>
                  <a:pt x="0" y="0"/>
                </a:moveTo>
                <a:cubicBezTo>
                  <a:pt x="185393" y="-56104"/>
                  <a:pt x="295449" y="20805"/>
                  <a:pt x="482968" y="0"/>
                </a:cubicBezTo>
                <a:cubicBezTo>
                  <a:pt x="670487" y="-20805"/>
                  <a:pt x="691341" y="25006"/>
                  <a:pt x="821601" y="0"/>
                </a:cubicBezTo>
                <a:cubicBezTo>
                  <a:pt x="951861" y="-25006"/>
                  <a:pt x="1297000" y="63933"/>
                  <a:pt x="1521072" y="0"/>
                </a:cubicBezTo>
                <a:cubicBezTo>
                  <a:pt x="1745144" y="-63933"/>
                  <a:pt x="1861566" y="25880"/>
                  <a:pt x="2004040" y="0"/>
                </a:cubicBezTo>
                <a:cubicBezTo>
                  <a:pt x="2146514" y="-25880"/>
                  <a:pt x="2283565" y="55665"/>
                  <a:pt x="2487008" y="0"/>
                </a:cubicBezTo>
                <a:cubicBezTo>
                  <a:pt x="2690451" y="-55665"/>
                  <a:pt x="2994864" y="17246"/>
                  <a:pt x="3186479" y="0"/>
                </a:cubicBezTo>
                <a:cubicBezTo>
                  <a:pt x="3378094" y="-17246"/>
                  <a:pt x="3437677" y="7451"/>
                  <a:pt x="3597280" y="0"/>
                </a:cubicBezTo>
                <a:cubicBezTo>
                  <a:pt x="3756883" y="-7451"/>
                  <a:pt x="3982638" y="10416"/>
                  <a:pt x="4296751" y="0"/>
                </a:cubicBezTo>
                <a:cubicBezTo>
                  <a:pt x="4610864" y="-10416"/>
                  <a:pt x="4690653" y="68825"/>
                  <a:pt x="4996222" y="0"/>
                </a:cubicBezTo>
                <a:cubicBezTo>
                  <a:pt x="5301791" y="-68825"/>
                  <a:pt x="5321458" y="46429"/>
                  <a:pt x="5551358" y="0"/>
                </a:cubicBezTo>
                <a:cubicBezTo>
                  <a:pt x="5781258" y="-46429"/>
                  <a:pt x="6008987" y="55325"/>
                  <a:pt x="6250829" y="0"/>
                </a:cubicBezTo>
                <a:cubicBezTo>
                  <a:pt x="6492671" y="-55325"/>
                  <a:pt x="6516398" y="57298"/>
                  <a:pt x="6733797" y="0"/>
                </a:cubicBezTo>
                <a:cubicBezTo>
                  <a:pt x="6951196" y="-57298"/>
                  <a:pt x="6988255" y="48051"/>
                  <a:pt x="7216765" y="0"/>
                </a:cubicBezTo>
                <a:cubicBezTo>
                  <a:pt x="7228264" y="195166"/>
                  <a:pt x="7155406" y="338490"/>
                  <a:pt x="7216765" y="534513"/>
                </a:cubicBezTo>
                <a:cubicBezTo>
                  <a:pt x="7278124" y="730536"/>
                  <a:pt x="7194829" y="851840"/>
                  <a:pt x="7216765" y="1043573"/>
                </a:cubicBezTo>
                <a:cubicBezTo>
                  <a:pt x="7238701" y="1235306"/>
                  <a:pt x="7192326" y="1302547"/>
                  <a:pt x="7216765" y="1552634"/>
                </a:cubicBezTo>
                <a:cubicBezTo>
                  <a:pt x="7241204" y="1802721"/>
                  <a:pt x="7166463" y="1854173"/>
                  <a:pt x="7216765" y="2087147"/>
                </a:cubicBezTo>
                <a:cubicBezTo>
                  <a:pt x="7267067" y="2320121"/>
                  <a:pt x="7180638" y="2453026"/>
                  <a:pt x="7216765" y="2545301"/>
                </a:cubicBezTo>
                <a:cubicBezTo>
                  <a:pt x="7076946" y="2551288"/>
                  <a:pt x="6817866" y="2482006"/>
                  <a:pt x="6589462" y="2545301"/>
                </a:cubicBezTo>
                <a:cubicBezTo>
                  <a:pt x="6361058" y="2608596"/>
                  <a:pt x="6359168" y="2500211"/>
                  <a:pt x="6178661" y="2545301"/>
                </a:cubicBezTo>
                <a:cubicBezTo>
                  <a:pt x="5998154" y="2590391"/>
                  <a:pt x="5677846" y="2518665"/>
                  <a:pt x="5479190" y="2545301"/>
                </a:cubicBezTo>
                <a:cubicBezTo>
                  <a:pt x="5280534" y="2571937"/>
                  <a:pt x="5112855" y="2520393"/>
                  <a:pt x="4924054" y="2545301"/>
                </a:cubicBezTo>
                <a:cubicBezTo>
                  <a:pt x="4735253" y="2570209"/>
                  <a:pt x="4658161" y="2500076"/>
                  <a:pt x="4513254" y="2545301"/>
                </a:cubicBezTo>
                <a:cubicBezTo>
                  <a:pt x="4368347" y="2590526"/>
                  <a:pt x="4187637" y="2513372"/>
                  <a:pt x="3958118" y="2545301"/>
                </a:cubicBezTo>
                <a:cubicBezTo>
                  <a:pt x="3728599" y="2577230"/>
                  <a:pt x="3700301" y="2528681"/>
                  <a:pt x="3619485" y="2545301"/>
                </a:cubicBezTo>
                <a:cubicBezTo>
                  <a:pt x="3538669" y="2561921"/>
                  <a:pt x="3378175" y="2532752"/>
                  <a:pt x="3280852" y="2545301"/>
                </a:cubicBezTo>
                <a:cubicBezTo>
                  <a:pt x="3183529" y="2557850"/>
                  <a:pt x="2912599" y="2538157"/>
                  <a:pt x="2725717" y="2545301"/>
                </a:cubicBezTo>
                <a:cubicBezTo>
                  <a:pt x="2538836" y="2552445"/>
                  <a:pt x="2465928" y="2520286"/>
                  <a:pt x="2314916" y="2545301"/>
                </a:cubicBezTo>
                <a:cubicBezTo>
                  <a:pt x="2163904" y="2570316"/>
                  <a:pt x="1873791" y="2497053"/>
                  <a:pt x="1687613" y="2545301"/>
                </a:cubicBezTo>
                <a:cubicBezTo>
                  <a:pt x="1501435" y="2593549"/>
                  <a:pt x="1402084" y="2535103"/>
                  <a:pt x="1276812" y="2545301"/>
                </a:cubicBezTo>
                <a:cubicBezTo>
                  <a:pt x="1151540" y="2555499"/>
                  <a:pt x="944608" y="2478421"/>
                  <a:pt x="649509" y="2545301"/>
                </a:cubicBezTo>
                <a:cubicBezTo>
                  <a:pt x="354410" y="2612181"/>
                  <a:pt x="201218" y="2541497"/>
                  <a:pt x="0" y="2545301"/>
                </a:cubicBezTo>
                <a:cubicBezTo>
                  <a:pt x="-28827" y="2315572"/>
                  <a:pt x="48921" y="2271524"/>
                  <a:pt x="0" y="2010788"/>
                </a:cubicBezTo>
                <a:cubicBezTo>
                  <a:pt x="-48921" y="1750052"/>
                  <a:pt x="5904" y="1710920"/>
                  <a:pt x="0" y="1476275"/>
                </a:cubicBezTo>
                <a:cubicBezTo>
                  <a:pt x="-5904" y="1241630"/>
                  <a:pt x="11642" y="1172146"/>
                  <a:pt x="0" y="916308"/>
                </a:cubicBezTo>
                <a:cubicBezTo>
                  <a:pt x="-11642" y="660470"/>
                  <a:pt x="59596" y="323281"/>
                  <a:pt x="0" y="0"/>
                </a:cubicBezTo>
                <a:close/>
              </a:path>
            </a:pathLst>
          </a:custGeom>
          <a:ln>
            <a:solidFill>
              <a:srgbClr val="C000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</p:pic>
    </p:spTree>
    <p:extLst>
      <p:ext uri="{BB962C8B-B14F-4D97-AF65-F5344CB8AC3E}">
        <p14:creationId xmlns:p14="http://schemas.microsoft.com/office/powerpoint/2010/main" val="32097275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0FFFA98-88B8-4CE2-B328-1F524C694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0226" y="0"/>
            <a:ext cx="10018713" cy="1752599"/>
          </a:xfrm>
        </p:spPr>
        <p:txBody>
          <a:bodyPr/>
          <a:lstStyle/>
          <a:p>
            <a:r>
              <a:rPr lang="hu-HU" sz="4000" kern="0">
                <a:effectLst/>
                <a:ea typeface="Calibri" panose="020F0502020204030204" pitchFamily="34" charset="0"/>
                <a:cs typeface="F35"/>
              </a:rPr>
              <a:t>Tetszőleges DAG-</a:t>
            </a:r>
            <a:r>
              <a:rPr lang="hu-HU" sz="4000" kern="0" err="1">
                <a:effectLst/>
                <a:ea typeface="Calibri" panose="020F0502020204030204" pitchFamily="34" charset="0"/>
                <a:cs typeface="F35"/>
              </a:rPr>
              <a:t>ra</a:t>
            </a:r>
            <a:r>
              <a:rPr lang="hu-HU" sz="4000" kern="0">
                <a:effectLst/>
                <a:ea typeface="Calibri" panose="020F0502020204030204" pitchFamily="34" charset="0"/>
                <a:cs typeface="F35"/>
              </a:rPr>
              <a:t> a </a:t>
            </a:r>
            <a:r>
              <a:rPr lang="hu-HU" sz="4000" kern="0" err="1">
                <a:effectLst/>
                <a:ea typeface="Calibri" panose="020F0502020204030204" pitchFamily="34" charset="0"/>
                <a:cs typeface="F35"/>
              </a:rPr>
              <a:t>topologikus</a:t>
            </a:r>
            <a:r>
              <a:rPr lang="hu-HU" sz="4000" kern="0">
                <a:effectLst/>
                <a:ea typeface="Calibri" panose="020F0502020204030204" pitchFamily="34" charset="0"/>
                <a:cs typeface="F35"/>
              </a:rPr>
              <a:t> rendezés algoritmusa</a:t>
            </a:r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A040369-FF12-A61A-AF57-4E352502EE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560389"/>
            <a:ext cx="10018713" cy="4210061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u-HU" sz="2000" kern="0" dirty="0">
                <a:effectLst/>
                <a:ea typeface="Calibri" panose="020F0502020204030204" pitchFamily="34" charset="0"/>
                <a:cs typeface="F16"/>
              </a:rPr>
              <a:t>A DAG </a:t>
            </a:r>
            <a:r>
              <a:rPr lang="hu-HU" sz="2000" kern="0" dirty="0" err="1">
                <a:effectLst/>
                <a:ea typeface="Calibri" panose="020F0502020204030204" pitchFamily="34" charset="0"/>
                <a:cs typeface="F16"/>
              </a:rPr>
              <a:t>topologikus</a:t>
            </a:r>
            <a:r>
              <a:rPr lang="hu-HU" sz="2000" kern="0" dirty="0">
                <a:effectLst/>
                <a:ea typeface="Calibri" panose="020F0502020204030204" pitchFamily="34" charset="0"/>
                <a:cs typeface="F16"/>
              </a:rPr>
              <a:t> </a:t>
            </a:r>
            <a:r>
              <a:rPr lang="hu-HU" sz="2000" kern="0" dirty="0" err="1">
                <a:effectLst/>
                <a:ea typeface="Calibri" panose="020F0502020204030204" pitchFamily="34" charset="0"/>
                <a:cs typeface="F16"/>
              </a:rPr>
              <a:t>rendezésésében</a:t>
            </a:r>
            <a:r>
              <a:rPr lang="hu-HU" sz="2000" kern="0" dirty="0">
                <a:effectLst/>
                <a:ea typeface="Calibri" panose="020F0502020204030204" pitchFamily="34" charset="0"/>
                <a:cs typeface="F16"/>
              </a:rPr>
              <a:t> a csúcsok a befejezési idők szerint szigorúan monoton csökkenően jelennek meg. </a:t>
            </a:r>
            <a:endParaRPr lang="hu-HU" sz="20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u-HU" sz="2000" kern="0" dirty="0">
                <a:effectLst/>
                <a:ea typeface="Calibri" panose="020F0502020204030204" pitchFamily="34" charset="0"/>
                <a:cs typeface="F16"/>
              </a:rPr>
              <a:t>Ha az algoritmus indeterminizmusát más konvenció mentén oldanánk fel, </a:t>
            </a:r>
            <a:br>
              <a:rPr lang="hu-HU" sz="2000" kern="0" dirty="0">
                <a:effectLst/>
                <a:ea typeface="Calibri" panose="020F0502020204030204" pitchFamily="34" charset="0"/>
                <a:cs typeface="F16"/>
              </a:rPr>
            </a:br>
            <a:r>
              <a:rPr lang="hu-HU" sz="2000" kern="0" dirty="0">
                <a:effectLst/>
                <a:ea typeface="Calibri" panose="020F0502020204030204" pitchFamily="34" charset="0"/>
                <a:cs typeface="F16"/>
              </a:rPr>
              <a:t>gyakran az előbbitől különböző </a:t>
            </a:r>
            <a:r>
              <a:rPr lang="hu-HU" sz="2000" kern="0" dirty="0" err="1">
                <a:effectLst/>
                <a:ea typeface="Calibri" panose="020F0502020204030204" pitchFamily="34" charset="0"/>
                <a:cs typeface="F16"/>
              </a:rPr>
              <a:t>topologikus</a:t>
            </a:r>
            <a:r>
              <a:rPr lang="hu-HU" sz="2000" kern="0" dirty="0">
                <a:effectLst/>
                <a:ea typeface="Calibri" panose="020F0502020204030204" pitchFamily="34" charset="0"/>
                <a:cs typeface="F16"/>
              </a:rPr>
              <a:t> rendezést kapnánk! </a:t>
            </a:r>
            <a:endParaRPr lang="hu-HU" sz="20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u-HU" sz="2000" kern="0" dirty="0">
                <a:effectLst/>
                <a:ea typeface="Calibri" panose="020F0502020204030204" pitchFamily="34" charset="0"/>
                <a:cs typeface="F16"/>
              </a:rPr>
              <a:t>A </a:t>
            </a:r>
            <a:r>
              <a:rPr lang="hu-HU" sz="2000" kern="0" dirty="0" err="1">
                <a:effectLst/>
                <a:ea typeface="Calibri" panose="020F0502020204030204" pitchFamily="34" charset="0"/>
                <a:cs typeface="F16"/>
              </a:rPr>
              <a:t>topologikus</a:t>
            </a:r>
            <a:r>
              <a:rPr lang="hu-HU" sz="2000" kern="0" dirty="0">
                <a:effectLst/>
                <a:ea typeface="Calibri" panose="020F0502020204030204" pitchFamily="34" charset="0"/>
                <a:cs typeface="F16"/>
              </a:rPr>
              <a:t> rendezés egy kézenfekvő alkalmazása: az ún. </a:t>
            </a:r>
            <a:r>
              <a:rPr lang="hu-HU" sz="2000" kern="0" dirty="0">
                <a:effectLst/>
                <a:ea typeface="Calibri" panose="020F0502020204030204" pitchFamily="34" charset="0"/>
                <a:cs typeface="F58"/>
              </a:rPr>
              <a:t>egygépes ütemezési probléma </a:t>
            </a:r>
            <a:r>
              <a:rPr lang="hu-HU" sz="2000" kern="0" dirty="0">
                <a:effectLst/>
                <a:ea typeface="Calibri" panose="020F0502020204030204" pitchFamily="34" charset="0"/>
                <a:cs typeface="F16"/>
              </a:rPr>
              <a:t>megoldása: </a:t>
            </a:r>
          </a:p>
          <a:p>
            <a:pPr lvl="2">
              <a:lnSpc>
                <a:spcPct val="107000"/>
              </a:lnSpc>
              <a:spcAft>
                <a:spcPts val="800"/>
              </a:spcAft>
            </a:pPr>
            <a:r>
              <a:rPr lang="hu-HU" kern="0" dirty="0">
                <a:effectLst/>
                <a:ea typeface="Calibri" panose="020F0502020204030204" pitchFamily="34" charset="0"/>
                <a:cs typeface="F16"/>
              </a:rPr>
              <a:t>A csúcsok: (munka)folyamatok</a:t>
            </a:r>
          </a:p>
          <a:p>
            <a:pPr lvl="2">
              <a:lnSpc>
                <a:spcPct val="107000"/>
              </a:lnSpc>
              <a:spcAft>
                <a:spcPts val="800"/>
              </a:spcAft>
            </a:pPr>
            <a:r>
              <a:rPr lang="hu-HU" kern="0" dirty="0">
                <a:effectLst/>
                <a:ea typeface="Calibri" panose="020F0502020204030204" pitchFamily="34" charset="0"/>
                <a:cs typeface="F16"/>
              </a:rPr>
              <a:t>Az élek: a köztük lévő rákövetkezési kényszerek</a:t>
            </a:r>
          </a:p>
          <a:p>
            <a:pPr lvl="2">
              <a:lnSpc>
                <a:spcPct val="107000"/>
              </a:lnSpc>
              <a:spcAft>
                <a:spcPts val="800"/>
              </a:spcAft>
            </a:pPr>
            <a:r>
              <a:rPr lang="hu-HU" kern="0" dirty="0">
                <a:effectLst/>
                <a:ea typeface="Calibri" panose="020F0502020204030204" pitchFamily="34" charset="0"/>
                <a:cs typeface="F16"/>
              </a:rPr>
              <a:t>A folyamatokat ezeknek megfelelően kell sorba rakni. </a:t>
            </a:r>
            <a:endParaRPr lang="hu-HU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1" name="Kép 10">
            <a:extLst>
              <a:ext uri="{FF2B5EF4-FFF2-40B4-BE49-F238E27FC236}">
                <a16:creationId xmlns:a16="http://schemas.microsoft.com/office/drawing/2014/main" id="{4E75A3A6-0F10-C352-8385-DC9960A7B9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8304" y="944809"/>
            <a:ext cx="2697714" cy="1615580"/>
          </a:xfrm>
          <a:custGeom>
            <a:avLst/>
            <a:gdLst>
              <a:gd name="connsiteX0" fmla="*/ 0 w 2697714"/>
              <a:gd name="connsiteY0" fmla="*/ 0 h 1615580"/>
              <a:gd name="connsiteX1" fmla="*/ 512566 w 2697714"/>
              <a:gd name="connsiteY1" fmla="*/ 0 h 1615580"/>
              <a:gd name="connsiteX2" fmla="*/ 971177 w 2697714"/>
              <a:gd name="connsiteY2" fmla="*/ 0 h 1615580"/>
              <a:gd name="connsiteX3" fmla="*/ 1456766 w 2697714"/>
              <a:gd name="connsiteY3" fmla="*/ 0 h 1615580"/>
              <a:gd name="connsiteX4" fmla="*/ 2023286 w 2697714"/>
              <a:gd name="connsiteY4" fmla="*/ 0 h 1615580"/>
              <a:gd name="connsiteX5" fmla="*/ 2697714 w 2697714"/>
              <a:gd name="connsiteY5" fmla="*/ 0 h 1615580"/>
              <a:gd name="connsiteX6" fmla="*/ 2697714 w 2697714"/>
              <a:gd name="connsiteY6" fmla="*/ 506215 h 1615580"/>
              <a:gd name="connsiteX7" fmla="*/ 2697714 w 2697714"/>
              <a:gd name="connsiteY7" fmla="*/ 996274 h 1615580"/>
              <a:gd name="connsiteX8" fmla="*/ 2697714 w 2697714"/>
              <a:gd name="connsiteY8" fmla="*/ 1615580 h 1615580"/>
              <a:gd name="connsiteX9" fmla="*/ 2158171 w 2697714"/>
              <a:gd name="connsiteY9" fmla="*/ 1615580 h 1615580"/>
              <a:gd name="connsiteX10" fmla="*/ 1672583 w 2697714"/>
              <a:gd name="connsiteY10" fmla="*/ 1615580 h 1615580"/>
              <a:gd name="connsiteX11" fmla="*/ 1079086 w 2697714"/>
              <a:gd name="connsiteY11" fmla="*/ 1615580 h 1615580"/>
              <a:gd name="connsiteX12" fmla="*/ 566520 w 2697714"/>
              <a:gd name="connsiteY12" fmla="*/ 1615580 h 1615580"/>
              <a:gd name="connsiteX13" fmla="*/ 0 w 2697714"/>
              <a:gd name="connsiteY13" fmla="*/ 1615580 h 1615580"/>
              <a:gd name="connsiteX14" fmla="*/ 0 w 2697714"/>
              <a:gd name="connsiteY14" fmla="*/ 1060898 h 1615580"/>
              <a:gd name="connsiteX15" fmla="*/ 0 w 2697714"/>
              <a:gd name="connsiteY15" fmla="*/ 538527 h 1615580"/>
              <a:gd name="connsiteX16" fmla="*/ 0 w 2697714"/>
              <a:gd name="connsiteY16" fmla="*/ 0 h 1615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697714" h="1615580" fill="none" extrusionOk="0">
                <a:moveTo>
                  <a:pt x="0" y="0"/>
                </a:moveTo>
                <a:cubicBezTo>
                  <a:pt x="255462" y="-22252"/>
                  <a:pt x="352944" y="43137"/>
                  <a:pt x="512566" y="0"/>
                </a:cubicBezTo>
                <a:cubicBezTo>
                  <a:pt x="672188" y="-43137"/>
                  <a:pt x="819012" y="12453"/>
                  <a:pt x="971177" y="0"/>
                </a:cubicBezTo>
                <a:cubicBezTo>
                  <a:pt x="1123342" y="-12453"/>
                  <a:pt x="1336511" y="11324"/>
                  <a:pt x="1456766" y="0"/>
                </a:cubicBezTo>
                <a:cubicBezTo>
                  <a:pt x="1577021" y="-11324"/>
                  <a:pt x="1836347" y="64006"/>
                  <a:pt x="2023286" y="0"/>
                </a:cubicBezTo>
                <a:cubicBezTo>
                  <a:pt x="2210225" y="-64006"/>
                  <a:pt x="2365826" y="24491"/>
                  <a:pt x="2697714" y="0"/>
                </a:cubicBezTo>
                <a:cubicBezTo>
                  <a:pt x="2729279" y="183444"/>
                  <a:pt x="2687736" y="288801"/>
                  <a:pt x="2697714" y="506215"/>
                </a:cubicBezTo>
                <a:cubicBezTo>
                  <a:pt x="2707692" y="723629"/>
                  <a:pt x="2690567" y="884284"/>
                  <a:pt x="2697714" y="996274"/>
                </a:cubicBezTo>
                <a:cubicBezTo>
                  <a:pt x="2704861" y="1108264"/>
                  <a:pt x="2647182" y="1403075"/>
                  <a:pt x="2697714" y="1615580"/>
                </a:cubicBezTo>
                <a:cubicBezTo>
                  <a:pt x="2517535" y="1663380"/>
                  <a:pt x="2304874" y="1609108"/>
                  <a:pt x="2158171" y="1615580"/>
                </a:cubicBezTo>
                <a:cubicBezTo>
                  <a:pt x="2011468" y="1622052"/>
                  <a:pt x="1777969" y="1564328"/>
                  <a:pt x="1672583" y="1615580"/>
                </a:cubicBezTo>
                <a:cubicBezTo>
                  <a:pt x="1567197" y="1666832"/>
                  <a:pt x="1260896" y="1612131"/>
                  <a:pt x="1079086" y="1615580"/>
                </a:cubicBezTo>
                <a:cubicBezTo>
                  <a:pt x="897276" y="1619029"/>
                  <a:pt x="717675" y="1609587"/>
                  <a:pt x="566520" y="1615580"/>
                </a:cubicBezTo>
                <a:cubicBezTo>
                  <a:pt x="415365" y="1621573"/>
                  <a:pt x="244452" y="1580893"/>
                  <a:pt x="0" y="1615580"/>
                </a:cubicBezTo>
                <a:cubicBezTo>
                  <a:pt x="-19161" y="1460907"/>
                  <a:pt x="27785" y="1235140"/>
                  <a:pt x="0" y="1060898"/>
                </a:cubicBezTo>
                <a:cubicBezTo>
                  <a:pt x="-27785" y="886656"/>
                  <a:pt x="52603" y="736460"/>
                  <a:pt x="0" y="538527"/>
                </a:cubicBezTo>
                <a:cubicBezTo>
                  <a:pt x="-52603" y="340594"/>
                  <a:pt x="63882" y="148845"/>
                  <a:pt x="0" y="0"/>
                </a:cubicBezTo>
                <a:close/>
              </a:path>
              <a:path w="2697714" h="1615580" stroke="0" extrusionOk="0">
                <a:moveTo>
                  <a:pt x="0" y="0"/>
                </a:moveTo>
                <a:cubicBezTo>
                  <a:pt x="154887" y="-27241"/>
                  <a:pt x="318396" y="13112"/>
                  <a:pt x="512566" y="0"/>
                </a:cubicBezTo>
                <a:cubicBezTo>
                  <a:pt x="706736" y="-13112"/>
                  <a:pt x="844259" y="30586"/>
                  <a:pt x="971177" y="0"/>
                </a:cubicBezTo>
                <a:cubicBezTo>
                  <a:pt x="1098095" y="-30586"/>
                  <a:pt x="1286616" y="62621"/>
                  <a:pt x="1564674" y="0"/>
                </a:cubicBezTo>
                <a:cubicBezTo>
                  <a:pt x="1842732" y="-62621"/>
                  <a:pt x="1899769" y="48943"/>
                  <a:pt x="2077240" y="0"/>
                </a:cubicBezTo>
                <a:cubicBezTo>
                  <a:pt x="2254711" y="-48943"/>
                  <a:pt x="2397259" y="73263"/>
                  <a:pt x="2697714" y="0"/>
                </a:cubicBezTo>
                <a:cubicBezTo>
                  <a:pt x="2719456" y="131606"/>
                  <a:pt x="2668345" y="311767"/>
                  <a:pt x="2697714" y="570838"/>
                </a:cubicBezTo>
                <a:cubicBezTo>
                  <a:pt x="2727083" y="829909"/>
                  <a:pt x="2697451" y="877755"/>
                  <a:pt x="2697714" y="1109365"/>
                </a:cubicBezTo>
                <a:cubicBezTo>
                  <a:pt x="2697977" y="1340975"/>
                  <a:pt x="2663214" y="1369738"/>
                  <a:pt x="2697714" y="1615580"/>
                </a:cubicBezTo>
                <a:cubicBezTo>
                  <a:pt x="2523626" y="1635392"/>
                  <a:pt x="2388766" y="1594290"/>
                  <a:pt x="2212125" y="1615580"/>
                </a:cubicBezTo>
                <a:cubicBezTo>
                  <a:pt x="2035484" y="1636870"/>
                  <a:pt x="1817326" y="1605050"/>
                  <a:pt x="1672583" y="1615580"/>
                </a:cubicBezTo>
                <a:cubicBezTo>
                  <a:pt x="1527840" y="1626110"/>
                  <a:pt x="1331957" y="1579533"/>
                  <a:pt x="1133040" y="1615580"/>
                </a:cubicBezTo>
                <a:cubicBezTo>
                  <a:pt x="934123" y="1651627"/>
                  <a:pt x="732649" y="1586227"/>
                  <a:pt x="620474" y="1615580"/>
                </a:cubicBezTo>
                <a:cubicBezTo>
                  <a:pt x="508299" y="1644933"/>
                  <a:pt x="143826" y="1580200"/>
                  <a:pt x="0" y="1615580"/>
                </a:cubicBezTo>
                <a:cubicBezTo>
                  <a:pt x="-4619" y="1467224"/>
                  <a:pt x="32769" y="1263854"/>
                  <a:pt x="0" y="1044742"/>
                </a:cubicBezTo>
                <a:cubicBezTo>
                  <a:pt x="-32769" y="825630"/>
                  <a:pt x="3881" y="727648"/>
                  <a:pt x="0" y="473903"/>
                </a:cubicBezTo>
                <a:cubicBezTo>
                  <a:pt x="-3881" y="220158"/>
                  <a:pt x="23244" y="230958"/>
                  <a:pt x="0" y="0"/>
                </a:cubicBezTo>
                <a:close/>
              </a:path>
            </a:pathLst>
          </a:custGeom>
          <a:ln>
            <a:solidFill>
              <a:srgbClr val="C000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</p:pic>
    </p:spTree>
    <p:extLst>
      <p:ext uri="{BB962C8B-B14F-4D97-AF65-F5344CB8AC3E}">
        <p14:creationId xmlns:p14="http://schemas.microsoft.com/office/powerpoint/2010/main" val="18763686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elhő 3">
            <a:extLst>
              <a:ext uri="{FF2B5EF4-FFF2-40B4-BE49-F238E27FC236}">
                <a16:creationId xmlns:a16="http://schemas.microsoft.com/office/drawing/2014/main" id="{F1B86DBD-F6E3-D0E3-773A-E236B23FC5DA}"/>
              </a:ext>
            </a:extLst>
          </p:cNvPr>
          <p:cNvSpPr/>
          <p:nvPr/>
        </p:nvSpPr>
        <p:spPr>
          <a:xfrm>
            <a:off x="1016000" y="1209040"/>
            <a:ext cx="10617649" cy="1686560"/>
          </a:xfrm>
          <a:prstGeom prst="clou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83C0FDDD-070D-C795-0D23-955A2043E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4936" y="285661"/>
            <a:ext cx="10018713" cy="851170"/>
          </a:xfrm>
        </p:spPr>
        <p:txBody>
          <a:bodyPr/>
          <a:lstStyle/>
          <a:p>
            <a:r>
              <a:rPr lang="hu-HU" dirty="0" err="1"/>
              <a:t>Topologikus</a:t>
            </a:r>
            <a:r>
              <a:rPr lang="hu-HU" dirty="0"/>
              <a:t> rendezés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73639384-7388-3587-5E2A-31D9DD39681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64052" y="1515935"/>
                <a:ext cx="10018713" cy="4544008"/>
              </a:xfrm>
            </p:spPr>
            <p:txBody>
              <a:bodyPr>
                <a:normAutofit/>
              </a:bodyPr>
              <a:lstStyle/>
              <a:p>
                <a:pPr marL="342900" indent="-342900">
                  <a:lnSpc>
                    <a:spcPct val="107000"/>
                  </a:lnSpc>
                  <a:spcAft>
                    <a:spcPts val="800"/>
                  </a:spcAft>
                  <a:buFont typeface="+mj-lt"/>
                  <a:buAutoNum type="arabicPeriod" startAt="5"/>
                </a:pPr>
                <a:r>
                  <a:rPr lang="hu-HU" b="1" kern="0" dirty="0">
                    <a:solidFill>
                      <a:schemeClr val="accent1">
                        <a:lumMod val="75000"/>
                      </a:schemeClr>
                    </a:solidFill>
                    <a:effectLst/>
                    <a:ea typeface="Calibri" panose="020F0502020204030204" pitchFamily="34" charset="0"/>
                    <a:cs typeface="F35"/>
                  </a:rPr>
                  <a:t>Tétel. </a:t>
                </a:r>
                <a:r>
                  <a:rPr lang="hu-HU" kern="0" dirty="0">
                    <a:ea typeface="Calibri" panose="020F0502020204030204" pitchFamily="34" charset="0"/>
                  </a:rPr>
                  <a:t>Tetszőleges irányított gráfnak pontosan akkor van </a:t>
                </a:r>
                <a:r>
                  <a:rPr lang="hu-HU" kern="0" dirty="0" err="1">
                    <a:ea typeface="Calibri" panose="020F0502020204030204" pitchFamily="34" charset="0"/>
                  </a:rPr>
                  <a:t>topologikus</a:t>
                </a:r>
                <a:r>
                  <a:rPr lang="hu-HU" kern="0" dirty="0">
                    <a:ea typeface="Calibri" panose="020F0502020204030204" pitchFamily="34" charset="0"/>
                  </a:rPr>
                  <a:t> rendezése, ha nincs irányított kör a gráfban, azaz a gráf DAG. 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hu-HU" b="1" kern="0" dirty="0">
                    <a:solidFill>
                      <a:schemeClr val="accent1">
                        <a:lumMod val="75000"/>
                      </a:schemeClr>
                    </a:solidFill>
                    <a:effectLst/>
                    <a:ea typeface="Calibri" panose="020F0502020204030204" pitchFamily="34" charset="0"/>
                    <a:cs typeface="F35"/>
                  </a:rPr>
                  <a:t>Bizonyítás.</a:t>
                </a:r>
                <a:endParaRPr lang="hu-HU" b="1" kern="100" dirty="0">
                  <a:solidFill>
                    <a:schemeClr val="accent1">
                      <a:lumMod val="75000"/>
                    </a:schemeClr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a:rPr lang="hu-HU" sz="2400" i="1" ker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16"/>
                      </a:rPr>
                      <m:t>⇒</m:t>
                    </m:r>
                  </m:oMath>
                </a14:m>
                <a:endParaRPr lang="hu-HU" sz="2400" kern="0" dirty="0">
                  <a:effectLst/>
                  <a:ea typeface="Calibri" panose="020F0502020204030204" pitchFamily="34" charset="0"/>
                  <a:cs typeface="F16"/>
                </a:endParaRPr>
              </a:p>
              <a:p>
                <a:pPr lvl="2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hu-HU" kern="0" dirty="0">
                    <a:effectLst/>
                    <a:ea typeface="Calibri" panose="020F0502020204030204" pitchFamily="34" charset="0"/>
                    <a:cs typeface="F16"/>
                  </a:rPr>
                  <a:t>Ha van irányított kör a gráfban, jelölje &lt;</a:t>
                </a:r>
                <a:r>
                  <a:rPr lang="hu-HU" i="1" kern="0" dirty="0">
                    <a:effectLst/>
                    <a:ea typeface="Calibri" panose="020F0502020204030204" pitchFamily="34" charset="0"/>
                    <a:cs typeface="F16"/>
                  </a:rPr>
                  <a:t>u</a:t>
                </a:r>
                <a:r>
                  <a:rPr lang="hu-HU" kern="0" baseline="-25000" dirty="0">
                    <a:effectLst/>
                    <a:ea typeface="Calibri" panose="020F0502020204030204" pitchFamily="34" charset="0"/>
                    <a:cs typeface="F16"/>
                  </a:rPr>
                  <a:t>1</a:t>
                </a:r>
                <a:r>
                  <a:rPr lang="hu-HU" kern="0" dirty="0">
                    <a:effectLst/>
                    <a:ea typeface="Calibri" panose="020F0502020204030204" pitchFamily="34" charset="0"/>
                    <a:cs typeface="F16"/>
                  </a:rPr>
                  <a:t>, </a:t>
                </a:r>
                <a:r>
                  <a:rPr lang="hu-HU" i="1" kern="0" dirty="0">
                    <a:effectLst/>
                    <a:ea typeface="Calibri" panose="020F0502020204030204" pitchFamily="34" charset="0"/>
                    <a:cs typeface="F16"/>
                  </a:rPr>
                  <a:t>u</a:t>
                </a:r>
                <a:r>
                  <a:rPr lang="hu-HU" kern="0" baseline="-25000" dirty="0">
                    <a:effectLst/>
                    <a:ea typeface="Calibri" panose="020F0502020204030204" pitchFamily="34" charset="0"/>
                    <a:cs typeface="F16"/>
                  </a:rPr>
                  <a:t>2</a:t>
                </a:r>
                <a:r>
                  <a:rPr lang="hu-HU" kern="0" dirty="0">
                    <a:effectLst/>
                    <a:ea typeface="Calibri" panose="020F0502020204030204" pitchFamily="34" charset="0"/>
                    <a:cs typeface="F16"/>
                  </a:rPr>
                  <a:t>,…, </a:t>
                </a:r>
                <a:r>
                  <a:rPr lang="hu-HU" i="1" kern="0" dirty="0" err="1">
                    <a:effectLst/>
                    <a:ea typeface="Calibri" panose="020F0502020204030204" pitchFamily="34" charset="0"/>
                    <a:cs typeface="F16"/>
                  </a:rPr>
                  <a:t>u</a:t>
                </a:r>
                <a:r>
                  <a:rPr lang="hu-HU" i="1" kern="0" baseline="-25000" dirty="0" err="1">
                    <a:effectLst/>
                    <a:ea typeface="Calibri" panose="020F0502020204030204" pitchFamily="34" charset="0"/>
                    <a:cs typeface="F16"/>
                  </a:rPr>
                  <a:t>k</a:t>
                </a:r>
                <a:r>
                  <a:rPr lang="hu-HU" kern="0" dirty="0">
                    <a:effectLst/>
                    <a:ea typeface="Calibri" panose="020F0502020204030204" pitchFamily="34" charset="0"/>
                    <a:cs typeface="F16"/>
                  </a:rPr>
                  <a:t>, </a:t>
                </a:r>
                <a:r>
                  <a:rPr lang="hu-HU" i="1" kern="0" dirty="0">
                    <a:effectLst/>
                    <a:ea typeface="Calibri" panose="020F0502020204030204" pitchFamily="34" charset="0"/>
                    <a:cs typeface="F16"/>
                  </a:rPr>
                  <a:t>u</a:t>
                </a:r>
                <a:r>
                  <a:rPr lang="hu-HU" kern="0" baseline="-25000" dirty="0">
                    <a:effectLst/>
                    <a:ea typeface="Calibri" panose="020F0502020204030204" pitchFamily="34" charset="0"/>
                    <a:cs typeface="F16"/>
                  </a:rPr>
                  <a:t>1</a:t>
                </a:r>
                <a:r>
                  <a:rPr lang="hu-HU" kern="0" dirty="0">
                    <a:effectLst/>
                    <a:ea typeface="Calibri" panose="020F0502020204030204" pitchFamily="34" charset="0"/>
                    <a:cs typeface="F16"/>
                  </a:rPr>
                  <a:t> &gt;! </a:t>
                </a:r>
                <a:endParaRPr lang="hu-HU" kern="1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lvl="2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hu-HU" kern="0" dirty="0">
                    <a:effectLst/>
                    <a:ea typeface="Calibri" panose="020F0502020204030204" pitchFamily="34" charset="0"/>
                    <a:cs typeface="F16"/>
                  </a:rPr>
                  <a:t>Ekkor egy tetszőleges </a:t>
                </a:r>
                <a:r>
                  <a:rPr lang="hu-HU" kern="0" dirty="0" err="1">
                    <a:effectLst/>
                    <a:ea typeface="Calibri" panose="020F0502020204030204" pitchFamily="34" charset="0"/>
                    <a:cs typeface="F16"/>
                  </a:rPr>
                  <a:t>topologikus</a:t>
                </a:r>
                <a:r>
                  <a:rPr lang="hu-HU" kern="0" dirty="0">
                    <a:effectLst/>
                    <a:ea typeface="Calibri" panose="020F0502020204030204" pitchFamily="34" charset="0"/>
                    <a:cs typeface="F16"/>
                  </a:rPr>
                  <a:t> rendezésben </a:t>
                </a:r>
                <a:r>
                  <a:rPr lang="hu-HU" i="1" kern="0" dirty="0">
                    <a:effectLst/>
                    <a:ea typeface="Calibri" panose="020F0502020204030204" pitchFamily="34" charset="0"/>
                    <a:cs typeface="F16"/>
                  </a:rPr>
                  <a:t>u</a:t>
                </a:r>
                <a:r>
                  <a:rPr lang="hu-HU" kern="0" baseline="-25000" dirty="0">
                    <a:effectLst/>
                    <a:ea typeface="Calibri" panose="020F0502020204030204" pitchFamily="34" charset="0"/>
                    <a:cs typeface="F16"/>
                  </a:rPr>
                  <a:t>1</a:t>
                </a:r>
                <a:r>
                  <a:rPr lang="hu-HU" kern="0" dirty="0">
                    <a:effectLst/>
                    <a:ea typeface="Calibri" panose="020F0502020204030204" pitchFamily="34" charset="0"/>
                    <a:cs typeface="CMR8"/>
                  </a:rPr>
                  <a:t> </a:t>
                </a:r>
                <a:r>
                  <a:rPr lang="hu-HU" kern="0" dirty="0">
                    <a:effectLst/>
                    <a:ea typeface="Calibri" panose="020F0502020204030204" pitchFamily="34" charset="0"/>
                    <a:cs typeface="F16"/>
                  </a:rPr>
                  <a:t>után jön valahol </a:t>
                </a:r>
                <a:r>
                  <a:rPr lang="hu-HU" i="1" kern="0" dirty="0">
                    <a:effectLst/>
                    <a:ea typeface="Calibri" panose="020F0502020204030204" pitchFamily="34" charset="0"/>
                    <a:cs typeface="F16"/>
                  </a:rPr>
                  <a:t>u</a:t>
                </a:r>
                <a:r>
                  <a:rPr lang="hu-HU" kern="0" baseline="-25000" dirty="0">
                    <a:effectLst/>
                    <a:ea typeface="Calibri" panose="020F0502020204030204" pitchFamily="34" charset="0"/>
                    <a:cs typeface="F16"/>
                  </a:rPr>
                  <a:t>2</a:t>
                </a:r>
                <a:r>
                  <a:rPr lang="hu-HU" kern="0" dirty="0">
                    <a:effectLst/>
                    <a:ea typeface="Calibri" panose="020F0502020204030204" pitchFamily="34" charset="0"/>
                    <a:cs typeface="F16"/>
                  </a:rPr>
                  <a:t>,az után valahol </a:t>
                </a:r>
                <a:r>
                  <a:rPr lang="hu-HU" i="1" kern="0" dirty="0">
                    <a:effectLst/>
                    <a:ea typeface="Calibri" panose="020F0502020204030204" pitchFamily="34" charset="0"/>
                    <a:cs typeface="F16"/>
                  </a:rPr>
                  <a:t>u</a:t>
                </a:r>
                <a:r>
                  <a:rPr lang="hu-HU" kern="0" baseline="-25000" dirty="0">
                    <a:effectLst/>
                    <a:ea typeface="Calibri" panose="020F0502020204030204" pitchFamily="34" charset="0"/>
                    <a:cs typeface="F16"/>
                  </a:rPr>
                  <a:t>3</a:t>
                </a:r>
                <a:r>
                  <a:rPr lang="hu-HU" kern="0" dirty="0">
                    <a:effectLst/>
                    <a:ea typeface="Calibri" panose="020F0502020204030204" pitchFamily="34" charset="0"/>
                    <a:cs typeface="F16"/>
                  </a:rPr>
                  <a:t>, és így tovább, végül is </a:t>
                </a:r>
                <a:r>
                  <a:rPr lang="hu-HU" i="1" kern="0" dirty="0">
                    <a:effectLst/>
                    <a:ea typeface="Calibri" panose="020F0502020204030204" pitchFamily="34" charset="0"/>
                    <a:cs typeface="F16"/>
                  </a:rPr>
                  <a:t>u</a:t>
                </a:r>
                <a:r>
                  <a:rPr lang="hu-HU" kern="0" baseline="-25000" dirty="0">
                    <a:effectLst/>
                    <a:ea typeface="Calibri" panose="020F0502020204030204" pitchFamily="34" charset="0"/>
                    <a:cs typeface="F16"/>
                  </a:rPr>
                  <a:t>1</a:t>
                </a:r>
                <a:r>
                  <a:rPr lang="hu-HU" kern="0" dirty="0">
                    <a:effectLst/>
                    <a:ea typeface="Calibri" panose="020F0502020204030204" pitchFamily="34" charset="0"/>
                    <a:cs typeface="CMR8"/>
                  </a:rPr>
                  <a:t> </a:t>
                </a:r>
                <a:r>
                  <a:rPr lang="hu-HU" kern="0" dirty="0">
                    <a:effectLst/>
                    <a:ea typeface="Calibri" panose="020F0502020204030204" pitchFamily="34" charset="0"/>
                    <a:cs typeface="F16"/>
                  </a:rPr>
                  <a:t>után jön </a:t>
                </a:r>
                <a:r>
                  <a:rPr lang="hu-HU" i="1" kern="0" dirty="0" err="1">
                    <a:effectLst/>
                    <a:ea typeface="Calibri" panose="020F0502020204030204" pitchFamily="34" charset="0"/>
                    <a:cs typeface="F16"/>
                  </a:rPr>
                  <a:t>u</a:t>
                </a:r>
                <a:r>
                  <a:rPr lang="hu-HU" i="1" kern="0" baseline="-25000" dirty="0" err="1">
                    <a:effectLst/>
                    <a:ea typeface="Calibri" panose="020F0502020204030204" pitchFamily="34" charset="0"/>
                    <a:cs typeface="F16"/>
                  </a:rPr>
                  <a:t>k</a:t>
                </a:r>
                <a:r>
                  <a:rPr lang="hu-HU" kern="0" dirty="0">
                    <a:effectLst/>
                    <a:ea typeface="Calibri" panose="020F0502020204030204" pitchFamily="34" charset="0"/>
                    <a:cs typeface="F16"/>
                  </a:rPr>
                  <a:t>, </a:t>
                </a:r>
              </a:p>
              <a:p>
                <a:pPr lvl="2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hu-HU" kern="0" dirty="0">
                    <a:effectLst/>
                    <a:ea typeface="Calibri" panose="020F0502020204030204" pitchFamily="34" charset="0"/>
                    <a:cs typeface="F16"/>
                  </a:rPr>
                  <a:t>és </a:t>
                </a:r>
                <a:r>
                  <a:rPr lang="hu-HU" i="1" kern="0" dirty="0" err="1">
                    <a:effectLst/>
                    <a:ea typeface="Calibri" panose="020F0502020204030204" pitchFamily="34" charset="0"/>
                    <a:cs typeface="F16"/>
                  </a:rPr>
                  <a:t>u</a:t>
                </a:r>
                <a:r>
                  <a:rPr lang="hu-HU" i="1" kern="0" baseline="-25000" dirty="0" err="1">
                    <a:effectLst/>
                    <a:ea typeface="Calibri" panose="020F0502020204030204" pitchFamily="34" charset="0"/>
                    <a:cs typeface="F16"/>
                  </a:rPr>
                  <a:t>k</a:t>
                </a:r>
                <a:r>
                  <a:rPr lang="hu-HU" kern="0" dirty="0">
                    <a:effectLst/>
                    <a:ea typeface="Calibri" panose="020F0502020204030204" pitchFamily="34" charset="0"/>
                    <a:cs typeface="CMMI8"/>
                  </a:rPr>
                  <a:t> </a:t>
                </a:r>
                <a:r>
                  <a:rPr lang="hu-HU" kern="0" dirty="0">
                    <a:effectLst/>
                    <a:ea typeface="Calibri" panose="020F0502020204030204" pitchFamily="34" charset="0"/>
                    <a:cs typeface="F16"/>
                  </a:rPr>
                  <a:t>után </a:t>
                </a:r>
                <a:r>
                  <a:rPr lang="hu-HU" i="1" kern="0" dirty="0">
                    <a:effectLst/>
                    <a:ea typeface="Calibri" panose="020F0502020204030204" pitchFamily="34" charset="0"/>
                    <a:cs typeface="F16"/>
                  </a:rPr>
                  <a:t>u</a:t>
                </a:r>
                <a:r>
                  <a:rPr lang="hu-HU" kern="0" baseline="-25000" dirty="0">
                    <a:effectLst/>
                    <a:ea typeface="Calibri" panose="020F0502020204030204" pitchFamily="34" charset="0"/>
                    <a:cs typeface="F16"/>
                  </a:rPr>
                  <a:t>1</a:t>
                </a:r>
                <a:r>
                  <a:rPr lang="hu-HU" kern="0" dirty="0">
                    <a:effectLst/>
                    <a:ea typeface="Calibri" panose="020F0502020204030204" pitchFamily="34" charset="0"/>
                    <a:cs typeface="F16"/>
                  </a:rPr>
                  <a:t> =&gt;  ellentmondás</a:t>
                </a:r>
                <a:endParaRPr lang="hu-HU" kern="1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lvl="2">
                  <a:lnSpc>
                    <a:spcPct val="107000"/>
                  </a:lnSpc>
                  <a:spcAft>
                    <a:spcPts val="800"/>
                  </a:spcAft>
                  <a:buFont typeface="Wingdings" panose="05000000000000000000" pitchFamily="2" charset="2"/>
                  <a:buChar char="Ø"/>
                </a:pPr>
                <a:r>
                  <a:rPr lang="hu-HU" kern="0" dirty="0">
                    <a:ea typeface="Calibri" panose="020F0502020204030204" pitchFamily="34" charset="0"/>
                    <a:cs typeface="F16"/>
                  </a:rPr>
                  <a:t>E</a:t>
                </a:r>
                <a:r>
                  <a:rPr lang="hu-HU" kern="0" dirty="0">
                    <a:effectLst/>
                    <a:ea typeface="Calibri" panose="020F0502020204030204" pitchFamily="34" charset="0"/>
                    <a:cs typeface="F16"/>
                  </a:rPr>
                  <a:t>kkor nincs </a:t>
                </a:r>
                <a:r>
                  <a:rPr lang="hu-HU" kern="0" dirty="0" err="1">
                    <a:effectLst/>
                    <a:ea typeface="Calibri" panose="020F0502020204030204" pitchFamily="34" charset="0"/>
                    <a:cs typeface="F16"/>
                  </a:rPr>
                  <a:t>topologikus</a:t>
                </a:r>
                <a:r>
                  <a:rPr lang="hu-HU" kern="0" dirty="0">
                    <a:effectLst/>
                    <a:ea typeface="Calibri" panose="020F0502020204030204" pitchFamily="34" charset="0"/>
                    <a:cs typeface="F16"/>
                  </a:rPr>
                  <a:t> rendezés (a gráf csúcsain). </a:t>
                </a:r>
                <a:endParaRPr lang="hu-HU" kern="1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73639384-7388-3587-5E2A-31D9DD3968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64052" y="1515935"/>
                <a:ext cx="10018713" cy="4544008"/>
              </a:xfrm>
              <a:blipFill>
                <a:blip r:embed="rId2"/>
                <a:stretch>
                  <a:fillRect l="-18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22474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3C0FDDD-070D-C795-0D23-955A2043E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08" y="1025475"/>
            <a:ext cx="10018713" cy="851170"/>
          </a:xfrm>
        </p:spPr>
        <p:txBody>
          <a:bodyPr/>
          <a:lstStyle/>
          <a:p>
            <a:r>
              <a:rPr lang="hu-HU" err="1"/>
              <a:t>Topologikus</a:t>
            </a:r>
            <a:r>
              <a:rPr lang="hu-HU"/>
              <a:t> rendezés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73639384-7388-3587-5E2A-31D9DD39681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84308" y="2351314"/>
                <a:ext cx="10018713" cy="4096139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hu-HU" b="1" kern="0">
                    <a:solidFill>
                      <a:schemeClr val="accent1">
                        <a:lumMod val="75000"/>
                      </a:schemeClr>
                    </a:solidFill>
                    <a:effectLst/>
                    <a:ea typeface="Calibri" panose="020F0502020204030204" pitchFamily="34" charset="0"/>
                    <a:cs typeface="F35"/>
                  </a:rPr>
                  <a:t>Bizonyítás.</a:t>
                </a:r>
                <a:endParaRPr lang="hu-HU" b="1" kern="100">
                  <a:solidFill>
                    <a:schemeClr val="accent1">
                      <a:lumMod val="75000"/>
                    </a:schemeClr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a:rPr lang="hu-HU" sz="2400" i="1" ker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16"/>
                      </a:rPr>
                      <m:t>⇐</m:t>
                    </m:r>
                  </m:oMath>
                </a14:m>
                <a:r>
                  <a:rPr lang="hu-HU" sz="2400" kern="0">
                    <a:effectLst/>
                    <a:ea typeface="Calibri" panose="020F0502020204030204" pitchFamily="34" charset="0"/>
                    <a:cs typeface="CMSY10"/>
                  </a:rPr>
                  <a:t> </a:t>
                </a:r>
              </a:p>
              <a:p>
                <a:pPr lvl="2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hu-HU" kern="0">
                    <a:effectLst/>
                    <a:ea typeface="Calibri" panose="020F0502020204030204" pitchFamily="34" charset="0"/>
                    <a:cs typeface="F16"/>
                  </a:rPr>
                  <a:t>Ha nincs irányított kör a gráfban → van olyan csúcs, aminek nincs megelőzője</a:t>
                </a:r>
                <a:endParaRPr lang="hu-HU" kern="10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lvl="2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hu-HU" kern="0">
                    <a:effectLst/>
                    <a:ea typeface="Calibri" panose="020F0502020204030204" pitchFamily="34" charset="0"/>
                    <a:cs typeface="F16"/>
                  </a:rPr>
                  <a:t>Ha veszünk egy megelőzővel nem rendelkező csúcsot, és töröljük a gráfból →a maradék gráfban nem keletkezik irányított kör</a:t>
                </a:r>
                <a:endParaRPr lang="hu-HU" kern="10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lvl="2">
                  <a:lnSpc>
                    <a:spcPct val="107000"/>
                  </a:lnSpc>
                  <a:spcAft>
                    <a:spcPts val="800"/>
                  </a:spcAft>
                  <a:buFont typeface="Wingdings" panose="05000000000000000000" pitchFamily="2" charset="2"/>
                  <a:buChar char="Ø"/>
                </a:pPr>
                <a:r>
                  <a:rPr lang="hu-HU" kern="0">
                    <a:effectLst/>
                    <a:ea typeface="Calibri" panose="020F0502020204030204" pitchFamily="34" charset="0"/>
                    <a:cs typeface="F16"/>
                  </a:rPr>
                  <a:t>lesz megint legalább egy olyan, amelyiknek nincs megelőzője </a:t>
                </a:r>
                <a:endParaRPr lang="hu-HU" kern="10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lvl="2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hu-HU" kern="0">
                    <a:effectLst/>
                    <a:ea typeface="Calibri" panose="020F0502020204030204" pitchFamily="34" charset="0"/>
                    <a:cs typeface="F16"/>
                  </a:rPr>
                  <a:t>Sorban a </a:t>
                </a:r>
                <a:r>
                  <a:rPr lang="hu-HU" kern="0" err="1">
                    <a:effectLst/>
                    <a:ea typeface="Calibri" panose="020F0502020204030204" pitchFamily="34" charset="0"/>
                    <a:cs typeface="F16"/>
                  </a:rPr>
                  <a:t>törölt</a:t>
                </a:r>
                <a:r>
                  <a:rPr lang="hu-HU" kern="0">
                    <a:effectLst/>
                    <a:ea typeface="Calibri" panose="020F0502020204030204" pitchFamily="34" charset="0"/>
                    <a:cs typeface="F16"/>
                  </a:rPr>
                  <a:t> csúcsok adják a </a:t>
                </a:r>
                <a:r>
                  <a:rPr lang="hu-HU" kern="0" err="1">
                    <a:effectLst/>
                    <a:ea typeface="Calibri" panose="020F0502020204030204" pitchFamily="34" charset="0"/>
                    <a:cs typeface="F16"/>
                  </a:rPr>
                  <a:t>topologikus</a:t>
                </a:r>
                <a:r>
                  <a:rPr lang="hu-HU" kern="0">
                    <a:effectLst/>
                    <a:ea typeface="Calibri" panose="020F0502020204030204" pitchFamily="34" charset="0"/>
                    <a:cs typeface="F16"/>
                  </a:rPr>
                  <a:t> rendezést</a:t>
                </a:r>
                <a:endParaRPr lang="hu-HU" sz="2400" kern="0">
                  <a:ea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73639384-7388-3587-5E2A-31D9DD3968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84308" y="2351314"/>
                <a:ext cx="10018713" cy="4096139"/>
              </a:xfrm>
              <a:blipFill>
                <a:blip r:embed="rId2"/>
                <a:stretch>
                  <a:fillRect l="-1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99607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ercs: függőleges 3">
            <a:extLst>
              <a:ext uri="{FF2B5EF4-FFF2-40B4-BE49-F238E27FC236}">
                <a16:creationId xmlns:a16="http://schemas.microsoft.com/office/drawing/2014/main" id="{CD24B9DC-D6C8-F2D6-4DF5-723F5B8B3983}"/>
              </a:ext>
            </a:extLst>
          </p:cNvPr>
          <p:cNvSpPr/>
          <p:nvPr/>
        </p:nvSpPr>
        <p:spPr>
          <a:xfrm>
            <a:off x="8666927" y="1865804"/>
            <a:ext cx="3525073" cy="2620878"/>
          </a:xfrm>
          <a:prstGeom prst="verticalScroll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F0FFFA98-88B8-4CE2-B328-1F524C694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8887" y="262813"/>
            <a:ext cx="10018713" cy="1752599"/>
          </a:xfrm>
        </p:spPr>
        <p:txBody>
          <a:bodyPr/>
          <a:lstStyle/>
          <a:p>
            <a:r>
              <a:rPr lang="hu-HU" sz="4000" kern="0" dirty="0">
                <a:effectLst/>
                <a:ea typeface="Calibri" panose="020F0502020204030204" pitchFamily="34" charset="0"/>
                <a:cs typeface="F35"/>
              </a:rPr>
              <a:t>Tetszőleges DAG-</a:t>
            </a:r>
            <a:r>
              <a:rPr lang="hu-HU" sz="4000" kern="0" dirty="0" err="1">
                <a:effectLst/>
                <a:ea typeface="Calibri" panose="020F0502020204030204" pitchFamily="34" charset="0"/>
                <a:cs typeface="F35"/>
              </a:rPr>
              <a:t>ra</a:t>
            </a:r>
            <a:r>
              <a:rPr lang="hu-HU" sz="4000" kern="0" dirty="0">
                <a:effectLst/>
                <a:ea typeface="Calibri" panose="020F0502020204030204" pitchFamily="34" charset="0"/>
                <a:cs typeface="F35"/>
              </a:rPr>
              <a:t> a </a:t>
            </a:r>
            <a:r>
              <a:rPr lang="hu-HU" sz="4000" kern="0" dirty="0" err="1">
                <a:effectLst/>
                <a:ea typeface="Calibri" panose="020F0502020204030204" pitchFamily="34" charset="0"/>
                <a:cs typeface="F35"/>
              </a:rPr>
              <a:t>topologikus</a:t>
            </a:r>
            <a:r>
              <a:rPr lang="hu-HU" sz="4000" kern="0" dirty="0">
                <a:effectLst/>
                <a:ea typeface="Calibri" panose="020F0502020204030204" pitchFamily="34" charset="0"/>
                <a:cs typeface="F35"/>
              </a:rPr>
              <a:t> rendezés algoritmusának lépései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A040369-FF12-A61A-AF57-4E352502EE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1616613"/>
            <a:ext cx="7415849" cy="5153837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hu-HU" sz="2800" kern="0" dirty="0">
                <a:effectLst/>
                <a:ea typeface="Calibri" panose="020F0502020204030204" pitchFamily="34" charset="0"/>
                <a:cs typeface="F16"/>
              </a:rPr>
              <a:t>Létrehozunk egy üres vermet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hu-HU" sz="2800" kern="0" dirty="0" err="1">
                <a:effectLst/>
                <a:ea typeface="Calibri" panose="020F0502020204030204" pitchFamily="34" charset="0"/>
                <a:cs typeface="F16"/>
              </a:rPr>
              <a:t>Végrehajtuk</a:t>
            </a:r>
            <a:r>
              <a:rPr lang="hu-HU" sz="2800" kern="0" dirty="0">
                <a:effectLst/>
                <a:ea typeface="Calibri" panose="020F0502020204030204" pitchFamily="34" charset="0"/>
                <a:cs typeface="F16"/>
              </a:rPr>
              <a:t> gráf mélységi bejárását </a:t>
            </a:r>
            <a:endParaRPr lang="hu-HU" sz="28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hu-HU" kern="0" dirty="0">
                <a:effectLst/>
                <a:ea typeface="Calibri" panose="020F0502020204030204" pitchFamily="34" charset="0"/>
                <a:cs typeface="F16"/>
              </a:rPr>
              <a:t>valahányszor befejezünk egy csúcsot, a verem tetejére tesszük</a:t>
            </a:r>
            <a:endParaRPr lang="hu-HU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hu-HU" sz="2800" kern="0" dirty="0">
                <a:effectLst/>
                <a:ea typeface="Calibri" panose="020F0502020204030204" pitchFamily="34" charset="0"/>
                <a:cs typeface="F16"/>
              </a:rPr>
              <a:t>A verem tartalmát kiolvasva megkapjuk a gráf csúcsainak </a:t>
            </a:r>
            <a:r>
              <a:rPr lang="hu-HU" sz="2800" kern="0" dirty="0" err="1">
                <a:effectLst/>
                <a:ea typeface="Calibri" panose="020F0502020204030204" pitchFamily="34" charset="0"/>
                <a:cs typeface="F16"/>
              </a:rPr>
              <a:t>topologikus</a:t>
            </a:r>
            <a:r>
              <a:rPr lang="hu-HU" sz="2800" kern="0" dirty="0">
                <a:effectLst/>
                <a:ea typeface="Calibri" panose="020F0502020204030204" pitchFamily="34" charset="0"/>
                <a:cs typeface="F16"/>
              </a:rPr>
              <a:t> rendezését</a:t>
            </a:r>
            <a:endParaRPr lang="hu-HU" sz="28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1" name="Kép 10">
            <a:extLst>
              <a:ext uri="{FF2B5EF4-FFF2-40B4-BE49-F238E27FC236}">
                <a16:creationId xmlns:a16="http://schemas.microsoft.com/office/drawing/2014/main" id="{4E75A3A6-0F10-C352-8385-DC9960A7B9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4544" y="2368453"/>
            <a:ext cx="2697714" cy="1615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6821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F9E737-6E05-E9C7-FB69-E0A5DA591D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7A67C5C-CA0F-4022-9862-5301B7594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8887" y="262813"/>
            <a:ext cx="10018713" cy="1752599"/>
          </a:xfrm>
        </p:spPr>
        <p:txBody>
          <a:bodyPr/>
          <a:lstStyle/>
          <a:p>
            <a:r>
              <a:rPr lang="hu-HU" sz="4000" kern="0">
                <a:effectLst/>
                <a:ea typeface="Calibri" panose="020F0502020204030204" pitchFamily="34" charset="0"/>
                <a:cs typeface="F35"/>
              </a:rPr>
              <a:t>Tetszőleges DAG-</a:t>
            </a:r>
            <a:r>
              <a:rPr lang="hu-HU" sz="4000" kern="0" err="1">
                <a:effectLst/>
                <a:ea typeface="Calibri" panose="020F0502020204030204" pitchFamily="34" charset="0"/>
                <a:cs typeface="F35"/>
              </a:rPr>
              <a:t>ra</a:t>
            </a:r>
            <a:r>
              <a:rPr lang="hu-HU" sz="4000" kern="0">
                <a:effectLst/>
                <a:ea typeface="Calibri" panose="020F0502020204030204" pitchFamily="34" charset="0"/>
                <a:cs typeface="F35"/>
              </a:rPr>
              <a:t> a </a:t>
            </a:r>
            <a:r>
              <a:rPr lang="hu-HU" sz="4000" kern="0" err="1">
                <a:effectLst/>
                <a:ea typeface="Calibri" panose="020F0502020204030204" pitchFamily="34" charset="0"/>
                <a:cs typeface="F35"/>
              </a:rPr>
              <a:t>topologikus</a:t>
            </a:r>
            <a:r>
              <a:rPr lang="hu-HU" sz="4000" kern="0">
                <a:effectLst/>
                <a:ea typeface="Calibri" panose="020F0502020204030204" pitchFamily="34" charset="0"/>
                <a:cs typeface="F35"/>
              </a:rPr>
              <a:t> rendezés algoritmusa</a:t>
            </a:r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9991C49-D41B-CBA9-7FDD-AA99F845E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316480"/>
            <a:ext cx="10018713" cy="4453970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u-HU" kern="0" dirty="0">
                <a:effectLst/>
                <a:ea typeface="Calibri" panose="020F0502020204030204" pitchFamily="34" charset="0"/>
                <a:cs typeface="F16"/>
              </a:rPr>
              <a:t>Az algoritmus képes ellenőrizni a saját előfeltételét </a:t>
            </a:r>
            <a:endParaRPr lang="hu-HU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hu-HU" kern="0" dirty="0">
                <a:effectLst/>
                <a:ea typeface="Calibri" panose="020F0502020204030204" pitchFamily="34" charset="0"/>
                <a:cs typeface="F16"/>
              </a:rPr>
              <a:t>Ha a DFS vissza-élt talál -&gt; a gráf irányított kört tartalmaz -&gt;az algoritmus eredménye: nincs </a:t>
            </a:r>
            <a:r>
              <a:rPr lang="hu-HU" kern="0" dirty="0" err="1">
                <a:effectLst/>
                <a:ea typeface="Calibri" panose="020F0502020204030204" pitchFamily="34" charset="0"/>
                <a:cs typeface="F16"/>
              </a:rPr>
              <a:t>topologikus</a:t>
            </a:r>
            <a:r>
              <a:rPr lang="hu-HU" kern="0" dirty="0">
                <a:effectLst/>
                <a:ea typeface="Calibri" panose="020F0502020204030204" pitchFamily="34" charset="0"/>
                <a:cs typeface="F16"/>
              </a:rPr>
              <a:t> rendezés </a:t>
            </a:r>
            <a:endParaRPr lang="hu-HU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hu-HU" kern="0" dirty="0">
                <a:effectLst/>
                <a:ea typeface="Calibri" panose="020F0502020204030204" pitchFamily="34" charset="0"/>
                <a:cs typeface="F16"/>
              </a:rPr>
              <a:t>(Ilyenkor a verem tartalma nem használható fel.)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u-HU" i="1" u="sng" kern="0" dirty="0">
                <a:solidFill>
                  <a:schemeClr val="accent1">
                    <a:lumMod val="7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Feladat</a:t>
            </a:r>
            <a:r>
              <a:rPr lang="hu-HU" i="1" kern="0" dirty="0">
                <a:solidFill>
                  <a:schemeClr val="accent1">
                    <a:lumMod val="7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hu-HU" kern="0" dirty="0">
                <a:ea typeface="Calibri" panose="020F0502020204030204" pitchFamily="34" charset="0"/>
                <a:cs typeface="Times New Roman" panose="02020603050405020304" pitchFamily="18" charset="0"/>
              </a:rPr>
              <a:t>Írja meg a </a:t>
            </a:r>
            <a:r>
              <a:rPr lang="hu-HU" kern="0" dirty="0" err="1">
                <a:ea typeface="Calibri" panose="020F0502020204030204" pitchFamily="34" charset="0"/>
                <a:cs typeface="Times New Roman" panose="02020603050405020304" pitchFamily="18" charset="0"/>
              </a:rPr>
              <a:t>topológikus</a:t>
            </a:r>
            <a:r>
              <a:rPr lang="hu-HU" kern="0" dirty="0">
                <a:ea typeface="Calibri" panose="020F0502020204030204" pitchFamily="34" charset="0"/>
                <a:cs typeface="Times New Roman" panose="02020603050405020304" pitchFamily="18" charset="0"/>
              </a:rPr>
              <a:t> rendezés </a:t>
            </a:r>
            <a:r>
              <a:rPr lang="hu-HU" kern="0" dirty="0" err="1">
                <a:ea typeface="Calibri" panose="020F0502020204030204" pitchFamily="34" charset="0"/>
                <a:cs typeface="Times New Roman" panose="02020603050405020304" pitchFamily="18" charset="0"/>
              </a:rPr>
              <a:t>stuktogramját</a:t>
            </a:r>
            <a:r>
              <a:rPr lang="hu-HU" kern="0" dirty="0">
                <a:ea typeface="Calibri" panose="020F0502020204030204" pitchFamily="34" charset="0"/>
                <a:cs typeface="Times New Roman" panose="02020603050405020304" pitchFamily="18" charset="0"/>
              </a:rPr>
              <a:t>! </a:t>
            </a:r>
            <a:br>
              <a:rPr lang="hu-HU" kern="0" dirty="0"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hu-HU" kern="0" dirty="0">
                <a:ea typeface="Calibri" panose="020F0502020204030204" pitchFamily="34" charset="0"/>
                <a:cs typeface="Times New Roman" panose="02020603050405020304" pitchFamily="18" charset="0"/>
              </a:rPr>
              <a:t>( szomszédossági listás és szomszédossági mátrixos gráfábrázolások esetén!) </a:t>
            </a:r>
          </a:p>
          <a:p>
            <a:pPr lvl="2">
              <a:lnSpc>
                <a:spcPct val="107000"/>
              </a:lnSpc>
              <a:spcAft>
                <a:spcPts val="800"/>
              </a:spcAft>
            </a:pPr>
            <a:r>
              <a:rPr lang="hu-HU" kern="0" dirty="0">
                <a:ea typeface="Calibri" panose="020F0502020204030204" pitchFamily="34" charset="0"/>
                <a:cs typeface="Times New Roman" panose="02020603050405020304" pitchFamily="18" charset="0"/>
              </a:rPr>
              <a:t>Mit tud mondani az algoritmusok hatékonyságáról?</a:t>
            </a:r>
          </a:p>
        </p:txBody>
      </p:sp>
    </p:spTree>
    <p:extLst>
      <p:ext uri="{BB962C8B-B14F-4D97-AF65-F5344CB8AC3E}">
        <p14:creationId xmlns:p14="http://schemas.microsoft.com/office/powerpoint/2010/main" val="357881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8BD2546-24D7-A428-DDA7-F530E058F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4619" y="670560"/>
            <a:ext cx="10018713" cy="1752599"/>
          </a:xfrm>
        </p:spPr>
        <p:txBody>
          <a:bodyPr>
            <a:normAutofit fontScale="90000"/>
          </a:bodyPr>
          <a:lstStyle/>
          <a:p>
            <a:r>
              <a:rPr lang="hu-HU" dirty="0"/>
              <a:t>Erősen összefüggő komponensek meghatározása =</a:t>
            </a:r>
            <a:br>
              <a:rPr lang="hu-HU" dirty="0"/>
            </a:br>
            <a:r>
              <a:rPr lang="hu-HU" dirty="0"/>
              <a:t> A redukált gráf előállításának algoritmusa*</a:t>
            </a:r>
            <a:br>
              <a:rPr lang="hu-HU" dirty="0"/>
            </a:br>
            <a:r>
              <a:rPr lang="hu-HU" dirty="0"/>
              <a:t>Lépések: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5BF5D30-BF57-FE9B-6363-E504159A6A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3900" y="2143760"/>
            <a:ext cx="9515603" cy="4189445"/>
          </a:xfrm>
        </p:spPr>
        <p:txBody>
          <a:bodyPr>
            <a:normAutofit/>
          </a:bodyPr>
          <a:lstStyle/>
          <a:p>
            <a:pPr marL="342900" marR="47625" indent="-342900">
              <a:lnSpc>
                <a:spcPct val="150000"/>
              </a:lnSpc>
              <a:spcBef>
                <a:spcPts val="750"/>
              </a:spcBef>
              <a:spcAft>
                <a:spcPts val="750"/>
              </a:spcAft>
              <a:buFont typeface="+mj-lt"/>
              <a:buAutoNum type="arabicPeriod"/>
            </a:pPr>
            <a:r>
              <a:rPr lang="hu-HU" kern="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A gráfot bejárjuk mélységi bejárással,</a:t>
            </a:r>
            <a:br>
              <a:rPr lang="hu-HU" kern="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hu-HU" kern="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a csúcsokat a befejezési számok sorrendjében kiírjuk egy verembe.</a:t>
            </a:r>
            <a:endParaRPr lang="hu-HU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47625" indent="-342900">
              <a:lnSpc>
                <a:spcPct val="150000"/>
              </a:lnSpc>
              <a:spcBef>
                <a:spcPts val="750"/>
              </a:spcBef>
              <a:spcAft>
                <a:spcPts val="750"/>
              </a:spcAft>
              <a:buFont typeface="+mj-lt"/>
              <a:buAutoNum type="arabicPeriod"/>
            </a:pPr>
            <a:r>
              <a:rPr lang="hu-HU" kern="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Transzponáljuk a gráfot, azaz megfordítjuk az élek irányítását.</a:t>
            </a:r>
            <a:endParaRPr lang="hu-HU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47625" indent="-342900">
              <a:lnSpc>
                <a:spcPct val="150000"/>
              </a:lnSpc>
              <a:spcBef>
                <a:spcPts val="750"/>
              </a:spcBef>
              <a:spcAft>
                <a:spcPts val="750"/>
              </a:spcAft>
              <a:buFont typeface="+mj-lt"/>
              <a:buAutoNum type="arabicPeriod"/>
            </a:pPr>
            <a:r>
              <a:rPr lang="hu-HU" kern="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Bejárjuk a transzponáltat mélységi bejárással, de nem az alapvető sorrend szerint vesszük a csúcsokat kiinduló csúcsnak, hanem az 1. lépésben készített veremből történő kivétel sorrendjében.</a:t>
            </a:r>
          </a:p>
        </p:txBody>
      </p:sp>
    </p:spTree>
    <p:extLst>
      <p:ext uri="{BB962C8B-B14F-4D97-AF65-F5344CB8AC3E}">
        <p14:creationId xmlns:p14="http://schemas.microsoft.com/office/powerpoint/2010/main" val="39485005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9047A2-40B9-38E1-8DB5-797395BB03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A06D362-2377-CEA9-9353-44CE3703B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4779" y="360681"/>
            <a:ext cx="10018713" cy="1752599"/>
          </a:xfrm>
        </p:spPr>
        <p:txBody>
          <a:bodyPr>
            <a:normAutofit fontScale="90000"/>
          </a:bodyPr>
          <a:lstStyle/>
          <a:p>
            <a:r>
              <a:rPr lang="hu-HU" dirty="0"/>
              <a:t>Erősen összefüggő komponensek meghatározása =</a:t>
            </a:r>
            <a:br>
              <a:rPr lang="hu-HU" dirty="0"/>
            </a:br>
            <a:r>
              <a:rPr lang="hu-HU" dirty="0"/>
              <a:t> A redukált gráf előállításának algoritmusa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1FF309E-A5D9-1B39-5D4F-56E93303CB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3900" y="2113280"/>
            <a:ext cx="9515603" cy="4128485"/>
          </a:xfrm>
        </p:spPr>
        <p:txBody>
          <a:bodyPr>
            <a:normAutofit/>
          </a:bodyPr>
          <a:lstStyle/>
          <a:p>
            <a:pPr marR="47625">
              <a:spcBef>
                <a:spcPts val="750"/>
              </a:spcBef>
              <a:spcAft>
                <a:spcPts val="750"/>
              </a:spcAft>
            </a:pPr>
            <a:r>
              <a:rPr lang="hu-HU" sz="2800" kern="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A lépések végrehajtásával egy mélységi erdőt kapunk:</a:t>
            </a:r>
          </a:p>
          <a:p>
            <a:pPr marR="47625" lvl="1">
              <a:spcBef>
                <a:spcPts val="750"/>
              </a:spcBef>
              <a:spcAft>
                <a:spcPts val="750"/>
              </a:spcAft>
            </a:pPr>
            <a:r>
              <a:rPr lang="hu-HU" sz="2400" kern="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A fák a gráf erős komponensei lesznek</a:t>
            </a:r>
          </a:p>
          <a:p>
            <a:pPr marR="47625">
              <a:spcBef>
                <a:spcPts val="750"/>
              </a:spcBef>
              <a:spcAft>
                <a:spcPts val="750"/>
              </a:spcAft>
            </a:pPr>
            <a:r>
              <a:rPr lang="hu-HU" sz="2800" kern="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Redukált gráf előállítása: </a:t>
            </a:r>
          </a:p>
          <a:p>
            <a:pPr marR="47625" lvl="1">
              <a:spcBef>
                <a:spcPts val="750"/>
              </a:spcBef>
              <a:spcAft>
                <a:spcPts val="750"/>
              </a:spcAft>
            </a:pPr>
            <a:r>
              <a:rPr lang="hu-HU" sz="2400" kern="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EÖK fáinak </a:t>
            </a:r>
            <a:r>
              <a:rPr lang="hu-HU" sz="2400" kern="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a csúcsait összevonjuk egy csúccsá</a:t>
            </a:r>
          </a:p>
          <a:p>
            <a:pPr marR="47625" lvl="1">
              <a:spcBef>
                <a:spcPts val="750"/>
              </a:spcBef>
              <a:spcAft>
                <a:spcPts val="750"/>
              </a:spcAft>
            </a:pPr>
            <a:r>
              <a:rPr lang="hu-HU" sz="2400" kern="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A csúcsok között az éleket az eredeti gráf éleinek megfelelően megadjuk</a:t>
            </a:r>
            <a:endParaRPr lang="hu-HU" sz="24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82965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ercs: függőleges 3">
            <a:extLst>
              <a:ext uri="{FF2B5EF4-FFF2-40B4-BE49-F238E27FC236}">
                <a16:creationId xmlns:a16="http://schemas.microsoft.com/office/drawing/2014/main" id="{E6D73D77-802B-E479-ACC1-FD8BD9CBE4AD}"/>
              </a:ext>
            </a:extLst>
          </p:cNvPr>
          <p:cNvSpPr/>
          <p:nvPr/>
        </p:nvSpPr>
        <p:spPr>
          <a:xfrm>
            <a:off x="9101470" y="1672119"/>
            <a:ext cx="3147939" cy="2953043"/>
          </a:xfrm>
          <a:prstGeom prst="verticalScroll">
            <a:avLst>
              <a:gd name="adj" fmla="val 14660"/>
            </a:avLst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8AFFF78E-9AB2-4E18-C4BE-CB70972BD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9086" y="248442"/>
            <a:ext cx="10018713" cy="942975"/>
          </a:xfrm>
        </p:spPr>
        <p:txBody>
          <a:bodyPr/>
          <a:lstStyle/>
          <a:p>
            <a:r>
              <a:rPr lang="hu-HU"/>
              <a:t>Erősen összefüggő komponensek*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E5E14A30-AAB1-350E-26D4-24DF34B2B34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84311" y="1967023"/>
                <a:ext cx="8130018" cy="4567127"/>
              </a:xfrm>
            </p:spPr>
            <p:txBody>
              <a:bodyPr anchor="t">
                <a:normAutofit/>
              </a:bodyPr>
              <a:lstStyle/>
              <a:p>
                <a:r>
                  <a:rPr lang="hu-HU" altLang="hu-HU" b="1" kern="0" dirty="0">
                    <a:solidFill>
                      <a:schemeClr val="accent1">
                        <a:lumMod val="75000"/>
                      </a:schemeClr>
                    </a:solidFill>
                    <a:ea typeface="Calibri" panose="020F0502020204030204" pitchFamily="34" charset="0"/>
                    <a:cs typeface="F35"/>
                  </a:rPr>
                  <a:t>Definíció.</a:t>
                </a:r>
                <a:r>
                  <a:rPr kumimoji="0" lang="hu-HU" altLang="hu-HU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</a:rPr>
                  <a:t> </a:t>
                </a:r>
              </a:p>
              <a:p>
                <a:pPr lvl="1"/>
                <a:r>
                  <a:rPr kumimoji="0" lang="hu-HU" altLang="hu-HU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</a:rPr>
                  <a:t>Legyen </a:t>
                </a:r>
                <a:r>
                  <a:rPr kumimoji="0" lang="hu-HU" altLang="hu-HU" sz="2400" b="0" i="1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</a:rPr>
                  <a:t>G=(V,E)</a:t>
                </a:r>
                <a:r>
                  <a:rPr kumimoji="0" lang="hu-HU" altLang="hu-HU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</a:rPr>
                  <a:t> irányított, véges gráf. </a:t>
                </a:r>
                <a:r>
                  <a:rPr kumimoji="0" lang="hu-HU" altLang="hu-HU" sz="2400" b="0" i="1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</a:rPr>
                  <a:t>G</a:t>
                </a:r>
                <a:r>
                  <a:rPr kumimoji="0" lang="hu-HU" altLang="hu-HU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</a:rPr>
                  <a:t> </a:t>
                </a:r>
                <a:r>
                  <a:rPr kumimoji="0" lang="hu-HU" altLang="hu-HU" sz="2400" b="0" i="1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</a:rPr>
                  <a:t>összefüggő</a:t>
                </a:r>
                <a:r>
                  <a:rPr kumimoji="0" lang="hu-HU" altLang="hu-HU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</a:rPr>
                  <a:t>, ha </a:t>
                </a:r>
                <a:r>
                  <a:rPr kumimoji="0" lang="hu-HU" altLang="hu-HU" sz="2400" b="0" i="1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</a:rPr>
                  <a:t>G</a:t>
                </a:r>
                <a:r>
                  <a:rPr kumimoji="0" lang="hu-HU" altLang="hu-HU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</a:rPr>
                  <a:t> irányítás nélkül összefüggő. </a:t>
                </a:r>
              </a:p>
              <a:p>
                <a:pPr lvl="1"/>
                <a:r>
                  <a:rPr kumimoji="0" lang="hu-HU" altLang="hu-HU" sz="2400" b="0" i="1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</a:rPr>
                  <a:t>G</a:t>
                </a:r>
                <a:r>
                  <a:rPr kumimoji="0" lang="hu-HU" altLang="hu-HU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</a:rPr>
                  <a:t> </a:t>
                </a:r>
                <a:r>
                  <a:rPr kumimoji="0" lang="hu-HU" altLang="hu-HU" sz="2400" b="0" i="1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</a:rPr>
                  <a:t>erősen összefüggő</a:t>
                </a:r>
                <a:r>
                  <a:rPr kumimoji="0" lang="hu-HU" altLang="hu-HU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</a:rPr>
                  <a:t>, ha </a:t>
                </a:r>
                <a14:m>
                  <m:oMath xmlns:m="http://schemas.openxmlformats.org/officeDocument/2006/math">
                    <m:r>
                      <a:rPr kumimoji="0" lang="hu-HU" altLang="hu-HU" sz="2400" b="0" i="1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∀ </m:t>
                    </m:r>
                    <m:r>
                      <a:rPr kumimoji="0" lang="hu-HU" altLang="hu-HU" sz="2400" b="0" i="1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𝑢</m:t>
                    </m:r>
                    <m:r>
                      <a:rPr kumimoji="0" lang="hu-HU" altLang="hu-HU" sz="2400" b="0" i="1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,</m:t>
                    </m:r>
                    <m:r>
                      <a:rPr kumimoji="0" lang="hu-HU" altLang="hu-HU" sz="2400" b="0" i="1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𝑣</m:t>
                    </m:r>
                    <m:r>
                      <a:rPr kumimoji="0" lang="hu-HU" altLang="hu-HU" sz="2400" b="0" i="1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∈</m:t>
                    </m:r>
                    <m:r>
                      <a:rPr kumimoji="0" lang="hu-HU" altLang="hu-HU" sz="2400" b="0" i="1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𝐸</m:t>
                    </m:r>
                    <m:r>
                      <a:rPr kumimoji="0" lang="hu-HU" altLang="hu-HU" sz="2400" b="0" i="1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0" lang="hu-HU" altLang="hu-HU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</a:rPr>
                  <a:t>esetén </a:t>
                </a:r>
                <a14:m>
                  <m:oMath xmlns:m="http://schemas.openxmlformats.org/officeDocument/2006/math">
                    <m:r>
                      <a:rPr lang="hu-HU" sz="2400" i="1">
                        <a:latin typeface="Cambria Math" panose="02040503050406030204" pitchFamily="18" charset="0"/>
                      </a:rPr>
                      <m:t>∃ </m:t>
                    </m:r>
                    <m:r>
                      <a:rPr lang="hu-HU" sz="2400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hu-HU" sz="2400" i="1">
                        <a:latin typeface="Cambria Math" panose="02040503050406030204" pitchFamily="18" charset="0"/>
                      </a:rPr>
                      <m:t> ↝</m:t>
                    </m:r>
                    <m:r>
                      <a:rPr lang="hu-HU" sz="24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hu-HU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0" lang="hu-HU" altLang="hu-HU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</a:rPr>
                  <a:t>út.</a:t>
                </a:r>
                <a:r>
                  <a:rPr kumimoji="0" lang="hu-HU" altLang="hu-HU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 </a:t>
                </a:r>
              </a:p>
              <a:p>
                <a:pPr marR="47625" algn="just"/>
                <a:r>
                  <a:rPr lang="hu-HU" altLang="hu-HU" b="1" kern="0" dirty="0">
                    <a:solidFill>
                      <a:schemeClr val="accent1">
                        <a:lumMod val="75000"/>
                      </a:schemeClr>
                    </a:solidFill>
                    <a:ea typeface="Calibri" panose="020F0502020204030204" pitchFamily="34" charset="0"/>
                    <a:cs typeface="F35"/>
                  </a:rPr>
                  <a:t>Definíció. </a:t>
                </a:r>
                <a:r>
                  <a:rPr lang="hu-HU" dirty="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</a:rPr>
                  <a:t>Legyen </a:t>
                </a:r>
                <a:r>
                  <a:rPr lang="hu-HU" i="1" dirty="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</a:rPr>
                  <a:t>G=(V,E)</a:t>
                </a:r>
                <a:r>
                  <a:rPr lang="hu-HU" dirty="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</a:rPr>
                  <a:t> irányított, véges gráf, </a:t>
                </a:r>
                <a14:m>
                  <m:oMath xmlns:m="http://schemas.openxmlformats.org/officeDocument/2006/math">
                    <m:r>
                      <a:rPr lang="hu-HU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𝑢</m:t>
                    </m:r>
                    <m:r>
                      <a:rPr lang="hu-HU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,</m:t>
                    </m:r>
                    <m:r>
                      <a:rPr lang="hu-HU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𝑣</m:t>
                    </m:r>
                    <m:r>
                      <a:rPr lang="hu-HU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∈</m:t>
                    </m:r>
                    <m:r>
                      <a:rPr lang="hu-HU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𝑉</m:t>
                    </m:r>
                  </m:oMath>
                </a14:m>
                <a:r>
                  <a:rPr lang="hu-HU" dirty="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</a:rPr>
                  <a:t> . </a:t>
                </a:r>
                <a:endParaRPr lang="hu-HU" dirty="0">
                  <a:solidFill>
                    <a:srgbClr val="000000"/>
                  </a:solidFill>
                  <a:ea typeface="Times New Roman" panose="02020603050405020304" pitchFamily="18" charset="0"/>
                </a:endParaRPr>
              </a:p>
              <a:p>
                <a:pPr marR="47625" lvl="1"/>
                <a:r>
                  <a:rPr lang="hu-HU" sz="2400" dirty="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</a:rPr>
                  <a:t>Ekkor legyen </a:t>
                </a:r>
                <a14:m>
                  <m:oMath xmlns:m="http://schemas.openxmlformats.org/officeDocument/2006/math">
                    <m:r>
                      <a:rPr lang="hu-HU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F47"/>
                      </a:rPr>
                      <m:t>𝑢</m:t>
                    </m:r>
                    <m:r>
                      <a:rPr lang="hu-HU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F47"/>
                      </a:rPr>
                      <m:t> ≈ </m:t>
                    </m:r>
                    <m:r>
                      <a:rPr lang="hu-HU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F47"/>
                      </a:rPr>
                      <m:t>𝑣</m:t>
                    </m:r>
                  </m:oMath>
                </a14:m>
                <a:r>
                  <a:rPr lang="hu-HU" sz="2400" dirty="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</a:rPr>
                  <a:t>, ha léteznek </a:t>
                </a:r>
                <a14:m>
                  <m:oMath xmlns:m="http://schemas.openxmlformats.org/officeDocument/2006/math">
                    <m:r>
                      <a:rPr lang="hu-HU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F47"/>
                      </a:rPr>
                      <m:t>𝑢</m:t>
                    </m:r>
                    <m:r>
                      <a:rPr lang="hu-HU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F47"/>
                      </a:rPr>
                      <m:t> ↝</m:t>
                    </m:r>
                    <m:r>
                      <a:rPr lang="hu-HU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F47"/>
                      </a:rPr>
                      <m:t>𝑣</m:t>
                    </m:r>
                  </m:oMath>
                </a14:m>
                <a:r>
                  <a:rPr lang="hu-HU" sz="2400" dirty="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</a:rPr>
                  <a:t>, </a:t>
                </a:r>
                <a:br>
                  <a:rPr lang="hu-HU" sz="2400" dirty="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</a:rPr>
                </a:br>
                <a:r>
                  <a:rPr lang="hu-HU" sz="2400" dirty="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</a:rPr>
                  <a:t>illetve </a:t>
                </a:r>
                <a14:m>
                  <m:oMath xmlns:m="http://schemas.openxmlformats.org/officeDocument/2006/math">
                    <m:r>
                      <a:rPr lang="hu-HU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F47"/>
                      </a:rPr>
                      <m:t>𝑣</m:t>
                    </m:r>
                    <m:r>
                      <a:rPr lang="hu-HU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F47"/>
                      </a:rPr>
                      <m:t> ↝</m:t>
                    </m:r>
                    <m:r>
                      <a:rPr lang="hu-HU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F47"/>
                      </a:rPr>
                      <m:t>𝑢</m:t>
                    </m:r>
                  </m:oMath>
                </a14:m>
                <a:r>
                  <a:rPr lang="hu-HU" sz="2400" dirty="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</a:rPr>
                  <a:t> utak a gráfban.</a:t>
                </a:r>
                <a:endParaRPr lang="hu-HU" sz="2400" dirty="0">
                  <a:effectLst/>
                  <a:ea typeface="Times New Roman" panose="02020603050405020304" pitchFamily="18" charset="0"/>
                </a:endParaRPr>
              </a:p>
              <a:p>
                <a:pPr marR="47625" algn="just"/>
                <a:r>
                  <a:rPr lang="hu-HU" b="1" kern="0" dirty="0">
                    <a:solidFill>
                      <a:schemeClr val="accent1">
                        <a:lumMod val="75000"/>
                      </a:schemeClr>
                    </a:solidFill>
                    <a:ea typeface="Calibri" panose="020F0502020204030204" pitchFamily="34" charset="0"/>
                    <a:cs typeface="F35"/>
                  </a:rPr>
                  <a:t>Állítás. </a:t>
                </a:r>
                <a:r>
                  <a:rPr lang="hu-HU" dirty="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</a:rPr>
                  <a:t>A </a:t>
                </a:r>
                <a14:m>
                  <m:oMath xmlns:m="http://schemas.openxmlformats.org/officeDocument/2006/math">
                    <m:r>
                      <a:rPr lang="hu-HU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≈</m:t>
                    </m:r>
                  </m:oMath>
                </a14:m>
                <a:r>
                  <a:rPr lang="hu-HU" dirty="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</a:rPr>
                  <a:t> reláció </a:t>
                </a:r>
                <a:r>
                  <a:rPr lang="hu-HU" dirty="0" err="1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</a:rPr>
                  <a:t>ekvivlenciareláció</a:t>
                </a:r>
                <a:endParaRPr lang="hu-HU" dirty="0">
                  <a:solidFill>
                    <a:srgbClr val="000000"/>
                  </a:solidFill>
                  <a:effectLst/>
                  <a:ea typeface="Times New Roman" panose="02020603050405020304" pitchFamily="18" charset="0"/>
                </a:endParaRPr>
              </a:p>
              <a:p>
                <a:pPr marR="47625" lvl="1" algn="just">
                  <a:buFont typeface="Wingdings" panose="05000000000000000000" pitchFamily="2" charset="2"/>
                  <a:buChar char="Ø"/>
                </a:pPr>
                <a:r>
                  <a:rPr lang="hu-HU" dirty="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</a:rPr>
                  <a:t>t </a:t>
                </a:r>
                <a14:m>
                  <m:oMath xmlns:m="http://schemas.openxmlformats.org/officeDocument/2006/math">
                    <m:r>
                      <a:rPr lang="hu-HU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≈</m:t>
                    </m:r>
                  </m:oMath>
                </a14:m>
                <a:r>
                  <a:rPr lang="hu-HU" dirty="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</a:rPr>
                  <a:t> osztályozza a </a:t>
                </a:r>
                <a:r>
                  <a:rPr lang="hu-HU" i="1" dirty="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</a:rPr>
                  <a:t>V</a:t>
                </a:r>
                <a:r>
                  <a:rPr lang="hu-HU" dirty="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</a:rPr>
                  <a:t> csúcshalmazt.</a:t>
                </a:r>
                <a:endParaRPr lang="hu-HU" dirty="0">
                  <a:effectLst/>
                  <a:ea typeface="Times New Roman" panose="02020603050405020304" pitchFamily="18" charset="0"/>
                </a:endParaRPr>
              </a:p>
              <a:p>
                <a:endParaRPr kumimoji="0" lang="hu-HU" altLang="hu-HU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  <a:p>
                <a:endParaRPr kumimoji="0" lang="hu-HU" altLang="hu-HU" sz="5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  <a:p>
                <a:endParaRPr lang="hu-HU" dirty="0"/>
              </a:p>
            </p:txBody>
          </p:sp>
        </mc:Choice>
        <mc:Fallback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E5E14A30-AAB1-350E-26D4-24DF34B2B34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84311" y="1967023"/>
                <a:ext cx="8130018" cy="4567127"/>
              </a:xfrm>
              <a:blipFill>
                <a:blip r:embed="rId2"/>
                <a:stretch>
                  <a:fillRect l="-1874" t="-4139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45" name="Picture 21">
            <a:extLst>
              <a:ext uri="{FF2B5EF4-FFF2-40B4-BE49-F238E27FC236}">
                <a16:creationId xmlns:a16="http://schemas.microsoft.com/office/drawing/2014/main" id="{BF919CDF-95AE-2985-21BB-CB461726D2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11588" y="200635"/>
            <a:ext cx="142875" cy="240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>
            <a:extLst>
              <a:ext uri="{FF2B5EF4-FFF2-40B4-BE49-F238E27FC236}">
                <a16:creationId xmlns:a16="http://schemas.microsoft.com/office/drawing/2014/main" id="{325319C8-8910-1E18-A223-9737A944EF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60850" y="200635"/>
            <a:ext cx="152400" cy="240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7" name="Picture 23">
            <a:extLst>
              <a:ext uri="{FF2B5EF4-FFF2-40B4-BE49-F238E27FC236}">
                <a16:creationId xmlns:a16="http://schemas.microsoft.com/office/drawing/2014/main" id="{CEA6EA38-1051-294F-BDBC-0EBBCB9D1F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04150" y="200635"/>
            <a:ext cx="371475" cy="240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zövegdoboz 5">
            <a:extLst>
              <a:ext uri="{FF2B5EF4-FFF2-40B4-BE49-F238E27FC236}">
                <a16:creationId xmlns:a16="http://schemas.microsoft.com/office/drawing/2014/main" id="{1C50F8FA-ADA3-64FD-B305-E210789AE403}"/>
              </a:ext>
            </a:extLst>
          </p:cNvPr>
          <p:cNvSpPr txBox="1"/>
          <p:nvPr/>
        </p:nvSpPr>
        <p:spPr>
          <a:xfrm>
            <a:off x="9304160" y="4794826"/>
            <a:ext cx="24840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/>
              <a:t>Összefüggő, de nem erősen összefüggő gráf</a:t>
            </a:r>
          </a:p>
        </p:txBody>
      </p:sp>
      <p:pic>
        <p:nvPicPr>
          <p:cNvPr id="9" name="Kép 8">
            <a:extLst>
              <a:ext uri="{FF2B5EF4-FFF2-40B4-BE49-F238E27FC236}">
                <a16:creationId xmlns:a16="http://schemas.microsoft.com/office/drawing/2014/main" id="{FA26D5FE-D212-C717-8CC3-8FFF7418A1E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93063" y="2504840"/>
            <a:ext cx="2314898" cy="1676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4418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3E0CD0-62EB-78BA-E8AE-355CBFBA2F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ercs: függőleges 3">
            <a:extLst>
              <a:ext uri="{FF2B5EF4-FFF2-40B4-BE49-F238E27FC236}">
                <a16:creationId xmlns:a16="http://schemas.microsoft.com/office/drawing/2014/main" id="{3B8149D9-7095-01E7-8DD1-3FC6F699AF33}"/>
              </a:ext>
            </a:extLst>
          </p:cNvPr>
          <p:cNvSpPr/>
          <p:nvPr/>
        </p:nvSpPr>
        <p:spPr>
          <a:xfrm>
            <a:off x="9294703" y="5156790"/>
            <a:ext cx="2825973" cy="1286539"/>
          </a:xfrm>
          <a:prstGeom prst="verticalScroll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429EBB99-D92A-315C-7F94-7B0900089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9086" y="248442"/>
            <a:ext cx="10018713" cy="942975"/>
          </a:xfrm>
        </p:spPr>
        <p:txBody>
          <a:bodyPr/>
          <a:lstStyle/>
          <a:p>
            <a:r>
              <a:rPr lang="hu-HU"/>
              <a:t>Erősen összefüggő komponensek*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C715D66D-13A0-45F9-71AD-AF3ED83CFF9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84310" y="1297173"/>
                <a:ext cx="10018713" cy="5236978"/>
              </a:xfrm>
            </p:spPr>
            <p:txBody>
              <a:bodyPr anchor="ctr">
                <a:normAutofit fontScale="92500" lnSpcReduction="10000"/>
              </a:bodyPr>
              <a:lstStyle/>
              <a:p>
                <a:pPr marR="47625" algn="just"/>
                <a:r>
                  <a:rPr lang="hu-HU" sz="2800" b="1" kern="0" dirty="0">
                    <a:solidFill>
                      <a:schemeClr val="accent1">
                        <a:lumMod val="75000"/>
                      </a:schemeClr>
                    </a:solidFill>
                    <a:ea typeface="Calibri" panose="020F0502020204030204" pitchFamily="34" charset="0"/>
                    <a:cs typeface="F35"/>
                  </a:rPr>
                  <a:t>Definíció. </a:t>
                </a:r>
                <a:r>
                  <a:rPr lang="hu-HU" sz="2800" dirty="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</a:rPr>
                  <a:t>A </a:t>
                </a:r>
                <a14:m>
                  <m:oMath xmlns:m="http://schemas.openxmlformats.org/officeDocument/2006/math">
                    <m:r>
                      <a:rPr lang="hu-HU" sz="2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≈</m:t>
                    </m:r>
                  </m:oMath>
                </a14:m>
                <a:r>
                  <a:rPr lang="hu-HU" sz="2800" dirty="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</a:rPr>
                  <a:t> reláció ekvivalencia osztályait nevezzük a gráf </a:t>
                </a:r>
                <a:r>
                  <a:rPr lang="hu-HU" sz="2800" i="1" dirty="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</a:rPr>
                  <a:t>erős komponense</a:t>
                </a:r>
                <a:r>
                  <a:rPr lang="hu-HU" sz="2800" dirty="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</a:rPr>
                  <a:t>inek.</a:t>
                </a:r>
                <a:endParaRPr lang="hu-HU" sz="2800" dirty="0">
                  <a:effectLst/>
                  <a:ea typeface="Times New Roman" panose="02020603050405020304" pitchFamily="18" charset="0"/>
                </a:endParaRPr>
              </a:p>
              <a:p>
                <a:pPr marR="47625" algn="just"/>
                <a:r>
                  <a:rPr lang="hu-HU" sz="2800" b="1" kern="0" dirty="0">
                    <a:solidFill>
                      <a:schemeClr val="accent1">
                        <a:lumMod val="75000"/>
                      </a:schemeClr>
                    </a:solidFill>
                    <a:ea typeface="Calibri" panose="020F0502020204030204" pitchFamily="34" charset="0"/>
                  </a:rPr>
                  <a:t>Állítás. </a:t>
                </a:r>
                <a:r>
                  <a:rPr lang="hu-HU" sz="2800" dirty="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</a:rPr>
                  <a:t>Egy összefüggő gráf két erős komponense között az élek csak egy irányba mehetnek.</a:t>
                </a:r>
                <a:endParaRPr lang="hu-HU" sz="2800" dirty="0">
                  <a:effectLst/>
                  <a:ea typeface="Times New Roman" panose="02020603050405020304" pitchFamily="18" charset="0"/>
                </a:endParaRPr>
              </a:p>
              <a:p>
                <a:pPr marR="47625" algn="just"/>
                <a:r>
                  <a:rPr lang="hu-HU" sz="2800" b="1" kern="0" dirty="0">
                    <a:solidFill>
                      <a:schemeClr val="accent1">
                        <a:lumMod val="75000"/>
                      </a:schemeClr>
                    </a:solidFill>
                    <a:ea typeface="Calibri" panose="020F0502020204030204" pitchFamily="34" charset="0"/>
                    <a:cs typeface="F35"/>
                  </a:rPr>
                  <a:t>Bizonyítás. </a:t>
                </a:r>
                <a:r>
                  <a:rPr lang="hu-HU" sz="2800" dirty="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</a:rPr>
                  <a:t>Indirekt tegyük fel, hogy két erős komponens között oda-vissza is mehetnek élek.</a:t>
                </a:r>
              </a:p>
              <a:p>
                <a:pPr marR="47625" lvl="1" algn="just"/>
                <a:r>
                  <a:rPr lang="hu-HU" sz="2400" dirty="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</a:rPr>
                  <a:t> Legyen a két komponens: </a:t>
                </a:r>
                <a:r>
                  <a:rPr lang="hu-HU" sz="2400" i="1" dirty="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</a:rPr>
                  <a:t>C</a:t>
                </a:r>
                <a:r>
                  <a:rPr lang="hu-HU" sz="2400" i="1" baseline="-25000" dirty="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</a:rPr>
                  <a:t>1</a:t>
                </a:r>
                <a:r>
                  <a:rPr lang="hu-HU" sz="2400" dirty="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</a:rPr>
                  <a:t> és </a:t>
                </a:r>
                <a:r>
                  <a:rPr lang="hu-HU" sz="2400" i="1" dirty="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</a:rPr>
                  <a:t>C</a:t>
                </a:r>
                <a:r>
                  <a:rPr lang="hu-HU" sz="2400" i="1" baseline="-25000" dirty="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</a:rPr>
                  <a:t>2</a:t>
                </a:r>
                <a:r>
                  <a:rPr lang="hu-HU" sz="2400" dirty="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</a:rPr>
                  <a:t> </a:t>
                </a:r>
              </a:p>
              <a:p>
                <a:pPr marR="47625" lvl="1" algn="just">
                  <a:buFont typeface="Wingdings" panose="05000000000000000000" pitchFamily="2" charset="2"/>
                  <a:buChar char="Ø"/>
                </a:pPr>
                <a:r>
                  <a:rPr lang="hu-HU" sz="2400" dirty="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</a:rPr>
                  <a:t>Ekkor </a:t>
                </a:r>
                <a14:m>
                  <m:oMath xmlns:m="http://schemas.openxmlformats.org/officeDocument/2006/math">
                    <m:r>
                      <a:rPr lang="hu-HU" sz="2400" i="1">
                        <a:solidFill>
                          <a:srgbClr val="000000"/>
                        </a:solidFill>
                        <a:effectLst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𝑢</m:t>
                    </m:r>
                    <m:r>
                      <a:rPr lang="hu-HU" sz="2400" i="1">
                        <a:solidFill>
                          <a:srgbClr val="000000"/>
                        </a:solidFill>
                        <a:effectLst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∈ </m:t>
                    </m:r>
                  </m:oMath>
                </a14:m>
                <a:r>
                  <a:rPr lang="hu-HU" sz="2400" dirty="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</a:rPr>
                  <a:t> </a:t>
                </a:r>
                <a:r>
                  <a:rPr lang="hu-HU" sz="2400" i="1" dirty="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</a:rPr>
                  <a:t>C</a:t>
                </a:r>
                <a:r>
                  <a:rPr lang="hu-HU" sz="2400" baseline="-25000" dirty="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</a:rPr>
                  <a:t>1</a:t>
                </a:r>
                <a:r>
                  <a:rPr lang="hu-HU" sz="2400" dirty="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</a:rPr>
                  <a:t> és </a:t>
                </a:r>
                <a14:m>
                  <m:oMath xmlns:m="http://schemas.openxmlformats.org/officeDocument/2006/math">
                    <m:r>
                      <a:rPr lang="hu-HU" sz="2400" i="1">
                        <a:solidFill>
                          <a:srgbClr val="000000"/>
                        </a:solidFill>
                        <a:effectLst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𝑣</m:t>
                    </m:r>
                    <m:r>
                      <a:rPr lang="hu-HU" sz="2400" i="1">
                        <a:solidFill>
                          <a:srgbClr val="000000"/>
                        </a:solidFill>
                        <a:effectLst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∈ </m:t>
                    </m:r>
                  </m:oMath>
                </a14:m>
                <a:r>
                  <a:rPr lang="hu-HU" sz="2400" dirty="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</a:rPr>
                  <a:t> </a:t>
                </a:r>
                <a:r>
                  <a:rPr lang="hu-HU" sz="2400" i="1" dirty="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</a:rPr>
                  <a:t>C</a:t>
                </a:r>
                <a:r>
                  <a:rPr lang="hu-HU" sz="2400" baseline="-25000" dirty="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</a:rPr>
                  <a:t>2</a:t>
                </a:r>
                <a:r>
                  <a:rPr lang="hu-HU" sz="2400" dirty="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</a:rPr>
                  <a:t> csúcsok között léteznek </a:t>
                </a:r>
                <a14:m>
                  <m:oMath xmlns:m="http://schemas.openxmlformats.org/officeDocument/2006/math">
                    <m:r>
                      <a:rPr lang="hu-HU" sz="2400" i="1">
                        <a:effectLst/>
                        <a:ea typeface="Times New Roman" panose="02020603050405020304" pitchFamily="18" charset="0"/>
                        <a:cs typeface="F47"/>
                      </a:rPr>
                      <m:t>𝑢</m:t>
                    </m:r>
                    <m:r>
                      <a:rPr lang="hu-HU" sz="2400" i="1">
                        <a:effectLst/>
                        <a:ea typeface="Times New Roman" panose="02020603050405020304" pitchFamily="18" charset="0"/>
                        <a:cs typeface="F47"/>
                      </a:rPr>
                      <m:t> ↝</m:t>
                    </m:r>
                    <m:r>
                      <a:rPr lang="hu-HU" sz="2400" i="1">
                        <a:effectLst/>
                        <a:ea typeface="Times New Roman" panose="02020603050405020304" pitchFamily="18" charset="0"/>
                        <a:cs typeface="F47"/>
                      </a:rPr>
                      <m:t>𝑣</m:t>
                    </m:r>
                  </m:oMath>
                </a14:m>
                <a:r>
                  <a:rPr lang="hu-HU" sz="2400" dirty="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</a:rPr>
                  <a:t> és </a:t>
                </a:r>
                <a14:m>
                  <m:oMath xmlns:m="http://schemas.openxmlformats.org/officeDocument/2006/math">
                    <m:r>
                      <a:rPr lang="hu-HU" sz="2400" i="1">
                        <a:effectLst/>
                        <a:ea typeface="Times New Roman" panose="02020603050405020304" pitchFamily="18" charset="0"/>
                        <a:cs typeface="F47"/>
                      </a:rPr>
                      <m:t>𝑣</m:t>
                    </m:r>
                    <m:r>
                      <a:rPr lang="hu-HU" sz="2400" i="1">
                        <a:effectLst/>
                        <a:ea typeface="Times New Roman" panose="02020603050405020304" pitchFamily="18" charset="0"/>
                        <a:cs typeface="F47"/>
                      </a:rPr>
                      <m:t> ↝</m:t>
                    </m:r>
                    <m:r>
                      <a:rPr lang="hu-HU" sz="2400" i="1">
                        <a:effectLst/>
                        <a:ea typeface="Times New Roman" panose="02020603050405020304" pitchFamily="18" charset="0"/>
                        <a:cs typeface="F47"/>
                      </a:rPr>
                      <m:t>𝑢</m:t>
                    </m:r>
                  </m:oMath>
                </a14:m>
                <a:r>
                  <a:rPr lang="hu-HU" sz="2400" dirty="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</a:rPr>
                  <a:t> utak, ugyanis: </a:t>
                </a:r>
              </a:p>
              <a:p>
                <a:pPr marR="47625" lvl="2" algn="just"/>
                <a:r>
                  <a:rPr lang="hu-HU" sz="2400" dirty="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</a:rPr>
                  <a:t>az erős komponenseken belül: definíció szerint</a:t>
                </a:r>
              </a:p>
              <a:p>
                <a:pPr marR="47625" lvl="2" algn="just"/>
                <a:r>
                  <a:rPr lang="hu-HU" sz="2400" i="1" dirty="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</a:rPr>
                  <a:t>C</a:t>
                </a:r>
                <a:r>
                  <a:rPr lang="hu-HU" sz="2400" baseline="-25000" dirty="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</a:rPr>
                  <a:t>1</a:t>
                </a:r>
                <a:r>
                  <a:rPr lang="hu-HU" sz="2400" dirty="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</a:rPr>
                  <a:t> és </a:t>
                </a:r>
                <a:r>
                  <a:rPr lang="hu-HU" sz="2400" i="1" dirty="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</a:rPr>
                  <a:t>C</a:t>
                </a:r>
                <a:r>
                  <a:rPr lang="hu-HU" sz="2400" baseline="-25000" dirty="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</a:rPr>
                  <a:t>2</a:t>
                </a:r>
                <a:r>
                  <a:rPr lang="hu-HU" sz="2400" dirty="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</a:rPr>
                  <a:t> között: az indirekt feltevés szerint létezik út</a:t>
                </a:r>
              </a:p>
              <a:p>
                <a:pPr marR="47625" lvl="1" algn="just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hu-HU" sz="2400" i="1">
                        <a:effectLst/>
                        <a:ea typeface="Times New Roman" panose="02020603050405020304" pitchFamily="18" charset="0"/>
                        <a:cs typeface="F47"/>
                      </a:rPr>
                      <m:t>𝑢</m:t>
                    </m:r>
                    <m:r>
                      <a:rPr lang="hu-HU" sz="2400" i="1">
                        <a:effectLst/>
                        <a:ea typeface="Times New Roman" panose="02020603050405020304" pitchFamily="18" charset="0"/>
                        <a:cs typeface="F47"/>
                      </a:rPr>
                      <m:t> ≈ </m:t>
                    </m:r>
                    <m:r>
                      <a:rPr lang="hu-HU" sz="2400" i="1">
                        <a:effectLst/>
                        <a:ea typeface="Times New Roman" panose="02020603050405020304" pitchFamily="18" charset="0"/>
                        <a:cs typeface="F47"/>
                      </a:rPr>
                      <m:t>𝑣</m:t>
                    </m:r>
                  </m:oMath>
                </a14:m>
                <a:r>
                  <a:rPr lang="hu-HU" sz="2400" dirty="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</a:rPr>
                  <a:t>, ami ellentmondás</a:t>
                </a:r>
                <a:endParaRPr lang="hu-HU" dirty="0"/>
              </a:p>
            </p:txBody>
          </p:sp>
        </mc:Choice>
        <mc:Fallback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C715D66D-13A0-45F9-71AD-AF3ED83CFF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84310" y="1297173"/>
                <a:ext cx="10018713" cy="5236978"/>
              </a:xfrm>
              <a:blipFill>
                <a:blip r:embed="rId2"/>
                <a:stretch>
                  <a:fillRect l="-1825" t="-3492" r="-547" b="-2095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45" name="Picture 21">
            <a:extLst>
              <a:ext uri="{FF2B5EF4-FFF2-40B4-BE49-F238E27FC236}">
                <a16:creationId xmlns:a16="http://schemas.microsoft.com/office/drawing/2014/main" id="{95C168A7-AE2B-EDDC-EF42-13E5E80131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11588" y="200635"/>
            <a:ext cx="142875" cy="240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>
            <a:extLst>
              <a:ext uri="{FF2B5EF4-FFF2-40B4-BE49-F238E27FC236}">
                <a16:creationId xmlns:a16="http://schemas.microsoft.com/office/drawing/2014/main" id="{02030931-D92B-BC2A-09DB-4509146498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60850" y="200635"/>
            <a:ext cx="152400" cy="240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7" name="Picture 23">
            <a:extLst>
              <a:ext uri="{FF2B5EF4-FFF2-40B4-BE49-F238E27FC236}">
                <a16:creationId xmlns:a16="http://schemas.microsoft.com/office/drawing/2014/main" id="{39D902A7-E25D-CBE4-1F4F-9170318C75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04150" y="200635"/>
            <a:ext cx="371475" cy="240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2B8E5294-CBA6-57A6-D602-4571F155A0D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97898" y="5436830"/>
            <a:ext cx="2019582" cy="8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33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949D3EA-F9B1-EC19-F030-539CC8968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2802" y="322274"/>
            <a:ext cx="10018713" cy="1005348"/>
          </a:xfrm>
        </p:spPr>
        <p:txBody>
          <a:bodyPr/>
          <a:lstStyle/>
          <a:p>
            <a:r>
              <a:rPr lang="hu-HU" dirty="0"/>
              <a:t>Tartalom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995C4C9-8308-6EBF-95DE-5E0256419B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455175"/>
            <a:ext cx="10018713" cy="4577878"/>
          </a:xfrm>
        </p:spPr>
        <p:txBody>
          <a:bodyPr>
            <a:normAutofit lnSpcReduction="10000"/>
          </a:bodyPr>
          <a:lstStyle/>
          <a:p>
            <a:r>
              <a:rPr lang="hu-HU" sz="2800" dirty="0">
                <a:hlinkClick r:id="rId2" action="ppaction://hlinksldjump"/>
              </a:rPr>
              <a:t>Mélységi gráfkeresés </a:t>
            </a:r>
            <a:endParaRPr lang="hu-HU" sz="2800" dirty="0"/>
          </a:p>
          <a:p>
            <a:r>
              <a:rPr lang="hu-HU" sz="2800" dirty="0">
                <a:hlinkClick r:id="rId3" action="ppaction://hlinksldjump"/>
              </a:rPr>
              <a:t>Az élek osztályozása</a:t>
            </a:r>
            <a:endParaRPr lang="hu-HU" sz="2800" dirty="0"/>
          </a:p>
          <a:p>
            <a:r>
              <a:rPr lang="hu-HU" sz="2800" dirty="0">
                <a:hlinkClick r:id="rId4" action="ppaction://hlinksldjump"/>
              </a:rPr>
              <a:t>A mélységi bejárás szemléltetése</a:t>
            </a:r>
            <a:endParaRPr lang="hu-HU" sz="2800" dirty="0"/>
          </a:p>
          <a:p>
            <a:r>
              <a:rPr lang="hu-HU" sz="2800" dirty="0">
                <a:hlinkClick r:id="rId5" action="ppaction://hlinksldjump"/>
              </a:rPr>
              <a:t>Műveletigény</a:t>
            </a:r>
            <a:endParaRPr lang="hu-HU" sz="2800" dirty="0"/>
          </a:p>
          <a:p>
            <a:r>
              <a:rPr lang="hu-HU" sz="2800" dirty="0">
                <a:hlinkClick r:id="rId6" action="ppaction://hlinksldjump"/>
              </a:rPr>
              <a:t>A DAG tulajdonság eldöntése</a:t>
            </a:r>
            <a:endParaRPr lang="hu-HU" sz="2800" dirty="0"/>
          </a:p>
          <a:p>
            <a:r>
              <a:rPr lang="hu-HU" sz="2800" dirty="0" err="1">
                <a:hlinkClick r:id="rId7" action="ppaction://hlinksldjump"/>
              </a:rPr>
              <a:t>Topologikus</a:t>
            </a:r>
            <a:r>
              <a:rPr lang="hu-HU" sz="2800" dirty="0">
                <a:hlinkClick r:id="rId7" action="ppaction://hlinksldjump"/>
              </a:rPr>
              <a:t> rendezés</a:t>
            </a:r>
            <a:endParaRPr lang="hu-HU" sz="2800" dirty="0"/>
          </a:p>
          <a:p>
            <a:r>
              <a:rPr lang="hu-HU" sz="2800" dirty="0">
                <a:hlinkClick r:id="rId8" action="ppaction://hlinksldjump"/>
              </a:rPr>
              <a:t>Erősen összefüggő komponensek meghatározása</a:t>
            </a:r>
            <a:endParaRPr lang="hu-HU" sz="2800" dirty="0"/>
          </a:p>
          <a:p>
            <a:r>
              <a:rPr lang="hu-HU" sz="2800" dirty="0">
                <a:hlinkClick r:id="rId9" action="ppaction://hlinksldjump"/>
              </a:rPr>
              <a:t>Ellenőrző kérdések</a:t>
            </a:r>
            <a:endParaRPr lang="hu-HU" sz="2800" dirty="0"/>
          </a:p>
        </p:txBody>
      </p:sp>
    </p:spTree>
    <p:extLst>
      <p:ext uri="{BB962C8B-B14F-4D97-AF65-F5344CB8AC3E}">
        <p14:creationId xmlns:p14="http://schemas.microsoft.com/office/powerpoint/2010/main" val="22445829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ercs: vízszintes 3">
            <a:extLst>
              <a:ext uri="{FF2B5EF4-FFF2-40B4-BE49-F238E27FC236}">
                <a16:creationId xmlns:a16="http://schemas.microsoft.com/office/drawing/2014/main" id="{171983AB-B23E-063F-E8F9-4CF47CD21457}"/>
              </a:ext>
            </a:extLst>
          </p:cNvPr>
          <p:cNvSpPr/>
          <p:nvPr/>
        </p:nvSpPr>
        <p:spPr>
          <a:xfrm>
            <a:off x="1371600" y="1464905"/>
            <a:ext cx="4013200" cy="597575"/>
          </a:xfrm>
          <a:prstGeom prst="horizontalScroll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9C4C0B01-3FC7-FE12-CC93-82B113B7A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9625" y="172616"/>
            <a:ext cx="10018713" cy="1040363"/>
          </a:xfrm>
        </p:spPr>
        <p:txBody>
          <a:bodyPr/>
          <a:lstStyle/>
          <a:p>
            <a:r>
              <a:rPr lang="hu-HU" dirty="0"/>
              <a:t>Erősen összefüggő komponensek*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1C0E633A-7DCF-B338-D16E-9D5F18DE49A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84310" y="1464906"/>
                <a:ext cx="10018713" cy="4620934"/>
              </a:xfrm>
            </p:spPr>
            <p:txBody>
              <a:bodyPr>
                <a:normAutofit lnSpcReduction="10000"/>
              </a:bodyPr>
              <a:lstStyle/>
              <a:p>
                <a:pPr marR="47625" algn="just">
                  <a:spcAft>
                    <a:spcPts val="800"/>
                  </a:spcAft>
                </a:pPr>
                <a:r>
                  <a:rPr lang="hu-HU" sz="2000" b="1" kern="0" dirty="0">
                    <a:solidFill>
                      <a:schemeClr val="accent1">
                        <a:lumMod val="75000"/>
                      </a:schemeClr>
                    </a:solidFill>
                    <a:ea typeface="Calibri" panose="020F0502020204030204" pitchFamily="34" charset="0"/>
                  </a:rPr>
                  <a:t>Műveletigény: </a:t>
                </a:r>
                <a:r>
                  <a:rPr lang="hu-HU" sz="2000" i="1" kern="0" dirty="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hu-HU" sz="2000" kern="0" dirty="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hu-HU" sz="2000" i="1" kern="0" dirty="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hu-HU" sz="2000" kern="0" dirty="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  <a:r>
                  <a:rPr lang="hu-HU" sz="2000" kern="0" dirty="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Cambria Math" panose="02040503050406030204" pitchFamily="18" charset="0"/>
                  </a:rPr>
                  <a:t>∈</a:t>
                </a:r>
                <a:r>
                  <a:rPr lang="hu-HU" sz="2000" kern="0" dirty="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O(</a:t>
                </a:r>
                <a:r>
                  <a:rPr lang="hu-HU" sz="2000" i="1" kern="0" dirty="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n </a:t>
                </a:r>
                <a:r>
                  <a:rPr lang="hu-HU" sz="2000" kern="0" dirty="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+ </a:t>
                </a:r>
                <a:r>
                  <a:rPr lang="hu-HU" sz="2000" i="1" kern="0" dirty="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hu-HU" sz="2000" kern="0" dirty="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</a:p>
              <a:p>
                <a:pPr marR="47625" lvl="1" algn="just">
                  <a:spcAft>
                    <a:spcPts val="800"/>
                  </a:spcAft>
                </a:pPr>
                <a:r>
                  <a:rPr lang="hu-HU" sz="1800" kern="0" dirty="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Mélységi bejárás: O(</a:t>
                </a:r>
                <a:r>
                  <a:rPr lang="hu-HU" sz="1800" i="1" kern="0" dirty="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n </a:t>
                </a:r>
                <a:r>
                  <a:rPr lang="hu-HU" sz="1800" kern="0" dirty="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+ </a:t>
                </a:r>
                <a:r>
                  <a:rPr lang="hu-HU" sz="1800" i="1" kern="0" dirty="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hu-HU" sz="1800" kern="0" dirty="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</a:p>
              <a:p>
                <a:pPr marR="47625" lvl="1" algn="just">
                  <a:spcAft>
                    <a:spcPts val="800"/>
                  </a:spcAft>
                </a:pPr>
                <a:r>
                  <a:rPr lang="hu-HU" sz="1800" kern="0" dirty="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Gráf megfordítása: O(</a:t>
                </a:r>
                <a:r>
                  <a:rPr lang="hu-HU" sz="1800" i="1" kern="0" dirty="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hu-HU" sz="1800" kern="0" dirty="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</a:p>
              <a:p>
                <a:pPr marR="47625" lvl="1" algn="just">
                  <a:spcAft>
                    <a:spcPts val="800"/>
                  </a:spcAft>
                </a:pPr>
                <a:r>
                  <a:rPr lang="hu-HU" sz="1800" kern="0" dirty="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Veremműveletek</a:t>
                </a:r>
                <a:endParaRPr lang="hu-HU" sz="1800" kern="1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R="47625" algn="just">
                  <a:spcAft>
                    <a:spcPts val="800"/>
                  </a:spcAft>
                </a:pPr>
                <a:r>
                  <a:rPr lang="hu-HU" sz="2000" b="1" kern="0" dirty="0">
                    <a:solidFill>
                      <a:schemeClr val="accent1">
                        <a:lumMod val="75000"/>
                      </a:schemeClr>
                    </a:solidFill>
                    <a:ea typeface="Calibri" panose="020F0502020204030204" pitchFamily="34" charset="0"/>
                  </a:rPr>
                  <a:t>Megjegyzés: </a:t>
                </a:r>
                <a:r>
                  <a:rPr lang="hu-HU" sz="2000" kern="0" dirty="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Ha a gráf DAG, akkor az algoritmus 3. lépésében említett bejárási sorrend a gráf egy </a:t>
                </a:r>
                <a:r>
                  <a:rPr lang="hu-HU" sz="2000" kern="0" dirty="0" err="1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topologikus</a:t>
                </a:r>
                <a:r>
                  <a:rPr lang="hu-HU" sz="2000" kern="0" dirty="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rendezése.</a:t>
                </a:r>
                <a:endParaRPr lang="hu-HU" sz="2000" kern="1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R="47625" algn="just">
                  <a:spcAft>
                    <a:spcPts val="800"/>
                  </a:spcAft>
                </a:pPr>
                <a:r>
                  <a:rPr lang="hu-HU" sz="2000" b="1" kern="0" dirty="0">
                    <a:solidFill>
                      <a:schemeClr val="accent1">
                        <a:lumMod val="75000"/>
                      </a:schemeClr>
                    </a:solidFill>
                    <a:ea typeface="Calibri" panose="020F0502020204030204" pitchFamily="34" charset="0"/>
                  </a:rPr>
                  <a:t>Állítás: </a:t>
                </a:r>
                <a:r>
                  <a:rPr lang="hu-HU" sz="2000" kern="0" dirty="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Bármely mélységi bejárás során, egy erős komponens összes csúcsa ugyanabba a mélységi fába kerül.</a:t>
                </a:r>
                <a:endParaRPr lang="hu-HU" sz="2000" kern="1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R="47625">
                  <a:spcAft>
                    <a:spcPts val="800"/>
                  </a:spcAft>
                </a:pPr>
                <a:r>
                  <a:rPr lang="hu-HU" sz="2000" b="1" kern="0" dirty="0">
                    <a:solidFill>
                      <a:schemeClr val="accent1">
                        <a:lumMod val="75000"/>
                      </a:schemeClr>
                    </a:solidFill>
                    <a:ea typeface="Calibri" panose="020F0502020204030204" pitchFamily="34" charset="0"/>
                  </a:rPr>
                  <a:t>Állítás: </a:t>
                </a:r>
                <a:r>
                  <a:rPr lang="hu-HU" sz="2000" kern="0" dirty="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Futtassuk le a fenti algoritmust a </a:t>
                </a:r>
                <a:r>
                  <a:rPr lang="hu-HU" sz="2000" i="1" kern="0" dirty="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G=(V,E)</a:t>
                </a:r>
                <a:r>
                  <a:rPr lang="hu-HU" sz="2000" kern="0" dirty="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gráfon. </a:t>
                </a:r>
                <a:br>
                  <a:rPr lang="hu-HU" sz="2000" kern="0" dirty="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hu-HU" sz="2000" kern="0" dirty="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Legyenek </a:t>
                </a:r>
                <a:r>
                  <a:rPr lang="hu-HU" sz="2000" i="1" kern="0" dirty="0" err="1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r>
                  <a:rPr lang="hu-HU" sz="2000" kern="0" dirty="0" err="1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hu-HU" sz="2000" i="1" kern="0" dirty="0" err="1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hu-HU" sz="2000" kern="0" dirty="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hu-HU" sz="2000" kern="0" dirty="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Cambria Math" panose="02040503050406030204" pitchFamily="18" charset="0"/>
                  </a:rPr>
                  <a:t>∈</a:t>
                </a:r>
                <a:r>
                  <a:rPr lang="hu-HU" sz="2000" kern="0" dirty="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hu-HU" sz="2000" i="1" kern="0" dirty="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hu-HU" sz="2000" kern="0" dirty="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a gráf csúcsai, és tekintsük az algoritmus 3. lépésében kapott mélységi fákat. </a:t>
                </a:r>
                <a:br>
                  <a:rPr lang="hu-HU" sz="2000" kern="0" dirty="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hu-HU" sz="2000" kern="0" dirty="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Ekkor </a:t>
                </a:r>
                <a14:m>
                  <m:oMath xmlns:m="http://schemas.openxmlformats.org/officeDocument/2006/math">
                    <m:r>
                      <a:rPr lang="hu-HU" sz="2000" i="1" kern="0" smtClean="0">
                        <a:effectLst/>
                        <a:ea typeface="Calibri" panose="020F0502020204030204" pitchFamily="34" charset="0"/>
                        <a:cs typeface="F48"/>
                      </a:rPr>
                      <m:t>𝑢</m:t>
                    </m:r>
                    <m:r>
                      <a:rPr lang="hu-HU" sz="2000" i="1" kern="0" smtClean="0">
                        <a:effectLst/>
                        <a:ea typeface="Calibri" panose="020F0502020204030204" pitchFamily="34" charset="0"/>
                        <a:cs typeface="F48"/>
                      </a:rPr>
                      <m:t>≈</m:t>
                    </m:r>
                    <m:r>
                      <a:rPr lang="hu-HU" sz="2000" i="1" kern="0" smtClean="0">
                        <a:effectLst/>
                        <a:ea typeface="Calibri" panose="020F0502020204030204" pitchFamily="34" charset="0"/>
                        <a:cs typeface="F48"/>
                      </a:rPr>
                      <m:t>𝑣</m:t>
                    </m:r>
                  </m:oMath>
                </a14:m>
                <a:r>
                  <a:rPr lang="hu-HU" sz="2000" kern="0" dirty="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hu-HU" sz="2800" i="1"/>
                      <m:t>⟺</m:t>
                    </m:r>
                  </m:oMath>
                </a14:m>
                <a:r>
                  <a:rPr lang="hu-HU" sz="2000" kern="0" dirty="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ha </a:t>
                </a:r>
                <a:r>
                  <a:rPr lang="hu-HU" sz="2000" i="1" kern="0" dirty="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r>
                  <a:rPr lang="hu-HU" sz="2000" kern="0" dirty="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és </a:t>
                </a:r>
                <a:r>
                  <a:rPr lang="hu-HU" sz="2000" i="1" kern="0" dirty="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hu-HU" sz="2000" kern="0" dirty="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ugyanabban a mélységi fában vannak</a:t>
                </a:r>
                <a:endParaRPr lang="hu-HU" sz="2000" kern="1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1C0E633A-7DCF-B338-D16E-9D5F18DE49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84310" y="1464906"/>
                <a:ext cx="10018713" cy="4620934"/>
              </a:xfrm>
              <a:blipFill>
                <a:blip r:embed="rId2"/>
                <a:stretch>
                  <a:fillRect l="-1156" t="-1055" r="-122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78102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FAB5277-16D5-EFBB-DE79-3B4A5C4F4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1170992"/>
          </a:xfrm>
        </p:spPr>
        <p:txBody>
          <a:bodyPr/>
          <a:lstStyle/>
          <a:p>
            <a:r>
              <a:rPr lang="hu-HU" dirty="0"/>
              <a:t>Erősen összefüggő komponensek*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9360DACA-3BA4-FE5D-48E7-99F6517D414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84310" y="1623527"/>
                <a:ext cx="10018713" cy="5085183"/>
              </a:xfrm>
            </p:spPr>
            <p:txBody>
              <a:bodyPr>
                <a:normAutofit/>
              </a:bodyPr>
              <a:lstStyle/>
              <a:p>
                <a:r>
                  <a:rPr lang="hu-HU" sz="2000" b="1" kern="0" dirty="0">
                    <a:solidFill>
                      <a:schemeClr val="accent1">
                        <a:lumMod val="75000"/>
                      </a:schemeClr>
                    </a:solidFill>
                    <a:ea typeface="Calibri" panose="020F0502020204030204" pitchFamily="34" charset="0"/>
                  </a:rPr>
                  <a:t>Definíció. </a:t>
                </a:r>
                <a:r>
                  <a:rPr lang="hu-HU" sz="1800" b="0" i="0" dirty="0">
                    <a:solidFill>
                      <a:srgbClr val="000000"/>
                    </a:solidFill>
                    <a:effectLst/>
                  </a:rPr>
                  <a:t>Legyen </a:t>
                </a:r>
                <a:r>
                  <a:rPr lang="hu-HU" sz="1800" b="0" i="1" dirty="0">
                    <a:solidFill>
                      <a:srgbClr val="000000"/>
                    </a:solidFill>
                    <a:effectLst/>
                  </a:rPr>
                  <a:t>G=(V,E)</a:t>
                </a:r>
                <a:r>
                  <a:rPr lang="hu-HU" sz="1800" b="0" i="0" dirty="0">
                    <a:solidFill>
                      <a:srgbClr val="000000"/>
                    </a:solidFill>
                    <a:effectLst/>
                  </a:rPr>
                  <a:t> irányított, véges gráf. </a:t>
                </a:r>
                <a:r>
                  <a:rPr lang="hu-HU" sz="1800" b="0" i="1" dirty="0">
                    <a:solidFill>
                      <a:srgbClr val="000000"/>
                    </a:solidFill>
                    <a:effectLst/>
                  </a:rPr>
                  <a:t>G redukált gráf</a:t>
                </a:r>
                <a:r>
                  <a:rPr lang="hu-HU" sz="1800" b="0" i="0" dirty="0">
                    <a:solidFill>
                      <a:srgbClr val="000000"/>
                    </a:solidFill>
                    <a:effectLst/>
                  </a:rPr>
                  <a:t>ja olyan irányított gráf, </a:t>
                </a:r>
              </a:p>
              <a:p>
                <a:pPr lvl="1"/>
                <a:r>
                  <a:rPr lang="hu-HU" sz="1800" b="0" i="0" dirty="0">
                    <a:solidFill>
                      <a:srgbClr val="000000"/>
                    </a:solidFill>
                    <a:effectLst/>
                  </a:rPr>
                  <a:t>amelynek csúcsai </a:t>
                </a:r>
                <a:r>
                  <a:rPr lang="hu-HU" sz="1800" b="0" i="1" dirty="0">
                    <a:solidFill>
                      <a:srgbClr val="000000"/>
                    </a:solidFill>
                    <a:effectLst/>
                  </a:rPr>
                  <a:t>G</a:t>
                </a:r>
                <a:r>
                  <a:rPr lang="hu-HU" sz="1800" b="0" i="0" dirty="0">
                    <a:solidFill>
                      <a:srgbClr val="000000"/>
                    </a:solidFill>
                    <a:effectLst/>
                  </a:rPr>
                  <a:t> erős komponensei, </a:t>
                </a:r>
              </a:p>
              <a:p>
                <a:pPr lvl="1"/>
                <a:r>
                  <a:rPr lang="hu-HU" sz="1800" b="0" i="0" dirty="0">
                    <a:solidFill>
                      <a:srgbClr val="000000"/>
                    </a:solidFill>
                    <a:effectLst/>
                  </a:rPr>
                  <a:t>és a redukált gráf két csúcsa között, akkor halad él, ha csúcsoknak megfelelő </a:t>
                </a:r>
                <a:r>
                  <a:rPr lang="hu-HU" sz="1800" b="0" i="1" dirty="0">
                    <a:solidFill>
                      <a:srgbClr val="000000"/>
                    </a:solidFill>
                    <a:effectLst/>
                  </a:rPr>
                  <a:t>G</a:t>
                </a:r>
                <a:r>
                  <a:rPr lang="hu-HU" sz="1800" b="0" i="0" dirty="0">
                    <a:solidFill>
                      <a:srgbClr val="000000"/>
                    </a:solidFill>
                    <a:effectLst/>
                  </a:rPr>
                  <a:t> erős komponensei között halad él, </a:t>
                </a:r>
              </a:p>
              <a:p>
                <a:pPr lvl="1"/>
                <a:r>
                  <a:rPr lang="hu-HU" sz="1800" b="0" i="0" dirty="0">
                    <a:solidFill>
                      <a:srgbClr val="000000"/>
                    </a:solidFill>
                    <a:effectLst/>
                  </a:rPr>
                  <a:t>továbbá az él irányítása megegyezik az erős komponensek között haladó él(</a:t>
                </a:r>
                <a:r>
                  <a:rPr lang="hu-HU" sz="1800" b="0" i="0" dirty="0" err="1">
                    <a:solidFill>
                      <a:srgbClr val="000000"/>
                    </a:solidFill>
                    <a:effectLst/>
                  </a:rPr>
                  <a:t>ek</a:t>
                </a:r>
                <a:r>
                  <a:rPr lang="hu-HU" sz="1800" b="0" i="0" dirty="0">
                    <a:solidFill>
                      <a:srgbClr val="000000"/>
                    </a:solidFill>
                    <a:effectLst/>
                  </a:rPr>
                  <a:t>) irányításával.</a:t>
                </a:r>
              </a:p>
              <a:p>
                <a:pPr marR="47625" algn="just"/>
                <a:r>
                  <a:rPr lang="hu-HU" sz="2000" b="1" kern="0" dirty="0">
                    <a:solidFill>
                      <a:schemeClr val="accent1">
                        <a:lumMod val="75000"/>
                      </a:schemeClr>
                    </a:solidFill>
                    <a:ea typeface="Calibri" panose="020F0502020204030204" pitchFamily="34" charset="0"/>
                  </a:rPr>
                  <a:t>Állítás. </a:t>
                </a:r>
                <a:r>
                  <a:rPr lang="hu-HU" sz="2000" dirty="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</a:rPr>
                  <a:t>A redukált gráf DAG, azaz körmentes irányított gráf.</a:t>
                </a:r>
                <a:endParaRPr lang="hu-HU" sz="2000" dirty="0">
                  <a:effectLst/>
                  <a:ea typeface="Times New Roman" panose="02020603050405020304" pitchFamily="18" charset="0"/>
                </a:endParaRPr>
              </a:p>
              <a:p>
                <a:pPr marR="47625" algn="just"/>
                <a:r>
                  <a:rPr lang="hu-HU" sz="2000" b="1" kern="0" dirty="0">
                    <a:solidFill>
                      <a:schemeClr val="accent1">
                        <a:lumMod val="75000"/>
                      </a:schemeClr>
                    </a:solidFill>
                    <a:ea typeface="Calibri" panose="020F0502020204030204" pitchFamily="34" charset="0"/>
                    <a:cs typeface="F35"/>
                  </a:rPr>
                  <a:t>Bizonyítás. </a:t>
                </a:r>
                <a:r>
                  <a:rPr lang="hu-HU" sz="1800" dirty="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</a:rPr>
                  <a:t>Indirekt tegyük fel, hogy a redukált gráf nem DAG, azaz létezik benne irányított kör. </a:t>
                </a:r>
                <a:endParaRPr lang="hu-HU" sz="2000" dirty="0">
                  <a:solidFill>
                    <a:srgbClr val="000000"/>
                  </a:solidFill>
                  <a:effectLst/>
                  <a:ea typeface="Times New Roman" panose="02020603050405020304" pitchFamily="18" charset="0"/>
                </a:endParaRPr>
              </a:p>
              <a:p>
                <a:pPr marR="47625" lvl="1" algn="just"/>
                <a:r>
                  <a:rPr lang="hu-HU" sz="1800" dirty="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</a:rPr>
                  <a:t>Legyen egy ilyen kör </a:t>
                </a:r>
                <a:r>
                  <a:rPr lang="hu-HU" sz="1800" i="1" dirty="0">
                    <a:effectLst/>
                    <a:ea typeface="Times New Roman" panose="02020603050405020304" pitchFamily="18" charset="0"/>
                    <a:cs typeface="F48"/>
                  </a:rPr>
                  <a:t>C</a:t>
                </a:r>
                <a:r>
                  <a:rPr lang="hu-HU" sz="1800" i="1" baseline="-25000" dirty="0">
                    <a:effectLst/>
                    <a:ea typeface="Times New Roman" panose="02020603050405020304" pitchFamily="18" charset="0"/>
                    <a:cs typeface="F48"/>
                  </a:rPr>
                  <a:t>1</a:t>
                </a:r>
                <a:r>
                  <a:rPr lang="hu-HU" sz="1800" dirty="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</a:rPr>
                  <a:t>→</a:t>
                </a:r>
                <a:r>
                  <a:rPr lang="hu-HU" sz="1800" i="1" dirty="0">
                    <a:effectLst/>
                    <a:ea typeface="Times New Roman" panose="02020603050405020304" pitchFamily="18" charset="0"/>
                    <a:cs typeface="F48"/>
                  </a:rPr>
                  <a:t> C</a:t>
                </a:r>
                <a:r>
                  <a:rPr lang="hu-HU" sz="1800" i="1" baseline="-25000" dirty="0">
                    <a:effectLst/>
                    <a:ea typeface="Times New Roman" panose="02020603050405020304" pitchFamily="18" charset="0"/>
                    <a:cs typeface="F48"/>
                  </a:rPr>
                  <a:t>1-</a:t>
                </a:r>
                <a:r>
                  <a:rPr lang="hu-HU" sz="1800" dirty="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</a:rPr>
                  <a:t> →</a:t>
                </a:r>
                <a:r>
                  <a:rPr lang="hu-HU" sz="1800" i="1" dirty="0">
                    <a:effectLst/>
                    <a:ea typeface="Times New Roman" panose="02020603050405020304" pitchFamily="18" charset="0"/>
                    <a:cs typeface="F48"/>
                  </a:rPr>
                  <a:t> C</a:t>
                </a:r>
                <a:r>
                  <a:rPr lang="hu-HU" sz="1800" i="1" baseline="-25000" dirty="0">
                    <a:effectLst/>
                    <a:ea typeface="Times New Roman" panose="02020603050405020304" pitchFamily="18" charset="0"/>
                    <a:cs typeface="F48"/>
                  </a:rPr>
                  <a:t>2</a:t>
                </a:r>
                <a:r>
                  <a:rPr lang="hu-HU" sz="1800" dirty="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</a:rPr>
                  <a:t> →…→ </a:t>
                </a:r>
                <a:r>
                  <a:rPr lang="hu-HU" sz="1800" i="1" dirty="0" err="1">
                    <a:effectLst/>
                    <a:ea typeface="Times New Roman" panose="02020603050405020304" pitchFamily="18" charset="0"/>
                    <a:cs typeface="F48"/>
                  </a:rPr>
                  <a:t>C</a:t>
                </a:r>
                <a:r>
                  <a:rPr lang="hu-HU" sz="1800" i="1" baseline="-25000" dirty="0" err="1">
                    <a:effectLst/>
                    <a:ea typeface="Times New Roman" panose="02020603050405020304" pitchFamily="18" charset="0"/>
                    <a:cs typeface="F48"/>
                  </a:rPr>
                  <a:t>k</a:t>
                </a:r>
                <a:r>
                  <a:rPr lang="hu-HU" sz="1800" dirty="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</a:rPr>
                  <a:t>→ </a:t>
                </a:r>
                <a:r>
                  <a:rPr lang="hu-HU" sz="1800" i="1" dirty="0">
                    <a:effectLst/>
                    <a:ea typeface="Times New Roman" panose="02020603050405020304" pitchFamily="18" charset="0"/>
                    <a:cs typeface="F48"/>
                  </a:rPr>
                  <a:t>C</a:t>
                </a:r>
                <a:r>
                  <a:rPr lang="hu-HU" sz="1800" i="1" baseline="-25000" dirty="0">
                    <a:effectLst/>
                    <a:ea typeface="Times New Roman" panose="02020603050405020304" pitchFamily="18" charset="0"/>
                    <a:cs typeface="F48"/>
                  </a:rPr>
                  <a:t>1</a:t>
                </a:r>
                <a:r>
                  <a:rPr lang="hu-HU" sz="1800" dirty="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</a:rPr>
                  <a:t> </a:t>
                </a:r>
              </a:p>
              <a:p>
                <a:pPr marR="47625" lvl="1" algn="just"/>
                <a:r>
                  <a:rPr lang="hu-HU" sz="1800" dirty="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</a:rPr>
                  <a:t>Ekkor a kör mentén lévő komponensek kölcsönösen elérhetők, </a:t>
                </a:r>
              </a:p>
              <a:p>
                <a:pPr marR="47625" lvl="1" algn="just"/>
                <a:r>
                  <a:rPr lang="hu-HU" sz="1800" dirty="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</a:rPr>
                  <a:t>vagyis </a:t>
                </a:r>
                <a:r>
                  <a:rPr lang="hu-HU" sz="1800" i="1" dirty="0">
                    <a:effectLst/>
                    <a:ea typeface="Times New Roman" panose="02020603050405020304" pitchFamily="18" charset="0"/>
                    <a:cs typeface="F48"/>
                  </a:rPr>
                  <a:t>C</a:t>
                </a:r>
                <a:r>
                  <a:rPr lang="hu-HU" sz="1800" i="1" baseline="-25000" dirty="0">
                    <a:effectLst/>
                    <a:ea typeface="Times New Roman" panose="02020603050405020304" pitchFamily="18" charset="0"/>
                    <a:cs typeface="F48"/>
                  </a:rPr>
                  <a:t>1 </a:t>
                </a:r>
                <a14:m>
                  <m:oMath xmlns:m="http://schemas.openxmlformats.org/officeDocument/2006/math">
                    <m:r>
                      <a:rPr lang="hu-HU" sz="1800" i="1">
                        <a:effectLst/>
                        <a:ea typeface="Times New Roman" panose="02020603050405020304" pitchFamily="18" charset="0"/>
                        <a:cs typeface="F48"/>
                      </a:rPr>
                      <m:t>≈ </m:t>
                    </m:r>
                  </m:oMath>
                </a14:m>
                <a:r>
                  <a:rPr lang="hu-HU" sz="1800" i="1" dirty="0">
                    <a:effectLst/>
                    <a:ea typeface="Times New Roman" panose="02020603050405020304" pitchFamily="18" charset="0"/>
                    <a:cs typeface="F48"/>
                  </a:rPr>
                  <a:t>C</a:t>
                </a:r>
                <a:r>
                  <a:rPr lang="hu-HU" sz="1800" i="1" baseline="-25000" dirty="0">
                    <a:effectLst/>
                    <a:ea typeface="Times New Roman" panose="02020603050405020304" pitchFamily="18" charset="0"/>
                    <a:cs typeface="F48"/>
                  </a:rPr>
                  <a:t>2 </a:t>
                </a:r>
                <a14:m>
                  <m:oMath xmlns:m="http://schemas.openxmlformats.org/officeDocument/2006/math">
                    <m:r>
                      <a:rPr lang="hu-HU" sz="1800" i="1">
                        <a:effectLst/>
                        <a:ea typeface="Times New Roman" panose="02020603050405020304" pitchFamily="18" charset="0"/>
                        <a:cs typeface="F48"/>
                      </a:rPr>
                      <m:t>≈</m:t>
                    </m:r>
                  </m:oMath>
                </a14:m>
                <a:r>
                  <a:rPr lang="hu-HU" sz="1800" i="1" dirty="0">
                    <a:effectLst/>
                    <a:ea typeface="Times New Roman" panose="02020603050405020304" pitchFamily="18" charset="0"/>
                    <a:cs typeface="F48"/>
                  </a:rPr>
                  <a:t>…</a:t>
                </a:r>
                <a14:m>
                  <m:oMath xmlns:m="http://schemas.openxmlformats.org/officeDocument/2006/math">
                    <m:r>
                      <a:rPr lang="hu-HU" sz="1800" i="1">
                        <a:effectLst/>
                        <a:ea typeface="Times New Roman" panose="02020603050405020304" pitchFamily="18" charset="0"/>
                        <a:cs typeface="F48"/>
                      </a:rPr>
                      <m:t>≈</m:t>
                    </m:r>
                  </m:oMath>
                </a14:m>
                <a:r>
                  <a:rPr lang="hu-HU" sz="1800" i="1" dirty="0" err="1">
                    <a:effectLst/>
                    <a:ea typeface="Times New Roman" panose="02020603050405020304" pitchFamily="18" charset="0"/>
                    <a:cs typeface="F48"/>
                  </a:rPr>
                  <a:t>C</a:t>
                </a:r>
                <a:r>
                  <a:rPr lang="hu-HU" sz="1800" i="1" baseline="-25000" dirty="0" err="1">
                    <a:effectLst/>
                    <a:ea typeface="Times New Roman" panose="02020603050405020304" pitchFamily="18" charset="0"/>
                    <a:cs typeface="F48"/>
                  </a:rPr>
                  <a:t>k</a:t>
                </a:r>
                <a:r>
                  <a:rPr lang="hu-HU" sz="1800" dirty="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</a:rPr>
                  <a:t>, ami ellentmondás.</a:t>
                </a:r>
                <a:endParaRPr lang="hu-HU" sz="1800" dirty="0">
                  <a:effectLst/>
                  <a:ea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9360DACA-3BA4-FE5D-48E7-99F6517D414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84310" y="1623527"/>
                <a:ext cx="10018713" cy="5085183"/>
              </a:xfrm>
              <a:blipFill>
                <a:blip r:embed="rId2"/>
                <a:stretch>
                  <a:fillRect l="-1156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39069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1">
            <a:extLst>
              <a:ext uri="{FF2B5EF4-FFF2-40B4-BE49-F238E27FC236}">
                <a16:creationId xmlns:a16="http://schemas.microsoft.com/office/drawing/2014/main" id="{613349CD-6538-719B-C3F5-490F601D6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397670"/>
            <a:ext cx="10018713" cy="576262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4200" dirty="0" err="1"/>
              <a:t>Példa</a:t>
            </a:r>
            <a:endParaRPr lang="en-US" sz="4200" dirty="0"/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5390E414-A2D4-8AE2-4DD9-CFAFE61E94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70142" y="1043458"/>
            <a:ext cx="5810108" cy="669779"/>
          </a:xfrm>
        </p:spPr>
        <p:txBody>
          <a:bodyPr/>
          <a:lstStyle/>
          <a:p>
            <a:r>
              <a:rPr lang="en-US" sz="2800" dirty="0" err="1"/>
              <a:t>Erősen</a:t>
            </a:r>
            <a:r>
              <a:rPr lang="en-US" sz="2800" dirty="0"/>
              <a:t> </a:t>
            </a:r>
            <a:r>
              <a:rPr lang="en-US" sz="2800" dirty="0" err="1"/>
              <a:t>összefüggő</a:t>
            </a:r>
            <a:r>
              <a:rPr lang="hu-HU" sz="2800" dirty="0"/>
              <a:t> </a:t>
            </a:r>
            <a:r>
              <a:rPr lang="en-US" sz="2800" dirty="0" err="1"/>
              <a:t>komponensek</a:t>
            </a:r>
            <a:r>
              <a:rPr lang="hu-HU" sz="2800" dirty="0"/>
              <a:t> </a:t>
            </a:r>
            <a:endParaRPr lang="hu-HU" dirty="0"/>
          </a:p>
        </p:txBody>
      </p:sp>
      <p:sp>
        <p:nvSpPr>
          <p:cNvPr id="7" name="Szöveg helye 6">
            <a:extLst>
              <a:ext uri="{FF2B5EF4-FFF2-40B4-BE49-F238E27FC236}">
                <a16:creationId xmlns:a16="http://schemas.microsoft.com/office/drawing/2014/main" id="{C68E248E-E83D-66DE-4CFF-FA2D0A2534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873835" y="1160318"/>
            <a:ext cx="2629188" cy="576262"/>
          </a:xfrm>
        </p:spPr>
        <p:txBody>
          <a:bodyPr/>
          <a:lstStyle/>
          <a:p>
            <a:r>
              <a:rPr lang="hu-HU" dirty="0"/>
              <a:t>R</a:t>
            </a:r>
            <a:r>
              <a:rPr lang="en-US" sz="2800" dirty="0" err="1"/>
              <a:t>edukált</a:t>
            </a:r>
            <a:r>
              <a:rPr lang="en-US" sz="2800" dirty="0"/>
              <a:t> </a:t>
            </a:r>
            <a:r>
              <a:rPr lang="en-US" sz="2800" dirty="0" err="1"/>
              <a:t>gráf</a:t>
            </a:r>
            <a:endParaRPr lang="hu-HU" dirty="0"/>
          </a:p>
        </p:txBody>
      </p:sp>
      <p:pic>
        <p:nvPicPr>
          <p:cNvPr id="9" name="Kép 8">
            <a:extLst>
              <a:ext uri="{FF2B5EF4-FFF2-40B4-BE49-F238E27FC236}">
                <a16:creationId xmlns:a16="http://schemas.microsoft.com/office/drawing/2014/main" id="{6C22D168-0A5D-F7D7-A869-6D065AE8A9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4553" y="1952085"/>
            <a:ext cx="2969238" cy="2633771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pic>
        <p:nvPicPr>
          <p:cNvPr id="10" name="Kép 9">
            <a:extLst>
              <a:ext uri="{FF2B5EF4-FFF2-40B4-BE49-F238E27FC236}">
                <a16:creationId xmlns:a16="http://schemas.microsoft.com/office/drawing/2014/main" id="{2260A88F-9055-B8BA-8593-64005FEAFD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5196" y="3357170"/>
            <a:ext cx="3177135" cy="2457372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pic>
        <p:nvPicPr>
          <p:cNvPr id="13" name="Kép 12">
            <a:extLst>
              <a:ext uri="{FF2B5EF4-FFF2-40B4-BE49-F238E27FC236}">
                <a16:creationId xmlns:a16="http://schemas.microsoft.com/office/drawing/2014/main" id="{54329126-E50F-FAFA-75C2-6E7321CDF1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73736" y="1952085"/>
            <a:ext cx="2013578" cy="1790763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15936052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CE3E27B-C0D2-687C-91E9-AA51A4534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306422"/>
            <a:ext cx="10018713" cy="948446"/>
          </a:xfrm>
        </p:spPr>
        <p:txBody>
          <a:bodyPr/>
          <a:lstStyle/>
          <a:p>
            <a:r>
              <a:rPr lang="hu-HU" dirty="0"/>
              <a:t>Ellenőrző kérdések: Mélységi gráfkeresés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2253D2E-D2FA-577A-E1F7-B012A9D79A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566153"/>
            <a:ext cx="10188881" cy="4606046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hu-HU" dirty="0"/>
              <a:t> Rajzolja le a Mélységi gráfkeresés absztrakt </a:t>
            </a:r>
            <a:r>
              <a:rPr lang="hu-HU" dirty="0" err="1"/>
              <a:t>struktogramját</a:t>
            </a:r>
            <a:r>
              <a:rPr lang="hu-HU" dirty="0"/>
              <a:t>! </a:t>
            </a:r>
          </a:p>
          <a:p>
            <a:pPr lvl="1"/>
            <a:r>
              <a:rPr lang="hu-HU" dirty="0"/>
              <a:t>Mit tud a műveletigényéről? (Indokolja is az állítást!) </a:t>
            </a:r>
          </a:p>
          <a:p>
            <a:pPr marL="457200" indent="-457200">
              <a:buFont typeface="+mj-lt"/>
              <a:buAutoNum type="arabicPeriod"/>
            </a:pPr>
            <a:r>
              <a:rPr lang="hu-HU" dirty="0"/>
              <a:t>Adja meg az éltípusok definícióját és mondja ki az osztályozásukkal kapcsolatos tételt! </a:t>
            </a:r>
          </a:p>
          <a:p>
            <a:pPr marL="457200" indent="-457200">
              <a:buFont typeface="+mj-lt"/>
              <a:buAutoNum type="arabicPeriod"/>
            </a:pPr>
            <a:r>
              <a:rPr lang="hu-HU" dirty="0"/>
              <a:t>Szemléltesse a Mélységi keresést az alábbi irányított gráfon!</a:t>
            </a:r>
          </a:p>
          <a:p>
            <a:pPr lvl="1"/>
            <a:r>
              <a:rPr lang="hu-HU" dirty="0"/>
              <a:t>nemdeterminisztikus esetekben mindig a kisebb indexű csúcsot részesítse előnyben! </a:t>
            </a:r>
          </a:p>
          <a:p>
            <a:pPr lvl="1"/>
            <a:r>
              <a:rPr lang="hu-HU" dirty="0"/>
              <a:t>Jelölje a bejárás során a különböző éltípusokat is!</a:t>
            </a:r>
          </a:p>
          <a:p>
            <a:pPr lvl="1"/>
            <a:r>
              <a:rPr lang="pt-BR" dirty="0"/>
              <a:t>a </a:t>
            </a:r>
            <a:r>
              <a:rPr lang="hu-HU" dirty="0"/>
              <a:t>-&gt;</a:t>
            </a:r>
            <a:r>
              <a:rPr lang="pt-BR" dirty="0"/>
              <a:t> b ; d. </a:t>
            </a:r>
            <a:r>
              <a:rPr lang="hu-HU" dirty="0"/>
              <a:t>	</a:t>
            </a:r>
            <a:r>
              <a:rPr lang="pt-BR" dirty="0"/>
              <a:t>b </a:t>
            </a:r>
            <a:r>
              <a:rPr lang="hu-HU" dirty="0"/>
              <a:t>-&gt;</a:t>
            </a:r>
            <a:r>
              <a:rPr lang="pt-BR" dirty="0"/>
              <a:t> c ; d. </a:t>
            </a:r>
            <a:r>
              <a:rPr lang="hu-HU" dirty="0"/>
              <a:t>	c-&gt;</a:t>
            </a:r>
            <a:r>
              <a:rPr lang="pt-BR" dirty="0"/>
              <a:t> e. </a:t>
            </a:r>
            <a:r>
              <a:rPr lang="hu-HU" dirty="0"/>
              <a:t>	</a:t>
            </a:r>
            <a:r>
              <a:rPr lang="pt-BR" dirty="0"/>
              <a:t>d</a:t>
            </a:r>
            <a:r>
              <a:rPr lang="hu-HU" dirty="0"/>
              <a:t>.-&gt;</a:t>
            </a:r>
            <a:r>
              <a:rPr lang="pt-BR" dirty="0"/>
              <a:t> e. </a:t>
            </a:r>
            <a:r>
              <a:rPr lang="hu-HU" dirty="0"/>
              <a:t>	e-&gt;</a:t>
            </a:r>
            <a:r>
              <a:rPr lang="pt-BR" dirty="0"/>
              <a:t> b. </a:t>
            </a:r>
            <a:r>
              <a:rPr lang="hu-HU" dirty="0"/>
              <a:t>	f-&gt;</a:t>
            </a:r>
            <a:r>
              <a:rPr lang="pt-BR" dirty="0"/>
              <a:t> c ; e.</a:t>
            </a:r>
            <a:endParaRPr lang="hu-HU" sz="1300" kern="100" dirty="0"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65668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6D0C2E-88E4-DC96-27D9-1876AA0F26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A723221-3A78-00B2-594F-59BA33EF8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306422"/>
            <a:ext cx="10018713" cy="948446"/>
          </a:xfrm>
        </p:spPr>
        <p:txBody>
          <a:bodyPr/>
          <a:lstStyle/>
          <a:p>
            <a:r>
              <a:rPr lang="hu-HU" dirty="0"/>
              <a:t>Ellenőrző kérdések: </a:t>
            </a:r>
            <a:r>
              <a:rPr lang="hu-HU" dirty="0" err="1"/>
              <a:t>topologikus</a:t>
            </a:r>
            <a:r>
              <a:rPr lang="hu-HU" dirty="0"/>
              <a:t> rendezés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32C96EA-30B0-3749-78E0-C37CB77E69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566153"/>
            <a:ext cx="10188881" cy="4606046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hu-HU" dirty="0"/>
              <a:t> Mit értünk egy irányított gráf csúcsainak </a:t>
            </a:r>
            <a:r>
              <a:rPr lang="hu-HU" dirty="0" err="1"/>
              <a:t>topologikus</a:t>
            </a:r>
            <a:r>
              <a:rPr lang="hu-HU" dirty="0"/>
              <a:t> rendezése alatt?</a:t>
            </a:r>
          </a:p>
          <a:p>
            <a:pPr lvl="1"/>
            <a:r>
              <a:rPr lang="hu-HU" dirty="0"/>
              <a:t>Mondja ki és bizonyítsa be az ezzel kapcsolatos tételt! </a:t>
            </a:r>
          </a:p>
          <a:p>
            <a:pPr marL="457200" indent="-457200">
              <a:buFont typeface="+mj-lt"/>
              <a:buAutoNum type="arabicPeriod"/>
            </a:pPr>
            <a:r>
              <a:rPr lang="hu-HU" dirty="0"/>
              <a:t>Mutassa be az alábbi gráf 2 csúcsai </a:t>
            </a:r>
            <a:r>
              <a:rPr lang="hu-HU" dirty="0" err="1"/>
              <a:t>topologikus</a:t>
            </a:r>
            <a:r>
              <a:rPr lang="hu-HU" dirty="0"/>
              <a:t> rendezésének a gráf mélységi bejárására épülő algoritmusát! </a:t>
            </a:r>
          </a:p>
          <a:p>
            <a:pPr lvl="1"/>
            <a:r>
              <a:rPr lang="en-US" dirty="0"/>
              <a:t>a ! b; d. b ! c; d. c ! e. d ! e. f ! c; e.</a:t>
            </a:r>
            <a:endParaRPr lang="hu-HU" sz="1600" kern="100" dirty="0"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1"/>
            <a:r>
              <a:rPr lang="hu-HU" dirty="0"/>
              <a:t>Nemdeterminisztikus esetekben előny: az alfabetikusan kisebb indexű csúcs</a:t>
            </a:r>
          </a:p>
          <a:p>
            <a:pPr lvl="1"/>
            <a:r>
              <a:rPr lang="hu-HU" dirty="0"/>
              <a:t>Módosítsa egyetlen él behúzásával úgy a gráfot, hogy ne legyen </a:t>
            </a:r>
            <a:r>
              <a:rPr lang="hu-HU" dirty="0" err="1"/>
              <a:t>topologikus</a:t>
            </a:r>
            <a:r>
              <a:rPr lang="hu-HU" dirty="0"/>
              <a:t> rendezése! </a:t>
            </a:r>
          </a:p>
          <a:p>
            <a:pPr lvl="2"/>
            <a:r>
              <a:rPr lang="hu-HU" dirty="0"/>
              <a:t>A módosított gráfnak miért nincs </a:t>
            </a:r>
            <a:r>
              <a:rPr lang="hu-HU" dirty="0" err="1"/>
              <a:t>topologikus</a:t>
            </a:r>
            <a:r>
              <a:rPr lang="hu-HU" dirty="0"/>
              <a:t> rendezése? </a:t>
            </a:r>
          </a:p>
          <a:p>
            <a:pPr lvl="2"/>
            <a:r>
              <a:rPr lang="hu-HU" dirty="0"/>
              <a:t>Mikor derül ez ki a fent szemléltetett algoritmus végrehajtása során? </a:t>
            </a:r>
          </a:p>
          <a:p>
            <a:pPr marL="457200" indent="-457200">
              <a:buFont typeface="+mj-lt"/>
              <a:buAutoNum type="arabicPeriod"/>
            </a:pPr>
            <a:r>
              <a:rPr lang="hu-HU" dirty="0"/>
              <a:t>Mit tud a mélységi bejárásra épülő </a:t>
            </a:r>
            <a:r>
              <a:rPr lang="hu-HU" dirty="0" err="1"/>
              <a:t>topologikus</a:t>
            </a:r>
            <a:r>
              <a:rPr lang="hu-HU" dirty="0"/>
              <a:t> rendezés műveletigényéről?</a:t>
            </a:r>
          </a:p>
        </p:txBody>
      </p:sp>
    </p:spTree>
    <p:extLst>
      <p:ext uri="{BB962C8B-B14F-4D97-AF65-F5344CB8AC3E}">
        <p14:creationId xmlns:p14="http://schemas.microsoft.com/office/powerpoint/2010/main" val="30016592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30">
            <a:extLst>
              <a:ext uri="{FF2B5EF4-FFF2-40B4-BE49-F238E27FC236}">
                <a16:creationId xmlns:a16="http://schemas.microsoft.com/office/drawing/2014/main" id="{CE3D4922-3D1C-4679-9A86-15BFC1A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reeform: Shape 32">
            <a:extLst>
              <a:ext uri="{FF2B5EF4-FFF2-40B4-BE49-F238E27FC236}">
                <a16:creationId xmlns:a16="http://schemas.microsoft.com/office/drawing/2014/main" id="{164E9BCF-1B67-4514-808C-A5DCBDEB4A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50" name="Group 34">
            <a:extLst>
              <a:ext uri="{FF2B5EF4-FFF2-40B4-BE49-F238E27FC236}">
                <a16:creationId xmlns:a16="http://schemas.microsoft.com/office/drawing/2014/main" id="{32238778-9D1D-45F4-BB78-76F208A224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51" name="Freeform 6">
              <a:extLst>
                <a:ext uri="{FF2B5EF4-FFF2-40B4-BE49-F238E27FC236}">
                  <a16:creationId xmlns:a16="http://schemas.microsoft.com/office/drawing/2014/main" id="{93667F4D-F2CD-4E50-BACC-24766910F7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52" name="Freeform 7">
              <a:extLst>
                <a:ext uri="{FF2B5EF4-FFF2-40B4-BE49-F238E27FC236}">
                  <a16:creationId xmlns:a16="http://schemas.microsoft.com/office/drawing/2014/main" id="{20CAAE25-D2F2-493F-9569-EC552C1ADD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53" name="Freeform 8">
              <a:extLst>
                <a:ext uri="{FF2B5EF4-FFF2-40B4-BE49-F238E27FC236}">
                  <a16:creationId xmlns:a16="http://schemas.microsoft.com/office/drawing/2014/main" id="{42D5E996-541D-42BA-8B22-F7E96752CE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39" name="Freeform 9">
              <a:extLst>
                <a:ext uri="{FF2B5EF4-FFF2-40B4-BE49-F238E27FC236}">
                  <a16:creationId xmlns:a16="http://schemas.microsoft.com/office/drawing/2014/main" id="{6BDB86F1-7C07-4D49-B9C9-7837A1FB25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40" name="Freeform 10">
              <a:extLst>
                <a:ext uri="{FF2B5EF4-FFF2-40B4-BE49-F238E27FC236}">
                  <a16:creationId xmlns:a16="http://schemas.microsoft.com/office/drawing/2014/main" id="{92FDEA97-0861-44C0-9B26-4BB5F777AE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41" name="Freeform 11">
              <a:extLst>
                <a:ext uri="{FF2B5EF4-FFF2-40B4-BE49-F238E27FC236}">
                  <a16:creationId xmlns:a16="http://schemas.microsoft.com/office/drawing/2014/main" id="{A9F3AA02-C861-444A-9178-0BD3D3CE1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hu-HU"/>
            </a:p>
          </p:txBody>
        </p:sp>
      </p:grpSp>
      <p:sp>
        <p:nvSpPr>
          <p:cNvPr id="4" name="Cím 3">
            <a:extLst>
              <a:ext uri="{FF2B5EF4-FFF2-40B4-BE49-F238E27FC236}">
                <a16:creationId xmlns:a16="http://schemas.microsoft.com/office/drawing/2014/main" id="{8F251FD5-D2E8-68E0-BD0A-F68C306E92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48790" y="943536"/>
            <a:ext cx="6698127" cy="3842570"/>
          </a:xfrm>
        </p:spPr>
        <p:txBody>
          <a:bodyPr anchor="ctr">
            <a:normAutofit/>
          </a:bodyPr>
          <a:lstStyle/>
          <a:p>
            <a:r>
              <a:rPr lang="hu-HU" b="1"/>
              <a:t>Köszönöm a figyelmet!</a:t>
            </a:r>
          </a:p>
        </p:txBody>
      </p:sp>
      <p:sp>
        <p:nvSpPr>
          <p:cNvPr id="5" name="Alcím 4">
            <a:extLst>
              <a:ext uri="{FF2B5EF4-FFF2-40B4-BE49-F238E27FC236}">
                <a16:creationId xmlns:a16="http://schemas.microsoft.com/office/drawing/2014/main" id="{745FFA0C-393D-A955-DE5F-405BE088C8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50990" y="4019759"/>
            <a:ext cx="2531516" cy="905288"/>
          </a:xfrm>
        </p:spPr>
        <p:txBody>
          <a:bodyPr anchor="ctr">
            <a:normAutofit fontScale="92500"/>
          </a:bodyPr>
          <a:lstStyle/>
          <a:p>
            <a:r>
              <a:rPr lang="hu-HU" sz="3200" b="1">
                <a:solidFill>
                  <a:srgbClr val="C00000"/>
                </a:solidFill>
              </a:rPr>
              <a:t>Pusztai Kinga</a:t>
            </a:r>
          </a:p>
        </p:txBody>
      </p:sp>
      <p:sp>
        <p:nvSpPr>
          <p:cNvPr id="2" name="Szövegdoboz 1">
            <a:extLst>
              <a:ext uri="{FF2B5EF4-FFF2-40B4-BE49-F238E27FC236}">
                <a16:creationId xmlns:a16="http://schemas.microsoft.com/office/drawing/2014/main" id="{ABF61895-45AB-51B6-C9CB-6F5A07F2E42D}"/>
              </a:ext>
            </a:extLst>
          </p:cNvPr>
          <p:cNvSpPr txBox="1"/>
          <p:nvPr/>
        </p:nvSpPr>
        <p:spPr>
          <a:xfrm>
            <a:off x="4544017" y="5228343"/>
            <a:ext cx="70748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u-HU" sz="2000"/>
              <a:t>A bemutató </a:t>
            </a:r>
            <a:r>
              <a:rPr lang="hu-HU" sz="2000">
                <a:hlinkClick r:id="rId3"/>
              </a:rPr>
              <a:t>Ásványi Tibor: Algoritmusok és adatszerkezetek II. eladásjegyzet: Elemi gráfalgoritmusok</a:t>
            </a:r>
            <a:r>
              <a:rPr lang="hu-HU" sz="2000">
                <a:latin typeface="F30"/>
                <a:hlinkClick r:id="rId3"/>
              </a:rPr>
              <a:t> </a:t>
            </a:r>
            <a:r>
              <a:rPr lang="hu-HU" sz="2000">
                <a:latin typeface="F30"/>
              </a:rPr>
              <a:t> és </a:t>
            </a:r>
            <a:r>
              <a:rPr lang="hu-HU" sz="2000">
                <a:latin typeface="F30"/>
                <a:hlinkClick r:id="rId4"/>
              </a:rPr>
              <a:t>Fekete István: Algoritmusok és adatszerkezetek </a:t>
            </a:r>
            <a:r>
              <a:rPr lang="hu-HU" sz="2000">
                <a:latin typeface="F30"/>
              </a:rPr>
              <a:t>jegyzete </a:t>
            </a:r>
            <a:r>
              <a:rPr lang="hu-HU" sz="2000" b="0" i="0" u="none" strike="noStrike" baseline="0">
                <a:latin typeface="F30"/>
              </a:rPr>
              <a:t>alapján készült.</a:t>
            </a:r>
            <a:endParaRPr lang="hu-HU" sz="2000"/>
          </a:p>
        </p:txBody>
      </p:sp>
    </p:spTree>
    <p:extLst>
      <p:ext uri="{BB962C8B-B14F-4D97-AF65-F5344CB8AC3E}">
        <p14:creationId xmlns:p14="http://schemas.microsoft.com/office/powerpoint/2010/main" val="3166015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CEA81CF-485F-2683-7759-F6962AEB8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9442" y="104821"/>
            <a:ext cx="10154533" cy="1154289"/>
          </a:xfrm>
        </p:spPr>
        <p:txBody>
          <a:bodyPr/>
          <a:lstStyle/>
          <a:p>
            <a:r>
              <a:rPr lang="hu-HU" dirty="0"/>
              <a:t>Mélységi gráfkeresés (DFS. </a:t>
            </a:r>
            <a:r>
              <a:rPr lang="hu-HU" dirty="0" err="1"/>
              <a:t>Depth-first</a:t>
            </a:r>
            <a:r>
              <a:rPr lang="hu-HU" dirty="0"/>
              <a:t> </a:t>
            </a:r>
            <a:r>
              <a:rPr lang="hu-HU" dirty="0" err="1"/>
              <a:t>Search</a:t>
            </a:r>
            <a:r>
              <a:rPr lang="hu-HU" dirty="0"/>
              <a:t>)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7A93AF1-2B8F-DE18-7EF9-4DF0FC1221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9178" y="1218193"/>
            <a:ext cx="10018713" cy="2468338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u-HU" sz="2000" kern="0" dirty="0">
                <a:effectLst/>
                <a:ea typeface="Calibri" panose="020F0502020204030204" pitchFamily="34" charset="0"/>
                <a:cs typeface="F16"/>
              </a:rPr>
              <a:t>Csak egyszerű irányított gráfokra értelmezzük</a:t>
            </a:r>
            <a:endParaRPr lang="hu-HU" sz="20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u-HU" sz="2000" kern="0" dirty="0">
                <a:effectLst/>
                <a:ea typeface="Calibri" panose="020F0502020204030204" pitchFamily="34" charset="0"/>
                <a:cs typeface="F16"/>
              </a:rPr>
              <a:t>Csúcsok színei: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hu-HU" sz="1800" kern="0" dirty="0">
                <a:effectLst/>
                <a:ea typeface="Calibri" panose="020F0502020204030204" pitchFamily="34" charset="0"/>
                <a:cs typeface="F16"/>
              </a:rPr>
              <a:t>Fehér csúcs: érintetlen</a:t>
            </a:r>
            <a:endParaRPr lang="hu-HU" sz="1800" kern="1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hu-HU" sz="1800" kern="0" dirty="0">
                <a:effectLst/>
                <a:ea typeface="Calibri" panose="020F0502020204030204" pitchFamily="34" charset="0"/>
                <a:cs typeface="F16"/>
              </a:rPr>
              <a:t>Szürke csúcs: belőle elérhető csúcsokat járunk be éppen</a:t>
            </a:r>
            <a:endParaRPr lang="hu-HU" sz="18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hu-HU" sz="1800" kern="0" dirty="0">
                <a:effectLst/>
                <a:ea typeface="Calibri" panose="020F0502020204030204" pitchFamily="34" charset="0"/>
                <a:cs typeface="F16"/>
              </a:rPr>
              <a:t>Fekete csúcs: befejeztük</a:t>
            </a:r>
            <a:endParaRPr lang="hu-HU" sz="18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EB655546-D54D-17E8-37DD-1087F4565F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5025" y="1444978"/>
            <a:ext cx="4038950" cy="3581710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309E76FB-249E-6A3E-0FD6-9154670CE1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7620" y="3559926"/>
            <a:ext cx="4390340" cy="3298074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sp>
        <p:nvSpPr>
          <p:cNvPr id="8" name="Tartalom helye 2">
            <a:extLst>
              <a:ext uri="{FF2B5EF4-FFF2-40B4-BE49-F238E27FC236}">
                <a16:creationId xmlns:a16="http://schemas.microsoft.com/office/drawing/2014/main" id="{05282B69-2C47-A059-A1FD-D363D4C69DEB}"/>
              </a:ext>
            </a:extLst>
          </p:cNvPr>
          <p:cNvSpPr txBox="1">
            <a:spLocks/>
          </p:cNvSpPr>
          <p:nvPr/>
        </p:nvSpPr>
        <p:spPr>
          <a:xfrm>
            <a:off x="7625025" y="5253473"/>
            <a:ext cx="4346132" cy="11542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u-HU" sz="2000" i="1" kern="0">
                <a:ea typeface="Calibri" panose="020F0502020204030204" pitchFamily="34" charset="0"/>
                <a:cs typeface="CMMI12"/>
              </a:rPr>
              <a:t>d</a:t>
            </a:r>
            <a:r>
              <a:rPr lang="hu-HU" sz="2000" kern="0">
                <a:ea typeface="Calibri" panose="020F0502020204030204" pitchFamily="34" charset="0"/>
                <a:cs typeface="CMR12"/>
              </a:rPr>
              <a:t>(</a:t>
            </a:r>
            <a:r>
              <a:rPr lang="hu-HU" sz="2000" kern="0">
                <a:ea typeface="Calibri" panose="020F0502020204030204" pitchFamily="34" charset="0"/>
                <a:cs typeface="CMMI12"/>
              </a:rPr>
              <a:t>u</a:t>
            </a:r>
            <a:r>
              <a:rPr lang="hu-HU" sz="2000" kern="0">
                <a:ea typeface="Calibri" panose="020F0502020204030204" pitchFamily="34" charset="0"/>
                <a:cs typeface="CMR12"/>
              </a:rPr>
              <a:t>):</a:t>
            </a:r>
            <a:r>
              <a:rPr lang="hu-HU" sz="2000" kern="0">
                <a:ea typeface="Calibri" panose="020F0502020204030204" pitchFamily="34" charset="0"/>
                <a:cs typeface="F16"/>
              </a:rPr>
              <a:t> elérési idő (</a:t>
            </a:r>
            <a:r>
              <a:rPr lang="hu-HU" sz="2000" kern="0" err="1">
                <a:ea typeface="Calibri" panose="020F0502020204030204" pitchFamily="34" charset="0"/>
                <a:cs typeface="F16"/>
              </a:rPr>
              <a:t>discovery</a:t>
            </a:r>
            <a:r>
              <a:rPr lang="hu-HU" sz="2000" kern="0">
                <a:ea typeface="Calibri" panose="020F0502020204030204" pitchFamily="34" charset="0"/>
                <a:cs typeface="F16"/>
              </a:rPr>
              <a:t> </a:t>
            </a:r>
            <a:r>
              <a:rPr lang="hu-HU" sz="2000" kern="0" err="1">
                <a:ea typeface="Calibri" panose="020F0502020204030204" pitchFamily="34" charset="0"/>
                <a:cs typeface="F16"/>
              </a:rPr>
              <a:t>time</a:t>
            </a:r>
            <a:r>
              <a:rPr lang="hu-HU" sz="2000" kern="0">
                <a:ea typeface="Calibri" panose="020F0502020204030204" pitchFamily="34" charset="0"/>
                <a:cs typeface="F16"/>
              </a:rPr>
              <a:t>) </a:t>
            </a:r>
            <a:endParaRPr lang="hu-HU" sz="2000" kern="10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u-HU" sz="2000" i="1" kern="0">
                <a:ea typeface="Calibri" panose="020F0502020204030204" pitchFamily="34" charset="0"/>
                <a:cs typeface="CMMI12"/>
              </a:rPr>
              <a:t>f</a:t>
            </a:r>
            <a:r>
              <a:rPr lang="hu-HU" sz="2000" kern="0">
                <a:ea typeface="Calibri" panose="020F0502020204030204" pitchFamily="34" charset="0"/>
                <a:cs typeface="CMR12"/>
              </a:rPr>
              <a:t>(</a:t>
            </a:r>
            <a:r>
              <a:rPr lang="hu-HU" sz="2000" kern="0">
                <a:ea typeface="Calibri" panose="020F0502020204030204" pitchFamily="34" charset="0"/>
                <a:cs typeface="CMMI12"/>
              </a:rPr>
              <a:t>u</a:t>
            </a:r>
            <a:r>
              <a:rPr lang="hu-HU" sz="2000" kern="0">
                <a:ea typeface="Calibri" panose="020F0502020204030204" pitchFamily="34" charset="0"/>
                <a:cs typeface="CMR12"/>
              </a:rPr>
              <a:t>):</a:t>
            </a:r>
            <a:r>
              <a:rPr lang="hu-HU" sz="2000" kern="0">
                <a:ea typeface="Calibri" panose="020F0502020204030204" pitchFamily="34" charset="0"/>
                <a:cs typeface="F16"/>
              </a:rPr>
              <a:t> befejezési idő (</a:t>
            </a:r>
            <a:r>
              <a:rPr lang="hu-HU" sz="2000" kern="0" err="1">
                <a:ea typeface="Calibri" panose="020F0502020204030204" pitchFamily="34" charset="0"/>
                <a:cs typeface="F16"/>
              </a:rPr>
              <a:t>finishing</a:t>
            </a:r>
            <a:r>
              <a:rPr lang="hu-HU" sz="2000" kern="0">
                <a:ea typeface="Calibri" panose="020F0502020204030204" pitchFamily="34" charset="0"/>
                <a:cs typeface="F16"/>
              </a:rPr>
              <a:t> </a:t>
            </a:r>
            <a:r>
              <a:rPr lang="hu-HU" sz="2000" kern="0" err="1">
                <a:ea typeface="Calibri" panose="020F0502020204030204" pitchFamily="34" charset="0"/>
                <a:cs typeface="F16"/>
              </a:rPr>
              <a:t>time</a:t>
            </a:r>
            <a:r>
              <a:rPr lang="hu-HU" sz="2000" kern="0">
                <a:ea typeface="Calibri" panose="020F0502020204030204" pitchFamily="34" charset="0"/>
                <a:cs typeface="F16"/>
              </a:rPr>
              <a:t>)</a:t>
            </a:r>
            <a:endParaRPr lang="hu-HU" sz="2000" kern="10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2790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1152711-2489-2139-C60E-4E5B6D2C5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 </a:t>
            </a:r>
            <a:r>
              <a:rPr lang="hu-HU" sz="4000" kern="0">
                <a:effectLst/>
                <a:latin typeface="F35"/>
                <a:ea typeface="Calibri" panose="020F0502020204030204" pitchFamily="34" charset="0"/>
                <a:cs typeface="F35"/>
              </a:rPr>
              <a:t>Mélységi feszítő erdő (</a:t>
            </a:r>
            <a:r>
              <a:rPr lang="hu-HU" sz="4000" kern="0" err="1">
                <a:effectLst/>
                <a:latin typeface="F35"/>
                <a:ea typeface="Calibri" panose="020F0502020204030204" pitchFamily="34" charset="0"/>
                <a:cs typeface="F35"/>
              </a:rPr>
              <a:t>Depth-first</a:t>
            </a:r>
            <a:r>
              <a:rPr lang="hu-HU" sz="4000" kern="0">
                <a:effectLst/>
                <a:latin typeface="F35"/>
                <a:ea typeface="Calibri" panose="020F0502020204030204" pitchFamily="34" charset="0"/>
                <a:cs typeface="F35"/>
              </a:rPr>
              <a:t> </a:t>
            </a:r>
            <a:r>
              <a:rPr lang="hu-HU" sz="4000" kern="0" err="1">
                <a:effectLst/>
                <a:latin typeface="F35"/>
                <a:ea typeface="Calibri" panose="020F0502020204030204" pitchFamily="34" charset="0"/>
                <a:cs typeface="F35"/>
              </a:rPr>
              <a:t>forest</a:t>
            </a:r>
            <a:r>
              <a:rPr lang="hu-HU" sz="4000" kern="0">
                <a:effectLst/>
                <a:latin typeface="F35"/>
                <a:ea typeface="Calibri" panose="020F0502020204030204" pitchFamily="34" charset="0"/>
                <a:cs typeface="F35"/>
              </a:rPr>
              <a:t>) </a:t>
            </a:r>
            <a:endParaRPr lang="hu-H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3D9FEC4B-D3BD-2393-0497-F8AE7B25DE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97404" y="2609490"/>
                <a:ext cx="10018713" cy="3124201"/>
              </a:xfrm>
            </p:spPr>
            <p:txBody>
              <a:bodyPr/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hu-HU" kern="0" dirty="0">
                    <a:effectLst/>
                    <a:ea typeface="Calibri" panose="020F0502020204030204" pitchFamily="34" charset="0"/>
                    <a:cs typeface="F16"/>
                  </a:rPr>
                  <a:t>Mindegyik, a DFS eljárásból indított </a:t>
                </a:r>
                <a:r>
                  <a:rPr lang="hu-HU" kern="0" dirty="0" err="1">
                    <a:effectLst/>
                    <a:ea typeface="Calibri" panose="020F0502020204030204" pitchFamily="34" charset="0"/>
                    <a:cs typeface="F16"/>
                  </a:rPr>
                  <a:t>DFSvisit</a:t>
                </a:r>
                <a:r>
                  <a:rPr lang="hu-HU" kern="0" dirty="0">
                    <a:effectLst/>
                    <a:ea typeface="Calibri" panose="020F0502020204030204" pitchFamily="34" charset="0"/>
                    <a:cs typeface="F16"/>
                  </a:rPr>
                  <a:t> egy-egy </a:t>
                </a:r>
                <a:r>
                  <a:rPr lang="hu-HU" i="1" kern="0" dirty="0">
                    <a:effectLst/>
                    <a:ea typeface="Calibri" panose="020F0502020204030204" pitchFamily="34" charset="0"/>
                    <a:cs typeface="F58"/>
                  </a:rPr>
                  <a:t>mélységi fát</a:t>
                </a:r>
                <a:r>
                  <a:rPr lang="hu-HU" kern="0" dirty="0">
                    <a:effectLst/>
                    <a:ea typeface="Calibri" panose="020F0502020204030204" pitchFamily="34" charset="0"/>
                    <a:cs typeface="F58"/>
                  </a:rPr>
                  <a:t> </a:t>
                </a:r>
                <a:r>
                  <a:rPr lang="hu-HU" kern="0" dirty="0">
                    <a:effectLst/>
                    <a:ea typeface="Calibri" panose="020F0502020204030204" pitchFamily="34" charset="0"/>
                    <a:cs typeface="F16"/>
                  </a:rPr>
                  <a:t>számol ki. 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hu-HU" kern="0" dirty="0">
                    <a:effectLst/>
                    <a:ea typeface="Calibri" panose="020F0502020204030204" pitchFamily="34" charset="0"/>
                    <a:cs typeface="F16"/>
                  </a:rPr>
                  <a:t>Ezek együtt adják a </a:t>
                </a:r>
                <a:r>
                  <a:rPr lang="hu-HU" i="1" kern="0" dirty="0">
                    <a:effectLst/>
                    <a:ea typeface="Calibri" panose="020F0502020204030204" pitchFamily="34" charset="0"/>
                    <a:cs typeface="F58"/>
                  </a:rPr>
                  <a:t>mélységi feszítő erdőt</a:t>
                </a:r>
                <a:r>
                  <a:rPr lang="hu-HU" kern="0" dirty="0">
                    <a:effectLst/>
                    <a:ea typeface="Calibri" panose="020F0502020204030204" pitchFamily="34" charset="0"/>
                    <a:cs typeface="F16"/>
                  </a:rPr>
                  <a:t>. </a:t>
                </a:r>
                <a:endParaRPr lang="hu-HU" kern="1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hu-HU" i="1" kern="0" dirty="0">
                    <a:effectLst/>
                    <a:ea typeface="Calibri" panose="020F0502020204030204" pitchFamily="34" charset="0"/>
                    <a:cs typeface="CMMI12"/>
                  </a:rPr>
                  <a:t>r</a:t>
                </a:r>
                <a:r>
                  <a:rPr lang="hu-HU" kern="0" dirty="0">
                    <a:effectLst/>
                    <a:ea typeface="Calibri" panose="020F0502020204030204" pitchFamily="34" charset="0"/>
                    <a:cs typeface="CMMI12"/>
                  </a:rPr>
                  <a:t> </a:t>
                </a:r>
                <a14:m>
                  <m:oMath xmlns:m="http://schemas.openxmlformats.org/officeDocument/2006/math">
                    <m:r>
                      <a:rPr lang="hu-HU" b="1" i="1" ker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∈</m:t>
                    </m:r>
                  </m:oMath>
                </a14:m>
                <a:r>
                  <a:rPr lang="hu-HU" kern="0" dirty="0">
                    <a:effectLst/>
                    <a:ea typeface="Calibri" panose="020F0502020204030204" pitchFamily="34" charset="0"/>
                    <a:cs typeface="CMSY10"/>
                  </a:rPr>
                  <a:t> </a:t>
                </a:r>
                <a:r>
                  <a:rPr lang="hu-HU" i="1" kern="0" dirty="0">
                    <a:effectLst/>
                    <a:ea typeface="Calibri" panose="020F0502020204030204" pitchFamily="34" charset="0"/>
                    <a:cs typeface="CMMI12"/>
                  </a:rPr>
                  <a:t>G.V</a:t>
                </a:r>
                <a:r>
                  <a:rPr lang="hu-HU" kern="0" dirty="0">
                    <a:effectLst/>
                    <a:ea typeface="Calibri" panose="020F0502020204030204" pitchFamily="34" charset="0"/>
                    <a:cs typeface="CMMI12"/>
                  </a:rPr>
                  <a:t> </a:t>
                </a:r>
                <a:r>
                  <a:rPr lang="hu-HU" kern="0" dirty="0">
                    <a:effectLst/>
                    <a:ea typeface="Calibri" panose="020F0502020204030204" pitchFamily="34" charset="0"/>
                    <a:cs typeface="F16"/>
                  </a:rPr>
                  <a:t>egy mélységi fa gyökere </a:t>
                </a:r>
                <a14:m>
                  <m:oMath xmlns:m="http://schemas.openxmlformats.org/officeDocument/2006/math">
                    <m:r>
                      <a:rPr lang="hu-HU" i="1" ker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58"/>
                      </a:rPr>
                      <m:t>⟺</m:t>
                    </m:r>
                  </m:oMath>
                </a14:m>
                <a:r>
                  <a:rPr lang="hu-HU" kern="0" dirty="0">
                    <a:effectLst/>
                    <a:ea typeface="Calibri" panose="020F0502020204030204" pitchFamily="34" charset="0"/>
                    <a:cs typeface="CMSY10"/>
                  </a:rPr>
                  <a:t> </a:t>
                </a:r>
                <a:r>
                  <a:rPr lang="hu-HU" kern="0" dirty="0">
                    <a:effectLst/>
                    <a:ea typeface="Calibri" panose="020F0502020204030204" pitchFamily="34" charset="0"/>
                    <a:cs typeface="CMMI12"/>
                  </a:rPr>
                  <a:t>π</a:t>
                </a:r>
                <a:r>
                  <a:rPr lang="hu-HU" kern="0" dirty="0">
                    <a:effectLst/>
                    <a:ea typeface="Calibri" panose="020F0502020204030204" pitchFamily="34" charset="0"/>
                    <a:cs typeface="CMR12"/>
                  </a:rPr>
                  <a:t>(</a:t>
                </a:r>
                <a:r>
                  <a:rPr lang="hu-HU" i="1" kern="0" dirty="0">
                    <a:effectLst/>
                    <a:ea typeface="Calibri" panose="020F0502020204030204" pitchFamily="34" charset="0"/>
                    <a:cs typeface="CMMI12"/>
                  </a:rPr>
                  <a:t>r</a:t>
                </a:r>
                <a:r>
                  <a:rPr lang="hu-HU" kern="0" dirty="0">
                    <a:effectLst/>
                    <a:ea typeface="Calibri" panose="020F0502020204030204" pitchFamily="34" charset="0"/>
                    <a:cs typeface="CMR12"/>
                  </a:rPr>
                  <a:t>) =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hu-HU" kern="100">
                        <a:effectLst/>
                        <a:ea typeface="Times New Roman" panose="02020603050405020304" pitchFamily="18" charset="0"/>
                        <a:cs typeface="F16"/>
                      </a:rPr>
                      <m:t>⊘</m:t>
                    </m:r>
                  </m:oMath>
                </a14:m>
                <a:endParaRPr lang="hu-HU" kern="1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hu-HU" kern="0" dirty="0">
                    <a:effectLst/>
                    <a:ea typeface="Calibri" panose="020F0502020204030204" pitchFamily="34" charset="0"/>
                    <a:cs typeface="CMR12"/>
                  </a:rPr>
                  <a:t>(</a:t>
                </a:r>
                <a:r>
                  <a:rPr lang="hu-HU" i="1" kern="0" dirty="0">
                    <a:effectLst/>
                    <a:ea typeface="Calibri" panose="020F0502020204030204" pitchFamily="34" charset="0"/>
                    <a:cs typeface="CMMI12"/>
                  </a:rPr>
                  <a:t>u</a:t>
                </a:r>
                <a:r>
                  <a:rPr lang="hu-HU" kern="0" dirty="0">
                    <a:effectLst/>
                    <a:ea typeface="Calibri" panose="020F0502020204030204" pitchFamily="34" charset="0"/>
                    <a:cs typeface="CMMI12"/>
                  </a:rPr>
                  <a:t>, </a:t>
                </a:r>
                <a:r>
                  <a:rPr lang="hu-HU" i="1" kern="0" dirty="0">
                    <a:effectLst/>
                    <a:ea typeface="Calibri" panose="020F0502020204030204" pitchFamily="34" charset="0"/>
                    <a:cs typeface="CMMI12"/>
                  </a:rPr>
                  <a:t>v</a:t>
                </a:r>
                <a:r>
                  <a:rPr lang="hu-HU" kern="0" dirty="0">
                    <a:effectLst/>
                    <a:ea typeface="Calibri" panose="020F0502020204030204" pitchFamily="34" charset="0"/>
                    <a:cs typeface="CMR12"/>
                  </a:rPr>
                  <a:t>) </a:t>
                </a:r>
                <a14:m>
                  <m:oMath xmlns:m="http://schemas.openxmlformats.org/officeDocument/2006/math">
                    <m:r>
                      <a:rPr lang="hu-HU" b="1" i="1" ker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∈</m:t>
                    </m:r>
                  </m:oMath>
                </a14:m>
                <a:r>
                  <a:rPr lang="hu-HU" kern="0" dirty="0">
                    <a:effectLst/>
                    <a:ea typeface="Calibri" panose="020F0502020204030204" pitchFamily="34" charset="0"/>
                    <a:cs typeface="CMSY10"/>
                  </a:rPr>
                  <a:t> </a:t>
                </a:r>
                <a:r>
                  <a:rPr lang="hu-HU" i="1" kern="0" dirty="0">
                    <a:effectLst/>
                    <a:ea typeface="Calibri" panose="020F0502020204030204" pitchFamily="34" charset="0"/>
                    <a:cs typeface="CMMI12"/>
                  </a:rPr>
                  <a:t>G.E</a:t>
                </a:r>
                <a:r>
                  <a:rPr lang="hu-HU" kern="0" dirty="0">
                    <a:effectLst/>
                    <a:ea typeface="Calibri" panose="020F0502020204030204" pitchFamily="34" charset="0"/>
                    <a:cs typeface="CMMI12"/>
                  </a:rPr>
                  <a:t> </a:t>
                </a:r>
                <a:r>
                  <a:rPr lang="hu-HU" kern="0" dirty="0">
                    <a:effectLst/>
                    <a:ea typeface="Calibri" panose="020F0502020204030204" pitchFamily="34" charset="0"/>
                    <a:cs typeface="F16"/>
                  </a:rPr>
                  <a:t>egy mélységi fa éle </a:t>
                </a:r>
                <a14:m>
                  <m:oMath xmlns:m="http://schemas.openxmlformats.org/officeDocument/2006/math">
                    <m:r>
                      <a:rPr lang="hu-HU" i="1" ker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58"/>
                      </a:rPr>
                      <m:t>⟺</m:t>
                    </m:r>
                  </m:oMath>
                </a14:m>
                <a:r>
                  <a:rPr lang="hu-HU" kern="0" dirty="0">
                    <a:effectLst/>
                    <a:ea typeface="Calibri" panose="020F0502020204030204" pitchFamily="34" charset="0"/>
                    <a:cs typeface="CMSY10"/>
                  </a:rPr>
                  <a:t> </a:t>
                </a:r>
                <a:r>
                  <a:rPr lang="hu-HU" i="1" kern="0" dirty="0">
                    <a:effectLst/>
                    <a:ea typeface="Calibri" panose="020F0502020204030204" pitchFamily="34" charset="0"/>
                    <a:cs typeface="CMMI12"/>
                  </a:rPr>
                  <a:t>u</a:t>
                </a:r>
                <a:r>
                  <a:rPr lang="hu-HU" kern="0" dirty="0">
                    <a:effectLst/>
                    <a:ea typeface="Calibri" panose="020F0502020204030204" pitchFamily="34" charset="0"/>
                    <a:cs typeface="CMMI12"/>
                  </a:rPr>
                  <a:t> </a:t>
                </a:r>
                <a:r>
                  <a:rPr lang="hu-HU" kern="0" dirty="0">
                    <a:effectLst/>
                    <a:ea typeface="Calibri" panose="020F0502020204030204" pitchFamily="34" charset="0"/>
                    <a:cs typeface="CMR12"/>
                  </a:rPr>
                  <a:t>= π(</a:t>
                </a:r>
                <a:r>
                  <a:rPr lang="hu-HU" i="1" kern="0" dirty="0">
                    <a:effectLst/>
                    <a:ea typeface="Calibri" panose="020F0502020204030204" pitchFamily="34" charset="0"/>
                    <a:cs typeface="CMMI12"/>
                  </a:rPr>
                  <a:t>v</a:t>
                </a:r>
                <a:r>
                  <a:rPr lang="hu-HU" kern="0" dirty="0">
                    <a:effectLst/>
                    <a:ea typeface="Calibri" panose="020F0502020204030204" pitchFamily="34" charset="0"/>
                    <a:cs typeface="CMR12"/>
                  </a:rPr>
                  <a:t>) </a:t>
                </a:r>
                <a:endParaRPr lang="hu-HU" kern="1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hu-HU" dirty="0"/>
              </a:p>
            </p:txBody>
          </p:sp>
        </mc:Choice>
        <mc:Fallback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3D9FEC4B-D3BD-2393-0497-F8AE7B25DE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97404" y="2609490"/>
                <a:ext cx="10018713" cy="3124201"/>
              </a:xfrm>
              <a:blipFill>
                <a:blip r:embed="rId2"/>
                <a:stretch>
                  <a:fillRect l="-1582" r="-1400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79460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ercs: függőleges 3">
            <a:extLst>
              <a:ext uri="{FF2B5EF4-FFF2-40B4-BE49-F238E27FC236}">
                <a16:creationId xmlns:a16="http://schemas.microsoft.com/office/drawing/2014/main" id="{41280A6F-E1B9-E20E-EDBC-A53583A10393}"/>
              </a:ext>
            </a:extLst>
          </p:cNvPr>
          <p:cNvSpPr/>
          <p:nvPr/>
        </p:nvSpPr>
        <p:spPr>
          <a:xfrm>
            <a:off x="10120107" y="176809"/>
            <a:ext cx="2224293" cy="1993983"/>
          </a:xfrm>
          <a:prstGeom prst="verticalScroll">
            <a:avLst>
              <a:gd name="adj" fmla="val 9055"/>
            </a:avLst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1AA1EFE6-9D61-3ABC-AB02-1987D77EA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093198"/>
          </a:xfrm>
        </p:spPr>
        <p:txBody>
          <a:bodyPr/>
          <a:lstStyle/>
          <a:p>
            <a:r>
              <a:rPr lang="hu-HU"/>
              <a:t>A mélységi bejárás szemléltetése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78DBBCA-1FF4-86F9-6EFE-574AA3C1C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2932" y="1330173"/>
            <a:ext cx="7071860" cy="5317066"/>
          </a:xfrm>
        </p:spPr>
        <p:txBody>
          <a:bodyPr>
            <a:normAutofit lnSpcReduction="1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u-HU" sz="2400" kern="0">
                <a:effectLst/>
                <a:ea typeface="Calibri" panose="020F0502020204030204" pitchFamily="34" charset="0"/>
                <a:cs typeface="F16"/>
              </a:rPr>
              <a:t>A bejárás indeterminisztikus abban, hogy az egyes ciklusokban a csúcsokat milyen sorrendben veszi sorra</a:t>
            </a:r>
            <a:endParaRPr lang="hu-HU" sz="2000" kern="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hu-HU" kern="0">
                <a:effectLst/>
                <a:ea typeface="Calibri" panose="020F0502020204030204" pitchFamily="34" charset="0"/>
                <a:cs typeface="F16"/>
              </a:rPr>
              <a:t>Szemléltetésben: csúcsokat ábécé rendben, illetve indexek szerint monoton </a:t>
            </a:r>
            <a:r>
              <a:rPr lang="hu-HU" kern="0" err="1">
                <a:effectLst/>
                <a:ea typeface="Calibri" panose="020F0502020204030204" pitchFamily="34" charset="0"/>
                <a:cs typeface="F16"/>
              </a:rPr>
              <a:t>növekvően</a:t>
            </a:r>
            <a:r>
              <a:rPr lang="hu-HU" kern="0">
                <a:effectLst/>
                <a:ea typeface="Calibri" panose="020F0502020204030204" pitchFamily="34" charset="0"/>
                <a:cs typeface="F16"/>
              </a:rPr>
              <a:t> dolgozzuk fel </a:t>
            </a:r>
            <a:endParaRPr lang="hu-HU" sz="1600" kern="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u-HU" sz="2400" i="1" kern="0">
                <a:effectLst/>
                <a:ea typeface="Calibri" panose="020F0502020204030204" pitchFamily="34" charset="0"/>
                <a:cs typeface="CMMI12"/>
              </a:rPr>
              <a:t>d</a:t>
            </a:r>
            <a:r>
              <a:rPr lang="hu-HU" sz="2400" kern="0">
                <a:effectLst/>
                <a:ea typeface="Calibri" panose="020F0502020204030204" pitchFamily="34" charset="0"/>
                <a:cs typeface="CMMI12"/>
              </a:rPr>
              <a:t>/</a:t>
            </a:r>
            <a:r>
              <a:rPr lang="hu-HU" sz="2400" i="1" kern="0">
                <a:effectLst/>
                <a:ea typeface="Calibri" panose="020F0502020204030204" pitchFamily="34" charset="0"/>
                <a:cs typeface="CMMI12"/>
              </a:rPr>
              <a:t>f</a:t>
            </a:r>
            <a:r>
              <a:rPr lang="hu-HU" sz="2400" kern="0">
                <a:effectLst/>
                <a:ea typeface="Calibri" panose="020F0502020204030204" pitchFamily="34" charset="0"/>
                <a:cs typeface="CMMI12"/>
              </a:rPr>
              <a:t> </a:t>
            </a:r>
            <a:r>
              <a:rPr lang="hu-HU" sz="2400" kern="0">
                <a:effectLst/>
                <a:ea typeface="Calibri" panose="020F0502020204030204" pitchFamily="34" charset="0"/>
                <a:cs typeface="F16"/>
              </a:rPr>
              <a:t>alakú címkék: </a:t>
            </a:r>
            <a:br>
              <a:rPr lang="hu-HU" sz="2400" kern="0">
                <a:effectLst/>
                <a:ea typeface="Calibri" panose="020F0502020204030204" pitchFamily="34" charset="0"/>
                <a:cs typeface="F16"/>
              </a:rPr>
            </a:br>
            <a:r>
              <a:rPr lang="hu-HU" sz="2400" kern="0">
                <a:effectLst/>
                <a:ea typeface="Calibri" panose="020F0502020204030204" pitchFamily="34" charset="0"/>
                <a:cs typeface="F16"/>
              </a:rPr>
              <a:t>	a csúcs </a:t>
            </a:r>
            <a:r>
              <a:rPr lang="hu-HU" sz="2400" i="1" kern="0">
                <a:effectLst/>
                <a:ea typeface="Calibri" panose="020F0502020204030204" pitchFamily="34" charset="0"/>
                <a:cs typeface="F58"/>
              </a:rPr>
              <a:t>elérési/befejezési</a:t>
            </a:r>
            <a:r>
              <a:rPr lang="hu-HU" sz="2400" kern="0">
                <a:effectLst/>
                <a:ea typeface="Calibri" panose="020F0502020204030204" pitchFamily="34" charset="0"/>
                <a:cs typeface="F58"/>
              </a:rPr>
              <a:t> </a:t>
            </a:r>
            <a:r>
              <a:rPr lang="hu-HU" sz="2400" kern="0">
                <a:effectLst/>
                <a:ea typeface="Calibri" panose="020F0502020204030204" pitchFamily="34" charset="0"/>
                <a:cs typeface="F16"/>
              </a:rPr>
              <a:t>idő </a:t>
            </a:r>
            <a:br>
              <a:rPr lang="hu-HU" sz="2400" kern="0">
                <a:effectLst/>
                <a:ea typeface="Calibri" panose="020F0502020204030204" pitchFamily="34" charset="0"/>
                <a:cs typeface="F16"/>
              </a:rPr>
            </a:br>
            <a:r>
              <a:rPr lang="hu-HU" sz="2400" kern="0">
                <a:effectLst/>
                <a:ea typeface="Calibri" panose="020F0502020204030204" pitchFamily="34" charset="0"/>
                <a:cs typeface="F16"/>
              </a:rPr>
              <a:t>	(</a:t>
            </a:r>
            <a:r>
              <a:rPr lang="hu-HU" sz="2400" kern="0" err="1">
                <a:effectLst/>
                <a:ea typeface="Calibri" panose="020F0502020204030204" pitchFamily="34" charset="0"/>
                <a:cs typeface="F58"/>
              </a:rPr>
              <a:t>discovery</a:t>
            </a:r>
            <a:r>
              <a:rPr lang="hu-HU" sz="2400" kern="0">
                <a:effectLst/>
                <a:ea typeface="Calibri" panose="020F0502020204030204" pitchFamily="34" charset="0"/>
                <a:cs typeface="F58"/>
              </a:rPr>
              <a:t>/</a:t>
            </a:r>
            <a:r>
              <a:rPr lang="hu-HU" sz="2400" kern="0" err="1">
                <a:effectLst/>
                <a:ea typeface="Calibri" panose="020F0502020204030204" pitchFamily="34" charset="0"/>
                <a:cs typeface="F58"/>
              </a:rPr>
              <a:t>finishing</a:t>
            </a:r>
            <a:r>
              <a:rPr lang="hu-HU" sz="2400" kern="0">
                <a:effectLst/>
                <a:ea typeface="Calibri" panose="020F0502020204030204" pitchFamily="34" charset="0"/>
                <a:cs typeface="F58"/>
              </a:rPr>
              <a:t> </a:t>
            </a:r>
            <a:r>
              <a:rPr lang="hu-HU" sz="2400" kern="0" err="1">
                <a:effectLst/>
                <a:ea typeface="Calibri" panose="020F0502020204030204" pitchFamily="34" charset="0"/>
                <a:cs typeface="F16"/>
              </a:rPr>
              <a:t>time</a:t>
            </a:r>
            <a:r>
              <a:rPr lang="hu-HU" sz="2400" kern="0">
                <a:effectLst/>
                <a:ea typeface="Calibri" panose="020F0502020204030204" pitchFamily="34" charset="0"/>
                <a:cs typeface="F16"/>
              </a:rPr>
              <a:t>) </a:t>
            </a:r>
            <a:endParaRPr lang="hu-HU" sz="2000" kern="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hu-HU" sz="2400" kern="0">
                <a:effectLst/>
                <a:ea typeface="Calibri" panose="020F0502020204030204" pitchFamily="34" charset="0"/>
                <a:cs typeface="F16"/>
              </a:rPr>
              <a:t>Élek osztályozása:</a:t>
            </a:r>
          </a:p>
          <a:p>
            <a:pPr lvl="1"/>
            <a:r>
              <a:rPr lang="hu-HU" kern="0">
                <a:effectLst/>
                <a:ea typeface="Calibri" panose="020F0502020204030204" pitchFamily="34" charset="0"/>
                <a:cs typeface="F16"/>
              </a:rPr>
              <a:t>fa-élek: dupla szárú nyíl</a:t>
            </a:r>
          </a:p>
          <a:p>
            <a:pPr lvl="1"/>
            <a:r>
              <a:rPr lang="hu-HU" kern="0">
                <a:effectLst/>
                <a:ea typeface="Calibri" panose="020F0502020204030204" pitchFamily="34" charset="0"/>
                <a:cs typeface="F16"/>
              </a:rPr>
              <a:t>vissza- él: V</a:t>
            </a:r>
          </a:p>
          <a:p>
            <a:pPr lvl="1"/>
            <a:r>
              <a:rPr lang="hu-HU" kern="0">
                <a:effectLst/>
                <a:ea typeface="Calibri" panose="020F0502020204030204" pitchFamily="34" charset="0"/>
                <a:cs typeface="F16"/>
              </a:rPr>
              <a:t>előre-él: E</a:t>
            </a:r>
          </a:p>
          <a:p>
            <a:pPr lvl="1"/>
            <a:r>
              <a:rPr lang="hu-HU" kern="0">
                <a:effectLst/>
                <a:ea typeface="Calibri" panose="020F0502020204030204" pitchFamily="34" charset="0"/>
                <a:cs typeface="F16"/>
              </a:rPr>
              <a:t>kereszt-él: K</a:t>
            </a:r>
            <a:endParaRPr lang="hu-HU"/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33172358-34A6-A8F5-6B8E-EAD079F2E3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4177" y="427924"/>
            <a:ext cx="1325995" cy="1684166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D97B4E84-F090-DB81-0B05-8722E08680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8717" y="2230778"/>
            <a:ext cx="3349891" cy="1993983"/>
          </a:xfrm>
          <a:custGeom>
            <a:avLst/>
            <a:gdLst>
              <a:gd name="connsiteX0" fmla="*/ 0 w 3349891"/>
              <a:gd name="connsiteY0" fmla="*/ 0 h 1993983"/>
              <a:gd name="connsiteX1" fmla="*/ 524816 w 3349891"/>
              <a:gd name="connsiteY1" fmla="*/ 0 h 1993983"/>
              <a:gd name="connsiteX2" fmla="*/ 1016134 w 3349891"/>
              <a:gd name="connsiteY2" fmla="*/ 0 h 1993983"/>
              <a:gd name="connsiteX3" fmla="*/ 1607948 w 3349891"/>
              <a:gd name="connsiteY3" fmla="*/ 0 h 1993983"/>
              <a:gd name="connsiteX4" fmla="*/ 2166263 w 3349891"/>
              <a:gd name="connsiteY4" fmla="*/ 0 h 1993983"/>
              <a:gd name="connsiteX5" fmla="*/ 2724578 w 3349891"/>
              <a:gd name="connsiteY5" fmla="*/ 0 h 1993983"/>
              <a:gd name="connsiteX6" fmla="*/ 3349891 w 3349891"/>
              <a:gd name="connsiteY6" fmla="*/ 0 h 1993983"/>
              <a:gd name="connsiteX7" fmla="*/ 3349891 w 3349891"/>
              <a:gd name="connsiteY7" fmla="*/ 518436 h 1993983"/>
              <a:gd name="connsiteX8" fmla="*/ 3349891 w 3349891"/>
              <a:gd name="connsiteY8" fmla="*/ 977052 h 1993983"/>
              <a:gd name="connsiteX9" fmla="*/ 3349891 w 3349891"/>
              <a:gd name="connsiteY9" fmla="*/ 1495487 h 1993983"/>
              <a:gd name="connsiteX10" fmla="*/ 3349891 w 3349891"/>
              <a:gd name="connsiteY10" fmla="*/ 1993983 h 1993983"/>
              <a:gd name="connsiteX11" fmla="*/ 2758077 w 3349891"/>
              <a:gd name="connsiteY11" fmla="*/ 1993983 h 1993983"/>
              <a:gd name="connsiteX12" fmla="*/ 2166263 w 3349891"/>
              <a:gd name="connsiteY12" fmla="*/ 1993983 h 1993983"/>
              <a:gd name="connsiteX13" fmla="*/ 1540950 w 3349891"/>
              <a:gd name="connsiteY13" fmla="*/ 1993983 h 1993983"/>
              <a:gd name="connsiteX14" fmla="*/ 1016134 w 3349891"/>
              <a:gd name="connsiteY14" fmla="*/ 1993983 h 1993983"/>
              <a:gd name="connsiteX15" fmla="*/ 0 w 3349891"/>
              <a:gd name="connsiteY15" fmla="*/ 1993983 h 1993983"/>
              <a:gd name="connsiteX16" fmla="*/ 0 w 3349891"/>
              <a:gd name="connsiteY16" fmla="*/ 1535367 h 1993983"/>
              <a:gd name="connsiteX17" fmla="*/ 0 w 3349891"/>
              <a:gd name="connsiteY17" fmla="*/ 1036871 h 1993983"/>
              <a:gd name="connsiteX18" fmla="*/ 0 w 3349891"/>
              <a:gd name="connsiteY18" fmla="*/ 518436 h 1993983"/>
              <a:gd name="connsiteX19" fmla="*/ 0 w 3349891"/>
              <a:gd name="connsiteY19" fmla="*/ 0 h 1993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349891" h="1993983" fill="none" extrusionOk="0">
                <a:moveTo>
                  <a:pt x="0" y="0"/>
                </a:moveTo>
                <a:cubicBezTo>
                  <a:pt x="131566" y="-21527"/>
                  <a:pt x="285884" y="24782"/>
                  <a:pt x="524816" y="0"/>
                </a:cubicBezTo>
                <a:cubicBezTo>
                  <a:pt x="763748" y="-24782"/>
                  <a:pt x="881610" y="10077"/>
                  <a:pt x="1016134" y="0"/>
                </a:cubicBezTo>
                <a:cubicBezTo>
                  <a:pt x="1150658" y="-10077"/>
                  <a:pt x="1312629" y="24071"/>
                  <a:pt x="1607948" y="0"/>
                </a:cubicBezTo>
                <a:cubicBezTo>
                  <a:pt x="1903267" y="-24071"/>
                  <a:pt x="2010111" y="29966"/>
                  <a:pt x="2166263" y="0"/>
                </a:cubicBezTo>
                <a:cubicBezTo>
                  <a:pt x="2322416" y="-29966"/>
                  <a:pt x="2472296" y="28827"/>
                  <a:pt x="2724578" y="0"/>
                </a:cubicBezTo>
                <a:cubicBezTo>
                  <a:pt x="2976861" y="-28827"/>
                  <a:pt x="3092812" y="21176"/>
                  <a:pt x="3349891" y="0"/>
                </a:cubicBezTo>
                <a:cubicBezTo>
                  <a:pt x="3383364" y="231257"/>
                  <a:pt x="3312966" y="283023"/>
                  <a:pt x="3349891" y="518436"/>
                </a:cubicBezTo>
                <a:cubicBezTo>
                  <a:pt x="3386816" y="753849"/>
                  <a:pt x="3308615" y="831382"/>
                  <a:pt x="3349891" y="977052"/>
                </a:cubicBezTo>
                <a:cubicBezTo>
                  <a:pt x="3391167" y="1122722"/>
                  <a:pt x="3301663" y="1336654"/>
                  <a:pt x="3349891" y="1495487"/>
                </a:cubicBezTo>
                <a:cubicBezTo>
                  <a:pt x="3398119" y="1654321"/>
                  <a:pt x="3323515" y="1780716"/>
                  <a:pt x="3349891" y="1993983"/>
                </a:cubicBezTo>
                <a:cubicBezTo>
                  <a:pt x="3221869" y="1994941"/>
                  <a:pt x="2882929" y="1993925"/>
                  <a:pt x="2758077" y="1993983"/>
                </a:cubicBezTo>
                <a:cubicBezTo>
                  <a:pt x="2633225" y="1994041"/>
                  <a:pt x="2302932" y="1978488"/>
                  <a:pt x="2166263" y="1993983"/>
                </a:cubicBezTo>
                <a:cubicBezTo>
                  <a:pt x="2029594" y="2009478"/>
                  <a:pt x="1694306" y="1941007"/>
                  <a:pt x="1540950" y="1993983"/>
                </a:cubicBezTo>
                <a:cubicBezTo>
                  <a:pt x="1387594" y="2046959"/>
                  <a:pt x="1131810" y="1978598"/>
                  <a:pt x="1016134" y="1993983"/>
                </a:cubicBezTo>
                <a:cubicBezTo>
                  <a:pt x="900458" y="2009368"/>
                  <a:pt x="294528" y="1953725"/>
                  <a:pt x="0" y="1993983"/>
                </a:cubicBezTo>
                <a:cubicBezTo>
                  <a:pt x="-15018" y="1869112"/>
                  <a:pt x="54076" y="1712667"/>
                  <a:pt x="0" y="1535367"/>
                </a:cubicBezTo>
                <a:cubicBezTo>
                  <a:pt x="-54076" y="1358067"/>
                  <a:pt x="8432" y="1182327"/>
                  <a:pt x="0" y="1036871"/>
                </a:cubicBezTo>
                <a:cubicBezTo>
                  <a:pt x="-8432" y="891415"/>
                  <a:pt x="14100" y="766026"/>
                  <a:pt x="0" y="518436"/>
                </a:cubicBezTo>
                <a:cubicBezTo>
                  <a:pt x="-14100" y="270846"/>
                  <a:pt x="26546" y="105085"/>
                  <a:pt x="0" y="0"/>
                </a:cubicBezTo>
                <a:close/>
              </a:path>
              <a:path w="3349891" h="1993983" stroke="0" extrusionOk="0">
                <a:moveTo>
                  <a:pt x="0" y="0"/>
                </a:moveTo>
                <a:cubicBezTo>
                  <a:pt x="253089" y="-41308"/>
                  <a:pt x="380488" y="10507"/>
                  <a:pt x="524816" y="0"/>
                </a:cubicBezTo>
                <a:cubicBezTo>
                  <a:pt x="669144" y="-10507"/>
                  <a:pt x="889772" y="49790"/>
                  <a:pt x="982635" y="0"/>
                </a:cubicBezTo>
                <a:cubicBezTo>
                  <a:pt x="1075498" y="-49790"/>
                  <a:pt x="1423902" y="36094"/>
                  <a:pt x="1607948" y="0"/>
                </a:cubicBezTo>
                <a:cubicBezTo>
                  <a:pt x="1791994" y="-36094"/>
                  <a:pt x="1962553" y="46545"/>
                  <a:pt x="2132764" y="0"/>
                </a:cubicBezTo>
                <a:cubicBezTo>
                  <a:pt x="2302975" y="-46545"/>
                  <a:pt x="2421787" y="43141"/>
                  <a:pt x="2657580" y="0"/>
                </a:cubicBezTo>
                <a:cubicBezTo>
                  <a:pt x="2893373" y="-43141"/>
                  <a:pt x="3196682" y="76589"/>
                  <a:pt x="3349891" y="0"/>
                </a:cubicBezTo>
                <a:cubicBezTo>
                  <a:pt x="3385245" y="218094"/>
                  <a:pt x="3331270" y="360033"/>
                  <a:pt x="3349891" y="458616"/>
                </a:cubicBezTo>
                <a:cubicBezTo>
                  <a:pt x="3368512" y="557199"/>
                  <a:pt x="3295410" y="734062"/>
                  <a:pt x="3349891" y="957112"/>
                </a:cubicBezTo>
                <a:cubicBezTo>
                  <a:pt x="3404372" y="1180162"/>
                  <a:pt x="3311545" y="1268788"/>
                  <a:pt x="3349891" y="1415728"/>
                </a:cubicBezTo>
                <a:cubicBezTo>
                  <a:pt x="3388237" y="1562668"/>
                  <a:pt x="3336366" y="1761390"/>
                  <a:pt x="3349891" y="1993983"/>
                </a:cubicBezTo>
                <a:cubicBezTo>
                  <a:pt x="3095893" y="2043710"/>
                  <a:pt x="3012137" y="1955237"/>
                  <a:pt x="2791576" y="1993983"/>
                </a:cubicBezTo>
                <a:cubicBezTo>
                  <a:pt x="2571015" y="2032729"/>
                  <a:pt x="2469122" y="1960813"/>
                  <a:pt x="2266760" y="1993983"/>
                </a:cubicBezTo>
                <a:cubicBezTo>
                  <a:pt x="2064398" y="2027153"/>
                  <a:pt x="1894278" y="1931081"/>
                  <a:pt x="1641447" y="1993983"/>
                </a:cubicBezTo>
                <a:cubicBezTo>
                  <a:pt x="1388616" y="2056885"/>
                  <a:pt x="1296504" y="1950051"/>
                  <a:pt x="1016134" y="1993983"/>
                </a:cubicBezTo>
                <a:cubicBezTo>
                  <a:pt x="735764" y="2037915"/>
                  <a:pt x="711032" y="1965695"/>
                  <a:pt x="524816" y="1993983"/>
                </a:cubicBezTo>
                <a:cubicBezTo>
                  <a:pt x="338600" y="2022271"/>
                  <a:pt x="119368" y="1934598"/>
                  <a:pt x="0" y="1993983"/>
                </a:cubicBezTo>
                <a:cubicBezTo>
                  <a:pt x="-52840" y="1875770"/>
                  <a:pt x="53692" y="1664549"/>
                  <a:pt x="0" y="1455608"/>
                </a:cubicBezTo>
                <a:cubicBezTo>
                  <a:pt x="-53692" y="1246667"/>
                  <a:pt x="28053" y="1166792"/>
                  <a:pt x="0" y="1016931"/>
                </a:cubicBezTo>
                <a:cubicBezTo>
                  <a:pt x="-28053" y="867070"/>
                  <a:pt x="49065" y="697113"/>
                  <a:pt x="0" y="558315"/>
                </a:cubicBezTo>
                <a:cubicBezTo>
                  <a:pt x="-49065" y="419517"/>
                  <a:pt x="15179" y="243968"/>
                  <a:pt x="0" y="0"/>
                </a:cubicBezTo>
                <a:close/>
              </a:path>
            </a:pathLst>
          </a:custGeom>
          <a:ln>
            <a:solidFill>
              <a:srgbClr val="C000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</p:pic>
      <p:pic>
        <p:nvPicPr>
          <p:cNvPr id="11" name="Kép 10">
            <a:extLst>
              <a:ext uri="{FF2B5EF4-FFF2-40B4-BE49-F238E27FC236}">
                <a16:creationId xmlns:a16="http://schemas.microsoft.com/office/drawing/2014/main" id="{C14DB127-1D4C-4975-B0AB-1FB3E6C068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8717" y="4343249"/>
            <a:ext cx="3228954" cy="2265235"/>
          </a:xfrm>
          <a:custGeom>
            <a:avLst/>
            <a:gdLst>
              <a:gd name="connsiteX0" fmla="*/ 0 w 3228954"/>
              <a:gd name="connsiteY0" fmla="*/ 0 h 2265235"/>
              <a:gd name="connsiteX1" fmla="*/ 505869 w 3228954"/>
              <a:gd name="connsiteY1" fmla="*/ 0 h 2265235"/>
              <a:gd name="connsiteX2" fmla="*/ 979449 w 3228954"/>
              <a:gd name="connsiteY2" fmla="*/ 0 h 2265235"/>
              <a:gd name="connsiteX3" fmla="*/ 1549898 w 3228954"/>
              <a:gd name="connsiteY3" fmla="*/ 0 h 2265235"/>
              <a:gd name="connsiteX4" fmla="*/ 2088057 w 3228954"/>
              <a:gd name="connsiteY4" fmla="*/ 0 h 2265235"/>
              <a:gd name="connsiteX5" fmla="*/ 2626216 w 3228954"/>
              <a:gd name="connsiteY5" fmla="*/ 0 h 2265235"/>
              <a:gd name="connsiteX6" fmla="*/ 3228954 w 3228954"/>
              <a:gd name="connsiteY6" fmla="*/ 0 h 2265235"/>
              <a:gd name="connsiteX7" fmla="*/ 3228954 w 3228954"/>
              <a:gd name="connsiteY7" fmla="*/ 588961 h 2265235"/>
              <a:gd name="connsiteX8" fmla="*/ 3228954 w 3228954"/>
              <a:gd name="connsiteY8" fmla="*/ 1109965 h 2265235"/>
              <a:gd name="connsiteX9" fmla="*/ 3228954 w 3228954"/>
              <a:gd name="connsiteY9" fmla="*/ 1698926 h 2265235"/>
              <a:gd name="connsiteX10" fmla="*/ 3228954 w 3228954"/>
              <a:gd name="connsiteY10" fmla="*/ 2265235 h 2265235"/>
              <a:gd name="connsiteX11" fmla="*/ 2658505 w 3228954"/>
              <a:gd name="connsiteY11" fmla="*/ 2265235 h 2265235"/>
              <a:gd name="connsiteX12" fmla="*/ 2088057 w 3228954"/>
              <a:gd name="connsiteY12" fmla="*/ 2265235 h 2265235"/>
              <a:gd name="connsiteX13" fmla="*/ 1485319 w 3228954"/>
              <a:gd name="connsiteY13" fmla="*/ 2265235 h 2265235"/>
              <a:gd name="connsiteX14" fmla="*/ 979449 w 3228954"/>
              <a:gd name="connsiteY14" fmla="*/ 2265235 h 2265235"/>
              <a:gd name="connsiteX15" fmla="*/ 0 w 3228954"/>
              <a:gd name="connsiteY15" fmla="*/ 2265235 h 2265235"/>
              <a:gd name="connsiteX16" fmla="*/ 0 w 3228954"/>
              <a:gd name="connsiteY16" fmla="*/ 1744231 h 2265235"/>
              <a:gd name="connsiteX17" fmla="*/ 0 w 3228954"/>
              <a:gd name="connsiteY17" fmla="*/ 1177922 h 2265235"/>
              <a:gd name="connsiteX18" fmla="*/ 0 w 3228954"/>
              <a:gd name="connsiteY18" fmla="*/ 588961 h 2265235"/>
              <a:gd name="connsiteX19" fmla="*/ 0 w 3228954"/>
              <a:gd name="connsiteY19" fmla="*/ 0 h 2265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228954" h="2265235" fill="none" extrusionOk="0">
                <a:moveTo>
                  <a:pt x="0" y="0"/>
                </a:moveTo>
                <a:cubicBezTo>
                  <a:pt x="129092" y="-14439"/>
                  <a:pt x="369999" y="40984"/>
                  <a:pt x="505869" y="0"/>
                </a:cubicBezTo>
                <a:cubicBezTo>
                  <a:pt x="641739" y="-40984"/>
                  <a:pt x="788752" y="44939"/>
                  <a:pt x="979449" y="0"/>
                </a:cubicBezTo>
                <a:cubicBezTo>
                  <a:pt x="1170146" y="-44939"/>
                  <a:pt x="1419912" y="33468"/>
                  <a:pt x="1549898" y="0"/>
                </a:cubicBezTo>
                <a:cubicBezTo>
                  <a:pt x="1679884" y="-33468"/>
                  <a:pt x="1974100" y="42248"/>
                  <a:pt x="2088057" y="0"/>
                </a:cubicBezTo>
                <a:cubicBezTo>
                  <a:pt x="2202014" y="-42248"/>
                  <a:pt x="2454457" y="16746"/>
                  <a:pt x="2626216" y="0"/>
                </a:cubicBezTo>
                <a:cubicBezTo>
                  <a:pt x="2797975" y="-16746"/>
                  <a:pt x="3060801" y="38464"/>
                  <a:pt x="3228954" y="0"/>
                </a:cubicBezTo>
                <a:cubicBezTo>
                  <a:pt x="3272378" y="266180"/>
                  <a:pt x="3220959" y="298885"/>
                  <a:pt x="3228954" y="588961"/>
                </a:cubicBezTo>
                <a:cubicBezTo>
                  <a:pt x="3236949" y="879037"/>
                  <a:pt x="3219466" y="949889"/>
                  <a:pt x="3228954" y="1109965"/>
                </a:cubicBezTo>
                <a:cubicBezTo>
                  <a:pt x="3238442" y="1270041"/>
                  <a:pt x="3169330" y="1509341"/>
                  <a:pt x="3228954" y="1698926"/>
                </a:cubicBezTo>
                <a:cubicBezTo>
                  <a:pt x="3288578" y="1888511"/>
                  <a:pt x="3207861" y="2030286"/>
                  <a:pt x="3228954" y="2265235"/>
                </a:cubicBezTo>
                <a:cubicBezTo>
                  <a:pt x="3110649" y="2305491"/>
                  <a:pt x="2880266" y="2200816"/>
                  <a:pt x="2658505" y="2265235"/>
                </a:cubicBezTo>
                <a:cubicBezTo>
                  <a:pt x="2436744" y="2329654"/>
                  <a:pt x="2237413" y="2257274"/>
                  <a:pt x="2088057" y="2265235"/>
                </a:cubicBezTo>
                <a:cubicBezTo>
                  <a:pt x="1938701" y="2273196"/>
                  <a:pt x="1704515" y="2261347"/>
                  <a:pt x="1485319" y="2265235"/>
                </a:cubicBezTo>
                <a:cubicBezTo>
                  <a:pt x="1266123" y="2269123"/>
                  <a:pt x="1137392" y="2250743"/>
                  <a:pt x="979449" y="2265235"/>
                </a:cubicBezTo>
                <a:cubicBezTo>
                  <a:pt x="821506" y="2279727"/>
                  <a:pt x="219422" y="2238102"/>
                  <a:pt x="0" y="2265235"/>
                </a:cubicBezTo>
                <a:cubicBezTo>
                  <a:pt x="-15663" y="2098351"/>
                  <a:pt x="47440" y="1945070"/>
                  <a:pt x="0" y="1744231"/>
                </a:cubicBezTo>
                <a:cubicBezTo>
                  <a:pt x="-47440" y="1543392"/>
                  <a:pt x="15389" y="1371812"/>
                  <a:pt x="0" y="1177922"/>
                </a:cubicBezTo>
                <a:cubicBezTo>
                  <a:pt x="-15389" y="984032"/>
                  <a:pt x="26328" y="711259"/>
                  <a:pt x="0" y="588961"/>
                </a:cubicBezTo>
                <a:cubicBezTo>
                  <a:pt x="-26328" y="466663"/>
                  <a:pt x="69480" y="200836"/>
                  <a:pt x="0" y="0"/>
                </a:cubicBezTo>
                <a:close/>
              </a:path>
              <a:path w="3228954" h="2265235" stroke="0" extrusionOk="0">
                <a:moveTo>
                  <a:pt x="0" y="0"/>
                </a:moveTo>
                <a:cubicBezTo>
                  <a:pt x="216883" y="-8482"/>
                  <a:pt x="363939" y="13078"/>
                  <a:pt x="505869" y="0"/>
                </a:cubicBezTo>
                <a:cubicBezTo>
                  <a:pt x="647799" y="-13078"/>
                  <a:pt x="838128" y="4949"/>
                  <a:pt x="947160" y="0"/>
                </a:cubicBezTo>
                <a:cubicBezTo>
                  <a:pt x="1056192" y="-4949"/>
                  <a:pt x="1302313" y="2472"/>
                  <a:pt x="1549898" y="0"/>
                </a:cubicBezTo>
                <a:cubicBezTo>
                  <a:pt x="1797483" y="-2472"/>
                  <a:pt x="1820151" y="5860"/>
                  <a:pt x="2055767" y="0"/>
                </a:cubicBezTo>
                <a:cubicBezTo>
                  <a:pt x="2291383" y="-5860"/>
                  <a:pt x="2327962" y="45002"/>
                  <a:pt x="2561637" y="0"/>
                </a:cubicBezTo>
                <a:cubicBezTo>
                  <a:pt x="2795312" y="-45002"/>
                  <a:pt x="3092478" y="62205"/>
                  <a:pt x="3228954" y="0"/>
                </a:cubicBezTo>
                <a:cubicBezTo>
                  <a:pt x="3283300" y="222094"/>
                  <a:pt x="3219346" y="284205"/>
                  <a:pt x="3228954" y="521004"/>
                </a:cubicBezTo>
                <a:cubicBezTo>
                  <a:pt x="3238562" y="757803"/>
                  <a:pt x="3196564" y="858457"/>
                  <a:pt x="3228954" y="1087313"/>
                </a:cubicBezTo>
                <a:cubicBezTo>
                  <a:pt x="3261344" y="1316169"/>
                  <a:pt x="3194259" y="1497031"/>
                  <a:pt x="3228954" y="1608317"/>
                </a:cubicBezTo>
                <a:cubicBezTo>
                  <a:pt x="3263649" y="1719603"/>
                  <a:pt x="3226594" y="2064935"/>
                  <a:pt x="3228954" y="2265235"/>
                </a:cubicBezTo>
                <a:cubicBezTo>
                  <a:pt x="3035258" y="2273061"/>
                  <a:pt x="2896332" y="2213239"/>
                  <a:pt x="2690795" y="2265235"/>
                </a:cubicBezTo>
                <a:cubicBezTo>
                  <a:pt x="2485258" y="2317231"/>
                  <a:pt x="2324593" y="2236700"/>
                  <a:pt x="2184926" y="2265235"/>
                </a:cubicBezTo>
                <a:cubicBezTo>
                  <a:pt x="2045259" y="2293770"/>
                  <a:pt x="1842224" y="2194086"/>
                  <a:pt x="1582187" y="2265235"/>
                </a:cubicBezTo>
                <a:cubicBezTo>
                  <a:pt x="1322150" y="2336384"/>
                  <a:pt x="1138125" y="2194522"/>
                  <a:pt x="979449" y="2265235"/>
                </a:cubicBezTo>
                <a:cubicBezTo>
                  <a:pt x="820773" y="2335948"/>
                  <a:pt x="706824" y="2237900"/>
                  <a:pt x="505869" y="2265235"/>
                </a:cubicBezTo>
                <a:cubicBezTo>
                  <a:pt x="304914" y="2292570"/>
                  <a:pt x="211157" y="2239854"/>
                  <a:pt x="0" y="2265235"/>
                </a:cubicBezTo>
                <a:cubicBezTo>
                  <a:pt x="-57999" y="1982021"/>
                  <a:pt x="24628" y="1860772"/>
                  <a:pt x="0" y="1653622"/>
                </a:cubicBezTo>
                <a:cubicBezTo>
                  <a:pt x="-24628" y="1446472"/>
                  <a:pt x="34245" y="1330833"/>
                  <a:pt x="0" y="1155270"/>
                </a:cubicBezTo>
                <a:cubicBezTo>
                  <a:pt x="-34245" y="979707"/>
                  <a:pt x="12821" y="832655"/>
                  <a:pt x="0" y="634266"/>
                </a:cubicBezTo>
                <a:cubicBezTo>
                  <a:pt x="-12821" y="435877"/>
                  <a:pt x="33218" y="166734"/>
                  <a:pt x="0" y="0"/>
                </a:cubicBezTo>
                <a:close/>
              </a:path>
            </a:pathLst>
          </a:custGeom>
          <a:ln>
            <a:solidFill>
              <a:srgbClr val="C000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</p:pic>
    </p:spTree>
    <p:extLst>
      <p:ext uri="{BB962C8B-B14F-4D97-AF65-F5344CB8AC3E}">
        <p14:creationId xmlns:p14="http://schemas.microsoft.com/office/powerpoint/2010/main" val="1146606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9F66AD4-18CE-B686-712C-B9B4D6696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09" y="1088342"/>
            <a:ext cx="10018713" cy="1143001"/>
          </a:xfrm>
        </p:spPr>
        <p:txBody>
          <a:bodyPr/>
          <a:lstStyle/>
          <a:p>
            <a:r>
              <a:rPr lang="hu-HU"/>
              <a:t>Az élek osztályozása (</a:t>
            </a:r>
            <a:r>
              <a:rPr lang="hu-HU" err="1"/>
              <a:t>Classification</a:t>
            </a:r>
            <a:r>
              <a:rPr lang="hu-HU"/>
              <a:t> of </a:t>
            </a:r>
            <a:r>
              <a:rPr lang="hu-HU" err="1"/>
              <a:t>edges</a:t>
            </a:r>
            <a:r>
              <a:rPr lang="hu-HU"/>
              <a:t>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04554834-CA5F-5979-6885-3E147E39092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84310" y="2407298"/>
                <a:ext cx="10018713" cy="4174124"/>
              </a:xfrm>
            </p:spPr>
            <p:txBody>
              <a:bodyPr>
                <a:normAutofit/>
              </a:bodyPr>
              <a:lstStyle/>
              <a:p>
                <a:pPr marL="342900" indent="-342900">
                  <a:lnSpc>
                    <a:spcPct val="107000"/>
                  </a:lnSpc>
                  <a:spcAft>
                    <a:spcPts val="800"/>
                  </a:spcAft>
                  <a:buFont typeface="+mj-lt"/>
                  <a:buAutoNum type="arabicPeriod"/>
                </a:pPr>
                <a:r>
                  <a:rPr lang="hu-HU" b="1" kern="0" dirty="0">
                    <a:solidFill>
                      <a:schemeClr val="accent1">
                        <a:lumMod val="75000"/>
                      </a:schemeClr>
                    </a:solidFill>
                    <a:effectLst/>
                    <a:ea typeface="Calibri" panose="020F0502020204030204" pitchFamily="34" charset="0"/>
                    <a:cs typeface="F35"/>
                  </a:rPr>
                  <a:t>Tétel.</a:t>
                </a:r>
                <a:r>
                  <a:rPr lang="hu-HU" kern="0" dirty="0">
                    <a:effectLst/>
                    <a:ea typeface="Calibri" panose="020F0502020204030204" pitchFamily="34" charset="0"/>
                    <a:cs typeface="F35"/>
                  </a:rPr>
                  <a:t> </a:t>
                </a:r>
                <a:r>
                  <a:rPr lang="hu-HU" kern="0" dirty="0">
                    <a:effectLst/>
                    <a:ea typeface="Calibri" panose="020F0502020204030204" pitchFamily="34" charset="0"/>
                    <a:cs typeface="F58"/>
                  </a:rPr>
                  <a:t>A gráf éleinek felismerése: </a:t>
                </a:r>
                <a:endParaRPr lang="hu-HU" kern="1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hu-HU" kern="0" dirty="0">
                    <a:effectLst/>
                    <a:ea typeface="Calibri" panose="020F0502020204030204" pitchFamily="34" charset="0"/>
                    <a:cs typeface="F58"/>
                  </a:rPr>
                  <a:t>A mélységi bejárás során tetszőleges </a:t>
                </a:r>
                <a:r>
                  <a:rPr lang="hu-HU" kern="0" dirty="0">
                    <a:effectLst/>
                    <a:ea typeface="Calibri" panose="020F0502020204030204" pitchFamily="34" charset="0"/>
                    <a:cs typeface="CMR12"/>
                  </a:rPr>
                  <a:t>(</a:t>
                </a:r>
                <a:r>
                  <a:rPr lang="hu-HU" i="1" kern="0" dirty="0">
                    <a:effectLst/>
                    <a:ea typeface="Calibri" panose="020F0502020204030204" pitchFamily="34" charset="0"/>
                    <a:cs typeface="CMMI12"/>
                  </a:rPr>
                  <a:t>u</a:t>
                </a:r>
                <a:r>
                  <a:rPr lang="hu-HU" kern="0" dirty="0">
                    <a:effectLst/>
                    <a:ea typeface="Calibri" panose="020F0502020204030204" pitchFamily="34" charset="0"/>
                    <a:cs typeface="CMMI12"/>
                  </a:rPr>
                  <a:t>, </a:t>
                </a:r>
                <a:r>
                  <a:rPr lang="hu-HU" i="1" kern="0" dirty="0">
                    <a:effectLst/>
                    <a:ea typeface="Calibri" panose="020F0502020204030204" pitchFamily="34" charset="0"/>
                    <a:cs typeface="CMMI12"/>
                  </a:rPr>
                  <a:t>v</a:t>
                </a:r>
                <a:r>
                  <a:rPr lang="hu-HU" kern="0" dirty="0">
                    <a:effectLst/>
                    <a:ea typeface="Calibri" panose="020F0502020204030204" pitchFamily="34" charset="0"/>
                    <a:cs typeface="CMR12"/>
                  </a:rPr>
                  <a:t>) </a:t>
                </a:r>
                <a:r>
                  <a:rPr lang="hu-HU" kern="0" dirty="0">
                    <a:effectLst/>
                    <a:ea typeface="Calibri" panose="020F0502020204030204" pitchFamily="34" charset="0"/>
                    <a:cs typeface="F58"/>
                  </a:rPr>
                  <a:t>él feldolgozásakor az él a következő kritériumok alapján osztályozható: </a:t>
                </a:r>
                <a:endParaRPr lang="hu-HU" kern="1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hu-HU" kern="0" dirty="0">
                    <a:effectLst/>
                    <a:ea typeface="Calibri" panose="020F0502020204030204" pitchFamily="34" charset="0"/>
                    <a:cs typeface="CMR12"/>
                  </a:rPr>
                  <a:t>(</a:t>
                </a:r>
                <a:r>
                  <a:rPr lang="hu-HU" i="1" kern="0" dirty="0">
                    <a:effectLst/>
                    <a:ea typeface="Calibri" panose="020F0502020204030204" pitchFamily="34" charset="0"/>
                    <a:cs typeface="CMMI12"/>
                  </a:rPr>
                  <a:t>u</a:t>
                </a:r>
                <a:r>
                  <a:rPr lang="hu-HU" kern="0" dirty="0">
                    <a:effectLst/>
                    <a:ea typeface="Calibri" panose="020F0502020204030204" pitchFamily="34" charset="0"/>
                    <a:cs typeface="CMMI12"/>
                  </a:rPr>
                  <a:t>, </a:t>
                </a:r>
                <a:r>
                  <a:rPr lang="hu-HU" i="1" kern="0" dirty="0">
                    <a:effectLst/>
                    <a:ea typeface="Calibri" panose="020F0502020204030204" pitchFamily="34" charset="0"/>
                    <a:cs typeface="CMMI12"/>
                  </a:rPr>
                  <a:t>v</a:t>
                </a:r>
                <a:r>
                  <a:rPr lang="hu-HU" kern="0" dirty="0">
                    <a:effectLst/>
                    <a:ea typeface="Calibri" panose="020F0502020204030204" pitchFamily="34" charset="0"/>
                    <a:cs typeface="CMR12"/>
                  </a:rPr>
                  <a:t>) </a:t>
                </a:r>
                <a:r>
                  <a:rPr lang="hu-HU" kern="0" dirty="0">
                    <a:effectLst/>
                    <a:ea typeface="Calibri" panose="020F0502020204030204" pitchFamily="34" charset="0"/>
                    <a:cs typeface="F16"/>
                  </a:rPr>
                  <a:t>fa-él (</a:t>
                </a:r>
                <a:r>
                  <a:rPr lang="hu-HU" kern="0" dirty="0" err="1">
                    <a:effectLst/>
                    <a:ea typeface="Calibri" panose="020F0502020204030204" pitchFamily="34" charset="0"/>
                    <a:cs typeface="F16"/>
                  </a:rPr>
                  <a:t>tree</a:t>
                </a:r>
                <a:r>
                  <a:rPr lang="hu-HU" kern="0" dirty="0">
                    <a:effectLst/>
                    <a:ea typeface="Calibri" panose="020F0502020204030204" pitchFamily="34" charset="0"/>
                    <a:cs typeface="F16"/>
                  </a:rPr>
                  <a:t> </a:t>
                </a:r>
                <a:r>
                  <a:rPr lang="hu-HU" kern="0" dirty="0" err="1">
                    <a:effectLst/>
                    <a:ea typeface="Calibri" panose="020F0502020204030204" pitchFamily="34" charset="0"/>
                    <a:cs typeface="F16"/>
                  </a:rPr>
                  <a:t>edge</a:t>
                </a:r>
                <a:r>
                  <a:rPr lang="hu-HU" kern="0" dirty="0">
                    <a:effectLst/>
                    <a:ea typeface="Calibri" panose="020F0502020204030204" pitchFamily="34" charset="0"/>
                    <a:cs typeface="F16"/>
                  </a:rPr>
                  <a:t>) </a:t>
                </a:r>
                <a:r>
                  <a:rPr lang="hu-HU" kern="0" dirty="0">
                    <a:effectLst/>
                    <a:ea typeface="Calibri" panose="020F0502020204030204" pitchFamily="34" charset="0"/>
                    <a:cs typeface="Cambria Math" panose="02040503050406030204" pitchFamily="18" charset="0"/>
                  </a:rPr>
                  <a:t>⟺</a:t>
                </a:r>
                <a:r>
                  <a:rPr lang="hu-HU" kern="0" dirty="0">
                    <a:effectLst/>
                    <a:ea typeface="Calibri" panose="020F0502020204030204" pitchFamily="34" charset="0"/>
                    <a:cs typeface="CMSY10"/>
                  </a:rPr>
                  <a:t> </a:t>
                </a:r>
                <a:r>
                  <a:rPr lang="hu-HU" kern="0" dirty="0">
                    <a:effectLst/>
                    <a:ea typeface="Calibri" panose="020F0502020204030204" pitchFamily="34" charset="0"/>
                    <a:cs typeface="F58"/>
                  </a:rPr>
                  <a:t>a </a:t>
                </a:r>
                <a:r>
                  <a:rPr lang="hu-HU" i="1" kern="0" dirty="0">
                    <a:effectLst/>
                    <a:ea typeface="Calibri" panose="020F0502020204030204" pitchFamily="34" charset="0"/>
                    <a:cs typeface="CMMI12"/>
                  </a:rPr>
                  <a:t>v</a:t>
                </a:r>
                <a:r>
                  <a:rPr lang="hu-HU" kern="0" dirty="0">
                    <a:effectLst/>
                    <a:ea typeface="Calibri" panose="020F0502020204030204" pitchFamily="34" charset="0"/>
                    <a:cs typeface="CMMI12"/>
                  </a:rPr>
                  <a:t> </a:t>
                </a:r>
                <a:r>
                  <a:rPr lang="hu-HU" kern="0" dirty="0">
                    <a:effectLst/>
                    <a:ea typeface="Calibri" panose="020F0502020204030204" pitchFamily="34" charset="0"/>
                    <a:cs typeface="F58"/>
                  </a:rPr>
                  <a:t>csúcs még fehér. </a:t>
                </a:r>
                <a:endParaRPr lang="hu-HU" kern="1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hu-HU" kern="0" dirty="0">
                    <a:effectLst/>
                    <a:ea typeface="Calibri" panose="020F0502020204030204" pitchFamily="34" charset="0"/>
                    <a:cs typeface="CMR12"/>
                  </a:rPr>
                  <a:t>(</a:t>
                </a:r>
                <a:r>
                  <a:rPr lang="hu-HU" i="1" kern="0" dirty="0">
                    <a:effectLst/>
                    <a:ea typeface="Calibri" panose="020F0502020204030204" pitchFamily="34" charset="0"/>
                    <a:cs typeface="CMMI12"/>
                  </a:rPr>
                  <a:t>u</a:t>
                </a:r>
                <a:r>
                  <a:rPr lang="hu-HU" kern="0" dirty="0">
                    <a:effectLst/>
                    <a:ea typeface="Calibri" panose="020F0502020204030204" pitchFamily="34" charset="0"/>
                    <a:cs typeface="CMMI12"/>
                  </a:rPr>
                  <a:t>, </a:t>
                </a:r>
                <a:r>
                  <a:rPr lang="hu-HU" i="1" kern="0" dirty="0">
                    <a:effectLst/>
                    <a:ea typeface="Calibri" panose="020F0502020204030204" pitchFamily="34" charset="0"/>
                    <a:cs typeface="CMMI12"/>
                  </a:rPr>
                  <a:t>v</a:t>
                </a:r>
                <a:r>
                  <a:rPr lang="hu-HU" kern="0" dirty="0">
                    <a:effectLst/>
                    <a:ea typeface="Calibri" panose="020F0502020204030204" pitchFamily="34" charset="0"/>
                    <a:cs typeface="CMR12"/>
                  </a:rPr>
                  <a:t>) </a:t>
                </a:r>
                <a:r>
                  <a:rPr lang="hu-HU" kern="0" dirty="0">
                    <a:effectLst/>
                    <a:ea typeface="Calibri" panose="020F0502020204030204" pitchFamily="34" charset="0"/>
                    <a:cs typeface="F16"/>
                  </a:rPr>
                  <a:t>vissza-él (back </a:t>
                </a:r>
                <a:r>
                  <a:rPr lang="hu-HU" kern="0" dirty="0" err="1">
                    <a:effectLst/>
                    <a:ea typeface="Calibri" panose="020F0502020204030204" pitchFamily="34" charset="0"/>
                    <a:cs typeface="F16"/>
                  </a:rPr>
                  <a:t>edge</a:t>
                </a:r>
                <a:r>
                  <a:rPr lang="hu-HU" kern="0" dirty="0">
                    <a:effectLst/>
                    <a:ea typeface="Calibri" panose="020F0502020204030204" pitchFamily="34" charset="0"/>
                    <a:cs typeface="F16"/>
                  </a:rPr>
                  <a:t>) </a:t>
                </a:r>
                <a:r>
                  <a:rPr lang="hu-HU" kern="0" dirty="0">
                    <a:effectLst/>
                    <a:ea typeface="Calibri" panose="020F0502020204030204" pitchFamily="34" charset="0"/>
                    <a:cs typeface="Cambria Math" panose="02040503050406030204" pitchFamily="18" charset="0"/>
                  </a:rPr>
                  <a:t>⟺</a:t>
                </a:r>
                <a:r>
                  <a:rPr lang="hu-HU" kern="0" dirty="0">
                    <a:effectLst/>
                    <a:ea typeface="Calibri" panose="020F0502020204030204" pitchFamily="34" charset="0"/>
                    <a:cs typeface="CMSY10"/>
                  </a:rPr>
                  <a:t> </a:t>
                </a:r>
                <a:r>
                  <a:rPr lang="hu-HU" kern="0" dirty="0">
                    <a:effectLst/>
                    <a:ea typeface="Calibri" panose="020F0502020204030204" pitchFamily="34" charset="0"/>
                    <a:cs typeface="F58"/>
                  </a:rPr>
                  <a:t>a </a:t>
                </a:r>
                <a:r>
                  <a:rPr lang="hu-HU" i="1" kern="0" dirty="0">
                    <a:effectLst/>
                    <a:ea typeface="Calibri" panose="020F0502020204030204" pitchFamily="34" charset="0"/>
                    <a:cs typeface="CMMI12"/>
                  </a:rPr>
                  <a:t>v</a:t>
                </a:r>
                <a:r>
                  <a:rPr lang="hu-HU" kern="0" dirty="0">
                    <a:effectLst/>
                    <a:ea typeface="Calibri" panose="020F0502020204030204" pitchFamily="34" charset="0"/>
                    <a:cs typeface="CMMI12"/>
                  </a:rPr>
                  <a:t> </a:t>
                </a:r>
                <a:r>
                  <a:rPr lang="hu-HU" kern="0" dirty="0">
                    <a:effectLst/>
                    <a:ea typeface="Calibri" panose="020F0502020204030204" pitchFamily="34" charset="0"/>
                    <a:cs typeface="F58"/>
                  </a:rPr>
                  <a:t>csúcs éppen szürke. </a:t>
                </a:r>
                <a:endParaRPr lang="hu-HU" kern="1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hu-HU" kern="0" dirty="0">
                    <a:effectLst/>
                    <a:ea typeface="Calibri" panose="020F0502020204030204" pitchFamily="34" charset="0"/>
                    <a:cs typeface="CMR12"/>
                  </a:rPr>
                  <a:t>(</a:t>
                </a:r>
                <a:r>
                  <a:rPr lang="hu-HU" i="1" kern="0" dirty="0">
                    <a:effectLst/>
                    <a:ea typeface="Calibri" panose="020F0502020204030204" pitchFamily="34" charset="0"/>
                    <a:cs typeface="CMMI12"/>
                  </a:rPr>
                  <a:t>u</a:t>
                </a:r>
                <a:r>
                  <a:rPr lang="hu-HU" kern="0" dirty="0">
                    <a:effectLst/>
                    <a:ea typeface="Calibri" panose="020F0502020204030204" pitchFamily="34" charset="0"/>
                    <a:cs typeface="CMMI12"/>
                  </a:rPr>
                  <a:t>, </a:t>
                </a:r>
                <a:r>
                  <a:rPr lang="hu-HU" i="1" kern="0" dirty="0">
                    <a:effectLst/>
                    <a:ea typeface="Calibri" panose="020F0502020204030204" pitchFamily="34" charset="0"/>
                    <a:cs typeface="CMMI12"/>
                  </a:rPr>
                  <a:t>v</a:t>
                </a:r>
                <a:r>
                  <a:rPr lang="hu-HU" kern="0" dirty="0">
                    <a:effectLst/>
                    <a:ea typeface="Calibri" panose="020F0502020204030204" pitchFamily="34" charset="0"/>
                    <a:cs typeface="CMR12"/>
                  </a:rPr>
                  <a:t>) </a:t>
                </a:r>
                <a:r>
                  <a:rPr lang="hu-HU" kern="0" dirty="0">
                    <a:effectLst/>
                    <a:ea typeface="Calibri" panose="020F0502020204030204" pitchFamily="34" charset="0"/>
                    <a:cs typeface="F16"/>
                  </a:rPr>
                  <a:t>előre-él (</a:t>
                </a:r>
                <a:r>
                  <a:rPr lang="hu-HU" kern="0" dirty="0" err="1">
                    <a:effectLst/>
                    <a:ea typeface="Calibri" panose="020F0502020204030204" pitchFamily="34" charset="0"/>
                    <a:cs typeface="F16"/>
                  </a:rPr>
                  <a:t>forward</a:t>
                </a:r>
                <a:r>
                  <a:rPr lang="hu-HU" kern="0" dirty="0">
                    <a:effectLst/>
                    <a:ea typeface="Calibri" panose="020F0502020204030204" pitchFamily="34" charset="0"/>
                    <a:cs typeface="F16"/>
                  </a:rPr>
                  <a:t> </a:t>
                </a:r>
                <a:r>
                  <a:rPr lang="hu-HU" kern="0" dirty="0" err="1">
                    <a:effectLst/>
                    <a:ea typeface="Calibri" panose="020F0502020204030204" pitchFamily="34" charset="0"/>
                    <a:cs typeface="F16"/>
                  </a:rPr>
                  <a:t>edge</a:t>
                </a:r>
                <a:r>
                  <a:rPr lang="hu-HU" kern="0" dirty="0">
                    <a:effectLst/>
                    <a:ea typeface="Calibri" panose="020F0502020204030204" pitchFamily="34" charset="0"/>
                    <a:cs typeface="F16"/>
                  </a:rPr>
                  <a:t>) </a:t>
                </a:r>
                <a:r>
                  <a:rPr lang="hu-HU" kern="0" dirty="0">
                    <a:effectLst/>
                    <a:ea typeface="Calibri" panose="020F0502020204030204" pitchFamily="34" charset="0"/>
                    <a:cs typeface="Cambria Math" panose="02040503050406030204" pitchFamily="18" charset="0"/>
                  </a:rPr>
                  <a:t>⟺</a:t>
                </a:r>
                <a:r>
                  <a:rPr lang="hu-HU" kern="0" dirty="0">
                    <a:effectLst/>
                    <a:ea typeface="Calibri" panose="020F0502020204030204" pitchFamily="34" charset="0"/>
                    <a:cs typeface="CMSY10"/>
                  </a:rPr>
                  <a:t> </a:t>
                </a:r>
                <a:r>
                  <a:rPr lang="hu-HU" kern="0" dirty="0">
                    <a:effectLst/>
                    <a:ea typeface="Calibri" panose="020F0502020204030204" pitchFamily="34" charset="0"/>
                    <a:cs typeface="F58"/>
                  </a:rPr>
                  <a:t>a </a:t>
                </a:r>
                <a:r>
                  <a:rPr lang="hu-HU" i="1" kern="0" dirty="0">
                    <a:effectLst/>
                    <a:ea typeface="Calibri" panose="020F0502020204030204" pitchFamily="34" charset="0"/>
                    <a:cs typeface="CMMI12"/>
                  </a:rPr>
                  <a:t>v</a:t>
                </a:r>
                <a:r>
                  <a:rPr lang="hu-HU" kern="0" dirty="0">
                    <a:effectLst/>
                    <a:ea typeface="Calibri" panose="020F0502020204030204" pitchFamily="34" charset="0"/>
                    <a:cs typeface="CMMI12"/>
                  </a:rPr>
                  <a:t> </a:t>
                </a:r>
                <a:r>
                  <a:rPr lang="hu-HU" kern="0" dirty="0">
                    <a:effectLst/>
                    <a:ea typeface="Calibri" panose="020F0502020204030204" pitchFamily="34" charset="0"/>
                    <a:cs typeface="F58"/>
                  </a:rPr>
                  <a:t>csúcs már fekete </a:t>
                </a:r>
                <a14:m>
                  <m:oMath xmlns:m="http://schemas.openxmlformats.org/officeDocument/2006/math">
                    <m:r>
                      <a:rPr lang="hu-HU" i="1" kern="0">
                        <a:effectLst/>
                        <a:ea typeface="Calibri" panose="020F0502020204030204" pitchFamily="34" charset="0"/>
                        <a:cs typeface="F58"/>
                      </a:rPr>
                      <m:t>∧</m:t>
                    </m:r>
                  </m:oMath>
                </a14:m>
                <a:r>
                  <a:rPr lang="hu-HU" kern="0" dirty="0">
                    <a:effectLst/>
                    <a:ea typeface="Calibri" panose="020F0502020204030204" pitchFamily="34" charset="0"/>
                    <a:cs typeface="CMSY10"/>
                  </a:rPr>
                  <a:t> </a:t>
                </a:r>
                <a:r>
                  <a:rPr lang="hu-HU" i="1" kern="0" dirty="0">
                    <a:effectLst/>
                    <a:ea typeface="Calibri" panose="020F0502020204030204" pitchFamily="34" charset="0"/>
                    <a:cs typeface="CMMI12"/>
                  </a:rPr>
                  <a:t>d</a:t>
                </a:r>
                <a:r>
                  <a:rPr lang="hu-HU" kern="0" dirty="0">
                    <a:effectLst/>
                    <a:ea typeface="Calibri" panose="020F0502020204030204" pitchFamily="34" charset="0"/>
                    <a:cs typeface="CMR12"/>
                  </a:rPr>
                  <a:t>(</a:t>
                </a:r>
                <a:r>
                  <a:rPr lang="hu-HU" i="1" kern="0" dirty="0">
                    <a:effectLst/>
                    <a:ea typeface="Calibri" panose="020F0502020204030204" pitchFamily="34" charset="0"/>
                    <a:cs typeface="CMMI12"/>
                  </a:rPr>
                  <a:t>u</a:t>
                </a:r>
                <a:r>
                  <a:rPr lang="hu-HU" kern="0" dirty="0">
                    <a:effectLst/>
                    <a:ea typeface="Calibri" panose="020F0502020204030204" pitchFamily="34" charset="0"/>
                    <a:cs typeface="CMR12"/>
                  </a:rPr>
                  <a:t>) </a:t>
                </a:r>
                <a:r>
                  <a:rPr lang="hu-HU" kern="0" dirty="0">
                    <a:effectLst/>
                    <a:ea typeface="Calibri" panose="020F0502020204030204" pitchFamily="34" charset="0"/>
                    <a:cs typeface="CMMI12"/>
                  </a:rPr>
                  <a:t>&lt; </a:t>
                </a:r>
                <a:r>
                  <a:rPr lang="hu-HU" i="1" kern="0" dirty="0">
                    <a:effectLst/>
                    <a:ea typeface="Calibri" panose="020F0502020204030204" pitchFamily="34" charset="0"/>
                    <a:cs typeface="CMMI12"/>
                  </a:rPr>
                  <a:t>d</a:t>
                </a:r>
                <a:r>
                  <a:rPr lang="hu-HU" kern="0" dirty="0">
                    <a:effectLst/>
                    <a:ea typeface="Calibri" panose="020F0502020204030204" pitchFamily="34" charset="0"/>
                    <a:cs typeface="CMR12"/>
                  </a:rPr>
                  <a:t>(</a:t>
                </a:r>
                <a:r>
                  <a:rPr lang="hu-HU" i="1" kern="0" dirty="0">
                    <a:effectLst/>
                    <a:ea typeface="Calibri" panose="020F0502020204030204" pitchFamily="34" charset="0"/>
                    <a:cs typeface="CMMI12"/>
                  </a:rPr>
                  <a:t>v</a:t>
                </a:r>
                <a:r>
                  <a:rPr lang="hu-HU" kern="0" dirty="0">
                    <a:effectLst/>
                    <a:ea typeface="Calibri" panose="020F0502020204030204" pitchFamily="34" charset="0"/>
                    <a:cs typeface="CMR12"/>
                  </a:rPr>
                  <a:t>)</a:t>
                </a:r>
                <a:r>
                  <a:rPr lang="hu-HU" kern="0" dirty="0">
                    <a:effectLst/>
                    <a:ea typeface="Calibri" panose="020F0502020204030204" pitchFamily="34" charset="0"/>
                    <a:cs typeface="F58"/>
                  </a:rPr>
                  <a:t>. </a:t>
                </a:r>
                <a:endParaRPr lang="hu-HU" kern="1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hu-HU" kern="0" dirty="0">
                    <a:effectLst/>
                    <a:ea typeface="Calibri" panose="020F0502020204030204" pitchFamily="34" charset="0"/>
                    <a:cs typeface="CMR12"/>
                  </a:rPr>
                  <a:t>(</a:t>
                </a:r>
                <a:r>
                  <a:rPr lang="hu-HU" i="1" kern="0" dirty="0">
                    <a:effectLst/>
                    <a:ea typeface="Calibri" panose="020F0502020204030204" pitchFamily="34" charset="0"/>
                    <a:cs typeface="CMMI12"/>
                  </a:rPr>
                  <a:t>u</a:t>
                </a:r>
                <a:r>
                  <a:rPr lang="hu-HU" kern="0" dirty="0">
                    <a:effectLst/>
                    <a:ea typeface="Calibri" panose="020F0502020204030204" pitchFamily="34" charset="0"/>
                    <a:cs typeface="CMMI12"/>
                  </a:rPr>
                  <a:t>, </a:t>
                </a:r>
                <a:r>
                  <a:rPr lang="hu-HU" i="1" kern="0" dirty="0">
                    <a:effectLst/>
                    <a:ea typeface="Calibri" panose="020F0502020204030204" pitchFamily="34" charset="0"/>
                    <a:cs typeface="CMMI12"/>
                  </a:rPr>
                  <a:t>v</a:t>
                </a:r>
                <a:r>
                  <a:rPr lang="hu-HU" kern="0" dirty="0">
                    <a:effectLst/>
                    <a:ea typeface="Calibri" panose="020F0502020204030204" pitchFamily="34" charset="0"/>
                    <a:cs typeface="CMR12"/>
                  </a:rPr>
                  <a:t>) </a:t>
                </a:r>
                <a:r>
                  <a:rPr lang="hu-HU" kern="0" dirty="0">
                    <a:effectLst/>
                    <a:ea typeface="Calibri" panose="020F0502020204030204" pitchFamily="34" charset="0"/>
                    <a:cs typeface="F16"/>
                  </a:rPr>
                  <a:t>kereszt-él (</a:t>
                </a:r>
                <a:r>
                  <a:rPr lang="hu-HU" kern="0" dirty="0" err="1">
                    <a:effectLst/>
                    <a:ea typeface="Calibri" panose="020F0502020204030204" pitchFamily="34" charset="0"/>
                    <a:cs typeface="F16"/>
                  </a:rPr>
                  <a:t>cross</a:t>
                </a:r>
                <a:r>
                  <a:rPr lang="hu-HU" kern="0" dirty="0">
                    <a:effectLst/>
                    <a:ea typeface="Calibri" panose="020F0502020204030204" pitchFamily="34" charset="0"/>
                    <a:cs typeface="F16"/>
                  </a:rPr>
                  <a:t> </a:t>
                </a:r>
                <a:r>
                  <a:rPr lang="hu-HU" kern="0" dirty="0" err="1">
                    <a:effectLst/>
                    <a:ea typeface="Calibri" panose="020F0502020204030204" pitchFamily="34" charset="0"/>
                    <a:cs typeface="F16"/>
                  </a:rPr>
                  <a:t>edge</a:t>
                </a:r>
                <a:r>
                  <a:rPr lang="hu-HU" kern="0" dirty="0">
                    <a:effectLst/>
                    <a:ea typeface="Calibri" panose="020F0502020204030204" pitchFamily="34" charset="0"/>
                    <a:cs typeface="F16"/>
                  </a:rPr>
                  <a:t>) </a:t>
                </a:r>
                <a:r>
                  <a:rPr lang="hu-HU" kern="0" dirty="0">
                    <a:effectLst/>
                    <a:ea typeface="Calibri" panose="020F0502020204030204" pitchFamily="34" charset="0"/>
                    <a:cs typeface="Cambria Math" panose="02040503050406030204" pitchFamily="18" charset="0"/>
                  </a:rPr>
                  <a:t>⟺</a:t>
                </a:r>
                <a:r>
                  <a:rPr lang="hu-HU" kern="0" dirty="0">
                    <a:effectLst/>
                    <a:ea typeface="Calibri" panose="020F0502020204030204" pitchFamily="34" charset="0"/>
                    <a:cs typeface="CMSY10"/>
                  </a:rPr>
                  <a:t> </a:t>
                </a:r>
                <a:r>
                  <a:rPr lang="hu-HU" kern="0" dirty="0">
                    <a:effectLst/>
                    <a:ea typeface="Calibri" panose="020F0502020204030204" pitchFamily="34" charset="0"/>
                    <a:cs typeface="F58"/>
                  </a:rPr>
                  <a:t>a </a:t>
                </a:r>
                <a:r>
                  <a:rPr lang="hu-HU" i="1" kern="0" dirty="0">
                    <a:effectLst/>
                    <a:ea typeface="Calibri" panose="020F0502020204030204" pitchFamily="34" charset="0"/>
                    <a:cs typeface="CMMI12"/>
                  </a:rPr>
                  <a:t>v</a:t>
                </a:r>
                <a:r>
                  <a:rPr lang="hu-HU" kern="0" dirty="0">
                    <a:effectLst/>
                    <a:ea typeface="Calibri" panose="020F0502020204030204" pitchFamily="34" charset="0"/>
                    <a:cs typeface="CMMI12"/>
                  </a:rPr>
                  <a:t> </a:t>
                </a:r>
                <a:r>
                  <a:rPr lang="hu-HU" kern="0" dirty="0">
                    <a:effectLst/>
                    <a:ea typeface="Calibri" panose="020F0502020204030204" pitchFamily="34" charset="0"/>
                    <a:cs typeface="F58"/>
                  </a:rPr>
                  <a:t>csúcs már fekete </a:t>
                </a:r>
                <a14:m>
                  <m:oMath xmlns:m="http://schemas.openxmlformats.org/officeDocument/2006/math">
                    <m:r>
                      <a:rPr lang="hu-HU" i="1" kern="0">
                        <a:effectLst/>
                        <a:ea typeface="Calibri" panose="020F0502020204030204" pitchFamily="34" charset="0"/>
                        <a:cs typeface="F58"/>
                      </a:rPr>
                      <m:t>∧</m:t>
                    </m:r>
                  </m:oMath>
                </a14:m>
                <a:r>
                  <a:rPr lang="hu-HU" kern="0" dirty="0">
                    <a:effectLst/>
                    <a:ea typeface="Calibri" panose="020F0502020204030204" pitchFamily="34" charset="0"/>
                    <a:cs typeface="CMSY10"/>
                  </a:rPr>
                  <a:t> </a:t>
                </a:r>
                <a:r>
                  <a:rPr lang="hu-HU" i="1" kern="0" dirty="0">
                    <a:effectLst/>
                    <a:ea typeface="Calibri" panose="020F0502020204030204" pitchFamily="34" charset="0"/>
                    <a:cs typeface="CMMI12"/>
                  </a:rPr>
                  <a:t>d</a:t>
                </a:r>
                <a:r>
                  <a:rPr lang="hu-HU" kern="0" dirty="0">
                    <a:effectLst/>
                    <a:ea typeface="Calibri" panose="020F0502020204030204" pitchFamily="34" charset="0"/>
                    <a:cs typeface="CMR12"/>
                  </a:rPr>
                  <a:t>(</a:t>
                </a:r>
                <a:r>
                  <a:rPr lang="hu-HU" i="1" kern="0" dirty="0">
                    <a:effectLst/>
                    <a:ea typeface="Calibri" panose="020F0502020204030204" pitchFamily="34" charset="0"/>
                    <a:cs typeface="CMMI12"/>
                  </a:rPr>
                  <a:t>u</a:t>
                </a:r>
                <a:r>
                  <a:rPr lang="hu-HU" kern="0" dirty="0">
                    <a:effectLst/>
                    <a:ea typeface="Calibri" panose="020F0502020204030204" pitchFamily="34" charset="0"/>
                    <a:cs typeface="CMR12"/>
                  </a:rPr>
                  <a:t>) </a:t>
                </a:r>
                <a:r>
                  <a:rPr lang="hu-HU" kern="0" dirty="0">
                    <a:effectLst/>
                    <a:ea typeface="Calibri" panose="020F0502020204030204" pitchFamily="34" charset="0"/>
                    <a:cs typeface="CMMI12"/>
                  </a:rPr>
                  <a:t>&gt; </a:t>
                </a:r>
                <a:r>
                  <a:rPr lang="hu-HU" i="1" kern="0" dirty="0">
                    <a:effectLst/>
                    <a:ea typeface="Calibri" panose="020F0502020204030204" pitchFamily="34" charset="0"/>
                    <a:cs typeface="CMMI12"/>
                  </a:rPr>
                  <a:t>d</a:t>
                </a:r>
                <a:r>
                  <a:rPr lang="hu-HU" kern="0" dirty="0">
                    <a:effectLst/>
                    <a:ea typeface="Calibri" panose="020F0502020204030204" pitchFamily="34" charset="0"/>
                    <a:cs typeface="CMR12"/>
                  </a:rPr>
                  <a:t>(</a:t>
                </a:r>
                <a:r>
                  <a:rPr lang="hu-HU" i="1" kern="0" dirty="0">
                    <a:effectLst/>
                    <a:ea typeface="Calibri" panose="020F0502020204030204" pitchFamily="34" charset="0"/>
                    <a:cs typeface="CMMI12"/>
                  </a:rPr>
                  <a:t>v</a:t>
                </a:r>
                <a:r>
                  <a:rPr lang="hu-HU" kern="0" dirty="0">
                    <a:effectLst/>
                    <a:ea typeface="Calibri" panose="020F0502020204030204" pitchFamily="34" charset="0"/>
                    <a:cs typeface="CMR12"/>
                  </a:rPr>
                  <a:t>)</a:t>
                </a:r>
                <a:r>
                  <a:rPr lang="hu-HU" kern="0" dirty="0">
                    <a:effectLst/>
                    <a:ea typeface="Calibri" panose="020F0502020204030204" pitchFamily="34" charset="0"/>
                    <a:cs typeface="F58"/>
                  </a:rPr>
                  <a:t>. </a:t>
                </a:r>
                <a:endParaRPr lang="hu-HU" dirty="0"/>
              </a:p>
            </p:txBody>
          </p:sp>
        </mc:Choice>
        <mc:Fallback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04554834-CA5F-5979-6885-3E147E3909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84310" y="2407298"/>
                <a:ext cx="10018713" cy="4174124"/>
              </a:xfrm>
              <a:blipFill>
                <a:blip r:embed="rId2"/>
                <a:stretch>
                  <a:fillRect l="-1764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6203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kercs: vízszintes 9">
            <a:extLst>
              <a:ext uri="{FF2B5EF4-FFF2-40B4-BE49-F238E27FC236}">
                <a16:creationId xmlns:a16="http://schemas.microsoft.com/office/drawing/2014/main" id="{A4DA64C1-1254-B8CC-92ED-F0C681CAB253}"/>
              </a:ext>
            </a:extLst>
          </p:cNvPr>
          <p:cNvSpPr/>
          <p:nvPr/>
        </p:nvSpPr>
        <p:spPr>
          <a:xfrm>
            <a:off x="1857025" y="5877848"/>
            <a:ext cx="3375375" cy="634711"/>
          </a:xfrm>
          <a:prstGeom prst="horizontalScroll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4565FD42-5A08-3B0C-FE1D-D66564AC4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7200" y="0"/>
            <a:ext cx="10018713" cy="1086556"/>
          </a:xfrm>
        </p:spPr>
        <p:txBody>
          <a:bodyPr/>
          <a:lstStyle/>
          <a:p>
            <a:r>
              <a:rPr lang="hu-HU"/>
              <a:t>A mélységi gráfkeresés futási ideje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CC96B5E9-F4B3-042D-6A4A-82A540ACA9A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84310" y="980151"/>
                <a:ext cx="10018713" cy="5396088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hu-HU" dirty="0"/>
                  <a:t> </a:t>
                </a:r>
                <a:r>
                  <a:rPr lang="hu-HU" i="1" dirty="0"/>
                  <a:t>n</a:t>
                </a:r>
                <a:r>
                  <a:rPr lang="hu-HU" dirty="0"/>
                  <a:t> =|</a:t>
                </a:r>
                <a:r>
                  <a:rPr lang="hu-HU" i="1" dirty="0"/>
                  <a:t>G.V</a:t>
                </a:r>
                <a:r>
                  <a:rPr lang="hu-HU" dirty="0"/>
                  <a:t> | és </a:t>
                </a:r>
                <a:r>
                  <a:rPr lang="hu-HU" i="1" dirty="0"/>
                  <a:t>m</a:t>
                </a:r>
                <a:r>
                  <a:rPr lang="hu-HU" dirty="0"/>
                  <a:t> = |</a:t>
                </a:r>
                <a:r>
                  <a:rPr lang="hu-HU" i="1" dirty="0"/>
                  <a:t>G.E</a:t>
                </a:r>
                <a:r>
                  <a:rPr lang="hu-HU" dirty="0"/>
                  <a:t>| </a:t>
                </a:r>
              </a:p>
              <a:p>
                <a:r>
                  <a:rPr lang="hu-HU" dirty="0"/>
                  <a:t>DFS mindkét ciklusa </a:t>
                </a:r>
                <a:r>
                  <a:rPr lang="hu-HU" i="1" dirty="0"/>
                  <a:t>n</a:t>
                </a:r>
                <a:r>
                  <a:rPr lang="hu-HU" dirty="0"/>
                  <a:t>-szer fut le. </a:t>
                </a:r>
              </a:p>
              <a:p>
                <a:r>
                  <a:rPr lang="hu-HU" dirty="0" err="1"/>
                  <a:t>DFSvisit</a:t>
                </a:r>
                <a:r>
                  <a:rPr lang="hu-HU" dirty="0"/>
                  <a:t> rekurzív eljárás:</a:t>
                </a:r>
              </a:p>
              <a:p>
                <a:pPr lvl="1"/>
                <a:r>
                  <a:rPr lang="hu-HU" dirty="0"/>
                  <a:t>Mindegyik csúcsra, amikor először érjük el (fehér)egyszer</a:t>
                </a:r>
              </a:p>
              <a:p>
                <a:pPr lvl="1"/>
                <a:r>
                  <a:rPr lang="hu-HU" b="1" dirty="0"/>
                  <a:t>összesen </a:t>
                </a:r>
                <a:r>
                  <a:rPr lang="hu-HU" b="1" i="1" dirty="0"/>
                  <a:t>n</a:t>
                </a:r>
                <a:r>
                  <a:rPr lang="hu-HU" b="1" dirty="0"/>
                  <a:t>-szer </a:t>
                </a:r>
                <a:r>
                  <a:rPr lang="hu-HU" dirty="0" err="1"/>
                  <a:t>hívódik</a:t>
                </a:r>
                <a:r>
                  <a:rPr lang="hu-HU" dirty="0"/>
                  <a:t> meg </a:t>
                </a:r>
              </a:p>
              <a:p>
                <a:r>
                  <a:rPr lang="hu-HU" dirty="0"/>
                  <a:t>A </a:t>
                </a:r>
                <a:r>
                  <a:rPr lang="hu-HU" dirty="0" err="1"/>
                  <a:t>DFSvisit</a:t>
                </a:r>
                <a:r>
                  <a:rPr lang="hu-HU" dirty="0"/>
                  <a:t> ciklusa </a:t>
                </a:r>
              </a:p>
              <a:p>
                <a:pPr lvl="1"/>
                <a:r>
                  <a:rPr lang="hu-HU" dirty="0"/>
                  <a:t>mindegyik csúcsra annyit iterál, amennyi a kimeneti fokszáma. </a:t>
                </a:r>
              </a:p>
              <a:p>
                <a:pPr lvl="1"/>
                <a:r>
                  <a:rPr lang="hu-HU" dirty="0"/>
                  <a:t>Ez a ciklus tehát a gráf éleit dolgozza fel, mindegyiket egyszer. </a:t>
                </a:r>
              </a:p>
              <a:p>
                <a:pPr lvl="1"/>
                <a:r>
                  <a:rPr lang="hu-HU" dirty="0"/>
                  <a:t>Összesen </a:t>
                </a:r>
                <a:r>
                  <a:rPr lang="hu-HU" b="1" i="1" dirty="0"/>
                  <a:t>m</a:t>
                </a:r>
                <a:r>
                  <a:rPr lang="hu-HU" dirty="0"/>
                  <a:t> iterációt végez. </a:t>
                </a:r>
              </a:p>
              <a:p>
                <a:r>
                  <a:rPr lang="hu-HU" dirty="0"/>
                  <a:t>A DFS csak egyszer </a:t>
                </a:r>
                <a:r>
                  <a:rPr lang="hu-HU" dirty="0" err="1"/>
                  <a:t>hívódik</a:t>
                </a:r>
                <a:r>
                  <a:rPr lang="hu-HU" dirty="0"/>
                  <a:t> meg. </a:t>
                </a:r>
              </a:p>
              <a:p>
                <a:r>
                  <a:rPr lang="hu-HU" dirty="0" err="1"/>
                  <a:t>Tfh</a:t>
                </a:r>
                <a:r>
                  <a:rPr lang="hu-HU" dirty="0"/>
                  <a:t>! a </a:t>
                </a:r>
                <a:r>
                  <a:rPr lang="hu-HU" dirty="0" err="1"/>
                  <a:t>backEdge</a:t>
                </a:r>
                <a:r>
                  <a:rPr lang="hu-HU" dirty="0"/>
                  <a:t> eljárás: csak megjelöl egy visszaélet 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hu-HU"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hu-HU" dirty="0"/>
                  <a:t>(1) műveletigényű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hu-HU" dirty="0"/>
                  <a:t> és műveletigénye hozzávehető az őt meghívó ciklusiterációéhoz. 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hu-HU" dirty="0"/>
                  <a:t>Pontosan: (1+2</a:t>
                </a:r>
                <a:r>
                  <a:rPr lang="hu-HU" i="1" dirty="0"/>
                  <a:t>n</a:t>
                </a:r>
                <a:r>
                  <a:rPr lang="hu-HU" dirty="0"/>
                  <a:t>)+(</a:t>
                </a:r>
                <a:r>
                  <a:rPr lang="hu-HU" i="1" dirty="0" err="1"/>
                  <a:t>n</a:t>
                </a:r>
                <a:r>
                  <a:rPr lang="hu-HU" dirty="0" err="1"/>
                  <a:t>+</a:t>
                </a:r>
                <a:r>
                  <a:rPr lang="hu-HU" i="1" dirty="0" err="1"/>
                  <a:t>m</a:t>
                </a:r>
                <a:r>
                  <a:rPr lang="hu-HU" dirty="0"/>
                  <a:t>) = 3</a:t>
                </a:r>
                <a:r>
                  <a:rPr lang="hu-HU" i="1" dirty="0"/>
                  <a:t>n</a:t>
                </a:r>
                <a:r>
                  <a:rPr lang="hu-HU" dirty="0"/>
                  <a:t> + </a:t>
                </a:r>
                <a:r>
                  <a:rPr lang="hu-HU" i="1" dirty="0"/>
                  <a:t>m</a:t>
                </a:r>
                <a:r>
                  <a:rPr lang="hu-HU" dirty="0"/>
                  <a:t> + 1 lépés </a:t>
                </a:r>
              </a:p>
              <a:p>
                <a:pPr marL="720725">
                  <a:buFont typeface="Wingdings" panose="05000000000000000000" pitchFamily="2" charset="2"/>
                  <a:buChar char="Ø"/>
                </a:pPr>
                <a:r>
                  <a:rPr lang="hu-HU" i="1" dirty="0"/>
                  <a:t>MT</a:t>
                </a:r>
                <a:r>
                  <a:rPr lang="hu-HU" dirty="0"/>
                  <a:t>(</a:t>
                </a:r>
                <a:r>
                  <a:rPr lang="hu-HU" i="1" dirty="0"/>
                  <a:t>n</a:t>
                </a:r>
                <a:r>
                  <a:rPr lang="hu-HU" dirty="0"/>
                  <a:t>); </a:t>
                </a:r>
                <a:r>
                  <a:rPr lang="hu-HU" i="1" dirty="0" err="1"/>
                  <a:t>mT</a:t>
                </a:r>
                <a:r>
                  <a:rPr lang="hu-HU" dirty="0"/>
                  <a:t>(</a:t>
                </a:r>
                <a:r>
                  <a:rPr lang="hu-HU" i="1" dirty="0"/>
                  <a:t>n</a:t>
                </a:r>
                <a:r>
                  <a:rPr lang="hu-HU" dirty="0"/>
                  <a:t>) </a:t>
                </a:r>
                <a14:m>
                  <m:oMath xmlns:m="http://schemas.openxmlformats.org/officeDocument/2006/math">
                    <m:r>
                      <a:rPr lang="hu-HU" b="1" i="1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hu-HU"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hu-HU" dirty="0"/>
                  <a:t>(</a:t>
                </a:r>
                <a:r>
                  <a:rPr lang="hu-HU" i="1" dirty="0"/>
                  <a:t>n</a:t>
                </a:r>
                <a:r>
                  <a:rPr lang="hu-HU" dirty="0"/>
                  <a:t> + </a:t>
                </a:r>
                <a:r>
                  <a:rPr lang="hu-HU" i="1" dirty="0"/>
                  <a:t>m</a:t>
                </a:r>
                <a:r>
                  <a:rPr lang="hu-HU" dirty="0"/>
                  <a:t>)</a:t>
                </a:r>
              </a:p>
            </p:txBody>
          </p:sp>
        </mc:Choice>
        <mc:Fallback xmlns="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CC96B5E9-F4B3-042D-6A4A-82A540ACA9A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84310" y="980151"/>
                <a:ext cx="10018713" cy="5396088"/>
              </a:xfrm>
              <a:blipFill>
                <a:blip r:embed="rId2"/>
                <a:stretch>
                  <a:fillRect l="-1156" t="-3503" b="-2938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Kép 3">
            <a:extLst>
              <a:ext uri="{FF2B5EF4-FFF2-40B4-BE49-F238E27FC236}">
                <a16:creationId xmlns:a16="http://schemas.microsoft.com/office/drawing/2014/main" id="{728A0B0C-881F-3A9F-2C1A-F5A9835D08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5869" y="959555"/>
            <a:ext cx="3246176" cy="2878684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7D5195EC-A23E-87FA-8418-C513EE0E47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2615" y="3944645"/>
            <a:ext cx="3690336" cy="2772223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sp>
        <p:nvSpPr>
          <p:cNvPr id="6" name="Szövegdoboz 5">
            <a:extLst>
              <a:ext uri="{FF2B5EF4-FFF2-40B4-BE49-F238E27FC236}">
                <a16:creationId xmlns:a16="http://schemas.microsoft.com/office/drawing/2014/main" id="{CBCCDE6D-F362-49DE-B8C4-148655788D63}"/>
              </a:ext>
            </a:extLst>
          </p:cNvPr>
          <p:cNvSpPr txBox="1"/>
          <p:nvPr/>
        </p:nvSpPr>
        <p:spPr>
          <a:xfrm>
            <a:off x="8652632" y="1446533"/>
            <a:ext cx="77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/>
              <a:t>n</a:t>
            </a:r>
            <a:r>
              <a:rPr lang="hu-HU"/>
              <a:t>-szer</a:t>
            </a:r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A9A2FC5A-FAF0-9456-B303-C1C6B75221D3}"/>
              </a:ext>
            </a:extLst>
          </p:cNvPr>
          <p:cNvSpPr txBox="1"/>
          <p:nvPr/>
        </p:nvSpPr>
        <p:spPr>
          <a:xfrm>
            <a:off x="8707609" y="2428300"/>
            <a:ext cx="77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/>
              <a:t>n</a:t>
            </a:r>
            <a:r>
              <a:rPr lang="hu-HU"/>
              <a:t>-szer</a:t>
            </a:r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4ADBFA95-6912-8471-13E2-44D758BD0DAE}"/>
              </a:ext>
            </a:extLst>
          </p:cNvPr>
          <p:cNvSpPr txBox="1"/>
          <p:nvPr/>
        </p:nvSpPr>
        <p:spPr>
          <a:xfrm>
            <a:off x="8689679" y="960757"/>
            <a:ext cx="75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/>
              <a:t>1-szer</a:t>
            </a:r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FCAFD0DC-F1A3-2347-D10D-EA89EE086E13}"/>
              </a:ext>
            </a:extLst>
          </p:cNvPr>
          <p:cNvSpPr txBox="1"/>
          <p:nvPr/>
        </p:nvSpPr>
        <p:spPr>
          <a:xfrm>
            <a:off x="7684781" y="3964482"/>
            <a:ext cx="77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/>
              <a:t>n</a:t>
            </a:r>
            <a:r>
              <a:rPr lang="hu-HU" dirty="0"/>
              <a:t>-szer</a:t>
            </a:r>
          </a:p>
        </p:txBody>
      </p:sp>
      <p:sp>
        <p:nvSpPr>
          <p:cNvPr id="12" name="Szövegdoboz 11">
            <a:extLst>
              <a:ext uri="{FF2B5EF4-FFF2-40B4-BE49-F238E27FC236}">
                <a16:creationId xmlns:a16="http://schemas.microsoft.com/office/drawing/2014/main" id="{D8D4FB4C-8B14-E9F1-034E-FBA5AD30C097}"/>
              </a:ext>
            </a:extLst>
          </p:cNvPr>
          <p:cNvSpPr txBox="1"/>
          <p:nvPr/>
        </p:nvSpPr>
        <p:spPr>
          <a:xfrm>
            <a:off x="8262615" y="4722982"/>
            <a:ext cx="830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/>
              <a:t>m</a:t>
            </a:r>
            <a:r>
              <a:rPr lang="hu-HU"/>
              <a:t>-szer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Szövegdoboz 12">
                <a:extLst>
                  <a:ext uri="{FF2B5EF4-FFF2-40B4-BE49-F238E27FC236}">
                    <a16:creationId xmlns:a16="http://schemas.microsoft.com/office/drawing/2014/main" id="{18BB58BC-18EF-FB6A-60A8-3E539DABFFC3}"/>
                  </a:ext>
                </a:extLst>
              </p:cNvPr>
              <p:cNvSpPr txBox="1"/>
              <p:nvPr/>
            </p:nvSpPr>
            <p:spPr>
              <a:xfrm>
                <a:off x="10673417" y="5982258"/>
                <a:ext cx="59070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hu-HU" smtClean="0"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hu-HU"/>
                  <a:t>(1)</a:t>
                </a:r>
              </a:p>
            </p:txBody>
          </p:sp>
        </mc:Choice>
        <mc:Fallback xmlns="">
          <p:sp>
            <p:nvSpPr>
              <p:cNvPr id="13" name="Szövegdoboz 12">
                <a:extLst>
                  <a:ext uri="{FF2B5EF4-FFF2-40B4-BE49-F238E27FC236}">
                    <a16:creationId xmlns:a16="http://schemas.microsoft.com/office/drawing/2014/main" id="{18BB58BC-18EF-FB6A-60A8-3E539DABFF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73417" y="5982258"/>
                <a:ext cx="590701" cy="369332"/>
              </a:xfrm>
              <a:prstGeom prst="rect">
                <a:avLst/>
              </a:prstGeom>
              <a:blipFill>
                <a:blip r:embed="rId5"/>
                <a:stretch>
                  <a:fillRect t="-8197" r="-412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5769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6" grpId="0"/>
      <p:bldP spid="7" grpId="0"/>
      <p:bldP spid="8" grpId="0"/>
      <p:bldP spid="9" grpId="0"/>
      <p:bldP spid="12" grpId="0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E432807-0D54-4B2D-F968-273663C58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1587" y="699797"/>
            <a:ext cx="10018713" cy="890081"/>
          </a:xfrm>
        </p:spPr>
        <p:txBody>
          <a:bodyPr/>
          <a:lstStyle/>
          <a:p>
            <a:r>
              <a:rPr lang="hu-HU"/>
              <a:t>A DAG tulajdonság eldöntése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D997217-F35F-E818-CBB5-4DBB85F348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9877" y="1828799"/>
            <a:ext cx="10018713" cy="4348065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 startAt="3"/>
            </a:pPr>
            <a:r>
              <a:rPr lang="hu-HU" b="1" kern="0">
                <a:solidFill>
                  <a:schemeClr val="accent1">
                    <a:lumMod val="75000"/>
                  </a:schemeClr>
                </a:solidFill>
                <a:effectLst/>
                <a:ea typeface="Calibri" panose="020F0502020204030204" pitchFamily="34" charset="0"/>
                <a:cs typeface="F35"/>
              </a:rPr>
              <a:t>Definíció.</a:t>
            </a:r>
            <a:r>
              <a:rPr lang="hu-HU" kern="0">
                <a:effectLst/>
                <a:ea typeface="Calibri" panose="020F0502020204030204" pitchFamily="34" charset="0"/>
                <a:cs typeface="F35"/>
              </a:rPr>
              <a:t> </a:t>
            </a:r>
            <a:r>
              <a:rPr lang="hu-HU" kern="0">
                <a:effectLst/>
                <a:ea typeface="Calibri" panose="020F0502020204030204" pitchFamily="34" charset="0"/>
                <a:cs typeface="F58"/>
              </a:rPr>
              <a:t>A </a:t>
            </a:r>
            <a:r>
              <a:rPr lang="hu-HU" i="1" kern="0">
                <a:effectLst/>
                <a:ea typeface="Calibri" panose="020F0502020204030204" pitchFamily="34" charset="0"/>
                <a:cs typeface="CMMI12"/>
              </a:rPr>
              <a:t>G</a:t>
            </a:r>
            <a:r>
              <a:rPr lang="hu-HU" kern="0">
                <a:effectLst/>
                <a:ea typeface="Calibri" panose="020F0502020204030204" pitchFamily="34" charset="0"/>
                <a:cs typeface="CMMI12"/>
              </a:rPr>
              <a:t> </a:t>
            </a:r>
            <a:r>
              <a:rPr lang="hu-HU" kern="0">
                <a:effectLst/>
                <a:ea typeface="Calibri" panose="020F0502020204030204" pitchFamily="34" charset="0"/>
                <a:cs typeface="F58"/>
              </a:rPr>
              <a:t>irányított gráf akkor DAG (</a:t>
            </a:r>
            <a:r>
              <a:rPr lang="hu-HU" kern="0" err="1">
                <a:effectLst/>
                <a:ea typeface="Calibri" panose="020F0502020204030204" pitchFamily="34" charset="0"/>
                <a:cs typeface="F58"/>
              </a:rPr>
              <a:t>Directed</a:t>
            </a:r>
            <a:r>
              <a:rPr lang="hu-HU" kern="0">
                <a:effectLst/>
                <a:ea typeface="Calibri" panose="020F0502020204030204" pitchFamily="34" charset="0"/>
                <a:cs typeface="F58"/>
              </a:rPr>
              <a:t> </a:t>
            </a:r>
            <a:r>
              <a:rPr lang="hu-HU" kern="0" err="1">
                <a:effectLst/>
                <a:ea typeface="Calibri" panose="020F0502020204030204" pitchFamily="34" charset="0"/>
                <a:cs typeface="F58"/>
              </a:rPr>
              <a:t>Acyclic</a:t>
            </a:r>
            <a:r>
              <a:rPr lang="hu-HU" kern="0">
                <a:effectLst/>
                <a:ea typeface="Calibri" panose="020F0502020204030204" pitchFamily="34" charset="0"/>
                <a:cs typeface="F58"/>
              </a:rPr>
              <a:t> </a:t>
            </a:r>
            <a:r>
              <a:rPr lang="hu-HU" kern="0" err="1">
                <a:effectLst/>
                <a:ea typeface="Calibri" panose="020F0502020204030204" pitchFamily="34" charset="0"/>
                <a:cs typeface="F58"/>
              </a:rPr>
              <a:t>Graph</a:t>
            </a:r>
            <a:r>
              <a:rPr lang="hu-HU" kern="0">
                <a:effectLst/>
                <a:ea typeface="Calibri" panose="020F0502020204030204" pitchFamily="34" charset="0"/>
                <a:cs typeface="F58"/>
              </a:rPr>
              <a:t> = körmentes irányított gráf ), ha nem tartalmaz irányított kört. </a:t>
            </a:r>
            <a:endParaRPr lang="hu-HU" kern="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u-HU" sz="2000" kern="0">
                <a:effectLst/>
                <a:ea typeface="Calibri" panose="020F0502020204030204" pitchFamily="34" charset="0"/>
                <a:cs typeface="F16"/>
              </a:rPr>
              <a:t>A DAG-ok a gráfok fontos osztályát képezik: sok hasznos </a:t>
            </a:r>
            <a:r>
              <a:rPr lang="hu-HU" sz="2000" kern="0" err="1">
                <a:effectLst/>
                <a:ea typeface="Calibri" panose="020F0502020204030204" pitchFamily="34" charset="0"/>
                <a:cs typeface="F16"/>
              </a:rPr>
              <a:t>algorimus</a:t>
            </a:r>
            <a:r>
              <a:rPr lang="hu-HU" sz="2000" kern="0">
                <a:effectLst/>
                <a:ea typeface="Calibri" panose="020F0502020204030204" pitchFamily="34" charset="0"/>
                <a:cs typeface="F16"/>
              </a:rPr>
              <a:t> </a:t>
            </a:r>
            <a:r>
              <a:rPr lang="hu-HU" sz="2000" kern="0" err="1">
                <a:effectLst/>
                <a:ea typeface="Calibri" panose="020F0502020204030204" pitchFamily="34" charset="0"/>
                <a:cs typeface="F16"/>
              </a:rPr>
              <a:t>DAGot</a:t>
            </a:r>
            <a:r>
              <a:rPr lang="hu-HU" sz="2000" kern="0">
                <a:effectLst/>
                <a:ea typeface="Calibri" panose="020F0502020204030204" pitchFamily="34" charset="0"/>
                <a:cs typeface="F16"/>
              </a:rPr>
              <a:t> vár a bemenetén </a:t>
            </a:r>
            <a:endParaRPr lang="hu-HU" sz="2000" kern="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hu-HU" sz="1800" kern="0">
                <a:effectLst/>
                <a:ea typeface="Calibri" panose="020F0502020204030204" pitchFamily="34" charset="0"/>
                <a:cs typeface="F16"/>
              </a:rPr>
              <a:t>az input ellenőrzése is szükséges lehet </a:t>
            </a:r>
            <a:endParaRPr lang="hu-HU" sz="1800" kern="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u-HU" sz="2000" kern="0">
                <a:ea typeface="Calibri" panose="020F0502020204030204" pitchFamily="34" charset="0"/>
                <a:cs typeface="F16"/>
              </a:rPr>
              <a:t>Ha</a:t>
            </a:r>
            <a:r>
              <a:rPr lang="hu-HU" sz="2000" kern="0">
                <a:effectLst/>
                <a:ea typeface="Calibri" panose="020F0502020204030204" pitchFamily="34" charset="0"/>
                <a:cs typeface="F16"/>
              </a:rPr>
              <a:t> a mélységi bejárás egy </a:t>
            </a:r>
            <a:r>
              <a:rPr lang="hu-HU" sz="2000" kern="0">
                <a:effectLst/>
                <a:ea typeface="Calibri" panose="020F0502020204030204" pitchFamily="34" charset="0"/>
                <a:cs typeface="CMR12"/>
              </a:rPr>
              <a:t>(</a:t>
            </a:r>
            <a:r>
              <a:rPr lang="hu-HU" sz="2000" i="1" kern="0">
                <a:effectLst/>
                <a:ea typeface="Calibri" panose="020F0502020204030204" pitchFamily="34" charset="0"/>
                <a:cs typeface="CMMI12"/>
              </a:rPr>
              <a:t>u</a:t>
            </a:r>
            <a:r>
              <a:rPr lang="hu-HU" sz="2000" kern="0">
                <a:effectLst/>
                <a:ea typeface="Calibri" panose="020F0502020204030204" pitchFamily="34" charset="0"/>
                <a:cs typeface="CMMI12"/>
              </a:rPr>
              <a:t>, </a:t>
            </a:r>
            <a:r>
              <a:rPr lang="hu-HU" sz="2000" i="1" kern="0">
                <a:effectLst/>
                <a:ea typeface="Calibri" panose="020F0502020204030204" pitchFamily="34" charset="0"/>
                <a:cs typeface="CMMI12"/>
              </a:rPr>
              <a:t>v</a:t>
            </a:r>
            <a:r>
              <a:rPr lang="hu-HU" sz="2000" kern="0">
                <a:effectLst/>
                <a:ea typeface="Calibri" panose="020F0502020204030204" pitchFamily="34" charset="0"/>
                <a:cs typeface="CMR12"/>
              </a:rPr>
              <a:t>) </a:t>
            </a:r>
            <a:r>
              <a:rPr lang="hu-HU" sz="2000" kern="0">
                <a:effectLst/>
                <a:ea typeface="Calibri" panose="020F0502020204030204" pitchFamily="34" charset="0"/>
                <a:cs typeface="F16"/>
              </a:rPr>
              <a:t>vissza-élet talál -&gt; irányított kört is talált a gráfban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hu-HU" sz="1800" kern="0">
                <a:effectLst/>
                <a:ea typeface="Calibri" panose="020F0502020204030204" pitchFamily="34" charset="0"/>
                <a:cs typeface="F16"/>
              </a:rPr>
              <a:t>ekkor a vissza-él a definíciója szerint egy mélységi fában az </a:t>
            </a:r>
            <a:r>
              <a:rPr lang="hu-HU" sz="1800" i="1" kern="0">
                <a:effectLst/>
                <a:ea typeface="Calibri" panose="020F0502020204030204" pitchFamily="34" charset="0"/>
                <a:cs typeface="CMMI12"/>
              </a:rPr>
              <a:t>u</a:t>
            </a:r>
            <a:r>
              <a:rPr lang="hu-HU" sz="1800" kern="0">
                <a:effectLst/>
                <a:ea typeface="Calibri" panose="020F0502020204030204" pitchFamily="34" charset="0"/>
                <a:cs typeface="CMMI12"/>
              </a:rPr>
              <a:t> </a:t>
            </a:r>
            <a:r>
              <a:rPr lang="hu-HU" sz="1800" kern="0">
                <a:effectLst/>
                <a:ea typeface="Calibri" panose="020F0502020204030204" pitchFamily="34" charset="0"/>
                <a:cs typeface="F16"/>
              </a:rPr>
              <a:t>csúcs egyik őse a </a:t>
            </a:r>
            <a:r>
              <a:rPr lang="hu-HU" sz="1800" i="1" kern="0">
                <a:effectLst/>
                <a:ea typeface="Calibri" panose="020F0502020204030204" pitchFamily="34" charset="0"/>
                <a:cs typeface="CMMI12"/>
              </a:rPr>
              <a:t>v</a:t>
            </a:r>
            <a:r>
              <a:rPr lang="hu-HU" sz="1800" kern="0">
                <a:effectLst/>
                <a:ea typeface="Calibri" panose="020F0502020204030204" pitchFamily="34" charset="0"/>
                <a:cs typeface="CMMI12"/>
              </a:rPr>
              <a:t> </a:t>
            </a:r>
            <a:r>
              <a:rPr lang="hu-HU" sz="1800" kern="0">
                <a:effectLst/>
                <a:ea typeface="Calibri" panose="020F0502020204030204" pitchFamily="34" charset="0"/>
                <a:cs typeface="F16"/>
              </a:rPr>
              <a:t>csúcs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hu-HU" sz="1800" kern="0">
                <a:effectLst/>
                <a:ea typeface="Calibri" panose="020F0502020204030204" pitchFamily="34" charset="0"/>
                <a:cs typeface="F16"/>
              </a:rPr>
              <a:t>és a </a:t>
            </a:r>
            <a:r>
              <a:rPr lang="hu-HU" sz="1800" i="1" kern="0">
                <a:effectLst/>
                <a:ea typeface="Calibri" panose="020F0502020204030204" pitchFamily="34" charset="0"/>
                <a:cs typeface="CMMI12"/>
              </a:rPr>
              <a:t>v</a:t>
            </a:r>
            <a:r>
              <a:rPr lang="hu-HU" sz="1800" kern="0">
                <a:effectLst/>
                <a:ea typeface="Calibri" panose="020F0502020204030204" pitchFamily="34" charset="0"/>
                <a:cs typeface="F16"/>
              </a:rPr>
              <a:t>-</a:t>
            </a:r>
            <a:r>
              <a:rPr lang="hu-HU" sz="1800" kern="0" err="1">
                <a:effectLst/>
                <a:ea typeface="Calibri" panose="020F0502020204030204" pitchFamily="34" charset="0"/>
                <a:cs typeface="F16"/>
              </a:rPr>
              <a:t>ből</a:t>
            </a:r>
            <a:r>
              <a:rPr lang="hu-HU" sz="1800" kern="0">
                <a:effectLst/>
                <a:ea typeface="Calibri" panose="020F0502020204030204" pitchFamily="34" charset="0"/>
                <a:cs typeface="F16"/>
              </a:rPr>
              <a:t> </a:t>
            </a:r>
            <a:r>
              <a:rPr lang="hu-HU" sz="1800" i="1" kern="0">
                <a:effectLst/>
                <a:ea typeface="Calibri" panose="020F0502020204030204" pitchFamily="34" charset="0"/>
                <a:cs typeface="CMMI12"/>
              </a:rPr>
              <a:t>u</a:t>
            </a:r>
            <a:r>
              <a:rPr lang="hu-HU" sz="1800" kern="0">
                <a:effectLst/>
                <a:ea typeface="Calibri" panose="020F0502020204030204" pitchFamily="34" charset="0"/>
                <a:cs typeface="F16"/>
              </a:rPr>
              <a:t>-</a:t>
            </a:r>
            <a:r>
              <a:rPr lang="hu-HU" sz="1800" kern="0" err="1">
                <a:effectLst/>
                <a:ea typeface="Calibri" panose="020F0502020204030204" pitchFamily="34" charset="0"/>
                <a:cs typeface="F16"/>
              </a:rPr>
              <a:t>ba</a:t>
            </a:r>
            <a:r>
              <a:rPr lang="hu-HU" sz="1800" kern="0">
                <a:effectLst/>
                <a:ea typeface="Calibri" panose="020F0502020204030204" pitchFamily="34" charset="0"/>
                <a:cs typeface="F16"/>
              </a:rPr>
              <a:t> vezető, fa-élekből álló út az </a:t>
            </a:r>
            <a:r>
              <a:rPr lang="hu-HU" sz="1800" kern="0">
                <a:effectLst/>
                <a:ea typeface="Calibri" panose="020F0502020204030204" pitchFamily="34" charset="0"/>
                <a:cs typeface="CMR12"/>
              </a:rPr>
              <a:t>(</a:t>
            </a:r>
            <a:r>
              <a:rPr lang="hu-HU" sz="1800" i="1" kern="0">
                <a:effectLst/>
                <a:ea typeface="Calibri" panose="020F0502020204030204" pitchFamily="34" charset="0"/>
                <a:cs typeface="CMMI12"/>
              </a:rPr>
              <a:t>u</a:t>
            </a:r>
            <a:r>
              <a:rPr lang="hu-HU" sz="1800" kern="0">
                <a:effectLst/>
                <a:ea typeface="Calibri" panose="020F0502020204030204" pitchFamily="34" charset="0"/>
                <a:cs typeface="CMMI12"/>
              </a:rPr>
              <a:t>, </a:t>
            </a:r>
            <a:r>
              <a:rPr lang="hu-HU" sz="1800" i="1" kern="0">
                <a:effectLst/>
                <a:ea typeface="Calibri" panose="020F0502020204030204" pitchFamily="34" charset="0"/>
                <a:cs typeface="CMMI12"/>
              </a:rPr>
              <a:t>v</a:t>
            </a:r>
            <a:r>
              <a:rPr lang="hu-HU" sz="1800" kern="0">
                <a:effectLst/>
                <a:ea typeface="Calibri" panose="020F0502020204030204" pitchFamily="34" charset="0"/>
                <a:cs typeface="CMR12"/>
              </a:rPr>
              <a:t>) </a:t>
            </a:r>
            <a:r>
              <a:rPr lang="hu-HU" sz="1800" kern="0">
                <a:effectLst/>
                <a:ea typeface="Calibri" panose="020F0502020204030204" pitchFamily="34" charset="0"/>
                <a:cs typeface="F16"/>
              </a:rPr>
              <a:t>éllel együtt irányított kört alkot</a:t>
            </a:r>
            <a:endParaRPr lang="hu-HU" sz="1800" kern="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23994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E432807-0D54-4B2D-F968-273663C58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7612" y="774441"/>
            <a:ext cx="10018713" cy="890081"/>
          </a:xfrm>
        </p:spPr>
        <p:txBody>
          <a:bodyPr/>
          <a:lstStyle/>
          <a:p>
            <a:r>
              <a:rPr lang="hu-HU"/>
              <a:t>A DAG tulajdonság eldöntése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D997217-F35F-E818-CBB5-4DBB85F348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1885" y="1664522"/>
            <a:ext cx="10018713" cy="4590661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u-HU" sz="2000" kern="0">
                <a:effectLst/>
                <a:ea typeface="Calibri" panose="020F0502020204030204" pitchFamily="34" charset="0"/>
                <a:cs typeface="F16"/>
              </a:rPr>
              <a:t>Bebizonyítható, hogy ha a </a:t>
            </a:r>
            <a:r>
              <a:rPr lang="hu-HU" sz="2000" i="1" kern="0">
                <a:effectLst/>
                <a:ea typeface="Calibri" panose="020F0502020204030204" pitchFamily="34" charset="0"/>
                <a:cs typeface="CMMI12"/>
              </a:rPr>
              <a:t>G</a:t>
            </a:r>
            <a:r>
              <a:rPr lang="hu-HU" sz="2000" kern="0">
                <a:effectLst/>
                <a:ea typeface="Calibri" panose="020F0502020204030204" pitchFamily="34" charset="0"/>
                <a:cs typeface="CMMI12"/>
              </a:rPr>
              <a:t> </a:t>
            </a:r>
            <a:r>
              <a:rPr lang="hu-HU" sz="2000" kern="0">
                <a:effectLst/>
                <a:ea typeface="Calibri" panose="020F0502020204030204" pitchFamily="34" charset="0"/>
                <a:cs typeface="F16"/>
              </a:rPr>
              <a:t>irányított gráf nem DAG (irányított kört tartalmaz) </a:t>
            </a:r>
            <a:br>
              <a:rPr lang="hu-HU" sz="2000" kern="0">
                <a:effectLst/>
                <a:ea typeface="Calibri" panose="020F0502020204030204" pitchFamily="34" charset="0"/>
                <a:cs typeface="F16"/>
              </a:rPr>
            </a:br>
            <a:r>
              <a:rPr lang="hu-HU" sz="2000" kern="0">
                <a:effectLst/>
                <a:ea typeface="Calibri" panose="020F0502020204030204" pitchFamily="34" charset="0"/>
                <a:cs typeface="F16"/>
              </a:rPr>
              <a:t>-&gt;a DFS fog visszaélet, és ezzel irányított kört találni </a:t>
            </a:r>
            <a:endParaRPr lang="hu-HU" sz="2000" kern="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hu-HU" sz="1800" kern="0">
                <a:effectLst/>
                <a:ea typeface="Calibri" panose="020F0502020204030204" pitchFamily="34" charset="0"/>
                <a:cs typeface="F16"/>
              </a:rPr>
              <a:t>Az viszont nem garantált, hogy az összes irányított kört megtalálja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 startAt="4"/>
            </a:pPr>
            <a:r>
              <a:rPr lang="hu-HU" b="1" kern="0">
                <a:solidFill>
                  <a:schemeClr val="accent1">
                    <a:lumMod val="75000"/>
                  </a:schemeClr>
                </a:solidFill>
                <a:effectLst/>
                <a:ea typeface="Calibri" panose="020F0502020204030204" pitchFamily="34" charset="0"/>
                <a:cs typeface="F35"/>
              </a:rPr>
              <a:t>Tétel</a:t>
            </a:r>
            <a:r>
              <a:rPr lang="hu-HU" kern="0">
                <a:effectLst/>
                <a:ea typeface="Calibri" panose="020F0502020204030204" pitchFamily="34" charset="0"/>
                <a:cs typeface="F35"/>
              </a:rPr>
              <a:t>. </a:t>
            </a:r>
            <a:r>
              <a:rPr lang="hu-HU" kern="0">
                <a:effectLst/>
                <a:ea typeface="Calibri" panose="020F0502020204030204" pitchFamily="34" charset="0"/>
                <a:cs typeface="F58"/>
              </a:rPr>
              <a:t>A </a:t>
            </a:r>
            <a:r>
              <a:rPr lang="hu-HU" i="1" kern="0">
                <a:effectLst/>
                <a:ea typeface="Calibri" panose="020F0502020204030204" pitchFamily="34" charset="0"/>
                <a:cs typeface="CMMI12"/>
              </a:rPr>
              <a:t>G</a:t>
            </a:r>
            <a:r>
              <a:rPr lang="hu-HU" kern="0">
                <a:effectLst/>
                <a:ea typeface="Calibri" panose="020F0502020204030204" pitchFamily="34" charset="0"/>
                <a:cs typeface="CMMI12"/>
              </a:rPr>
              <a:t> </a:t>
            </a:r>
            <a:r>
              <a:rPr lang="hu-HU" kern="0">
                <a:effectLst/>
                <a:ea typeface="Calibri" panose="020F0502020204030204" pitchFamily="34" charset="0"/>
                <a:cs typeface="F58"/>
              </a:rPr>
              <a:t>irányított gráf DAG </a:t>
            </a:r>
            <a:r>
              <a:rPr lang="hu-HU" kern="0">
                <a:effectLst/>
                <a:ea typeface="Calibri" panose="020F0502020204030204" pitchFamily="34" charset="0"/>
                <a:cs typeface="Cambria Math" panose="02040503050406030204" pitchFamily="18" charset="0"/>
              </a:rPr>
              <a:t>⟺</a:t>
            </a:r>
            <a:r>
              <a:rPr lang="hu-HU" kern="0">
                <a:effectLst/>
                <a:ea typeface="Calibri" panose="020F0502020204030204" pitchFamily="34" charset="0"/>
                <a:cs typeface="CMSY10"/>
              </a:rPr>
              <a:t> </a:t>
            </a:r>
            <a:r>
              <a:rPr lang="hu-HU" kern="0">
                <a:effectLst/>
                <a:ea typeface="Calibri" panose="020F0502020204030204" pitchFamily="34" charset="0"/>
                <a:cs typeface="F58"/>
              </a:rPr>
              <a:t>a mélységi bejárás nem talál </a:t>
            </a:r>
            <a:r>
              <a:rPr lang="hu-HU" kern="0">
                <a:effectLst/>
                <a:ea typeface="Calibri" panose="020F0502020204030204" pitchFamily="34" charset="0"/>
                <a:cs typeface="CMMI12"/>
              </a:rPr>
              <a:t>G</a:t>
            </a:r>
            <a:r>
              <a:rPr lang="hu-HU" kern="0">
                <a:effectLst/>
                <a:ea typeface="Calibri" panose="020F0502020204030204" pitchFamily="34" charset="0"/>
                <a:cs typeface="F58"/>
              </a:rPr>
              <a:t>-ben vissza-élet. </a:t>
            </a:r>
            <a:br>
              <a:rPr lang="hu-HU" kern="0">
                <a:effectLst/>
                <a:ea typeface="Calibri" panose="020F0502020204030204" pitchFamily="34" charset="0"/>
                <a:cs typeface="F58"/>
              </a:rPr>
            </a:br>
            <a:r>
              <a:rPr lang="hu-HU" kern="0">
                <a:effectLst/>
                <a:ea typeface="Calibri" panose="020F0502020204030204" pitchFamily="34" charset="0"/>
                <a:cs typeface="F58"/>
              </a:rPr>
              <a:t>Ha a DFS talál egy </a:t>
            </a:r>
            <a:r>
              <a:rPr lang="hu-HU" kern="0">
                <a:effectLst/>
                <a:ea typeface="Calibri" panose="020F0502020204030204" pitchFamily="34" charset="0"/>
                <a:cs typeface="CMR12"/>
              </a:rPr>
              <a:t>(</a:t>
            </a:r>
            <a:r>
              <a:rPr lang="hu-HU" i="1" kern="0">
                <a:effectLst/>
                <a:ea typeface="Calibri" panose="020F0502020204030204" pitchFamily="34" charset="0"/>
                <a:cs typeface="CMMI12"/>
              </a:rPr>
              <a:t>u</a:t>
            </a:r>
            <a:r>
              <a:rPr lang="hu-HU" kern="0">
                <a:effectLst/>
                <a:ea typeface="Calibri" panose="020F0502020204030204" pitchFamily="34" charset="0"/>
                <a:cs typeface="CMMI12"/>
              </a:rPr>
              <a:t>, </a:t>
            </a:r>
            <a:r>
              <a:rPr lang="hu-HU" i="1" kern="0">
                <a:effectLst/>
                <a:ea typeface="Calibri" panose="020F0502020204030204" pitchFamily="34" charset="0"/>
                <a:cs typeface="CMMI12"/>
              </a:rPr>
              <a:t>v</a:t>
            </a:r>
            <a:r>
              <a:rPr lang="hu-HU" kern="0">
                <a:effectLst/>
                <a:ea typeface="Calibri" panose="020F0502020204030204" pitchFamily="34" charset="0"/>
                <a:cs typeface="CMR12"/>
              </a:rPr>
              <a:t>) </a:t>
            </a:r>
            <a:r>
              <a:rPr lang="hu-HU" kern="0">
                <a:effectLst/>
                <a:ea typeface="Calibri" panose="020F0502020204030204" pitchFamily="34" charset="0"/>
                <a:cs typeface="F58"/>
              </a:rPr>
              <a:t>vissza-élet, akkor az &lt;</a:t>
            </a:r>
            <a:r>
              <a:rPr lang="hu-HU" i="1" kern="0">
                <a:effectLst/>
                <a:ea typeface="Calibri" panose="020F0502020204030204" pitchFamily="34" charset="0"/>
                <a:cs typeface="CMMI12"/>
              </a:rPr>
              <a:t>u</a:t>
            </a:r>
            <a:r>
              <a:rPr lang="hu-HU" kern="0">
                <a:effectLst/>
                <a:ea typeface="Calibri" panose="020F0502020204030204" pitchFamily="34" charset="0"/>
                <a:cs typeface="CMMI12"/>
              </a:rPr>
              <a:t>, </a:t>
            </a:r>
            <a:r>
              <a:rPr lang="hu-HU" i="1" kern="0">
                <a:effectLst/>
                <a:ea typeface="Calibri" panose="020F0502020204030204" pitchFamily="34" charset="0"/>
                <a:cs typeface="CMMI12"/>
              </a:rPr>
              <a:t>π</a:t>
            </a:r>
            <a:r>
              <a:rPr lang="hu-HU" kern="0">
                <a:effectLst/>
                <a:ea typeface="Calibri" panose="020F0502020204030204" pitchFamily="34" charset="0"/>
                <a:cs typeface="CMR12"/>
              </a:rPr>
              <a:t>(</a:t>
            </a:r>
            <a:r>
              <a:rPr lang="hu-HU" i="1" kern="0">
                <a:effectLst/>
                <a:ea typeface="Calibri" panose="020F0502020204030204" pitchFamily="34" charset="0"/>
                <a:cs typeface="CMMI12"/>
              </a:rPr>
              <a:t>u</a:t>
            </a:r>
            <a:r>
              <a:rPr lang="hu-HU" kern="0">
                <a:effectLst/>
                <a:ea typeface="Calibri" panose="020F0502020204030204" pitchFamily="34" charset="0"/>
                <a:cs typeface="CMR12"/>
              </a:rPr>
              <a:t>),</a:t>
            </a:r>
            <a:r>
              <a:rPr lang="hu-HU" kern="0">
                <a:effectLst/>
                <a:ea typeface="Calibri" panose="020F0502020204030204" pitchFamily="34" charset="0"/>
                <a:cs typeface="CMMI12"/>
              </a:rPr>
              <a:t> </a:t>
            </a:r>
            <a:r>
              <a:rPr lang="hu-HU" i="1" kern="0">
                <a:effectLst/>
                <a:ea typeface="Calibri" panose="020F0502020204030204" pitchFamily="34" charset="0"/>
                <a:cs typeface="CMMI12"/>
              </a:rPr>
              <a:t>π</a:t>
            </a:r>
            <a:r>
              <a:rPr lang="hu-HU" kern="0">
                <a:effectLst/>
                <a:ea typeface="Calibri" panose="020F0502020204030204" pitchFamily="34" charset="0"/>
                <a:cs typeface="CMR12"/>
              </a:rPr>
              <a:t> (</a:t>
            </a:r>
            <a:r>
              <a:rPr lang="hu-HU" i="1" kern="0">
                <a:effectLst/>
                <a:ea typeface="Calibri" panose="020F0502020204030204" pitchFamily="34" charset="0"/>
                <a:cs typeface="CMMI12"/>
              </a:rPr>
              <a:t>π</a:t>
            </a:r>
            <a:r>
              <a:rPr lang="hu-HU" kern="0">
                <a:effectLst/>
                <a:ea typeface="Calibri" panose="020F0502020204030204" pitchFamily="34" charset="0"/>
                <a:cs typeface="CMR12"/>
              </a:rPr>
              <a:t> (</a:t>
            </a:r>
            <a:r>
              <a:rPr lang="hu-HU" i="1" kern="0">
                <a:effectLst/>
                <a:ea typeface="Calibri" panose="020F0502020204030204" pitchFamily="34" charset="0"/>
                <a:cs typeface="CMMI12"/>
              </a:rPr>
              <a:t>u</a:t>
            </a:r>
            <a:r>
              <a:rPr lang="hu-HU" kern="0">
                <a:effectLst/>
                <a:ea typeface="Calibri" panose="020F0502020204030204" pitchFamily="34" charset="0"/>
                <a:cs typeface="CMR12"/>
              </a:rPr>
              <a:t>)),…</a:t>
            </a:r>
            <a:r>
              <a:rPr lang="hu-HU" kern="0">
                <a:effectLst/>
                <a:ea typeface="Calibri" panose="020F0502020204030204" pitchFamily="34" charset="0"/>
                <a:cs typeface="CMMI12"/>
              </a:rPr>
              <a:t> </a:t>
            </a:r>
            <a:r>
              <a:rPr lang="hu-HU" i="1" kern="0">
                <a:effectLst/>
                <a:ea typeface="Calibri" panose="020F0502020204030204" pitchFamily="34" charset="0"/>
                <a:cs typeface="CMMI12"/>
              </a:rPr>
              <a:t>v</a:t>
            </a:r>
            <a:r>
              <a:rPr lang="hu-HU" kern="0">
                <a:effectLst/>
                <a:ea typeface="Calibri" panose="020F0502020204030204" pitchFamily="34" charset="0"/>
                <a:cs typeface="CMMI12"/>
              </a:rPr>
              <a:t>; </a:t>
            </a:r>
            <a:r>
              <a:rPr lang="hu-HU" i="1" kern="0">
                <a:effectLst/>
                <a:ea typeface="Calibri" panose="020F0502020204030204" pitchFamily="34" charset="0"/>
                <a:cs typeface="CMMI12"/>
              </a:rPr>
              <a:t>u</a:t>
            </a:r>
            <a:r>
              <a:rPr lang="hu-HU" kern="0">
                <a:effectLst/>
                <a:ea typeface="Calibri" panose="020F0502020204030204" pitchFamily="34" charset="0"/>
                <a:cs typeface="CMSY10"/>
              </a:rPr>
              <a:t>&gt; </a:t>
            </a:r>
            <a:r>
              <a:rPr lang="hu-HU" kern="0">
                <a:effectLst/>
                <a:ea typeface="Calibri" panose="020F0502020204030204" pitchFamily="34" charset="0"/>
                <a:cs typeface="F58"/>
              </a:rPr>
              <a:t>csúcssorozat visszafelé olvasva egyszerű irányított kört ad. </a:t>
            </a:r>
            <a:endParaRPr lang="hu-HU" kern="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u-HU" sz="2000" kern="0">
                <a:effectLst/>
                <a:ea typeface="Calibri" panose="020F0502020204030204" pitchFamily="34" charset="0"/>
                <a:cs typeface="F16"/>
              </a:rPr>
              <a:t>A tétel alapján a </a:t>
            </a:r>
            <a:r>
              <a:rPr lang="hu-HU" sz="2000" kern="0" err="1">
                <a:effectLst/>
                <a:ea typeface="Calibri" panose="020F0502020204030204" pitchFamily="34" charset="0"/>
                <a:cs typeface="F16"/>
              </a:rPr>
              <a:t>backEdge</a:t>
            </a:r>
            <a:r>
              <a:rPr lang="hu-HU" sz="2000" kern="0">
                <a:effectLst/>
                <a:ea typeface="Calibri" panose="020F0502020204030204" pitchFamily="34" charset="0"/>
                <a:cs typeface="F16"/>
              </a:rPr>
              <a:t> eljárás akár ki is nyomtathatja a megtalált irányított kört. </a:t>
            </a:r>
            <a:endParaRPr lang="hu-HU" sz="2000" kern="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hu-HU" sz="1800" kern="0">
                <a:effectLst/>
                <a:ea typeface="Calibri" panose="020F0502020204030204" pitchFamily="34" charset="0"/>
                <a:cs typeface="F16"/>
              </a:rPr>
              <a:t>Ebben az esetben a maximális futási ideje nyilván </a:t>
            </a:r>
            <a:r>
              <a:rPr lang="hu-HU" sz="1800" kern="0">
                <a:effectLst/>
                <a:ea typeface="Calibri" panose="020F0502020204030204" pitchFamily="34" charset="0"/>
                <a:cs typeface="CMR12"/>
              </a:rPr>
              <a:t>Θ(</a:t>
            </a:r>
            <a:r>
              <a:rPr lang="hu-HU" sz="1800" i="1" kern="0">
                <a:effectLst/>
                <a:ea typeface="Calibri" panose="020F0502020204030204" pitchFamily="34" charset="0"/>
                <a:cs typeface="CMMI12"/>
              </a:rPr>
              <a:t>n</a:t>
            </a:r>
            <a:r>
              <a:rPr lang="hu-HU" sz="1800" kern="0">
                <a:effectLst/>
                <a:ea typeface="Calibri" panose="020F0502020204030204" pitchFamily="34" charset="0"/>
                <a:cs typeface="CMR12"/>
              </a:rPr>
              <a:t>) </a:t>
            </a:r>
            <a:r>
              <a:rPr lang="hu-HU" sz="1800" kern="0">
                <a:effectLst/>
                <a:ea typeface="Calibri" panose="020F0502020204030204" pitchFamily="34" charset="0"/>
                <a:cs typeface="F16"/>
              </a:rPr>
              <a:t>lesz</a:t>
            </a:r>
            <a:endParaRPr lang="hu-HU" sz="1800"/>
          </a:p>
        </p:txBody>
      </p:sp>
    </p:spTree>
    <p:extLst>
      <p:ext uri="{BB962C8B-B14F-4D97-AF65-F5344CB8AC3E}">
        <p14:creationId xmlns:p14="http://schemas.microsoft.com/office/powerpoint/2010/main" val="2231154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BC1C1C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93B4CCAC-FD5A-4D59-B1AC-EAF45910B5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8907</TotalTime>
  <Words>1953</Words>
  <Application>Microsoft Office PowerPoint</Application>
  <PresentationFormat>Szélesvásznú</PresentationFormat>
  <Paragraphs>182</Paragraphs>
  <Slides>25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9</vt:i4>
      </vt:variant>
      <vt:variant>
        <vt:lpstr>Téma</vt:lpstr>
      </vt:variant>
      <vt:variant>
        <vt:i4>1</vt:i4>
      </vt:variant>
      <vt:variant>
        <vt:lpstr>Diacímek</vt:lpstr>
      </vt:variant>
      <vt:variant>
        <vt:i4>25</vt:i4>
      </vt:variant>
    </vt:vector>
  </HeadingPairs>
  <TitlesOfParts>
    <vt:vector size="35" baseType="lpstr">
      <vt:lpstr>Aptos</vt:lpstr>
      <vt:lpstr>Arial</vt:lpstr>
      <vt:lpstr>Calibri</vt:lpstr>
      <vt:lpstr>Cambria Math</vt:lpstr>
      <vt:lpstr>Corbel</vt:lpstr>
      <vt:lpstr>F30</vt:lpstr>
      <vt:lpstr>F35</vt:lpstr>
      <vt:lpstr>Times New Roman</vt:lpstr>
      <vt:lpstr>Wingdings</vt:lpstr>
      <vt:lpstr>Parallax</vt:lpstr>
      <vt:lpstr>Algoritmusok és adatszerkezetek I. 5. Előadás</vt:lpstr>
      <vt:lpstr>Tartalom</vt:lpstr>
      <vt:lpstr>Mélységi gráfkeresés (DFS. Depth-first Search)</vt:lpstr>
      <vt:lpstr> Mélységi feszítő erdő (Depth-first forest) </vt:lpstr>
      <vt:lpstr>A mélységi bejárás szemléltetése</vt:lpstr>
      <vt:lpstr>Az élek osztályozása (Classification of edges)</vt:lpstr>
      <vt:lpstr>A mélységi gráfkeresés futási ideje</vt:lpstr>
      <vt:lpstr>A DAG tulajdonság eldöntése</vt:lpstr>
      <vt:lpstr>A DAG tulajdonság eldöntése</vt:lpstr>
      <vt:lpstr>Topologikus rendezés</vt:lpstr>
      <vt:lpstr>Tetszőleges DAG-ra a topologikus rendezés algoritmusa</vt:lpstr>
      <vt:lpstr>Topologikus rendezés</vt:lpstr>
      <vt:lpstr>Topologikus rendezés</vt:lpstr>
      <vt:lpstr>Tetszőleges DAG-ra a topologikus rendezés algoritmusának lépései</vt:lpstr>
      <vt:lpstr>Tetszőleges DAG-ra a topologikus rendezés algoritmusa</vt:lpstr>
      <vt:lpstr>Erősen összefüggő komponensek meghatározása =  A redukált gráf előállításának algoritmusa* Lépések:</vt:lpstr>
      <vt:lpstr>Erősen összefüggő komponensek meghatározása =  A redukált gráf előállításának algoritmusa</vt:lpstr>
      <vt:lpstr>Erősen összefüggő komponensek*</vt:lpstr>
      <vt:lpstr>Erősen összefüggő komponensek*</vt:lpstr>
      <vt:lpstr>Erősen összefüggő komponensek*</vt:lpstr>
      <vt:lpstr>Erősen összefüggő komponensek*</vt:lpstr>
      <vt:lpstr>Példa</vt:lpstr>
      <vt:lpstr>Ellenőrző kérdések: Mélységi gráfkeresés</vt:lpstr>
      <vt:lpstr>Ellenőrző kérdések: topologikus rendezés</vt:lpstr>
      <vt:lpstr>Köszönöm a figyelmet!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Kinga</dc:creator>
  <cp:lastModifiedBy>Kovácsné Pusztai Kinga</cp:lastModifiedBy>
  <cp:revision>3</cp:revision>
  <dcterms:created xsi:type="dcterms:W3CDTF">2022-02-02T14:32:23Z</dcterms:created>
  <dcterms:modified xsi:type="dcterms:W3CDTF">2025-10-20T06:46:32Z</dcterms:modified>
</cp:coreProperties>
</file>