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0"/>
  </p:notesMasterIdLst>
  <p:sldIdLst>
    <p:sldId id="256" r:id="rId5"/>
    <p:sldId id="257" r:id="rId6"/>
    <p:sldId id="288" r:id="rId7"/>
    <p:sldId id="382" r:id="rId8"/>
    <p:sldId id="383" r:id="rId9"/>
    <p:sldId id="384" r:id="rId10"/>
    <p:sldId id="385" r:id="rId11"/>
    <p:sldId id="386" r:id="rId12"/>
    <p:sldId id="387" r:id="rId13"/>
    <p:sldId id="388" r:id="rId14"/>
    <p:sldId id="390" r:id="rId15"/>
    <p:sldId id="392" r:id="rId16"/>
    <p:sldId id="391" r:id="rId17"/>
    <p:sldId id="389" r:id="rId18"/>
    <p:sldId id="393" r:id="rId19"/>
    <p:sldId id="394" r:id="rId20"/>
    <p:sldId id="395" r:id="rId21"/>
    <p:sldId id="396" r:id="rId22"/>
    <p:sldId id="397" r:id="rId23"/>
    <p:sldId id="398" r:id="rId24"/>
    <p:sldId id="399" r:id="rId25"/>
    <p:sldId id="400" r:id="rId26"/>
    <p:sldId id="401" r:id="rId27"/>
    <p:sldId id="402" r:id="rId28"/>
    <p:sldId id="403" r:id="rId29"/>
    <p:sldId id="404" r:id="rId30"/>
    <p:sldId id="405" r:id="rId31"/>
    <p:sldId id="407" r:id="rId32"/>
    <p:sldId id="406" r:id="rId33"/>
    <p:sldId id="408" r:id="rId34"/>
    <p:sldId id="409" r:id="rId35"/>
    <p:sldId id="410" r:id="rId36"/>
    <p:sldId id="412" r:id="rId37"/>
    <p:sldId id="411" r:id="rId38"/>
    <p:sldId id="414" r:id="rId39"/>
    <p:sldId id="413" r:id="rId40"/>
    <p:sldId id="421" r:id="rId41"/>
    <p:sldId id="415" r:id="rId42"/>
    <p:sldId id="416" r:id="rId43"/>
    <p:sldId id="417" r:id="rId44"/>
    <p:sldId id="418" r:id="rId45"/>
    <p:sldId id="419" r:id="rId46"/>
    <p:sldId id="420" r:id="rId47"/>
    <p:sldId id="274" r:id="rId48"/>
    <p:sldId id="272" r:id="rId49"/>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1" d="100"/>
          <a:sy n="121" d="100"/>
        </p:scale>
        <p:origin x="4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045A5-049B-4789-BE49-C75D8C936797}" type="datetimeFigureOut">
              <a:rPr lang="hu-HU" smtClean="0"/>
              <a:t>2025. 03. 18.</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04B8B-0ADA-43E3-95A8-299093CE71F2}" type="slidenum">
              <a:rPr lang="hu-HU" smtClean="0"/>
              <a:t>‹#›</a:t>
            </a:fld>
            <a:endParaRPr lang="hu-HU"/>
          </a:p>
        </p:txBody>
      </p:sp>
    </p:spTree>
    <p:extLst>
      <p:ext uri="{BB962C8B-B14F-4D97-AF65-F5344CB8AC3E}">
        <p14:creationId xmlns:p14="http://schemas.microsoft.com/office/powerpoint/2010/main" val="3034314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F4B8F87-CA03-8599-70CB-6CB9B88EBE8A}"/>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5C38049E-7F86-248F-D6FC-E717BC30F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90A2E2C9-940E-2FD7-2BCB-66654124782C}"/>
              </a:ext>
            </a:extLst>
          </p:cNvPr>
          <p:cNvSpPr>
            <a:spLocks noGrp="1"/>
          </p:cNvSpPr>
          <p:nvPr>
            <p:ph type="dt" sz="half" idx="10"/>
          </p:nvPr>
        </p:nvSpPr>
        <p:spPr/>
        <p:txBody>
          <a:bodyPr/>
          <a:lstStyle/>
          <a:p>
            <a:fld id="{27292630-8D9B-49ED-8304-99ED43C14D1B}" type="datetime1">
              <a:rPr lang="hu-HU" smtClean="0"/>
              <a:t>2025. 03. 18.</a:t>
            </a:fld>
            <a:endParaRPr lang="hu-HU"/>
          </a:p>
        </p:txBody>
      </p:sp>
      <p:sp>
        <p:nvSpPr>
          <p:cNvPr id="5" name="Élőláb helye 4">
            <a:extLst>
              <a:ext uri="{FF2B5EF4-FFF2-40B4-BE49-F238E27FC236}">
                <a16:creationId xmlns:a16="http://schemas.microsoft.com/office/drawing/2014/main" id="{064CE792-BD6E-50B5-F2D6-B025620EAFC9}"/>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AA51998F-CA20-8E7D-90EF-6752D058630F}"/>
              </a:ext>
            </a:extLst>
          </p:cNvPr>
          <p:cNvSpPr>
            <a:spLocks noGrp="1"/>
          </p:cNvSpPr>
          <p:nvPr>
            <p:ph type="sldNum" sz="quarter" idx="12"/>
          </p:nvPr>
        </p:nvSpPr>
        <p:spPr/>
        <p:txBody>
          <a:bodyPr/>
          <a:lstStyle/>
          <a:p>
            <a:fld id="{01AC6B40-9665-4BAE-B750-5A40CB73215F}" type="slidenum">
              <a:rPr lang="hu-HU" smtClean="0"/>
              <a:t>‹#›</a:t>
            </a:fld>
            <a:endParaRPr lang="hu-HU"/>
          </a:p>
        </p:txBody>
      </p:sp>
    </p:spTree>
    <p:extLst>
      <p:ext uri="{BB962C8B-B14F-4D97-AF65-F5344CB8AC3E}">
        <p14:creationId xmlns:p14="http://schemas.microsoft.com/office/powerpoint/2010/main" val="336165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D3110DB-B9E5-B48B-5F7C-219161F42DA2}"/>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77E0359C-2A2F-CE0C-97EA-F891B5B95299}"/>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B62B0744-7828-8E9F-5A2B-10840C0F70C4}"/>
              </a:ext>
            </a:extLst>
          </p:cNvPr>
          <p:cNvSpPr>
            <a:spLocks noGrp="1"/>
          </p:cNvSpPr>
          <p:nvPr>
            <p:ph type="dt" sz="half" idx="10"/>
          </p:nvPr>
        </p:nvSpPr>
        <p:spPr/>
        <p:txBody>
          <a:bodyPr/>
          <a:lstStyle/>
          <a:p>
            <a:fld id="{74426CAF-4114-45C4-8AE3-5053CDEDC128}" type="datetime1">
              <a:rPr lang="hu-HU" smtClean="0"/>
              <a:t>2025. 03. 18.</a:t>
            </a:fld>
            <a:endParaRPr lang="hu-HU"/>
          </a:p>
        </p:txBody>
      </p:sp>
      <p:sp>
        <p:nvSpPr>
          <p:cNvPr id="5" name="Élőláb helye 4">
            <a:extLst>
              <a:ext uri="{FF2B5EF4-FFF2-40B4-BE49-F238E27FC236}">
                <a16:creationId xmlns:a16="http://schemas.microsoft.com/office/drawing/2014/main" id="{B49C4EC4-39FF-9843-3785-54F2CBD796FE}"/>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C18ABBA-06B0-BD09-46F1-0ACDB690C1DB}"/>
              </a:ext>
            </a:extLst>
          </p:cNvPr>
          <p:cNvSpPr>
            <a:spLocks noGrp="1"/>
          </p:cNvSpPr>
          <p:nvPr>
            <p:ph type="sldNum" sz="quarter" idx="12"/>
          </p:nvPr>
        </p:nvSpPr>
        <p:spPr/>
        <p:txBody>
          <a:bodyPr/>
          <a:lstStyle/>
          <a:p>
            <a:fld id="{01AC6B40-9665-4BAE-B750-5A40CB73215F}" type="slidenum">
              <a:rPr lang="hu-HU" smtClean="0"/>
              <a:t>‹#›</a:t>
            </a:fld>
            <a:endParaRPr lang="hu-HU"/>
          </a:p>
        </p:txBody>
      </p:sp>
    </p:spTree>
    <p:extLst>
      <p:ext uri="{BB962C8B-B14F-4D97-AF65-F5344CB8AC3E}">
        <p14:creationId xmlns:p14="http://schemas.microsoft.com/office/powerpoint/2010/main" val="765782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B9C2F8B8-6081-7F03-2F27-793FAC9576FA}"/>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5BEB6E7C-53CC-5A31-19D5-C12ABB90834D}"/>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32C20D2E-A1EA-05E2-B472-86E6842A65E1}"/>
              </a:ext>
            </a:extLst>
          </p:cNvPr>
          <p:cNvSpPr>
            <a:spLocks noGrp="1"/>
          </p:cNvSpPr>
          <p:nvPr>
            <p:ph type="dt" sz="half" idx="10"/>
          </p:nvPr>
        </p:nvSpPr>
        <p:spPr/>
        <p:txBody>
          <a:bodyPr/>
          <a:lstStyle/>
          <a:p>
            <a:fld id="{C4294E77-6D37-4074-947B-10B2C0705808}" type="datetime1">
              <a:rPr lang="hu-HU" smtClean="0"/>
              <a:t>2025. 03. 18.</a:t>
            </a:fld>
            <a:endParaRPr lang="hu-HU"/>
          </a:p>
        </p:txBody>
      </p:sp>
      <p:sp>
        <p:nvSpPr>
          <p:cNvPr id="5" name="Élőláb helye 4">
            <a:extLst>
              <a:ext uri="{FF2B5EF4-FFF2-40B4-BE49-F238E27FC236}">
                <a16:creationId xmlns:a16="http://schemas.microsoft.com/office/drawing/2014/main" id="{EB887DBA-0405-F65A-DB5A-0A894BA1AD7E}"/>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42209A9-54C1-96B2-F67C-9CAA29D999CA}"/>
              </a:ext>
            </a:extLst>
          </p:cNvPr>
          <p:cNvSpPr>
            <a:spLocks noGrp="1"/>
          </p:cNvSpPr>
          <p:nvPr>
            <p:ph type="sldNum" sz="quarter" idx="12"/>
          </p:nvPr>
        </p:nvSpPr>
        <p:spPr/>
        <p:txBody>
          <a:bodyPr/>
          <a:lstStyle/>
          <a:p>
            <a:fld id="{01AC6B40-9665-4BAE-B750-5A40CB73215F}" type="slidenum">
              <a:rPr lang="hu-HU" smtClean="0"/>
              <a:t>‹#›</a:t>
            </a:fld>
            <a:endParaRPr lang="hu-HU"/>
          </a:p>
        </p:txBody>
      </p:sp>
    </p:spTree>
    <p:extLst>
      <p:ext uri="{BB962C8B-B14F-4D97-AF65-F5344CB8AC3E}">
        <p14:creationId xmlns:p14="http://schemas.microsoft.com/office/powerpoint/2010/main" val="4119392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795B8D2-9B5E-266E-A442-0C88EAE883B4}"/>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A275B59B-F832-C75F-3C41-1EF0C9AE0F27}"/>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316F2EC0-8228-9016-01C3-B2DC123C0138}"/>
              </a:ext>
            </a:extLst>
          </p:cNvPr>
          <p:cNvSpPr>
            <a:spLocks noGrp="1"/>
          </p:cNvSpPr>
          <p:nvPr>
            <p:ph type="dt" sz="half" idx="10"/>
          </p:nvPr>
        </p:nvSpPr>
        <p:spPr/>
        <p:txBody>
          <a:bodyPr/>
          <a:lstStyle/>
          <a:p>
            <a:fld id="{CF3EE28C-ED12-4CED-A1AB-ABCB6F004056}" type="datetime1">
              <a:rPr lang="hu-HU" smtClean="0"/>
              <a:t>2025. 03. 18.</a:t>
            </a:fld>
            <a:endParaRPr lang="hu-HU"/>
          </a:p>
        </p:txBody>
      </p:sp>
      <p:sp>
        <p:nvSpPr>
          <p:cNvPr id="5" name="Élőláb helye 4">
            <a:extLst>
              <a:ext uri="{FF2B5EF4-FFF2-40B4-BE49-F238E27FC236}">
                <a16:creationId xmlns:a16="http://schemas.microsoft.com/office/drawing/2014/main" id="{59479F76-F78C-3A7D-79F0-36C9FBBEA6F2}"/>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59F0D6D-C623-253C-B6F8-F5B14744C598}"/>
              </a:ext>
            </a:extLst>
          </p:cNvPr>
          <p:cNvSpPr>
            <a:spLocks noGrp="1"/>
          </p:cNvSpPr>
          <p:nvPr>
            <p:ph type="sldNum" sz="quarter" idx="12"/>
          </p:nvPr>
        </p:nvSpPr>
        <p:spPr/>
        <p:txBody>
          <a:bodyPr/>
          <a:lstStyle/>
          <a:p>
            <a:fld id="{01AC6B40-9665-4BAE-B750-5A40CB73215F}" type="slidenum">
              <a:rPr lang="hu-HU" smtClean="0"/>
              <a:t>‹#›</a:t>
            </a:fld>
            <a:endParaRPr lang="hu-HU"/>
          </a:p>
        </p:txBody>
      </p:sp>
    </p:spTree>
    <p:extLst>
      <p:ext uri="{BB962C8B-B14F-4D97-AF65-F5344CB8AC3E}">
        <p14:creationId xmlns:p14="http://schemas.microsoft.com/office/powerpoint/2010/main" val="31221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4925B71-C462-46CE-BC80-E396ABFE8540}"/>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26FC2D32-66B8-1060-6AEC-8D9BB30F95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A9781FE1-0280-00B8-15F2-F70B336B5CC6}"/>
              </a:ext>
            </a:extLst>
          </p:cNvPr>
          <p:cNvSpPr>
            <a:spLocks noGrp="1"/>
          </p:cNvSpPr>
          <p:nvPr>
            <p:ph type="dt" sz="half" idx="10"/>
          </p:nvPr>
        </p:nvSpPr>
        <p:spPr/>
        <p:txBody>
          <a:bodyPr/>
          <a:lstStyle/>
          <a:p>
            <a:fld id="{F7097534-9F68-4B15-8C95-5C92175DF33C}" type="datetime1">
              <a:rPr lang="hu-HU" smtClean="0"/>
              <a:t>2025. 03. 18.</a:t>
            </a:fld>
            <a:endParaRPr lang="hu-HU"/>
          </a:p>
        </p:txBody>
      </p:sp>
      <p:sp>
        <p:nvSpPr>
          <p:cNvPr id="5" name="Élőláb helye 4">
            <a:extLst>
              <a:ext uri="{FF2B5EF4-FFF2-40B4-BE49-F238E27FC236}">
                <a16:creationId xmlns:a16="http://schemas.microsoft.com/office/drawing/2014/main" id="{854A7771-7292-03F4-AC25-B700E4A80CA3}"/>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2F6258EC-7405-FE8E-DE7A-828843446F89}"/>
              </a:ext>
            </a:extLst>
          </p:cNvPr>
          <p:cNvSpPr>
            <a:spLocks noGrp="1"/>
          </p:cNvSpPr>
          <p:nvPr>
            <p:ph type="sldNum" sz="quarter" idx="12"/>
          </p:nvPr>
        </p:nvSpPr>
        <p:spPr/>
        <p:txBody>
          <a:bodyPr/>
          <a:lstStyle/>
          <a:p>
            <a:fld id="{01AC6B40-9665-4BAE-B750-5A40CB73215F}" type="slidenum">
              <a:rPr lang="hu-HU" smtClean="0"/>
              <a:t>‹#›</a:t>
            </a:fld>
            <a:endParaRPr lang="hu-HU"/>
          </a:p>
        </p:txBody>
      </p:sp>
    </p:spTree>
    <p:extLst>
      <p:ext uri="{BB962C8B-B14F-4D97-AF65-F5344CB8AC3E}">
        <p14:creationId xmlns:p14="http://schemas.microsoft.com/office/powerpoint/2010/main" val="238220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C0CCBA-964B-394B-98E9-35A63CB287C8}"/>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98BF89DA-CBB9-33A2-7DCE-F97A05687429}"/>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F84267A0-5C9B-C542-4C1A-C366803663D8}"/>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F514983A-4401-B069-74B4-7100A5DEA107}"/>
              </a:ext>
            </a:extLst>
          </p:cNvPr>
          <p:cNvSpPr>
            <a:spLocks noGrp="1"/>
          </p:cNvSpPr>
          <p:nvPr>
            <p:ph type="dt" sz="half" idx="10"/>
          </p:nvPr>
        </p:nvSpPr>
        <p:spPr/>
        <p:txBody>
          <a:bodyPr/>
          <a:lstStyle/>
          <a:p>
            <a:fld id="{B3C70236-4D97-464D-93BF-D0544C34FE7E}" type="datetime1">
              <a:rPr lang="hu-HU" smtClean="0"/>
              <a:t>2025. 03. 18.</a:t>
            </a:fld>
            <a:endParaRPr lang="hu-HU"/>
          </a:p>
        </p:txBody>
      </p:sp>
      <p:sp>
        <p:nvSpPr>
          <p:cNvPr id="6" name="Élőláb helye 5">
            <a:extLst>
              <a:ext uri="{FF2B5EF4-FFF2-40B4-BE49-F238E27FC236}">
                <a16:creationId xmlns:a16="http://schemas.microsoft.com/office/drawing/2014/main" id="{8C2DE439-D838-7FAF-6795-CC8BBF4A9805}"/>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404FAEF4-B348-9DBE-B770-D4870FF6FAC2}"/>
              </a:ext>
            </a:extLst>
          </p:cNvPr>
          <p:cNvSpPr>
            <a:spLocks noGrp="1"/>
          </p:cNvSpPr>
          <p:nvPr>
            <p:ph type="sldNum" sz="quarter" idx="12"/>
          </p:nvPr>
        </p:nvSpPr>
        <p:spPr/>
        <p:txBody>
          <a:bodyPr/>
          <a:lstStyle/>
          <a:p>
            <a:fld id="{01AC6B40-9665-4BAE-B750-5A40CB73215F}" type="slidenum">
              <a:rPr lang="hu-HU" smtClean="0"/>
              <a:t>‹#›</a:t>
            </a:fld>
            <a:endParaRPr lang="hu-HU"/>
          </a:p>
        </p:txBody>
      </p:sp>
    </p:spTree>
    <p:extLst>
      <p:ext uri="{BB962C8B-B14F-4D97-AF65-F5344CB8AC3E}">
        <p14:creationId xmlns:p14="http://schemas.microsoft.com/office/powerpoint/2010/main" val="265774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49CB71E-8ED9-DE5A-BDE4-912E8207A777}"/>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1EB63C21-756A-EFDD-86DD-F51C14D26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29E9A32A-B62E-EA20-8C42-16E1A252BBFA}"/>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F9082291-FD74-B10C-771A-F0E560F5B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8A600300-1AE5-10E6-7584-37F9B9EFDBA9}"/>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69750E59-3BFB-B0E3-6835-F49C0A094350}"/>
              </a:ext>
            </a:extLst>
          </p:cNvPr>
          <p:cNvSpPr>
            <a:spLocks noGrp="1"/>
          </p:cNvSpPr>
          <p:nvPr>
            <p:ph type="dt" sz="half" idx="10"/>
          </p:nvPr>
        </p:nvSpPr>
        <p:spPr/>
        <p:txBody>
          <a:bodyPr/>
          <a:lstStyle/>
          <a:p>
            <a:fld id="{BE6948F6-8FD4-4EB8-B499-F11CBDA24D75}" type="datetime1">
              <a:rPr lang="hu-HU" smtClean="0"/>
              <a:t>2025. 03. 18.</a:t>
            </a:fld>
            <a:endParaRPr lang="hu-HU"/>
          </a:p>
        </p:txBody>
      </p:sp>
      <p:sp>
        <p:nvSpPr>
          <p:cNvPr id="8" name="Élőláb helye 7">
            <a:extLst>
              <a:ext uri="{FF2B5EF4-FFF2-40B4-BE49-F238E27FC236}">
                <a16:creationId xmlns:a16="http://schemas.microsoft.com/office/drawing/2014/main" id="{FB6CAC49-0CCF-1DC6-FD9B-C785215AC586}"/>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AEDA9D38-F741-2564-F7E8-1ED2A15C0840}"/>
              </a:ext>
            </a:extLst>
          </p:cNvPr>
          <p:cNvSpPr>
            <a:spLocks noGrp="1"/>
          </p:cNvSpPr>
          <p:nvPr>
            <p:ph type="sldNum" sz="quarter" idx="12"/>
          </p:nvPr>
        </p:nvSpPr>
        <p:spPr/>
        <p:txBody>
          <a:bodyPr/>
          <a:lstStyle/>
          <a:p>
            <a:fld id="{01AC6B40-9665-4BAE-B750-5A40CB73215F}" type="slidenum">
              <a:rPr lang="hu-HU" smtClean="0"/>
              <a:t>‹#›</a:t>
            </a:fld>
            <a:endParaRPr lang="hu-HU"/>
          </a:p>
        </p:txBody>
      </p:sp>
    </p:spTree>
    <p:extLst>
      <p:ext uri="{BB962C8B-B14F-4D97-AF65-F5344CB8AC3E}">
        <p14:creationId xmlns:p14="http://schemas.microsoft.com/office/powerpoint/2010/main" val="43152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E376130-4ACA-B773-AEF6-0E76F7062FA2}"/>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AFE3357C-964D-4B89-ED09-D03F79307050}"/>
              </a:ext>
            </a:extLst>
          </p:cNvPr>
          <p:cNvSpPr>
            <a:spLocks noGrp="1"/>
          </p:cNvSpPr>
          <p:nvPr>
            <p:ph type="dt" sz="half" idx="10"/>
          </p:nvPr>
        </p:nvSpPr>
        <p:spPr/>
        <p:txBody>
          <a:bodyPr/>
          <a:lstStyle/>
          <a:p>
            <a:fld id="{DBA4A55D-31D0-4E88-82C0-E222E4262618}" type="datetime1">
              <a:rPr lang="hu-HU" smtClean="0"/>
              <a:t>2025. 03. 18.</a:t>
            </a:fld>
            <a:endParaRPr lang="hu-HU"/>
          </a:p>
        </p:txBody>
      </p:sp>
      <p:sp>
        <p:nvSpPr>
          <p:cNvPr id="4" name="Élőláb helye 3">
            <a:extLst>
              <a:ext uri="{FF2B5EF4-FFF2-40B4-BE49-F238E27FC236}">
                <a16:creationId xmlns:a16="http://schemas.microsoft.com/office/drawing/2014/main" id="{A79EE829-8195-F8C8-4BF8-0F1457515CF3}"/>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EE873E1F-D7D3-4C63-C213-C582C481A72F}"/>
              </a:ext>
            </a:extLst>
          </p:cNvPr>
          <p:cNvSpPr>
            <a:spLocks noGrp="1"/>
          </p:cNvSpPr>
          <p:nvPr>
            <p:ph type="sldNum" sz="quarter" idx="12"/>
          </p:nvPr>
        </p:nvSpPr>
        <p:spPr/>
        <p:txBody>
          <a:bodyPr/>
          <a:lstStyle/>
          <a:p>
            <a:fld id="{01AC6B40-9665-4BAE-B750-5A40CB73215F}" type="slidenum">
              <a:rPr lang="hu-HU" smtClean="0"/>
              <a:t>‹#›</a:t>
            </a:fld>
            <a:endParaRPr lang="hu-HU"/>
          </a:p>
        </p:txBody>
      </p:sp>
    </p:spTree>
    <p:extLst>
      <p:ext uri="{BB962C8B-B14F-4D97-AF65-F5344CB8AC3E}">
        <p14:creationId xmlns:p14="http://schemas.microsoft.com/office/powerpoint/2010/main" val="235470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CB47E73B-41C9-CBF5-A96A-F2229B5A25C0}"/>
              </a:ext>
            </a:extLst>
          </p:cNvPr>
          <p:cNvSpPr>
            <a:spLocks noGrp="1"/>
          </p:cNvSpPr>
          <p:nvPr>
            <p:ph type="dt" sz="half" idx="10"/>
          </p:nvPr>
        </p:nvSpPr>
        <p:spPr/>
        <p:txBody>
          <a:bodyPr/>
          <a:lstStyle/>
          <a:p>
            <a:fld id="{1F30DE50-10EB-4FC5-BFFC-DE2E4897F327}" type="datetime1">
              <a:rPr lang="hu-HU" smtClean="0"/>
              <a:t>2025. 03. 18.</a:t>
            </a:fld>
            <a:endParaRPr lang="hu-HU"/>
          </a:p>
        </p:txBody>
      </p:sp>
      <p:sp>
        <p:nvSpPr>
          <p:cNvPr id="3" name="Élőláb helye 2">
            <a:extLst>
              <a:ext uri="{FF2B5EF4-FFF2-40B4-BE49-F238E27FC236}">
                <a16:creationId xmlns:a16="http://schemas.microsoft.com/office/drawing/2014/main" id="{21BAB9F5-D8BC-6FCE-FA2F-286B242CC508}"/>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AEAFBE0F-9EF9-6BB9-736D-3BA1F952DC69}"/>
              </a:ext>
            </a:extLst>
          </p:cNvPr>
          <p:cNvSpPr>
            <a:spLocks noGrp="1"/>
          </p:cNvSpPr>
          <p:nvPr>
            <p:ph type="sldNum" sz="quarter" idx="12"/>
          </p:nvPr>
        </p:nvSpPr>
        <p:spPr/>
        <p:txBody>
          <a:bodyPr/>
          <a:lstStyle/>
          <a:p>
            <a:fld id="{01AC6B40-9665-4BAE-B750-5A40CB73215F}" type="slidenum">
              <a:rPr lang="hu-HU" smtClean="0"/>
              <a:t>‹#›</a:t>
            </a:fld>
            <a:endParaRPr lang="hu-HU"/>
          </a:p>
        </p:txBody>
      </p:sp>
    </p:spTree>
    <p:extLst>
      <p:ext uri="{BB962C8B-B14F-4D97-AF65-F5344CB8AC3E}">
        <p14:creationId xmlns:p14="http://schemas.microsoft.com/office/powerpoint/2010/main" val="125537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EECBA29-C329-D473-E6C3-4C7F129480F2}"/>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D6C59E36-08C3-7699-3F4C-00FC6B35B1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90A8E7A4-C9E6-303A-CFD0-8D7752FF1B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DF030EC3-8C40-D733-98DF-82298CC0CAC4}"/>
              </a:ext>
            </a:extLst>
          </p:cNvPr>
          <p:cNvSpPr>
            <a:spLocks noGrp="1"/>
          </p:cNvSpPr>
          <p:nvPr>
            <p:ph type="dt" sz="half" idx="10"/>
          </p:nvPr>
        </p:nvSpPr>
        <p:spPr/>
        <p:txBody>
          <a:bodyPr/>
          <a:lstStyle/>
          <a:p>
            <a:fld id="{720F695A-6089-43F3-B813-0876336ED26C}" type="datetime1">
              <a:rPr lang="hu-HU" smtClean="0"/>
              <a:t>2025. 03. 18.</a:t>
            </a:fld>
            <a:endParaRPr lang="hu-HU"/>
          </a:p>
        </p:txBody>
      </p:sp>
      <p:sp>
        <p:nvSpPr>
          <p:cNvPr id="6" name="Élőláb helye 5">
            <a:extLst>
              <a:ext uri="{FF2B5EF4-FFF2-40B4-BE49-F238E27FC236}">
                <a16:creationId xmlns:a16="http://schemas.microsoft.com/office/drawing/2014/main" id="{F2A6D8E8-25AA-FCC1-24EB-9BB9EEDD25D4}"/>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B13AD1FA-57B8-3EB8-52CC-20712CE1BC51}"/>
              </a:ext>
            </a:extLst>
          </p:cNvPr>
          <p:cNvSpPr>
            <a:spLocks noGrp="1"/>
          </p:cNvSpPr>
          <p:nvPr>
            <p:ph type="sldNum" sz="quarter" idx="12"/>
          </p:nvPr>
        </p:nvSpPr>
        <p:spPr/>
        <p:txBody>
          <a:bodyPr/>
          <a:lstStyle/>
          <a:p>
            <a:fld id="{01AC6B40-9665-4BAE-B750-5A40CB73215F}" type="slidenum">
              <a:rPr lang="hu-HU" smtClean="0"/>
              <a:t>‹#›</a:t>
            </a:fld>
            <a:endParaRPr lang="hu-HU"/>
          </a:p>
        </p:txBody>
      </p:sp>
    </p:spTree>
    <p:extLst>
      <p:ext uri="{BB962C8B-B14F-4D97-AF65-F5344CB8AC3E}">
        <p14:creationId xmlns:p14="http://schemas.microsoft.com/office/powerpoint/2010/main" val="26660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9977E1F-4354-7173-BAF3-9C6914DC0103}"/>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4685192B-2BFF-99F0-E4F9-4AC6292F9A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987E273D-3A90-C3CF-7634-21329106B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4039AA39-92D2-1059-2B56-AC11F2894AA5}"/>
              </a:ext>
            </a:extLst>
          </p:cNvPr>
          <p:cNvSpPr>
            <a:spLocks noGrp="1"/>
          </p:cNvSpPr>
          <p:nvPr>
            <p:ph type="dt" sz="half" idx="10"/>
          </p:nvPr>
        </p:nvSpPr>
        <p:spPr/>
        <p:txBody>
          <a:bodyPr/>
          <a:lstStyle/>
          <a:p>
            <a:fld id="{2F5AA760-46EB-46DA-8894-A5AC5C0FC941}" type="datetime1">
              <a:rPr lang="hu-HU" smtClean="0"/>
              <a:t>2025. 03. 18.</a:t>
            </a:fld>
            <a:endParaRPr lang="hu-HU"/>
          </a:p>
        </p:txBody>
      </p:sp>
      <p:sp>
        <p:nvSpPr>
          <p:cNvPr id="6" name="Élőláb helye 5">
            <a:extLst>
              <a:ext uri="{FF2B5EF4-FFF2-40B4-BE49-F238E27FC236}">
                <a16:creationId xmlns:a16="http://schemas.microsoft.com/office/drawing/2014/main" id="{CB00B883-96CD-85D1-4096-4E808D35EC6A}"/>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B306C5BE-3AD0-316E-79D5-D5A921441E34}"/>
              </a:ext>
            </a:extLst>
          </p:cNvPr>
          <p:cNvSpPr>
            <a:spLocks noGrp="1"/>
          </p:cNvSpPr>
          <p:nvPr>
            <p:ph type="sldNum" sz="quarter" idx="12"/>
          </p:nvPr>
        </p:nvSpPr>
        <p:spPr/>
        <p:txBody>
          <a:bodyPr/>
          <a:lstStyle/>
          <a:p>
            <a:fld id="{01AC6B40-9665-4BAE-B750-5A40CB73215F}" type="slidenum">
              <a:rPr lang="hu-HU" smtClean="0"/>
              <a:t>‹#›</a:t>
            </a:fld>
            <a:endParaRPr lang="hu-HU"/>
          </a:p>
        </p:txBody>
      </p:sp>
    </p:spTree>
    <p:extLst>
      <p:ext uri="{BB962C8B-B14F-4D97-AF65-F5344CB8AC3E}">
        <p14:creationId xmlns:p14="http://schemas.microsoft.com/office/powerpoint/2010/main" val="418903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8685CE14-34D4-A133-B044-005F269ECD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AC208165-E2A6-8386-CDD9-E458DB402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26EE347-974A-6D24-3FC8-A3A317AA8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ABB4FB-C80A-476F-AB19-B8FB025A4681}" type="datetime1">
              <a:rPr lang="hu-HU" smtClean="0"/>
              <a:t>2025. 03. 18.</a:t>
            </a:fld>
            <a:endParaRPr lang="hu-HU"/>
          </a:p>
        </p:txBody>
      </p:sp>
      <p:sp>
        <p:nvSpPr>
          <p:cNvPr id="5" name="Élőláb helye 4">
            <a:extLst>
              <a:ext uri="{FF2B5EF4-FFF2-40B4-BE49-F238E27FC236}">
                <a16:creationId xmlns:a16="http://schemas.microsoft.com/office/drawing/2014/main" id="{84B52685-3823-0811-20A3-3C3B12F853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u-HU"/>
          </a:p>
        </p:txBody>
      </p:sp>
      <p:sp>
        <p:nvSpPr>
          <p:cNvPr id="6" name="Dia számának helye 5">
            <a:extLst>
              <a:ext uri="{FF2B5EF4-FFF2-40B4-BE49-F238E27FC236}">
                <a16:creationId xmlns:a16="http://schemas.microsoft.com/office/drawing/2014/main" id="{8DC58795-01BF-0BC6-868F-1E94C83C4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AC6B40-9665-4BAE-B750-5A40CB73215F}" type="slidenum">
              <a:rPr lang="hu-HU" smtClean="0"/>
              <a:t>‹#›</a:t>
            </a:fld>
            <a:endParaRPr lang="hu-HU"/>
          </a:p>
        </p:txBody>
      </p:sp>
    </p:spTree>
    <p:extLst>
      <p:ext uri="{BB962C8B-B14F-4D97-AF65-F5344CB8AC3E}">
        <p14:creationId xmlns:p14="http://schemas.microsoft.com/office/powerpoint/2010/main" val="1518057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692E04C-0CD0-A269-5A3C-1511881AC957}"/>
              </a:ext>
            </a:extLst>
          </p:cNvPr>
          <p:cNvSpPr>
            <a:spLocks noGrp="1"/>
          </p:cNvSpPr>
          <p:nvPr>
            <p:ph type="ctrTitle"/>
          </p:nvPr>
        </p:nvSpPr>
        <p:spPr>
          <a:xfrm>
            <a:off x="892099" y="479601"/>
            <a:ext cx="9144000" cy="2536902"/>
          </a:xfrm>
        </p:spPr>
        <p:txBody>
          <a:bodyPr>
            <a:normAutofit/>
          </a:bodyPr>
          <a:lstStyle/>
          <a:p>
            <a:pPr>
              <a:lnSpc>
                <a:spcPct val="120000"/>
              </a:lnSpc>
              <a:spcBef>
                <a:spcPts val="600"/>
              </a:spcBef>
              <a:spcAft>
                <a:spcPts val="600"/>
              </a:spcAft>
            </a:pPr>
            <a:r>
              <a:rPr lang="hu-HU" sz="5600" b="1" kern="100" dirty="0">
                <a:solidFill>
                  <a:srgbClr val="0000FF"/>
                </a:solidFill>
                <a:latin typeface="Times New Roman" panose="02020603050405020304" pitchFamily="18" charset="0"/>
                <a:cs typeface="Times New Roman" panose="02020603050405020304" pitchFamily="18" charset="0"/>
              </a:rPr>
              <a:t>6. Előadás</a:t>
            </a:r>
            <a:br>
              <a:rPr lang="hu-HU" dirty="0"/>
            </a:br>
            <a:r>
              <a:rPr lang="hu-HU" sz="4900" dirty="0">
                <a:latin typeface="Times New Roman" panose="02020603050405020304" pitchFamily="18" charset="0"/>
                <a:cs typeface="Times New Roman" panose="02020603050405020304" pitchFamily="18" charset="0"/>
              </a:rPr>
              <a:t>Python kurzus</a:t>
            </a:r>
            <a:endParaRPr lang="hu-HU" sz="4000" dirty="0">
              <a:latin typeface="Times New Roman" panose="02020603050405020304" pitchFamily="18" charset="0"/>
              <a:cs typeface="Times New Roman" panose="02020603050405020304" pitchFamily="18" charset="0"/>
            </a:endParaRPr>
          </a:p>
        </p:txBody>
      </p:sp>
      <p:sp>
        <p:nvSpPr>
          <p:cNvPr id="3" name="Alcím 2">
            <a:extLst>
              <a:ext uri="{FF2B5EF4-FFF2-40B4-BE49-F238E27FC236}">
                <a16:creationId xmlns:a16="http://schemas.microsoft.com/office/drawing/2014/main" id="{F2871FA1-6D34-6A91-4196-5E8F1EAA5981}"/>
              </a:ext>
            </a:extLst>
          </p:cNvPr>
          <p:cNvSpPr>
            <a:spLocks noGrp="1"/>
          </p:cNvSpPr>
          <p:nvPr>
            <p:ph type="subTitle" idx="1"/>
          </p:nvPr>
        </p:nvSpPr>
        <p:spPr>
          <a:xfrm>
            <a:off x="1505414" y="4075772"/>
            <a:ext cx="10314878" cy="2185445"/>
          </a:xfrm>
        </p:spPr>
        <p:txBody>
          <a:bodyPr>
            <a:normAutofit/>
          </a:bodyPr>
          <a:lstStyle/>
          <a:p>
            <a:pPr algn="l"/>
            <a:r>
              <a:rPr lang="hu-HU" sz="3600" b="1" dirty="0">
                <a:latin typeface="Times New Roman" panose="02020603050405020304" pitchFamily="18" charset="0"/>
                <a:cs typeface="Times New Roman" panose="02020603050405020304" pitchFamily="18" charset="0"/>
              </a:rPr>
              <a:t>Tárgyfelelős:</a:t>
            </a:r>
            <a:r>
              <a:rPr lang="hu-HU" sz="3600" dirty="0">
                <a:latin typeface="Times New Roman" panose="02020603050405020304" pitchFamily="18" charset="0"/>
                <a:cs typeface="Times New Roman" panose="02020603050405020304" pitchFamily="18" charset="0"/>
              </a:rPr>
              <a:t>				</a:t>
            </a:r>
            <a:r>
              <a:rPr lang="hu-HU" sz="3600" b="1" dirty="0">
                <a:latin typeface="Times New Roman" panose="02020603050405020304" pitchFamily="18" charset="0"/>
                <a:cs typeface="Times New Roman" panose="02020603050405020304" pitchFamily="18" charset="0"/>
              </a:rPr>
              <a:t>Előadó:</a:t>
            </a:r>
          </a:p>
          <a:p>
            <a:pPr algn="l"/>
            <a:r>
              <a:rPr lang="hu-HU" sz="3600" dirty="0">
                <a:latin typeface="Times New Roman" panose="02020603050405020304" pitchFamily="18" charset="0"/>
                <a:cs typeface="Times New Roman" panose="02020603050405020304" pitchFamily="18" charset="0"/>
              </a:rPr>
              <a:t>Dr. Tejfel Máté                        Dr. Király Roland</a:t>
            </a:r>
          </a:p>
        </p:txBody>
      </p:sp>
      <p:pic>
        <p:nvPicPr>
          <p:cNvPr id="4" name="object 2">
            <a:extLst>
              <a:ext uri="{FF2B5EF4-FFF2-40B4-BE49-F238E27FC236}">
                <a16:creationId xmlns:a16="http://schemas.microsoft.com/office/drawing/2014/main" id="{315A9097-21BF-AE69-4702-245B8A7049AE}"/>
              </a:ext>
            </a:extLst>
          </p:cNvPr>
          <p:cNvPicPr/>
          <p:nvPr/>
        </p:nvPicPr>
        <p:blipFill>
          <a:blip r:embed="rId2" cstate="print"/>
          <a:srcRect b="34442"/>
          <a:stretch/>
        </p:blipFill>
        <p:spPr>
          <a:xfrm>
            <a:off x="8532699" y="1031683"/>
            <a:ext cx="1942013" cy="1432738"/>
          </a:xfrm>
          <a:prstGeom prst="rect">
            <a:avLst/>
          </a:prstGeom>
        </p:spPr>
      </p:pic>
    </p:spTree>
    <p:extLst>
      <p:ext uri="{BB962C8B-B14F-4D97-AF65-F5344CB8AC3E}">
        <p14:creationId xmlns:p14="http://schemas.microsoft.com/office/powerpoint/2010/main" val="2261908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C4783CC-153D-2B1E-7AF2-D9FB476CD763}"/>
              </a:ext>
            </a:extLst>
          </p:cNvPr>
          <p:cNvSpPr>
            <a:spLocks noGrp="1"/>
          </p:cNvSpPr>
          <p:nvPr>
            <p:ph type="title"/>
          </p:nvPr>
        </p:nvSpPr>
        <p:spPr>
          <a:xfrm>
            <a:off x="838200" y="136525"/>
            <a:ext cx="10515600" cy="952046"/>
          </a:xfrm>
        </p:spPr>
        <p:txBody>
          <a:bodyPr>
            <a:normAutofit/>
          </a:bodyPr>
          <a:lstStyle/>
          <a:p>
            <a:r>
              <a:rPr lang="hu-HU" sz="3600" b="1" dirty="0">
                <a:latin typeface="Times New Roman" panose="02020603050405020304" pitchFamily="18" charset="0"/>
                <a:cs typeface="Times New Roman" panose="02020603050405020304" pitchFamily="18" charset="0"/>
              </a:rPr>
              <a:t>Összegzés</a:t>
            </a:r>
          </a:p>
        </p:txBody>
      </p:sp>
      <p:sp>
        <p:nvSpPr>
          <p:cNvPr id="3" name="Tartalom helye 2">
            <a:extLst>
              <a:ext uri="{FF2B5EF4-FFF2-40B4-BE49-F238E27FC236}">
                <a16:creationId xmlns:a16="http://schemas.microsoft.com/office/drawing/2014/main" id="{AEAC32D0-A197-2035-45E6-4D72A408A1FF}"/>
              </a:ext>
            </a:extLst>
          </p:cNvPr>
          <p:cNvSpPr>
            <a:spLocks noGrp="1"/>
          </p:cNvSpPr>
          <p:nvPr>
            <p:ph idx="1"/>
          </p:nvPr>
        </p:nvSpPr>
        <p:spPr>
          <a:xfrm>
            <a:off x="669471" y="970302"/>
            <a:ext cx="10853057" cy="5582898"/>
          </a:xfrm>
        </p:spPr>
        <p:txBody>
          <a:bodyPr>
            <a:noAutofit/>
          </a:bodyPr>
          <a:lstStyle/>
          <a:p>
            <a:pPr marL="0" indent="0">
              <a:buNone/>
            </a:pPr>
            <a:r>
              <a:rPr lang="hu-HU" sz="2600" b="1" dirty="0">
                <a:latin typeface="Times New Roman" panose="02020603050405020304" pitchFamily="18" charset="0"/>
                <a:cs typeface="Times New Roman" panose="02020603050405020304" pitchFamily="18" charset="0"/>
              </a:rPr>
              <a:t>1. Polimorfizmus:</a:t>
            </a:r>
          </a:p>
          <a:p>
            <a:pPr marL="631825" indent="-271463"/>
            <a:r>
              <a:rPr lang="hu-HU" sz="2600" dirty="0">
                <a:latin typeface="Times New Roman" panose="02020603050405020304" pitchFamily="18" charset="0"/>
                <a:cs typeface="Times New Roman" panose="02020603050405020304" pitchFamily="18" charset="0"/>
              </a:rPr>
              <a:t>A polimorfizmus azt jelenti, hogy ugyanazt a metódust különböző osztályokban eltérő módon valósíthatjuk meg. Ez rugalmasabbá teszi a kódot, mivel ugyanazt a függvényt többféle típusú objektumra is alkalmazhatjuk.</a:t>
            </a:r>
          </a:p>
          <a:p>
            <a:pPr marL="0" indent="0">
              <a:buNone/>
            </a:pPr>
            <a:r>
              <a:rPr lang="hu-HU" sz="2600" b="1" dirty="0">
                <a:latin typeface="Times New Roman" panose="02020603050405020304" pitchFamily="18" charset="0"/>
                <a:cs typeface="Times New Roman" panose="02020603050405020304" pitchFamily="18" charset="0"/>
              </a:rPr>
              <a:t>2. Absztrakt osztályok:</a:t>
            </a:r>
          </a:p>
          <a:p>
            <a:pPr marL="631825"/>
            <a:r>
              <a:rPr lang="hu-HU" sz="2600" dirty="0">
                <a:latin typeface="Times New Roman" panose="02020603050405020304" pitchFamily="18" charset="0"/>
                <a:cs typeface="Times New Roman" panose="02020603050405020304" pitchFamily="18" charset="0"/>
              </a:rPr>
              <a:t>Az absztrakt osztályok olyan osztályok, amelyek nem hozhatók létre közvetlenül. Csak sablont adnak a gyermekosztályok számára, és kötelezik azokat bizonyos metódusok implementálására.</a:t>
            </a:r>
          </a:p>
          <a:p>
            <a:pPr marL="0" indent="0">
              <a:buNone/>
            </a:pPr>
            <a:r>
              <a:rPr lang="hu-HU" sz="2600" b="1" dirty="0">
                <a:latin typeface="Times New Roman" panose="02020603050405020304" pitchFamily="18" charset="0"/>
                <a:cs typeface="Times New Roman" panose="02020603050405020304" pitchFamily="18" charset="0"/>
              </a:rPr>
              <a:t>3. Interfészek:</a:t>
            </a:r>
          </a:p>
          <a:p>
            <a:pPr marL="631825"/>
            <a:r>
              <a:rPr lang="hu-HU" sz="2600" dirty="0">
                <a:latin typeface="Times New Roman" panose="02020603050405020304" pitchFamily="18" charset="0"/>
                <a:cs typeface="Times New Roman" panose="02020603050405020304" pitchFamily="18" charset="0"/>
              </a:rPr>
              <a:t>Az interfészek csak absztrakt metódusokat tartalmaznak, és a különböző osztályoknak implementálniuk kell ezeket a metódusokat. Pythonban az interfészek gyakran absztrakt osztályokkal vannak reprezentálva.</a:t>
            </a:r>
          </a:p>
          <a:p>
            <a:pPr marL="0" indent="0">
              <a:buNone/>
            </a:pPr>
            <a:endParaRPr lang="hu-HU" sz="2600" dirty="0">
              <a:latin typeface="Times New Roman" panose="02020603050405020304" pitchFamily="18" charset="0"/>
              <a:cs typeface="Times New Roman" panose="02020603050405020304" pitchFamily="18" charset="0"/>
            </a:endParaRPr>
          </a:p>
        </p:txBody>
      </p:sp>
      <p:sp>
        <p:nvSpPr>
          <p:cNvPr id="4" name="Dia számának helye 3">
            <a:extLst>
              <a:ext uri="{FF2B5EF4-FFF2-40B4-BE49-F238E27FC236}">
                <a16:creationId xmlns:a16="http://schemas.microsoft.com/office/drawing/2014/main" id="{AF173A0E-FCFE-C443-B8EA-4CDFAFE6C938}"/>
              </a:ext>
            </a:extLst>
          </p:cNvPr>
          <p:cNvSpPr>
            <a:spLocks noGrp="1"/>
          </p:cNvSpPr>
          <p:nvPr>
            <p:ph type="sldNum" sz="quarter" idx="12"/>
          </p:nvPr>
        </p:nvSpPr>
        <p:spPr/>
        <p:txBody>
          <a:bodyPr/>
          <a:lstStyle/>
          <a:p>
            <a:fld id="{01AC6B40-9665-4BAE-B750-5A40CB73215F}" type="slidenum">
              <a:rPr lang="hu-HU" smtClean="0"/>
              <a:t>10</a:t>
            </a:fld>
            <a:endParaRPr lang="hu-HU"/>
          </a:p>
        </p:txBody>
      </p:sp>
    </p:spTree>
    <p:extLst>
      <p:ext uri="{BB962C8B-B14F-4D97-AF65-F5344CB8AC3E}">
        <p14:creationId xmlns:p14="http://schemas.microsoft.com/office/powerpoint/2010/main" val="2319152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5B2F52A5-D5BC-EDEA-C83D-A6FEAA386037}"/>
              </a:ext>
            </a:extLst>
          </p:cNvPr>
          <p:cNvSpPr>
            <a:spLocks noGrp="1"/>
          </p:cNvSpPr>
          <p:nvPr>
            <p:ph type="sldNum" sz="quarter" idx="12"/>
          </p:nvPr>
        </p:nvSpPr>
        <p:spPr/>
        <p:txBody>
          <a:bodyPr/>
          <a:lstStyle/>
          <a:p>
            <a:fld id="{01AC6B40-9665-4BAE-B750-5A40CB73215F}" type="slidenum">
              <a:rPr lang="hu-HU" smtClean="0"/>
              <a:t>11</a:t>
            </a:fld>
            <a:endParaRPr lang="hu-HU"/>
          </a:p>
        </p:txBody>
      </p:sp>
      <p:sp>
        <p:nvSpPr>
          <p:cNvPr id="6" name="Szövegdoboz 5">
            <a:extLst>
              <a:ext uri="{FF2B5EF4-FFF2-40B4-BE49-F238E27FC236}">
                <a16:creationId xmlns:a16="http://schemas.microsoft.com/office/drawing/2014/main" id="{A9F96D16-F669-03CD-BEC6-369403F3AA56}"/>
              </a:ext>
            </a:extLst>
          </p:cNvPr>
          <p:cNvSpPr txBox="1"/>
          <p:nvPr/>
        </p:nvSpPr>
        <p:spPr>
          <a:xfrm>
            <a:off x="658586" y="867567"/>
            <a:ext cx="10880272" cy="5001369"/>
          </a:xfrm>
          <a:prstGeom prst="rect">
            <a:avLst/>
          </a:prstGeom>
          <a:noFill/>
        </p:spPr>
        <p:txBody>
          <a:bodyPr wrap="square">
            <a:spAutoFit/>
          </a:bodyPr>
          <a:lstStyle/>
          <a:p>
            <a:pPr algn="ctr">
              <a:spcAft>
                <a:spcPts val="1800"/>
              </a:spcAft>
            </a:pPr>
            <a:r>
              <a:rPr lang="hu-HU" sz="3600" b="1" dirty="0">
                <a:latin typeface="Times New Roman" panose="02020603050405020304" pitchFamily="18" charset="0"/>
                <a:cs typeface="Times New Roman" panose="02020603050405020304" pitchFamily="18" charset="0"/>
              </a:rPr>
              <a:t>3. Többszörös öröklődés és </a:t>
            </a:r>
            <a:br>
              <a:rPr lang="hu-HU" sz="3600" b="1" dirty="0">
                <a:latin typeface="Times New Roman" panose="02020603050405020304" pitchFamily="18" charset="0"/>
                <a:cs typeface="Times New Roman" panose="02020603050405020304" pitchFamily="18" charset="0"/>
              </a:rPr>
            </a:br>
            <a:r>
              <a:rPr lang="hu-HU" sz="3600" b="1" dirty="0" err="1">
                <a:latin typeface="Times New Roman" panose="02020603050405020304" pitchFamily="18" charset="0"/>
                <a:cs typeface="Times New Roman" panose="02020603050405020304" pitchFamily="18" charset="0"/>
              </a:rPr>
              <a:t>Method</a:t>
            </a:r>
            <a:r>
              <a:rPr lang="hu-HU" sz="3600" b="1" dirty="0">
                <a:latin typeface="Times New Roman" panose="02020603050405020304" pitchFamily="18" charset="0"/>
                <a:cs typeface="Times New Roman" panose="02020603050405020304" pitchFamily="18" charset="0"/>
              </a:rPr>
              <a:t> </a:t>
            </a:r>
            <a:r>
              <a:rPr lang="hu-HU" sz="3600" b="1" dirty="0" err="1">
                <a:latin typeface="Times New Roman" panose="02020603050405020304" pitchFamily="18" charset="0"/>
                <a:cs typeface="Times New Roman" panose="02020603050405020304" pitchFamily="18" charset="0"/>
              </a:rPr>
              <a:t>Resolution</a:t>
            </a:r>
            <a:r>
              <a:rPr lang="hu-HU" sz="3600" b="1" dirty="0">
                <a:latin typeface="Times New Roman" panose="02020603050405020304" pitchFamily="18" charset="0"/>
                <a:cs typeface="Times New Roman" panose="02020603050405020304" pitchFamily="18" charset="0"/>
              </a:rPr>
              <a:t> </a:t>
            </a:r>
            <a:r>
              <a:rPr lang="hu-HU" sz="3600" b="1" dirty="0" err="1">
                <a:latin typeface="Times New Roman" panose="02020603050405020304" pitchFamily="18" charset="0"/>
                <a:cs typeface="Times New Roman" panose="02020603050405020304" pitchFamily="18" charset="0"/>
              </a:rPr>
              <a:t>Order</a:t>
            </a:r>
            <a:r>
              <a:rPr lang="hu-HU" sz="3600" b="1" dirty="0">
                <a:latin typeface="Times New Roman" panose="02020603050405020304" pitchFamily="18" charset="0"/>
                <a:cs typeface="Times New Roman" panose="02020603050405020304" pitchFamily="18" charset="0"/>
              </a:rPr>
              <a:t> (MRO)</a:t>
            </a:r>
          </a:p>
          <a:p>
            <a:endParaRPr lang="hu-HU" sz="2600" dirty="0">
              <a:latin typeface="Times New Roman" panose="02020603050405020304" pitchFamily="18" charset="0"/>
              <a:cs typeface="Times New Roman" panose="02020603050405020304" pitchFamily="18" charset="0"/>
            </a:endParaRPr>
          </a:p>
          <a:p>
            <a:pPr>
              <a:spcAft>
                <a:spcPts val="1200"/>
              </a:spcAft>
            </a:pPr>
            <a:r>
              <a:rPr lang="hu-HU" sz="2600" dirty="0">
                <a:latin typeface="Times New Roman" panose="02020603050405020304" pitchFamily="18" charset="0"/>
                <a:cs typeface="Times New Roman" panose="02020603050405020304" pitchFamily="18" charset="0"/>
              </a:rPr>
              <a:t>• </a:t>
            </a:r>
            <a:r>
              <a:rPr lang="hu-HU" sz="2800" b="1" dirty="0">
                <a:latin typeface="Times New Roman" panose="02020603050405020304" pitchFamily="18" charset="0"/>
                <a:cs typeface="Times New Roman" panose="02020603050405020304" pitchFamily="18" charset="0"/>
              </a:rPr>
              <a:t>Többszörös öröklődés: </a:t>
            </a:r>
            <a:r>
              <a:rPr lang="hu-HU" sz="2800" dirty="0">
                <a:latin typeface="Times New Roman" panose="02020603050405020304" pitchFamily="18" charset="0"/>
                <a:cs typeface="Times New Roman" panose="02020603050405020304" pitchFamily="18" charset="0"/>
              </a:rPr>
              <a:t>Pythonban lehetőség van több osztály öröklésére</a:t>
            </a:r>
          </a:p>
          <a:p>
            <a:pPr>
              <a:spcAft>
                <a:spcPts val="2400"/>
              </a:spcAft>
            </a:pPr>
            <a:r>
              <a:rPr kumimoji="0" lang="hu-HU" sz="2300" b="0" i="0" u="none" strike="noStrike" kern="100" cap="none" spc="0" normalizeH="0" baseline="0" noProof="0" dirty="0">
                <a:ln>
                  <a:noFill/>
                </a:ln>
                <a:solidFill>
                  <a:prstClr val="black"/>
                </a:solidFill>
                <a:effectLst/>
                <a:uLnTx/>
                <a:uFillTx/>
                <a:latin typeface="Times New Roman" panose="02020603050405020304" pitchFamily="18" charset="0"/>
                <a:ea typeface="Aptos" panose="020B0004020202020204" pitchFamily="34" charset="0"/>
                <a:cs typeface="Times New Roman" panose="02020603050405020304" pitchFamily="18" charset="0"/>
              </a:rPr>
              <a:t>Az </a:t>
            </a:r>
            <a:r>
              <a:rPr kumimoji="0" lang="hu-HU" sz="2300" b="1" i="0" u="none" strike="noStrike" kern="100" cap="none" spc="0" normalizeH="0" baseline="0" noProof="0" dirty="0">
                <a:ln>
                  <a:noFill/>
                </a:ln>
                <a:solidFill>
                  <a:prstClr val="black"/>
                </a:solidFill>
                <a:effectLst/>
                <a:uLnTx/>
                <a:uFillTx/>
                <a:latin typeface="Times New Roman" panose="02020603050405020304" pitchFamily="18" charset="0"/>
                <a:ea typeface="Aptos" panose="020B0004020202020204" pitchFamily="34" charset="0"/>
                <a:cs typeface="Times New Roman" panose="02020603050405020304" pitchFamily="18" charset="0"/>
              </a:rPr>
              <a:t>öröklődés</a:t>
            </a:r>
            <a:r>
              <a:rPr kumimoji="0" lang="hu-HU" sz="2300" b="0" i="0" u="none" strike="noStrike" kern="100" cap="none" spc="0" normalizeH="0" baseline="0" noProof="0" dirty="0">
                <a:ln>
                  <a:noFill/>
                </a:ln>
                <a:solidFill>
                  <a:prstClr val="black"/>
                </a:solidFill>
                <a:effectLst/>
                <a:uLnTx/>
                <a:uFillTx/>
                <a:latin typeface="Times New Roman" panose="02020603050405020304" pitchFamily="18" charset="0"/>
                <a:ea typeface="Aptos" panose="020B0004020202020204" pitchFamily="34" charset="0"/>
                <a:cs typeface="Times New Roman" panose="02020603050405020304" pitchFamily="18" charset="0"/>
              </a:rPr>
              <a:t> az objektumorientált programozás egyik legfontosabb eszköze, amely lehetővé teszi, hogy egy osztály átvegye egy másik osztály tulajdonságait és metódusait. </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Az egyszerű öröklődés mellett Pythonban létezik egy fejlettebb mechanizmus, a </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többszörös öröklődés</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is, amely során egy osztály több szülőosztálytól is örökölhet. </a:t>
            </a:r>
            <a:endParaRPr lang="hu-HU" sz="2800" dirty="0">
              <a:latin typeface="Times New Roman" panose="02020603050405020304" pitchFamily="18" charset="0"/>
              <a:cs typeface="Times New Roman" panose="02020603050405020304" pitchFamily="18" charset="0"/>
            </a:endParaRPr>
          </a:p>
          <a:p>
            <a:pPr>
              <a:spcAft>
                <a:spcPts val="1200"/>
              </a:spcAft>
            </a:pPr>
            <a:r>
              <a:rPr lang="hu-HU" sz="2800" dirty="0">
                <a:latin typeface="Times New Roman" panose="02020603050405020304" pitchFamily="18" charset="0"/>
                <a:cs typeface="Times New Roman" panose="02020603050405020304" pitchFamily="18" charset="0"/>
              </a:rPr>
              <a:t>• </a:t>
            </a:r>
            <a:r>
              <a:rPr lang="hu-HU" sz="2800" b="1" dirty="0">
                <a:latin typeface="Times New Roman" panose="02020603050405020304" pitchFamily="18" charset="0"/>
                <a:cs typeface="Times New Roman" panose="02020603050405020304" pitchFamily="18" charset="0"/>
              </a:rPr>
              <a:t>MRO (</a:t>
            </a:r>
            <a:r>
              <a:rPr lang="hu-HU" sz="2800" b="1" dirty="0" err="1">
                <a:latin typeface="Times New Roman" panose="02020603050405020304" pitchFamily="18" charset="0"/>
                <a:cs typeface="Times New Roman" panose="02020603050405020304" pitchFamily="18" charset="0"/>
              </a:rPr>
              <a:t>Method</a:t>
            </a:r>
            <a:r>
              <a:rPr lang="hu-HU" sz="2800" b="1" dirty="0">
                <a:latin typeface="Times New Roman" panose="02020603050405020304" pitchFamily="18" charset="0"/>
                <a:cs typeface="Times New Roman" panose="02020603050405020304" pitchFamily="18" charset="0"/>
              </a:rPr>
              <a:t> </a:t>
            </a:r>
            <a:r>
              <a:rPr lang="hu-HU" sz="2800" b="1" dirty="0" err="1">
                <a:latin typeface="Times New Roman" panose="02020603050405020304" pitchFamily="18" charset="0"/>
                <a:cs typeface="Times New Roman" panose="02020603050405020304" pitchFamily="18" charset="0"/>
              </a:rPr>
              <a:t>Resolution</a:t>
            </a:r>
            <a:r>
              <a:rPr lang="hu-HU" sz="2800" b="1" dirty="0">
                <a:latin typeface="Times New Roman" panose="02020603050405020304" pitchFamily="18" charset="0"/>
                <a:cs typeface="Times New Roman" panose="02020603050405020304" pitchFamily="18" charset="0"/>
              </a:rPr>
              <a:t> </a:t>
            </a:r>
            <a:r>
              <a:rPr lang="hu-HU" sz="2800" b="1" dirty="0" err="1">
                <a:latin typeface="Times New Roman" panose="02020603050405020304" pitchFamily="18" charset="0"/>
                <a:cs typeface="Times New Roman" panose="02020603050405020304" pitchFamily="18" charset="0"/>
              </a:rPr>
              <a:t>Order</a:t>
            </a:r>
            <a:r>
              <a:rPr lang="hu-HU" sz="2800" b="1" dirty="0">
                <a:latin typeface="Times New Roman" panose="02020603050405020304" pitchFamily="18" charset="0"/>
                <a:cs typeface="Times New Roman" panose="02020603050405020304" pitchFamily="18" charset="0"/>
              </a:rPr>
              <a:t>): </a:t>
            </a:r>
            <a:r>
              <a:rPr lang="hu-HU" sz="2800" dirty="0">
                <a:latin typeface="Times New Roman" panose="02020603050405020304" pitchFamily="18" charset="0"/>
                <a:cs typeface="Times New Roman" panose="02020603050405020304" pitchFamily="18" charset="0"/>
              </a:rPr>
              <a:t>Hogyan határozza meg Python az öröklés során </a:t>
            </a:r>
            <a:r>
              <a:rPr lang="hu-HU" sz="2800" kern="100" dirty="0">
                <a:effectLst/>
                <a:latin typeface="Times New Roman" panose="02020603050405020304" pitchFamily="18" charset="0"/>
                <a:ea typeface="Aptos" panose="020B0004020202020204" pitchFamily="34" charset="0"/>
                <a:cs typeface="Times New Roman" panose="02020603050405020304" pitchFamily="18" charset="0"/>
              </a:rPr>
              <a:t>a metódusok feloldási sorrendjét </a:t>
            </a:r>
            <a:endParaRPr lang="hu-H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49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4C36D3F0-22D3-DD96-B802-3B066674A43F}"/>
              </a:ext>
            </a:extLst>
          </p:cNvPr>
          <p:cNvSpPr>
            <a:spLocks noGrp="1"/>
          </p:cNvSpPr>
          <p:nvPr>
            <p:ph type="sldNum" sz="quarter" idx="12"/>
          </p:nvPr>
        </p:nvSpPr>
        <p:spPr/>
        <p:txBody>
          <a:bodyPr/>
          <a:lstStyle/>
          <a:p>
            <a:fld id="{01AC6B40-9665-4BAE-B750-5A40CB73215F}" type="slidenum">
              <a:rPr lang="hu-HU" smtClean="0"/>
              <a:t>12</a:t>
            </a:fld>
            <a:endParaRPr lang="hu-HU"/>
          </a:p>
        </p:txBody>
      </p:sp>
      <p:sp>
        <p:nvSpPr>
          <p:cNvPr id="8" name="Szövegdoboz 7">
            <a:extLst>
              <a:ext uri="{FF2B5EF4-FFF2-40B4-BE49-F238E27FC236}">
                <a16:creationId xmlns:a16="http://schemas.microsoft.com/office/drawing/2014/main" id="{19155E19-28CB-0F91-678F-513C989D8E22}"/>
              </a:ext>
            </a:extLst>
          </p:cNvPr>
          <p:cNvSpPr txBox="1"/>
          <p:nvPr/>
        </p:nvSpPr>
        <p:spPr>
          <a:xfrm>
            <a:off x="3352800" y="1698442"/>
            <a:ext cx="3722915" cy="4055406"/>
          </a:xfrm>
          <a:prstGeom prst="rect">
            <a:avLst/>
          </a:prstGeom>
          <a:noFill/>
          <a:ln>
            <a:solidFill>
              <a:schemeClr val="accent1"/>
            </a:solidFill>
          </a:ln>
        </p:spPr>
        <p:txBody>
          <a:bodyPr wrap="square">
            <a:spAutoFit/>
          </a:bodyPr>
          <a:lstStyle/>
          <a:p>
            <a:pPr>
              <a:lnSpc>
                <a:spcPct val="90000"/>
              </a:lnSpc>
            </a:pP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 A:</a:t>
            </a:r>
          </a:p>
          <a:p>
            <a:pPr>
              <a:lnSpc>
                <a:spcPct val="90000"/>
              </a:lnSpc>
            </a:pPr>
            <a:r>
              <a:rPr lang="hu-HU" sz="22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method</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a:t>
            </a: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200" b="1" kern="100" dirty="0">
                <a:effectLst/>
                <a:latin typeface="Aptos" panose="020B0004020202020204" pitchFamily="34" charset="0"/>
                <a:ea typeface="Aptos" panose="020B0004020202020204" pitchFamily="34" charset="0"/>
                <a:cs typeface="Times New Roman" panose="02020603050405020304" pitchFamily="18" charset="0"/>
              </a:rPr>
              <a:t>        print("A </a:t>
            </a: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method</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 B(A):</a:t>
            </a:r>
          </a:p>
          <a:p>
            <a:pPr>
              <a:lnSpc>
                <a:spcPct val="90000"/>
              </a:lnSpc>
            </a:pPr>
            <a:r>
              <a:rPr lang="hu-HU" sz="22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method</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a:t>
            </a: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200" b="1" kern="100" dirty="0">
                <a:effectLst/>
                <a:latin typeface="Aptos" panose="020B0004020202020204" pitchFamily="34" charset="0"/>
                <a:ea typeface="Aptos" panose="020B0004020202020204" pitchFamily="34" charset="0"/>
                <a:cs typeface="Times New Roman" panose="02020603050405020304" pitchFamily="18" charset="0"/>
              </a:rPr>
              <a:t>        print("B </a:t>
            </a: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method</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 C(A):</a:t>
            </a:r>
          </a:p>
          <a:p>
            <a:pPr>
              <a:lnSpc>
                <a:spcPct val="90000"/>
              </a:lnSpc>
            </a:pPr>
            <a:r>
              <a:rPr lang="hu-HU" sz="22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method</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a:t>
            </a: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200" b="1" kern="100" dirty="0">
                <a:effectLst/>
                <a:latin typeface="Aptos" panose="020B0004020202020204" pitchFamily="34" charset="0"/>
                <a:ea typeface="Aptos" panose="020B0004020202020204" pitchFamily="34" charset="0"/>
                <a:cs typeface="Times New Roman" panose="02020603050405020304" pitchFamily="18" charset="0"/>
              </a:rPr>
              <a:t>        print("C </a:t>
            </a: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method</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 D(B, C):</a:t>
            </a:r>
          </a:p>
          <a:p>
            <a:pPr>
              <a:lnSpc>
                <a:spcPct val="90000"/>
              </a:lnSpc>
            </a:pPr>
            <a:r>
              <a:rPr lang="hu-HU" sz="22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pass</a:t>
            </a:r>
            <a:endParaRPr lang="hu-HU" sz="22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2200" b="1" kern="100" dirty="0">
                <a:effectLst/>
                <a:latin typeface="Aptos" panose="020B0004020202020204" pitchFamily="34" charset="0"/>
                <a:ea typeface="Aptos" panose="020B0004020202020204" pitchFamily="34" charset="0"/>
                <a:cs typeface="Times New Roman" panose="02020603050405020304" pitchFamily="18" charset="0"/>
              </a:rPr>
              <a:t>d = D()</a:t>
            </a:r>
          </a:p>
          <a:p>
            <a:pPr>
              <a:lnSpc>
                <a:spcPct val="90000"/>
              </a:lnSpc>
            </a:pP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d.method</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a:t>
            </a:r>
          </a:p>
        </p:txBody>
      </p:sp>
      <p:sp>
        <p:nvSpPr>
          <p:cNvPr id="9" name="Szövegdoboz 8">
            <a:extLst>
              <a:ext uri="{FF2B5EF4-FFF2-40B4-BE49-F238E27FC236}">
                <a16:creationId xmlns:a16="http://schemas.microsoft.com/office/drawing/2014/main" id="{21C66A3C-4BC6-9417-28A3-F96E5B878E59}"/>
              </a:ext>
            </a:extLst>
          </p:cNvPr>
          <p:cNvSpPr txBox="1"/>
          <p:nvPr/>
        </p:nvSpPr>
        <p:spPr>
          <a:xfrm>
            <a:off x="979715" y="948137"/>
            <a:ext cx="7445828" cy="523220"/>
          </a:xfrm>
          <a:prstGeom prst="rect">
            <a:avLst/>
          </a:prstGeom>
          <a:noFill/>
        </p:spPr>
        <p:txBody>
          <a:bodyPr wrap="square">
            <a:spAutoFit/>
          </a:bodyPr>
          <a:lstStyle/>
          <a:p>
            <a:r>
              <a:rPr lang="hu-HU" sz="2800" b="1" dirty="0">
                <a:latin typeface="Times New Roman" panose="02020603050405020304" pitchFamily="18" charset="0"/>
                <a:cs typeface="Times New Roman" panose="02020603050405020304" pitchFamily="18" charset="0"/>
              </a:rPr>
              <a:t>Kód példa többszörös öröklődésre és MRO-</a:t>
            </a:r>
            <a:r>
              <a:rPr lang="hu-HU" sz="2800" b="1" dirty="0" err="1">
                <a:latin typeface="Times New Roman" panose="02020603050405020304" pitchFamily="18" charset="0"/>
                <a:cs typeface="Times New Roman" panose="02020603050405020304" pitchFamily="18" charset="0"/>
              </a:rPr>
              <a:t>ra</a:t>
            </a:r>
            <a:r>
              <a:rPr lang="hu-HU" sz="2800" b="1" dirty="0">
                <a:latin typeface="Times New Roman" panose="02020603050405020304" pitchFamily="18" charset="0"/>
                <a:cs typeface="Times New Roman" panose="02020603050405020304" pitchFamily="18" charset="0"/>
              </a:rPr>
              <a:t>:</a:t>
            </a:r>
          </a:p>
        </p:txBody>
      </p:sp>
      <p:sp>
        <p:nvSpPr>
          <p:cNvPr id="4" name="Szövegdoboz 3">
            <a:extLst>
              <a:ext uri="{FF2B5EF4-FFF2-40B4-BE49-F238E27FC236}">
                <a16:creationId xmlns:a16="http://schemas.microsoft.com/office/drawing/2014/main" id="{3B52CA71-96C3-0CF3-279A-F54533FD5A79}"/>
              </a:ext>
            </a:extLst>
          </p:cNvPr>
          <p:cNvSpPr txBox="1"/>
          <p:nvPr/>
        </p:nvSpPr>
        <p:spPr>
          <a:xfrm>
            <a:off x="3243942" y="5908783"/>
            <a:ext cx="6096000" cy="446276"/>
          </a:xfrm>
          <a:prstGeom prst="rect">
            <a:avLst/>
          </a:prstGeom>
          <a:noFill/>
        </p:spPr>
        <p:txBody>
          <a:bodyPr wrap="square">
            <a:spAutoFit/>
          </a:bodyPr>
          <a:lstStyle/>
          <a:p>
            <a:r>
              <a:rPr lang="hu-HU" sz="2200" b="1" kern="100" dirty="0">
                <a:effectLst/>
                <a:latin typeface="Aptos" panose="020B0004020202020204" pitchFamily="34" charset="0"/>
                <a:ea typeface="Aptos" panose="020B0004020202020204" pitchFamily="34" charset="0"/>
                <a:cs typeface="Times New Roman" panose="02020603050405020304" pitchFamily="18" charset="0"/>
              </a:rPr>
              <a:t># MRO alapján melyik metódus </a:t>
            </a: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hívódik</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 meg?</a:t>
            </a:r>
            <a:endParaRPr lang="hu-HU" sz="2200" dirty="0"/>
          </a:p>
        </p:txBody>
      </p:sp>
    </p:spTree>
    <p:extLst>
      <p:ext uri="{BB962C8B-B14F-4D97-AF65-F5344CB8AC3E}">
        <p14:creationId xmlns:p14="http://schemas.microsoft.com/office/powerpoint/2010/main" val="2354885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EF7FCEF6-43E3-6B58-E60C-4038CAC628DD}"/>
              </a:ext>
            </a:extLst>
          </p:cNvPr>
          <p:cNvSpPr>
            <a:spLocks noGrp="1"/>
          </p:cNvSpPr>
          <p:nvPr>
            <p:ph type="sldNum" sz="quarter" idx="12"/>
          </p:nvPr>
        </p:nvSpPr>
        <p:spPr/>
        <p:txBody>
          <a:bodyPr/>
          <a:lstStyle/>
          <a:p>
            <a:fld id="{01AC6B40-9665-4BAE-B750-5A40CB73215F}" type="slidenum">
              <a:rPr lang="hu-HU" smtClean="0"/>
              <a:t>13</a:t>
            </a:fld>
            <a:endParaRPr lang="hu-HU"/>
          </a:p>
        </p:txBody>
      </p:sp>
      <p:sp>
        <p:nvSpPr>
          <p:cNvPr id="4" name="Szövegdoboz 3">
            <a:extLst>
              <a:ext uri="{FF2B5EF4-FFF2-40B4-BE49-F238E27FC236}">
                <a16:creationId xmlns:a16="http://schemas.microsoft.com/office/drawing/2014/main" id="{45082597-70C7-BD10-05AF-455C40D87A4C}"/>
              </a:ext>
            </a:extLst>
          </p:cNvPr>
          <p:cNvSpPr txBox="1"/>
          <p:nvPr/>
        </p:nvSpPr>
        <p:spPr>
          <a:xfrm>
            <a:off x="1164772" y="390332"/>
            <a:ext cx="10047514" cy="6055312"/>
          </a:xfrm>
          <a:prstGeom prst="rect">
            <a:avLst/>
          </a:prstGeom>
          <a:noFill/>
        </p:spPr>
        <p:txBody>
          <a:bodyPr wrap="square">
            <a:spAutoFit/>
          </a:bodyPr>
          <a:lstStyle/>
          <a:p>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többszörös öröklődés</a:t>
            </a: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 azt jelenti, hogy egy gyermekosztály több szülőosztályból örökölhet attribútumokat és metódusokat. Ez különbözik az egyszerű öröklődéstől, ahol egy gyermekosztálynak csak egy szülőosztálya van.</a:t>
            </a:r>
          </a:p>
          <a:p>
            <a:pPr>
              <a:lnSpc>
                <a:spcPct val="107000"/>
              </a:lnSpc>
              <a:spcBef>
                <a:spcPts val="1200"/>
              </a:spcBef>
              <a:spcAft>
                <a:spcPts val="800"/>
              </a:spcAft>
            </a:pP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Miért hasznos a többszörös öröklődés?</a:t>
            </a:r>
            <a:endParaRPr lang="hu-HU" sz="2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buSzPct val="100000"/>
              <a:buFont typeface="Symbol" panose="05050102010706020507" pitchFamily="18" charset="2"/>
              <a:buChar char=""/>
              <a:tabLst>
                <a:tab pos="457200" algn="l"/>
              </a:tabLst>
            </a:pP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Rugalmasság:</a:t>
            </a: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 A többszörös öröklődés lehetővé teszi, hogy egy osztály különböző viselkedést örököljön több szülőosztályból, így rugalmasabban kombinálhatóak a különböző funkciók.</a:t>
            </a:r>
          </a:p>
          <a:p>
            <a:pPr marL="342900" lvl="0" indent="-342900">
              <a:spcBef>
                <a:spcPts val="600"/>
              </a:spcBef>
              <a:buSzPct val="100000"/>
              <a:buFont typeface="Symbol" panose="05050102010706020507" pitchFamily="18" charset="2"/>
              <a:buChar char=""/>
              <a:tabLst>
                <a:tab pos="457200" algn="l"/>
              </a:tabLst>
            </a:pP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Kód </a:t>
            </a:r>
            <a:r>
              <a:rPr lang="hu-HU" sz="2600" b="1" kern="100" dirty="0" err="1">
                <a:effectLst/>
                <a:latin typeface="Times New Roman" panose="02020603050405020304" pitchFamily="18" charset="0"/>
                <a:ea typeface="Aptos" panose="020B0004020202020204" pitchFamily="34" charset="0"/>
                <a:cs typeface="Times New Roman" panose="02020603050405020304" pitchFamily="18" charset="0"/>
              </a:rPr>
              <a:t>újrahasznosítása</a:t>
            </a: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 A kód </a:t>
            </a:r>
            <a:r>
              <a:rPr lang="hu-HU" sz="2600" kern="100" dirty="0" err="1">
                <a:effectLst/>
                <a:latin typeface="Times New Roman" panose="02020603050405020304" pitchFamily="18" charset="0"/>
                <a:ea typeface="Aptos" panose="020B0004020202020204" pitchFamily="34" charset="0"/>
                <a:cs typeface="Times New Roman" panose="02020603050405020304" pitchFamily="18" charset="0"/>
              </a:rPr>
              <a:t>újrahasznosítása</a:t>
            </a: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 és modulárisabb felépítése lehetővé válik, ha egy osztály több szerepet (több szülőosztálytól származó viselkedést) is betölt.</a:t>
            </a:r>
          </a:p>
          <a:p>
            <a:pPr marL="342900" lvl="0" indent="-342900">
              <a:spcAft>
                <a:spcPts val="600"/>
              </a:spcAft>
              <a:buSzPct val="100000"/>
              <a:buFont typeface="Symbol" panose="05050102010706020507" pitchFamily="18" charset="2"/>
              <a:buChar char=""/>
              <a:tabLst>
                <a:tab pos="457200" algn="l"/>
              </a:tabLst>
            </a:pP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Több funkció integrálása:</a:t>
            </a: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 Egy osztály egyszerre több különböző funkciót is megörökölhet, például egy autó lehet egyszerre „Jármű” és „Mozgatható tárgy”.</a:t>
            </a:r>
          </a:p>
        </p:txBody>
      </p:sp>
    </p:spTree>
    <p:extLst>
      <p:ext uri="{BB962C8B-B14F-4D97-AF65-F5344CB8AC3E}">
        <p14:creationId xmlns:p14="http://schemas.microsoft.com/office/powerpoint/2010/main" val="1270342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 számának helye 3">
            <a:extLst>
              <a:ext uri="{FF2B5EF4-FFF2-40B4-BE49-F238E27FC236}">
                <a16:creationId xmlns:a16="http://schemas.microsoft.com/office/drawing/2014/main" id="{B33A3838-DCF2-C2AB-D81F-6B37A956601C}"/>
              </a:ext>
            </a:extLst>
          </p:cNvPr>
          <p:cNvSpPr>
            <a:spLocks noGrp="1"/>
          </p:cNvSpPr>
          <p:nvPr>
            <p:ph type="sldNum" sz="quarter" idx="12"/>
          </p:nvPr>
        </p:nvSpPr>
        <p:spPr/>
        <p:txBody>
          <a:bodyPr/>
          <a:lstStyle/>
          <a:p>
            <a:fld id="{01AC6B40-9665-4BAE-B750-5A40CB73215F}" type="slidenum">
              <a:rPr lang="hu-HU" smtClean="0"/>
              <a:t>14</a:t>
            </a:fld>
            <a:endParaRPr lang="hu-HU"/>
          </a:p>
        </p:txBody>
      </p:sp>
      <p:sp>
        <p:nvSpPr>
          <p:cNvPr id="11" name="Szövegdoboz 10">
            <a:extLst>
              <a:ext uri="{FF2B5EF4-FFF2-40B4-BE49-F238E27FC236}">
                <a16:creationId xmlns:a16="http://schemas.microsoft.com/office/drawing/2014/main" id="{C5CE379E-4D39-E025-C220-68E85E455DEB}"/>
              </a:ext>
            </a:extLst>
          </p:cNvPr>
          <p:cNvSpPr txBox="1"/>
          <p:nvPr/>
        </p:nvSpPr>
        <p:spPr>
          <a:xfrm>
            <a:off x="753835" y="787407"/>
            <a:ext cx="6844393" cy="4708981"/>
          </a:xfrm>
          <a:prstGeom prst="rect">
            <a:avLst/>
          </a:prstGeom>
          <a:noFill/>
          <a:ln>
            <a:solidFill>
              <a:schemeClr val="accent1"/>
            </a:solidFill>
          </a:ln>
        </p:spPr>
        <p:txBody>
          <a:bodyPr wrap="square">
            <a:spAutoFit/>
          </a:bodyPr>
          <a:lstStyle/>
          <a:p>
            <a:r>
              <a:rPr lang="hu-HU" sz="2000" b="1" dirty="0" err="1"/>
              <a:t>class</a:t>
            </a:r>
            <a:r>
              <a:rPr lang="hu-HU" sz="2000" b="1" dirty="0"/>
              <a:t> Jármű:		# Szülőosztály</a:t>
            </a:r>
          </a:p>
          <a:p>
            <a:r>
              <a:rPr lang="hu-HU" sz="2000" b="1" dirty="0"/>
              <a:t>    </a:t>
            </a:r>
            <a:r>
              <a:rPr lang="hu-HU" sz="2000" b="1" dirty="0" err="1"/>
              <a:t>def</a:t>
            </a:r>
            <a:r>
              <a:rPr lang="hu-HU" sz="2000" b="1" dirty="0"/>
              <a:t> mozog(</a:t>
            </a:r>
            <a:r>
              <a:rPr lang="hu-HU" sz="2000" b="1" dirty="0" err="1"/>
              <a:t>self</a:t>
            </a:r>
            <a:r>
              <a:rPr lang="hu-HU" sz="2000" b="1" dirty="0"/>
              <a:t>):</a:t>
            </a:r>
          </a:p>
          <a:p>
            <a:r>
              <a:rPr lang="hu-HU" sz="2000" b="1" dirty="0"/>
              <a:t>        </a:t>
            </a:r>
            <a:r>
              <a:rPr lang="hu-HU" sz="2000" b="1" dirty="0" err="1"/>
              <a:t>return</a:t>
            </a:r>
            <a:r>
              <a:rPr lang="hu-HU" sz="2000" b="1" dirty="0"/>
              <a:t> "A jármű halad az úton."</a:t>
            </a:r>
          </a:p>
          <a:p>
            <a:endParaRPr lang="hu-HU" sz="2000" b="1" dirty="0"/>
          </a:p>
          <a:p>
            <a:r>
              <a:rPr lang="hu-HU" sz="2000" b="1" dirty="0" err="1"/>
              <a:t>class</a:t>
            </a:r>
            <a:r>
              <a:rPr lang="hu-HU" sz="2000" b="1" dirty="0"/>
              <a:t> Repülő:		#</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dirty="0"/>
              <a:t>Szülőosztály</a:t>
            </a:r>
          </a:p>
          <a:p>
            <a:r>
              <a:rPr lang="hu-HU" sz="2000" b="1" dirty="0"/>
              <a:t>    </a:t>
            </a:r>
            <a:r>
              <a:rPr lang="hu-HU" sz="2000" b="1" dirty="0" err="1"/>
              <a:t>def</a:t>
            </a:r>
            <a:r>
              <a:rPr lang="hu-HU" sz="2000" b="1" dirty="0"/>
              <a:t> repül(</a:t>
            </a:r>
            <a:r>
              <a:rPr lang="hu-HU" sz="2000" b="1" dirty="0" err="1"/>
              <a:t>self</a:t>
            </a:r>
            <a:r>
              <a:rPr lang="hu-HU" sz="2000" b="1" dirty="0"/>
              <a:t>):</a:t>
            </a:r>
          </a:p>
          <a:p>
            <a:r>
              <a:rPr lang="hu-HU" sz="2000" b="1" dirty="0"/>
              <a:t>        </a:t>
            </a:r>
            <a:r>
              <a:rPr lang="hu-HU" sz="2000" b="1" dirty="0" err="1"/>
              <a:t>return</a:t>
            </a:r>
            <a:r>
              <a:rPr lang="hu-HU" sz="2000" b="1" dirty="0"/>
              <a:t> "A repülő repül a levegőben."</a:t>
            </a:r>
          </a:p>
          <a:p>
            <a:endParaRPr lang="hu-HU" sz="2000" b="1" dirty="0"/>
          </a:p>
          <a:p>
            <a:r>
              <a:rPr lang="hu-HU" sz="2000" b="1" dirty="0" err="1"/>
              <a:t>class</a:t>
            </a:r>
            <a:r>
              <a:rPr lang="hu-HU" sz="2000" b="1" dirty="0"/>
              <a:t> </a:t>
            </a:r>
            <a:r>
              <a:rPr lang="hu-HU" sz="2000" b="1" dirty="0" err="1"/>
              <a:t>AutóRepülő</a:t>
            </a:r>
            <a:r>
              <a:rPr lang="hu-HU" sz="2000" b="1" dirty="0"/>
              <a:t>(Jármű, Repülő):	# Gyermekosztály</a:t>
            </a:r>
          </a:p>
          <a:p>
            <a:r>
              <a:rPr lang="hu-HU" sz="2000" b="1" dirty="0"/>
              <a:t>    </a:t>
            </a:r>
            <a:r>
              <a:rPr lang="hu-HU" sz="2000" b="1" dirty="0" err="1"/>
              <a:t>pass</a:t>
            </a:r>
            <a:r>
              <a:rPr lang="hu-HU" sz="2000" b="1" dirty="0"/>
              <a:t>	</a:t>
            </a:r>
          </a:p>
          <a:p>
            <a:endParaRPr lang="hu-HU" sz="2000" b="1" dirty="0"/>
          </a:p>
          <a:p>
            <a:r>
              <a:rPr lang="hu-HU" sz="2000" b="1" dirty="0" err="1"/>
              <a:t>autó_repülő</a:t>
            </a:r>
            <a:r>
              <a:rPr lang="hu-HU" sz="2000" b="1" dirty="0"/>
              <a:t> = </a:t>
            </a:r>
            <a:r>
              <a:rPr lang="hu-HU" sz="2000" b="1" dirty="0" err="1"/>
              <a:t>AutóRepülő</a:t>
            </a:r>
            <a:r>
              <a:rPr lang="hu-HU" sz="2000" b="1" dirty="0"/>
              <a:t>()</a:t>
            </a:r>
          </a:p>
          <a:p>
            <a:endParaRPr lang="hu-HU" sz="2000" b="1" dirty="0"/>
          </a:p>
          <a:p>
            <a:r>
              <a:rPr lang="hu-HU" sz="2000" b="1" dirty="0"/>
              <a:t>print(</a:t>
            </a:r>
            <a:r>
              <a:rPr lang="hu-HU" sz="2000" b="1" dirty="0" err="1"/>
              <a:t>autó_repülő.mozog</a:t>
            </a:r>
            <a:r>
              <a:rPr lang="hu-HU" sz="2000" b="1" dirty="0"/>
              <a:t>())</a:t>
            </a:r>
          </a:p>
          <a:p>
            <a:r>
              <a:rPr lang="hu-HU" sz="2000" b="1" dirty="0"/>
              <a:t>print(</a:t>
            </a:r>
            <a:r>
              <a:rPr lang="hu-HU" sz="2000" b="1" dirty="0" err="1"/>
              <a:t>autó_repülő.repül</a:t>
            </a:r>
            <a:r>
              <a:rPr lang="hu-HU" sz="2000" b="1" dirty="0"/>
              <a:t>())</a:t>
            </a:r>
          </a:p>
        </p:txBody>
      </p:sp>
      <p:sp>
        <p:nvSpPr>
          <p:cNvPr id="13" name="Szövegdoboz 12">
            <a:extLst>
              <a:ext uri="{FF2B5EF4-FFF2-40B4-BE49-F238E27FC236}">
                <a16:creationId xmlns:a16="http://schemas.microsoft.com/office/drawing/2014/main" id="{32D411B6-2CA4-CAF3-5A10-C31A8036AED1}"/>
              </a:ext>
            </a:extLst>
          </p:cNvPr>
          <p:cNvSpPr txBox="1"/>
          <p:nvPr/>
        </p:nvSpPr>
        <p:spPr>
          <a:xfrm>
            <a:off x="4588328" y="5496388"/>
            <a:ext cx="3015343" cy="646331"/>
          </a:xfrm>
          <a:prstGeom prst="rect">
            <a:avLst/>
          </a:prstGeom>
          <a:solidFill>
            <a:schemeClr val="accent5">
              <a:lumMod val="20000"/>
              <a:lumOff val="80000"/>
            </a:schemeClr>
          </a:solidFill>
          <a:ln>
            <a:solidFill>
              <a:schemeClr val="accent1"/>
            </a:solidFill>
          </a:ln>
        </p:spPr>
        <p:txBody>
          <a:bodyPr wrap="square">
            <a:spAutoFit/>
          </a:bodyPr>
          <a:lstStyle/>
          <a:p>
            <a:r>
              <a:rPr lang="hu-HU" sz="1800" b="1" dirty="0"/>
              <a:t>A jármű halad az úton.</a:t>
            </a:r>
          </a:p>
          <a:p>
            <a:r>
              <a:rPr lang="hu-HU" sz="1800" b="1" dirty="0"/>
              <a:t>A repülő repül a levegőben.</a:t>
            </a:r>
            <a:endParaRPr lang="hu-HU" dirty="0"/>
          </a:p>
        </p:txBody>
      </p:sp>
      <p:sp>
        <p:nvSpPr>
          <p:cNvPr id="15" name="Szövegdoboz 14">
            <a:extLst>
              <a:ext uri="{FF2B5EF4-FFF2-40B4-BE49-F238E27FC236}">
                <a16:creationId xmlns:a16="http://schemas.microsoft.com/office/drawing/2014/main" id="{4BF4F8A5-752C-3DCA-4ECA-43E58DBAB16D}"/>
              </a:ext>
            </a:extLst>
          </p:cNvPr>
          <p:cNvSpPr txBox="1"/>
          <p:nvPr/>
        </p:nvSpPr>
        <p:spPr>
          <a:xfrm>
            <a:off x="7815942" y="1790090"/>
            <a:ext cx="3995057" cy="3277820"/>
          </a:xfrm>
          <a:prstGeom prst="rect">
            <a:avLst/>
          </a:prstGeom>
          <a:noFill/>
        </p:spPr>
        <p:txBody>
          <a:bodyPr wrap="square">
            <a:spAutoFit/>
          </a:bodyPr>
          <a:lstStyle/>
          <a:p>
            <a:pPr marL="342900" lvl="0" indent="-342900">
              <a:lnSpc>
                <a:spcPct val="90000"/>
              </a:lnSpc>
              <a:buSzPct val="100000"/>
              <a:buFont typeface="Symbol" panose="05050102010706020507" pitchFamily="18" charset="2"/>
              <a:buChar char=""/>
              <a:tabLst>
                <a:tab pos="457200" algn="l"/>
              </a:tabLs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Az </a:t>
            </a:r>
            <a:r>
              <a:rPr lang="hu-HU" sz="2300" kern="100" dirty="0" err="1">
                <a:effectLst/>
                <a:latin typeface="Times New Roman" panose="02020603050405020304" pitchFamily="18" charset="0"/>
                <a:ea typeface="Aptos" panose="020B0004020202020204" pitchFamily="34" charset="0"/>
                <a:cs typeface="Times New Roman" panose="02020603050405020304" pitchFamily="18" charset="0"/>
              </a:rPr>
              <a:t>AutóRepülő</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osztály egyszerre örököl a Jármű és a Repülő osztályból, így rendelkezik mindkét osztály metódusaival.</a:t>
            </a:r>
          </a:p>
          <a:p>
            <a:pPr lvl="0">
              <a:lnSpc>
                <a:spcPct val="90000"/>
              </a:lnSpc>
              <a:buSzPct val="100000"/>
              <a:tabLst>
                <a:tab pos="457200" algn="l"/>
              </a:tabLst>
            </a:pPr>
            <a:endParaRPr lang="hu-HU" sz="23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90000"/>
              </a:lnSpc>
              <a:buSzPct val="100000"/>
              <a:buFont typeface="Symbol" panose="05050102010706020507" pitchFamily="18" charset="2"/>
              <a:buChar char=""/>
              <a:tabLst>
                <a:tab pos="457200" algn="l"/>
              </a:tabLst>
            </a:pPr>
            <a:r>
              <a:rPr lang="hu-HU" sz="2300" kern="100" dirty="0">
                <a:latin typeface="Times New Roman" panose="02020603050405020304" pitchFamily="18" charset="0"/>
                <a:ea typeface="Aptos" panose="020B0004020202020204" pitchFamily="34" charset="0"/>
                <a:cs typeface="Times New Roman" panose="02020603050405020304" pitchFamily="18" charset="0"/>
              </a:rPr>
              <a:t>A</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példa mutatja, hogyan lehet többszörös öröklődést használni a különböző funkciók kombinálására.</a:t>
            </a:r>
          </a:p>
        </p:txBody>
      </p:sp>
    </p:spTree>
    <p:extLst>
      <p:ext uri="{BB962C8B-B14F-4D97-AF65-F5344CB8AC3E}">
        <p14:creationId xmlns:p14="http://schemas.microsoft.com/office/powerpoint/2010/main" val="532376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0EE435D9-D5C9-E5D3-5A30-D6C13C3FCF4A}"/>
              </a:ext>
            </a:extLst>
          </p:cNvPr>
          <p:cNvSpPr>
            <a:spLocks noGrp="1"/>
          </p:cNvSpPr>
          <p:nvPr>
            <p:ph type="sldNum" sz="quarter" idx="12"/>
          </p:nvPr>
        </p:nvSpPr>
        <p:spPr/>
        <p:txBody>
          <a:bodyPr/>
          <a:lstStyle/>
          <a:p>
            <a:fld id="{01AC6B40-9665-4BAE-B750-5A40CB73215F}" type="slidenum">
              <a:rPr lang="hu-HU" smtClean="0"/>
              <a:t>15</a:t>
            </a:fld>
            <a:endParaRPr lang="hu-HU" dirty="0"/>
          </a:p>
        </p:txBody>
      </p:sp>
      <p:sp>
        <p:nvSpPr>
          <p:cNvPr id="4" name="Szövegdoboz 3">
            <a:extLst>
              <a:ext uri="{FF2B5EF4-FFF2-40B4-BE49-F238E27FC236}">
                <a16:creationId xmlns:a16="http://schemas.microsoft.com/office/drawing/2014/main" id="{E77E4F9D-4E22-1F97-A61D-D79588F21071}"/>
              </a:ext>
            </a:extLst>
          </p:cNvPr>
          <p:cNvSpPr txBox="1"/>
          <p:nvPr/>
        </p:nvSpPr>
        <p:spPr>
          <a:xfrm>
            <a:off x="478972" y="220161"/>
            <a:ext cx="11234056" cy="1897251"/>
          </a:xfrm>
          <a:prstGeom prst="rect">
            <a:avLst/>
          </a:prstGeom>
          <a:noFill/>
        </p:spPr>
        <p:txBody>
          <a:bodyPr wrap="square">
            <a:spAutoFit/>
          </a:bodyPr>
          <a:lstStyle/>
          <a:p>
            <a:pPr>
              <a:lnSpc>
                <a:spcPct val="107000"/>
              </a:lnSpc>
              <a:spcAft>
                <a:spcPts val="800"/>
              </a:spcAft>
            </a:pP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Konfliktusok a </a:t>
            </a:r>
            <a:r>
              <a:rPr lang="hu-HU" sz="2600" b="1" kern="100" dirty="0">
                <a:latin typeface="Times New Roman" panose="02020603050405020304" pitchFamily="18" charset="0"/>
                <a:ea typeface="Aptos" panose="020B0004020202020204" pitchFamily="34" charset="0"/>
                <a:cs typeface="Times New Roman" panose="02020603050405020304" pitchFamily="18" charset="0"/>
              </a:rPr>
              <a:t>t</a:t>
            </a: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öbbszörös </a:t>
            </a:r>
            <a:r>
              <a:rPr lang="hu-HU" sz="2600" b="1" kern="100" dirty="0">
                <a:latin typeface="Times New Roman" panose="02020603050405020304" pitchFamily="18" charset="0"/>
                <a:ea typeface="Aptos" panose="020B0004020202020204" pitchFamily="34" charset="0"/>
                <a:cs typeface="Times New Roman" panose="02020603050405020304" pitchFamily="18" charset="0"/>
              </a:rPr>
              <a:t>ö</a:t>
            </a: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röklődésnél</a:t>
            </a:r>
            <a:endParaRPr lang="hu-HU" sz="2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90000"/>
              </a:lnSpc>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Többszörös öröklődés esetén előfordulhat, hogy ugyanaz a metódus több szülőosztályban is létezik. Ilyen esetben kérdésessé válik, hogy a gyermekosztály melyik szülőosztály metódusát örökölje</a:t>
            </a:r>
            <a:r>
              <a:rPr lang="hu-HU" sz="2300" kern="100" dirty="0">
                <a:latin typeface="Times New Roman" panose="02020603050405020304" pitchFamily="18" charset="0"/>
                <a:cs typeface="Times New Roman" panose="02020603050405020304" pitchFamily="18" charset="0"/>
              </a:rPr>
              <a:t>. Amikor egy metódust hívunk egy gyermekosztályból, a Python az MRO alapján dönti el, hogy melyik szülőosztály metódusát kell használnia. </a:t>
            </a:r>
          </a:p>
        </p:txBody>
      </p:sp>
      <p:sp>
        <p:nvSpPr>
          <p:cNvPr id="6" name="Szövegdoboz 5">
            <a:extLst>
              <a:ext uri="{FF2B5EF4-FFF2-40B4-BE49-F238E27FC236}">
                <a16:creationId xmlns:a16="http://schemas.microsoft.com/office/drawing/2014/main" id="{4055D70F-7F57-8A4F-1A7C-81EC93C1D5E4}"/>
              </a:ext>
            </a:extLst>
          </p:cNvPr>
          <p:cNvSpPr txBox="1"/>
          <p:nvPr/>
        </p:nvSpPr>
        <p:spPr>
          <a:xfrm>
            <a:off x="609601" y="2129545"/>
            <a:ext cx="3570513" cy="442237"/>
          </a:xfrm>
          <a:prstGeom prst="rect">
            <a:avLst/>
          </a:prstGeom>
          <a:noFill/>
          <a:ln>
            <a:solidFill>
              <a:schemeClr val="accent1"/>
            </a:solidFill>
          </a:ln>
        </p:spPr>
        <p:txBody>
          <a:bodyPr wrap="square">
            <a:spAutoFit/>
          </a:bodyPr>
          <a:lstStyle/>
          <a:p>
            <a:pPr>
              <a:lnSpc>
                <a:spcPct val="107000"/>
              </a:lnSpc>
              <a:spcAft>
                <a:spcPts val="800"/>
              </a:spcAft>
            </a:pPr>
            <a:r>
              <a:rPr lang="hu-HU" sz="2200" b="1" kern="100" dirty="0">
                <a:effectLst/>
                <a:latin typeface="Aptos" panose="020B0004020202020204" pitchFamily="34" charset="0"/>
                <a:ea typeface="Aptos" panose="020B0004020202020204" pitchFamily="34" charset="0"/>
                <a:cs typeface="Times New Roman" panose="02020603050405020304" pitchFamily="18" charset="0"/>
              </a:rPr>
              <a:t>print(</a:t>
            </a:r>
            <a:r>
              <a:rPr lang="hu-HU" sz="2200" b="1" kern="100" dirty="0">
                <a:latin typeface="Aptos" panose="020B0004020202020204" pitchFamily="34" charset="0"/>
                <a:ea typeface="Aptos" panose="020B0004020202020204" pitchFamily="34" charset="0"/>
                <a:cs typeface="Times New Roman" panose="02020603050405020304" pitchFamily="18" charset="0"/>
              </a:rPr>
              <a:t>Osztálynév</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200" b="1" kern="100" dirty="0" err="1">
                <a:effectLst/>
                <a:latin typeface="Aptos" panose="020B0004020202020204" pitchFamily="34" charset="0"/>
                <a:ea typeface="Aptos" panose="020B0004020202020204" pitchFamily="34" charset="0"/>
                <a:cs typeface="Times New Roman" panose="02020603050405020304" pitchFamily="18" charset="0"/>
              </a:rPr>
              <a:t>mro</a:t>
            </a:r>
            <a:r>
              <a:rPr lang="hu-HU" sz="2200" b="1" kern="100" dirty="0">
                <a:effectLst/>
                <a:latin typeface="Aptos" panose="020B0004020202020204" pitchFamily="34" charset="0"/>
                <a:ea typeface="Aptos" panose="020B0004020202020204" pitchFamily="34" charset="0"/>
                <a:cs typeface="Times New Roman" panose="02020603050405020304" pitchFamily="18" charset="0"/>
              </a:rPr>
              <a:t>__)</a:t>
            </a:r>
          </a:p>
        </p:txBody>
      </p:sp>
      <p:sp>
        <p:nvSpPr>
          <p:cNvPr id="8" name="Szövegdoboz 7">
            <a:extLst>
              <a:ext uri="{FF2B5EF4-FFF2-40B4-BE49-F238E27FC236}">
                <a16:creationId xmlns:a16="http://schemas.microsoft.com/office/drawing/2014/main" id="{491F460F-8AA4-4FFB-A32C-FD7C87452E4B}"/>
              </a:ext>
            </a:extLst>
          </p:cNvPr>
          <p:cNvSpPr txBox="1"/>
          <p:nvPr/>
        </p:nvSpPr>
        <p:spPr>
          <a:xfrm>
            <a:off x="4376056" y="2094436"/>
            <a:ext cx="6977743" cy="729430"/>
          </a:xfrm>
          <a:prstGeom prst="rect">
            <a:avLst/>
          </a:prstGeom>
          <a:noFill/>
        </p:spPr>
        <p:txBody>
          <a:bodyPr wrap="square">
            <a:spAutoFit/>
          </a:bodyPr>
          <a:lstStyle/>
          <a:p>
            <a:pPr>
              <a:lnSpc>
                <a:spcPct val="90000"/>
              </a:lnSpc>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Ez visszaadja, hogy milyen sorrendben keresi a Python a metódusokat az osztályokban.</a:t>
            </a:r>
          </a:p>
        </p:txBody>
      </p:sp>
      <p:sp>
        <p:nvSpPr>
          <p:cNvPr id="9" name="Szövegdoboz 8">
            <a:extLst>
              <a:ext uri="{FF2B5EF4-FFF2-40B4-BE49-F238E27FC236}">
                <a16:creationId xmlns:a16="http://schemas.microsoft.com/office/drawing/2014/main" id="{D2736770-F35F-0B59-F787-4AAC3D4DCEC9}"/>
              </a:ext>
            </a:extLst>
          </p:cNvPr>
          <p:cNvSpPr txBox="1"/>
          <p:nvPr/>
        </p:nvSpPr>
        <p:spPr>
          <a:xfrm>
            <a:off x="2209801" y="3429000"/>
            <a:ext cx="2743200" cy="3056478"/>
          </a:xfrm>
          <a:prstGeom prst="rect">
            <a:avLst/>
          </a:prstGeom>
          <a:noFill/>
          <a:ln>
            <a:solidFill>
              <a:schemeClr val="accent1"/>
            </a:solidFill>
          </a:ln>
        </p:spPr>
        <p:txBody>
          <a:bodyPr wrap="square">
            <a:spAutoFit/>
          </a:bodyPr>
          <a:lstStyle/>
          <a:p>
            <a:pPr>
              <a:lnSpc>
                <a:spcPct val="8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függvény(</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ból</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B(A):</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függvény(</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"B-</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ből</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C(A):</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függvény(</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"C-</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ből</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D(B, C):</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pass</a:t>
            </a: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d = D()</a:t>
            </a:r>
          </a:p>
        </p:txBody>
      </p:sp>
      <p:grpSp>
        <p:nvGrpSpPr>
          <p:cNvPr id="14" name="Csoportba foglalás 13">
            <a:extLst>
              <a:ext uri="{FF2B5EF4-FFF2-40B4-BE49-F238E27FC236}">
                <a16:creationId xmlns:a16="http://schemas.microsoft.com/office/drawing/2014/main" id="{B2D8FF57-D8B6-A60E-280A-220C057B32B6}"/>
              </a:ext>
            </a:extLst>
          </p:cNvPr>
          <p:cNvGrpSpPr/>
          <p:nvPr/>
        </p:nvGrpSpPr>
        <p:grpSpPr>
          <a:xfrm>
            <a:off x="5040461" y="3741784"/>
            <a:ext cx="6803196" cy="1908112"/>
            <a:chOff x="5029200" y="3429000"/>
            <a:chExt cx="6803196" cy="1908112"/>
          </a:xfrm>
        </p:grpSpPr>
        <p:sp>
          <p:nvSpPr>
            <p:cNvPr id="11" name="Szövegdoboz 10">
              <a:extLst>
                <a:ext uri="{FF2B5EF4-FFF2-40B4-BE49-F238E27FC236}">
                  <a16:creationId xmlns:a16="http://schemas.microsoft.com/office/drawing/2014/main" id="{FD5FD038-C625-C96D-101C-6E084406FBE1}"/>
                </a:ext>
              </a:extLst>
            </p:cNvPr>
            <p:cNvSpPr txBox="1"/>
            <p:nvPr/>
          </p:nvSpPr>
          <p:spPr>
            <a:xfrm>
              <a:off x="5029200" y="3429000"/>
              <a:ext cx="6803196" cy="925125"/>
            </a:xfrm>
            <a:prstGeom prst="rect">
              <a:avLst/>
            </a:prstGeom>
            <a:noFill/>
            <a:ln>
              <a:solidFill>
                <a:schemeClr val="accent1"/>
              </a:solidFill>
            </a:ln>
          </p:spPr>
          <p:txBody>
            <a:bodyPr wrap="square">
              <a:spAutoFit/>
            </a:bodyPr>
            <a:lstStyle/>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print(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d.függvény</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Melyik metódus fut le?</a:t>
              </a:r>
            </a:p>
            <a:p>
              <a:pPr>
                <a:lnSpc>
                  <a:spcPct val="90000"/>
                </a:lnSpc>
              </a:pP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spcAft>
                  <a:spcPts val="1200"/>
                </a:spcAft>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print(D.__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mro</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  #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Method</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Resolution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Order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lekérdezése</a:t>
              </a:r>
            </a:p>
          </p:txBody>
        </p:sp>
        <p:sp>
          <p:nvSpPr>
            <p:cNvPr id="13" name="Szövegdoboz 12">
              <a:extLst>
                <a:ext uri="{FF2B5EF4-FFF2-40B4-BE49-F238E27FC236}">
                  <a16:creationId xmlns:a16="http://schemas.microsoft.com/office/drawing/2014/main" id="{3E827099-0086-41C5-2721-37D3E20D97A2}"/>
                </a:ext>
              </a:extLst>
            </p:cNvPr>
            <p:cNvSpPr txBox="1"/>
            <p:nvPr/>
          </p:nvSpPr>
          <p:spPr>
            <a:xfrm>
              <a:off x="5029200" y="4335043"/>
              <a:ext cx="6803195" cy="1002069"/>
            </a:xfrm>
            <a:prstGeom prst="rect">
              <a:avLst/>
            </a:prstGeom>
            <a:solidFill>
              <a:schemeClr val="accent5">
                <a:lumMod val="20000"/>
                <a:lumOff val="80000"/>
              </a:schemeClr>
            </a:solidFill>
            <a:ln>
              <a:solidFill>
                <a:schemeClr val="accent1"/>
              </a:solidFill>
            </a:ln>
          </p:spPr>
          <p:txBody>
            <a:bodyPr wrap="square">
              <a:spAutoFit/>
            </a:bodyPr>
            <a:lstStyle/>
            <a:p>
              <a:pPr>
                <a:lnSpc>
                  <a:spcPct val="90000"/>
                </a:lnSpc>
                <a:spcAft>
                  <a:spcPts val="600"/>
                </a:spcAft>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B-</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ből</a:t>
              </a: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(&lt;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main__.D</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'&gt;, &lt;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main__.B</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'&gt;, &lt;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main__.C</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'&gt;, &lt;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main__.A</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'&gt;, &lt;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object</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'&gt;)</a:t>
              </a:r>
            </a:p>
          </p:txBody>
        </p:sp>
      </p:grpSp>
      <p:sp>
        <p:nvSpPr>
          <p:cNvPr id="3" name="Szövegdoboz 2">
            <a:extLst>
              <a:ext uri="{FF2B5EF4-FFF2-40B4-BE49-F238E27FC236}">
                <a16:creationId xmlns:a16="http://schemas.microsoft.com/office/drawing/2014/main" id="{E631265B-7609-6498-0EFC-92F3F60D8ED1}"/>
              </a:ext>
            </a:extLst>
          </p:cNvPr>
          <p:cNvSpPr txBox="1"/>
          <p:nvPr/>
        </p:nvSpPr>
        <p:spPr>
          <a:xfrm>
            <a:off x="609601" y="2904368"/>
            <a:ext cx="3570513" cy="442237"/>
          </a:xfrm>
          <a:prstGeom prst="rect">
            <a:avLst/>
          </a:prstGeom>
          <a:noFill/>
          <a:ln>
            <a:noFill/>
          </a:ln>
        </p:spPr>
        <p:txBody>
          <a:bodyPr wrap="square">
            <a:spAutoFit/>
          </a:bodyPr>
          <a:lstStyle/>
          <a:p>
            <a:pPr>
              <a:lnSpc>
                <a:spcPct val="107000"/>
              </a:lnSpc>
              <a:spcAft>
                <a:spcPts val="800"/>
              </a:spcAft>
            </a:pPr>
            <a:r>
              <a:rPr lang="hu-HU" sz="2200" b="1" kern="100" dirty="0">
                <a:latin typeface="Aptos" panose="020B0004020202020204" pitchFamily="34" charset="0"/>
                <a:ea typeface="Aptos" panose="020B0004020202020204" pitchFamily="34" charset="0"/>
                <a:cs typeface="Times New Roman" panose="02020603050405020304" pitchFamily="18" charset="0"/>
              </a:rPr>
              <a:t>Diamond probléma:</a:t>
            </a:r>
            <a:endParaRPr lang="hu-HU" sz="2200" b="1"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Kép 6">
            <a:extLst>
              <a:ext uri="{FF2B5EF4-FFF2-40B4-BE49-F238E27FC236}">
                <a16:creationId xmlns:a16="http://schemas.microsoft.com/office/drawing/2014/main" id="{D4EED3BA-0C9F-10C2-5B22-7B434C74D618}"/>
              </a:ext>
            </a:extLst>
          </p:cNvPr>
          <p:cNvPicPr>
            <a:picLocks noChangeAspect="1"/>
          </p:cNvPicPr>
          <p:nvPr/>
        </p:nvPicPr>
        <p:blipFill>
          <a:blip r:embed="rId2"/>
          <a:stretch>
            <a:fillRect/>
          </a:stretch>
        </p:blipFill>
        <p:spPr>
          <a:xfrm>
            <a:off x="302049" y="3429000"/>
            <a:ext cx="1820292" cy="2983257"/>
          </a:xfrm>
          <a:prstGeom prst="rect">
            <a:avLst/>
          </a:prstGeom>
        </p:spPr>
      </p:pic>
    </p:spTree>
    <p:extLst>
      <p:ext uri="{BB962C8B-B14F-4D97-AF65-F5344CB8AC3E}">
        <p14:creationId xmlns:p14="http://schemas.microsoft.com/office/powerpoint/2010/main" val="3625340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EDFC7E17-A5C5-9829-555E-6570A5AD276B}"/>
              </a:ext>
            </a:extLst>
          </p:cNvPr>
          <p:cNvSpPr>
            <a:spLocks noGrp="1"/>
          </p:cNvSpPr>
          <p:nvPr>
            <p:ph type="sldNum" sz="quarter" idx="12"/>
          </p:nvPr>
        </p:nvSpPr>
        <p:spPr/>
        <p:txBody>
          <a:bodyPr/>
          <a:lstStyle/>
          <a:p>
            <a:fld id="{01AC6B40-9665-4BAE-B750-5A40CB73215F}" type="slidenum">
              <a:rPr lang="hu-HU" smtClean="0"/>
              <a:t>16</a:t>
            </a:fld>
            <a:endParaRPr lang="hu-HU"/>
          </a:p>
        </p:txBody>
      </p:sp>
      <p:sp>
        <p:nvSpPr>
          <p:cNvPr id="4" name="Szövegdoboz 3">
            <a:extLst>
              <a:ext uri="{FF2B5EF4-FFF2-40B4-BE49-F238E27FC236}">
                <a16:creationId xmlns:a16="http://schemas.microsoft.com/office/drawing/2014/main" id="{3B1D39EF-C8CB-B63E-D3EA-537F0E1706E3}"/>
              </a:ext>
            </a:extLst>
          </p:cNvPr>
          <p:cNvSpPr txBox="1"/>
          <p:nvPr/>
        </p:nvSpPr>
        <p:spPr>
          <a:xfrm>
            <a:off x="947055" y="330300"/>
            <a:ext cx="9775372" cy="2526141"/>
          </a:xfrm>
          <a:prstGeom prst="rect">
            <a:avLst/>
          </a:prstGeom>
          <a:noFill/>
        </p:spPr>
        <p:txBody>
          <a:bodyPr wrap="square">
            <a:spAutoFit/>
          </a:bodyPr>
          <a:lstStyle/>
          <a:p>
            <a:pPr>
              <a:lnSpc>
                <a:spcPct val="107000"/>
              </a:lnSpc>
              <a:spcAft>
                <a:spcPts val="800"/>
              </a:spcAft>
            </a:pP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Magyarázat:</a:t>
            </a:r>
            <a:endParaRPr lang="hu-HU" sz="2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006475" lvl="0" indent="-457200">
              <a:lnSpc>
                <a:spcPct val="90000"/>
              </a:lnSpc>
              <a:spcAft>
                <a:spcPts val="800"/>
              </a:spcAft>
              <a:buSzPct val="100000"/>
              <a:buFont typeface="Arial" panose="020B0604020202020204" pitchFamily="34" charset="0"/>
              <a:buChar char="•"/>
              <a:tabLst>
                <a:tab pos="457200" algn="l"/>
              </a:tabLst>
            </a:pPr>
            <a:r>
              <a:rPr lang="hu-HU" sz="2600" kern="100" dirty="0">
                <a:latin typeface="Times New Roman" panose="02020603050405020304" pitchFamily="18" charset="0"/>
                <a:cs typeface="Times New Roman" panose="02020603050405020304" pitchFamily="18" charset="0"/>
              </a:rPr>
              <a:t>Az MRO szerint a Python először a D osztályban keresi a metódust, majd a B, aztán a C, végül pedig az A osztályban. Tehát a B osztály metódusa fut le.</a:t>
            </a:r>
          </a:p>
          <a:p>
            <a:pPr marL="1006475" lvl="0" indent="-457200">
              <a:lnSpc>
                <a:spcPct val="90000"/>
              </a:lnSpc>
              <a:spcAft>
                <a:spcPts val="800"/>
              </a:spcAft>
              <a:buSzPct val="100000"/>
              <a:buFont typeface="Arial" panose="020B0604020202020204" pitchFamily="34" charset="0"/>
              <a:buChar char="•"/>
              <a:tabLst>
                <a:tab pos="457200" algn="l"/>
              </a:tabLst>
            </a:pPr>
            <a:r>
              <a:rPr lang="hu-HU" sz="2600" kern="100" dirty="0">
                <a:latin typeface="Times New Roman" panose="02020603050405020304" pitchFamily="18" charset="0"/>
                <a:cs typeface="Times New Roman" panose="02020603050405020304" pitchFamily="18" charset="0"/>
              </a:rPr>
              <a:t>Ez a sorrend azért van így, mert a Python a balról jobbra történő keresést követi, és a B osztály van először a sorban</a:t>
            </a: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a:t>
            </a:r>
          </a:p>
        </p:txBody>
      </p:sp>
      <p:sp>
        <p:nvSpPr>
          <p:cNvPr id="6" name="Szövegdoboz 5">
            <a:extLst>
              <a:ext uri="{FF2B5EF4-FFF2-40B4-BE49-F238E27FC236}">
                <a16:creationId xmlns:a16="http://schemas.microsoft.com/office/drawing/2014/main" id="{DA6EE950-E6B2-AF4E-B058-6E3A9B8A4475}"/>
              </a:ext>
            </a:extLst>
          </p:cNvPr>
          <p:cNvSpPr txBox="1"/>
          <p:nvPr/>
        </p:nvSpPr>
        <p:spPr>
          <a:xfrm>
            <a:off x="1001483" y="3352801"/>
            <a:ext cx="9960431" cy="2526141"/>
          </a:xfrm>
          <a:prstGeom prst="rect">
            <a:avLst/>
          </a:prstGeom>
          <a:noFill/>
        </p:spPr>
        <p:txBody>
          <a:bodyPr wrap="square">
            <a:spAutoFit/>
          </a:bodyPr>
          <a:lstStyle/>
          <a:p>
            <a:pPr>
              <a:lnSpc>
                <a:spcPct val="107000"/>
              </a:lnSpc>
              <a:spcAft>
                <a:spcPts val="800"/>
              </a:spcAft>
            </a:pP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600" b="1" kern="100" dirty="0" err="1">
                <a:effectLst/>
                <a:latin typeface="Times New Roman" panose="02020603050405020304" pitchFamily="18" charset="0"/>
                <a:ea typeface="Aptos" panose="020B0004020202020204" pitchFamily="34" charset="0"/>
                <a:cs typeface="Times New Roman" panose="02020603050405020304" pitchFamily="18" charset="0"/>
              </a:rPr>
              <a:t>super</a:t>
            </a: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 és az MRO</a:t>
            </a:r>
            <a:endParaRPr lang="hu-HU" sz="2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892175" indent="-342000">
              <a:lnSpc>
                <a:spcPct val="90000"/>
              </a:lnSpc>
              <a:spcAft>
                <a:spcPts val="800"/>
              </a:spcAft>
              <a:buFont typeface="Arial" panose="020B0604020202020204" pitchFamily="34" charset="0"/>
              <a:buChar char="•"/>
            </a:pPr>
            <a:r>
              <a:rPr lang="hu-HU" sz="2600" kern="100" dirty="0">
                <a:latin typeface="Times New Roman" panose="02020603050405020304" pitchFamily="18" charset="0"/>
                <a:cs typeface="Times New Roman" panose="02020603050405020304" pitchFamily="18" charset="0"/>
              </a:rPr>
              <a:t>A </a:t>
            </a:r>
            <a:r>
              <a:rPr lang="hu-HU" sz="2600" kern="100" dirty="0" err="1">
                <a:latin typeface="Times New Roman" panose="02020603050405020304" pitchFamily="18" charset="0"/>
                <a:cs typeface="Times New Roman" panose="02020603050405020304" pitchFamily="18" charset="0"/>
              </a:rPr>
              <a:t>super</a:t>
            </a:r>
            <a:r>
              <a:rPr lang="hu-HU" sz="2600" kern="100" dirty="0">
                <a:latin typeface="Times New Roman" panose="02020603050405020304" pitchFamily="18" charset="0"/>
                <a:cs typeface="Times New Roman" panose="02020603050405020304" pitchFamily="18" charset="0"/>
              </a:rPr>
              <a:t>() függvény segítségével a gyermekosztályban hozzáférhetünk a szülőosztály metódusaihoz anélkül, hogy közvetlenül meg kellene nevezni a szülőosztályt. </a:t>
            </a:r>
          </a:p>
          <a:p>
            <a:pPr marL="892175" indent="-342000">
              <a:lnSpc>
                <a:spcPct val="90000"/>
              </a:lnSpc>
              <a:spcAft>
                <a:spcPts val="800"/>
              </a:spcAft>
              <a:buFont typeface="Arial" panose="020B0604020202020204" pitchFamily="34" charset="0"/>
              <a:buChar char="•"/>
            </a:pPr>
            <a:r>
              <a:rPr lang="hu-HU" sz="2600" kern="100" dirty="0">
                <a:latin typeface="Times New Roman" panose="02020603050405020304" pitchFamily="18" charset="0"/>
                <a:cs typeface="Times New Roman" panose="02020603050405020304" pitchFamily="18" charset="0"/>
              </a:rPr>
              <a:t>Pythonban a </a:t>
            </a:r>
            <a:r>
              <a:rPr lang="hu-HU" sz="2600" kern="100" dirty="0" err="1">
                <a:latin typeface="Times New Roman" panose="02020603050405020304" pitchFamily="18" charset="0"/>
                <a:cs typeface="Times New Roman" panose="02020603050405020304" pitchFamily="18" charset="0"/>
              </a:rPr>
              <a:t>super</a:t>
            </a:r>
            <a:r>
              <a:rPr lang="hu-HU" sz="2600" kern="100" dirty="0">
                <a:latin typeface="Times New Roman" panose="02020603050405020304" pitchFamily="18" charset="0"/>
                <a:cs typeface="Times New Roman" panose="02020603050405020304" pitchFamily="18" charset="0"/>
              </a:rPr>
              <a:t>() is az MRO alapján működik, így a megfelelő szülőosztály metódusát hívja meg az MRO sorrend szerint.</a:t>
            </a:r>
          </a:p>
        </p:txBody>
      </p:sp>
    </p:spTree>
    <p:extLst>
      <p:ext uri="{BB962C8B-B14F-4D97-AF65-F5344CB8AC3E}">
        <p14:creationId xmlns:p14="http://schemas.microsoft.com/office/powerpoint/2010/main" val="1018545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A8B2CDE1-47F2-2BE8-1384-764A85152F81}"/>
              </a:ext>
            </a:extLst>
          </p:cNvPr>
          <p:cNvSpPr>
            <a:spLocks noGrp="1"/>
          </p:cNvSpPr>
          <p:nvPr>
            <p:ph type="sldNum" sz="quarter" idx="12"/>
          </p:nvPr>
        </p:nvSpPr>
        <p:spPr/>
        <p:txBody>
          <a:bodyPr/>
          <a:lstStyle/>
          <a:p>
            <a:fld id="{01AC6B40-9665-4BAE-B750-5A40CB73215F}" type="slidenum">
              <a:rPr lang="hu-HU" smtClean="0"/>
              <a:t>17</a:t>
            </a:fld>
            <a:endParaRPr lang="hu-HU" dirty="0"/>
          </a:p>
        </p:txBody>
      </p:sp>
      <p:sp>
        <p:nvSpPr>
          <p:cNvPr id="4" name="Szövegdoboz 3">
            <a:extLst>
              <a:ext uri="{FF2B5EF4-FFF2-40B4-BE49-F238E27FC236}">
                <a16:creationId xmlns:a16="http://schemas.microsoft.com/office/drawing/2014/main" id="{6A074E80-262A-E88A-AB03-7DF7E49FFA50}"/>
              </a:ext>
            </a:extLst>
          </p:cNvPr>
          <p:cNvSpPr txBox="1"/>
          <p:nvPr/>
        </p:nvSpPr>
        <p:spPr>
          <a:xfrm>
            <a:off x="1426028" y="794148"/>
            <a:ext cx="4876801" cy="5080109"/>
          </a:xfrm>
          <a:prstGeom prst="rect">
            <a:avLst/>
          </a:prstGeom>
          <a:noFill/>
          <a:ln>
            <a:solidFill>
              <a:schemeClr val="accent1"/>
            </a:solidFill>
          </a:ln>
        </p:spPr>
        <p:txBody>
          <a:bodyPr wrap="square">
            <a:spAutoFit/>
          </a:bodyPr>
          <a:lstStyle/>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függvény(</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ból</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B(A):</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függvény(</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"B-</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ből</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super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().függvény()</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C(A):</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függvény(</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"C-</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ből</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super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().függvény()</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D(B, C):</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függvény(</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"D-</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ből</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super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().függvény()</a:t>
            </a:r>
          </a:p>
          <a:p>
            <a:pPr>
              <a:lnSpc>
                <a:spcPct val="90000"/>
              </a:lnSpc>
            </a:pP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d = D()</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print(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d.függvény</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6" name="Szövegdoboz 5">
            <a:extLst>
              <a:ext uri="{FF2B5EF4-FFF2-40B4-BE49-F238E27FC236}">
                <a16:creationId xmlns:a16="http://schemas.microsoft.com/office/drawing/2014/main" id="{DC4A3942-F9AC-B14A-355C-D796BC4812B6}"/>
              </a:ext>
            </a:extLst>
          </p:cNvPr>
          <p:cNvSpPr txBox="1"/>
          <p:nvPr/>
        </p:nvSpPr>
        <p:spPr>
          <a:xfrm>
            <a:off x="2215242" y="5879186"/>
            <a:ext cx="3298371" cy="369332"/>
          </a:xfrm>
          <a:prstGeom prst="rect">
            <a:avLst/>
          </a:prstGeom>
          <a:solidFill>
            <a:schemeClr val="accent5">
              <a:lumMod val="20000"/>
              <a:lumOff val="80000"/>
            </a:schemeClr>
          </a:solidFill>
          <a:ln>
            <a:solidFill>
              <a:schemeClr val="accent1"/>
            </a:solidFill>
          </a:ln>
        </p:spPr>
        <p:txBody>
          <a:bodyPr wrap="square">
            <a:spAutoFit/>
          </a:bodyPr>
          <a:lstStyle/>
          <a:p>
            <a:r>
              <a:rPr lang="hu-HU" sz="1800" b="1" kern="100" dirty="0">
                <a:effectLst/>
                <a:latin typeface="Aptos" panose="020B0004020202020204" pitchFamily="34" charset="0"/>
                <a:ea typeface="Aptos" panose="020B0004020202020204" pitchFamily="34" charset="0"/>
                <a:cs typeface="Times New Roman" panose="02020603050405020304" pitchFamily="18" charset="0"/>
              </a:rPr>
              <a:t>D-</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ből</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B-</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ből</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C-</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ből</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ból</a:t>
            </a:r>
            <a:endParaRPr lang="hu-HU" dirty="0"/>
          </a:p>
        </p:txBody>
      </p:sp>
      <p:sp>
        <p:nvSpPr>
          <p:cNvPr id="8" name="Szövegdoboz 7">
            <a:extLst>
              <a:ext uri="{FF2B5EF4-FFF2-40B4-BE49-F238E27FC236}">
                <a16:creationId xmlns:a16="http://schemas.microsoft.com/office/drawing/2014/main" id="{71CE793D-4D96-B807-9184-3B648B2D589B}"/>
              </a:ext>
            </a:extLst>
          </p:cNvPr>
          <p:cNvSpPr txBox="1"/>
          <p:nvPr/>
        </p:nvSpPr>
        <p:spPr>
          <a:xfrm>
            <a:off x="6732813" y="1338942"/>
            <a:ext cx="4620987" cy="3267048"/>
          </a:xfrm>
          <a:prstGeom prst="rect">
            <a:avLst/>
          </a:prstGeom>
          <a:noFill/>
        </p:spPr>
        <p:txBody>
          <a:bodyPr wrap="square">
            <a:spAutoFit/>
          </a:bodyPr>
          <a:lstStyle/>
          <a:p>
            <a:pPr>
              <a:lnSpc>
                <a:spcPct val="90000"/>
              </a:lnSpc>
              <a:spcAft>
                <a:spcPts val="1200"/>
              </a:spcAft>
            </a:pP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Magyarázat:</a:t>
            </a:r>
            <a:endParaRPr lang="hu-HU" sz="23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90000"/>
              </a:lnSpc>
              <a:buSzPct val="100000"/>
              <a:buFont typeface="Arial" panose="020B0604020202020204" pitchFamily="34" charset="0"/>
              <a:buChar char="•"/>
              <a:tabLst>
                <a:tab pos="457200" algn="l"/>
              </a:tabLs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300" kern="100" dirty="0" err="1">
                <a:effectLst/>
                <a:latin typeface="Times New Roman" panose="02020603050405020304" pitchFamily="18" charset="0"/>
                <a:ea typeface="Aptos" panose="020B0004020202020204" pitchFamily="34" charset="0"/>
                <a:cs typeface="Times New Roman" panose="02020603050405020304" pitchFamily="18" charset="0"/>
              </a:rPr>
              <a:t>super</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minden osztályban meghívja a szülőosztály metódusát az MRO sorrend szerint. </a:t>
            </a:r>
          </a:p>
          <a:p>
            <a:pPr marL="342900" lvl="0" indent="-342900">
              <a:lnSpc>
                <a:spcPct val="90000"/>
              </a:lnSpc>
              <a:spcBef>
                <a:spcPts val="600"/>
              </a:spcBef>
              <a:buSzPct val="100000"/>
              <a:buFont typeface="Arial" panose="020B0604020202020204" pitchFamily="34" charset="0"/>
              <a:buChar char="•"/>
              <a:tabLst>
                <a:tab pos="457200" algn="l"/>
              </a:tabLs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 D osztályból indulva a B osztály metódusa fut le először, majd a C osztályé, végül az A osztályé.</a:t>
            </a:r>
          </a:p>
          <a:p>
            <a:pPr marL="342900" lvl="0" indent="-342900">
              <a:lnSpc>
                <a:spcPct val="90000"/>
              </a:lnSpc>
              <a:spcBef>
                <a:spcPts val="600"/>
              </a:spcBef>
              <a:buSzPct val="100000"/>
              <a:buFont typeface="Arial" panose="020B0604020202020204" pitchFamily="34" charset="0"/>
              <a:buChar char="•"/>
              <a:tabLst>
                <a:tab pos="457200" algn="l"/>
              </a:tabLs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300" kern="100" dirty="0" err="1">
                <a:effectLst/>
                <a:latin typeface="Times New Roman" panose="02020603050405020304" pitchFamily="18" charset="0"/>
                <a:ea typeface="Aptos" panose="020B0004020202020204" pitchFamily="34" charset="0"/>
                <a:cs typeface="Times New Roman" panose="02020603050405020304" pitchFamily="18" charset="0"/>
              </a:rPr>
              <a:t>super</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az MRO alapján megy végig a szülőosztályok láncán.</a:t>
            </a:r>
          </a:p>
        </p:txBody>
      </p:sp>
    </p:spTree>
    <p:extLst>
      <p:ext uri="{BB962C8B-B14F-4D97-AF65-F5344CB8AC3E}">
        <p14:creationId xmlns:p14="http://schemas.microsoft.com/office/powerpoint/2010/main" val="1793915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7494FA62-EA02-7DF5-287A-D1803926A7D3}"/>
              </a:ext>
            </a:extLst>
          </p:cNvPr>
          <p:cNvSpPr>
            <a:spLocks noGrp="1"/>
          </p:cNvSpPr>
          <p:nvPr>
            <p:ph type="sldNum" sz="quarter" idx="12"/>
          </p:nvPr>
        </p:nvSpPr>
        <p:spPr/>
        <p:txBody>
          <a:bodyPr/>
          <a:lstStyle/>
          <a:p>
            <a:fld id="{01AC6B40-9665-4BAE-B750-5A40CB73215F}" type="slidenum">
              <a:rPr lang="hu-HU" smtClean="0"/>
              <a:t>18</a:t>
            </a:fld>
            <a:endParaRPr lang="hu-HU"/>
          </a:p>
        </p:txBody>
      </p:sp>
      <p:sp>
        <p:nvSpPr>
          <p:cNvPr id="6" name="Szövegdoboz 5">
            <a:extLst>
              <a:ext uri="{FF2B5EF4-FFF2-40B4-BE49-F238E27FC236}">
                <a16:creationId xmlns:a16="http://schemas.microsoft.com/office/drawing/2014/main" id="{46958EBE-F2AC-4F63-6C3F-7B23F75F1CC3}"/>
              </a:ext>
            </a:extLst>
          </p:cNvPr>
          <p:cNvSpPr txBox="1"/>
          <p:nvPr/>
        </p:nvSpPr>
        <p:spPr>
          <a:xfrm>
            <a:off x="838200" y="510018"/>
            <a:ext cx="10515600" cy="5650778"/>
          </a:xfrm>
          <a:prstGeom prst="rect">
            <a:avLst/>
          </a:prstGeom>
          <a:noFill/>
        </p:spPr>
        <p:txBody>
          <a:bodyPr wrap="square">
            <a:spAutoFit/>
          </a:bodyPr>
          <a:lstStyle/>
          <a:p>
            <a:pPr>
              <a:lnSpc>
                <a:spcPct val="90000"/>
              </a:lnSpc>
              <a:spcAft>
                <a:spcPts val="1200"/>
              </a:spcAft>
            </a:pPr>
            <a:r>
              <a:rPr lang="hu-HU" sz="3000" b="1" dirty="0">
                <a:latin typeface="Times New Roman" panose="02020603050405020304" pitchFamily="18" charset="0"/>
                <a:cs typeface="Times New Roman" panose="02020603050405020304" pitchFamily="18" charset="0"/>
              </a:rPr>
              <a:t>Összefoglalás</a:t>
            </a:r>
          </a:p>
          <a:p>
            <a:pPr marL="514350" indent="-514350">
              <a:lnSpc>
                <a:spcPct val="90000"/>
              </a:lnSpc>
              <a:spcAft>
                <a:spcPts val="600"/>
              </a:spcAft>
              <a:buFont typeface="+mj-lt"/>
              <a:buAutoNum type="arabicPeriod"/>
            </a:pPr>
            <a:r>
              <a:rPr lang="hu-HU" sz="2600" b="1" dirty="0">
                <a:latin typeface="Times New Roman" panose="02020603050405020304" pitchFamily="18" charset="0"/>
                <a:cs typeface="Times New Roman" panose="02020603050405020304" pitchFamily="18" charset="0"/>
              </a:rPr>
              <a:t>Többszörös öröklődés:</a:t>
            </a:r>
          </a:p>
          <a:p>
            <a:pPr marL="990600" indent="-360000">
              <a:lnSpc>
                <a:spcPct val="90000"/>
              </a:lnSpc>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A többszörös öröklődés lehetővé teszi, hogy egy osztály több szülőosztályból örököljön metódusokat és attribútumokat. Ez rugalmasságot és újra felhasználhatóságot biztosít a programok számára, de metódus konfliktusokat is eredményezhet.</a:t>
            </a:r>
          </a:p>
          <a:p>
            <a:pPr marL="514350" indent="-514350">
              <a:lnSpc>
                <a:spcPct val="90000"/>
              </a:lnSpc>
              <a:spcBef>
                <a:spcPts val="1200"/>
              </a:spcBef>
              <a:spcAft>
                <a:spcPts val="600"/>
              </a:spcAft>
              <a:buFont typeface="+mj-lt"/>
              <a:buAutoNum type="arabicPeriod" startAt="2"/>
            </a:pPr>
            <a:r>
              <a:rPr lang="hu-HU" sz="2600" b="1" dirty="0" err="1">
                <a:latin typeface="Times New Roman" panose="02020603050405020304" pitchFamily="18" charset="0"/>
                <a:cs typeface="Times New Roman" panose="02020603050405020304" pitchFamily="18" charset="0"/>
              </a:rPr>
              <a:t>Method</a:t>
            </a:r>
            <a:r>
              <a:rPr lang="hu-HU" sz="2600" b="1" dirty="0">
                <a:latin typeface="Times New Roman" panose="02020603050405020304" pitchFamily="18" charset="0"/>
                <a:cs typeface="Times New Roman" panose="02020603050405020304" pitchFamily="18" charset="0"/>
              </a:rPr>
              <a:t> </a:t>
            </a:r>
            <a:r>
              <a:rPr lang="hu-HU" sz="2600" b="1" dirty="0" err="1">
                <a:latin typeface="Times New Roman" panose="02020603050405020304" pitchFamily="18" charset="0"/>
                <a:cs typeface="Times New Roman" panose="02020603050405020304" pitchFamily="18" charset="0"/>
              </a:rPr>
              <a:t>Resolution</a:t>
            </a:r>
            <a:r>
              <a:rPr lang="hu-HU" sz="2600" b="1" dirty="0">
                <a:latin typeface="Times New Roman" panose="02020603050405020304" pitchFamily="18" charset="0"/>
                <a:cs typeface="Times New Roman" panose="02020603050405020304" pitchFamily="18" charset="0"/>
              </a:rPr>
              <a:t> </a:t>
            </a:r>
            <a:r>
              <a:rPr lang="hu-HU" sz="2600" b="1" dirty="0" err="1">
                <a:latin typeface="Times New Roman" panose="02020603050405020304" pitchFamily="18" charset="0"/>
                <a:cs typeface="Times New Roman" panose="02020603050405020304" pitchFamily="18" charset="0"/>
              </a:rPr>
              <a:t>Order</a:t>
            </a:r>
            <a:r>
              <a:rPr lang="hu-HU" sz="2600" b="1" dirty="0">
                <a:latin typeface="Times New Roman" panose="02020603050405020304" pitchFamily="18" charset="0"/>
                <a:cs typeface="Times New Roman" panose="02020603050405020304" pitchFamily="18" charset="0"/>
              </a:rPr>
              <a:t> (MRO):</a:t>
            </a:r>
          </a:p>
          <a:p>
            <a:pPr marL="990600" indent="-360000">
              <a:lnSpc>
                <a:spcPct val="90000"/>
              </a:lnSpc>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Az MRO meghatározza, hogy Pythonban milyen sorrendben keres metódusokat, amikor több szülőosztályból öröklünk. A Python az MRO alapján oldja meg a több öröklődésből származó metódusok feloldási konfliktusait.</a:t>
            </a:r>
          </a:p>
          <a:p>
            <a:pPr marL="990600" indent="-360000">
              <a:lnSpc>
                <a:spcPct val="90000"/>
              </a:lnSpc>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Az MRO sorrendje lekérdezhető az </a:t>
            </a:r>
            <a:r>
              <a:rPr lang="hu-HU" sz="2600" b="1" dirty="0">
                <a:latin typeface="Times New Roman" panose="02020603050405020304" pitchFamily="18" charset="0"/>
                <a:cs typeface="Times New Roman" panose="02020603050405020304" pitchFamily="18" charset="0"/>
              </a:rPr>
              <a:t>Osztálynév.__</a:t>
            </a:r>
            <a:r>
              <a:rPr lang="hu-HU" sz="2600" b="1" dirty="0" err="1">
                <a:latin typeface="Times New Roman" panose="02020603050405020304" pitchFamily="18" charset="0"/>
                <a:cs typeface="Times New Roman" panose="02020603050405020304" pitchFamily="18" charset="0"/>
              </a:rPr>
              <a:t>mro</a:t>
            </a:r>
            <a:r>
              <a:rPr lang="hu-HU" sz="2600" b="1" dirty="0">
                <a:latin typeface="Times New Roman" panose="02020603050405020304" pitchFamily="18" charset="0"/>
                <a:cs typeface="Times New Roman" panose="02020603050405020304" pitchFamily="18" charset="0"/>
              </a:rPr>
              <a:t>__</a:t>
            </a:r>
            <a:r>
              <a:rPr lang="hu-HU" sz="2600" dirty="0">
                <a:latin typeface="Times New Roman" panose="02020603050405020304" pitchFamily="18" charset="0"/>
                <a:cs typeface="Times New Roman" panose="02020603050405020304" pitchFamily="18" charset="0"/>
              </a:rPr>
              <a:t> kifejezéssel.</a:t>
            </a:r>
          </a:p>
          <a:p>
            <a:pPr marL="990600" indent="-360000">
              <a:lnSpc>
                <a:spcPct val="90000"/>
              </a:lnSpc>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A </a:t>
            </a:r>
            <a:r>
              <a:rPr lang="hu-HU" sz="2600" dirty="0" err="1">
                <a:latin typeface="Times New Roman" panose="02020603050405020304" pitchFamily="18" charset="0"/>
                <a:cs typeface="Times New Roman" panose="02020603050405020304" pitchFamily="18" charset="0"/>
              </a:rPr>
              <a:t>super</a:t>
            </a:r>
            <a:r>
              <a:rPr lang="hu-HU" sz="2600" dirty="0">
                <a:latin typeface="Times New Roman" panose="02020603050405020304" pitchFamily="18" charset="0"/>
                <a:cs typeface="Times New Roman" panose="02020603050405020304" pitchFamily="18" charset="0"/>
              </a:rPr>
              <a:t>() függvény az MRO alapján működik, és az MRO sorrendjének megfelelően hívja meg a szülőosztály metódusait.</a:t>
            </a:r>
          </a:p>
        </p:txBody>
      </p:sp>
    </p:spTree>
    <p:extLst>
      <p:ext uri="{BB962C8B-B14F-4D97-AF65-F5344CB8AC3E}">
        <p14:creationId xmlns:p14="http://schemas.microsoft.com/office/powerpoint/2010/main" val="939122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1A786D69-9531-91F0-A5A3-0B22D907B7CF}"/>
              </a:ext>
            </a:extLst>
          </p:cNvPr>
          <p:cNvSpPr>
            <a:spLocks noGrp="1"/>
          </p:cNvSpPr>
          <p:nvPr>
            <p:ph type="sldNum" sz="quarter" idx="12"/>
          </p:nvPr>
        </p:nvSpPr>
        <p:spPr/>
        <p:txBody>
          <a:bodyPr/>
          <a:lstStyle/>
          <a:p>
            <a:fld id="{01AC6B40-9665-4BAE-B750-5A40CB73215F}" type="slidenum">
              <a:rPr lang="hu-HU" smtClean="0"/>
              <a:t>19</a:t>
            </a:fld>
            <a:endParaRPr lang="hu-HU"/>
          </a:p>
        </p:txBody>
      </p:sp>
      <p:sp>
        <p:nvSpPr>
          <p:cNvPr id="6" name="Szövegdoboz 5">
            <a:extLst>
              <a:ext uri="{FF2B5EF4-FFF2-40B4-BE49-F238E27FC236}">
                <a16:creationId xmlns:a16="http://schemas.microsoft.com/office/drawing/2014/main" id="{3294706F-41B2-85B0-24AB-2FDB3A412009}"/>
              </a:ext>
            </a:extLst>
          </p:cNvPr>
          <p:cNvSpPr txBox="1"/>
          <p:nvPr/>
        </p:nvSpPr>
        <p:spPr>
          <a:xfrm>
            <a:off x="922564" y="2318859"/>
            <a:ext cx="10346872" cy="2046714"/>
          </a:xfrm>
          <a:prstGeom prst="rect">
            <a:avLst/>
          </a:prstGeom>
          <a:noFill/>
        </p:spPr>
        <p:txBody>
          <a:bodyPr wrap="square">
            <a:spAutoFit/>
          </a:bodyPr>
          <a:lstStyle/>
          <a:p>
            <a:pPr marL="457200" indent="-360000">
              <a:lnSpc>
                <a:spcPct val="90000"/>
              </a:lnSpc>
              <a:buFont typeface="Arial" panose="020B0604020202020204" pitchFamily="34" charset="0"/>
              <a:buChar char="•"/>
            </a:pPr>
            <a:r>
              <a:rPr lang="hu-HU" sz="2600" b="1" dirty="0">
                <a:latin typeface="Times New Roman" panose="02020603050405020304" pitchFamily="18" charset="0"/>
                <a:cs typeface="Times New Roman" panose="02020603050405020304" pitchFamily="18" charset="0"/>
              </a:rPr>
              <a:t>Dekorátorok: </a:t>
            </a:r>
            <a:r>
              <a:rPr lang="hu-HU" sz="2600" dirty="0">
                <a:latin typeface="Times New Roman" panose="02020603050405020304" pitchFamily="18" charset="0"/>
                <a:cs typeface="Times New Roman" panose="02020603050405020304" pitchFamily="18" charset="0"/>
              </a:rPr>
              <a:t>Hogyan működnek és mikor hasznosak</a:t>
            </a:r>
          </a:p>
          <a:p>
            <a:pPr marL="1011600" lvl="1" indent="-360000">
              <a:lnSpc>
                <a:spcPct val="90000"/>
              </a:lnSpc>
              <a:buFont typeface="Times New Roman" panose="02020603050405020304" pitchFamily="18" charset="0"/>
              <a:buChar char="‣"/>
            </a:pPr>
            <a:r>
              <a:rPr lang="hu-HU" sz="2600" dirty="0">
                <a:latin typeface="Times New Roman" panose="02020603050405020304" pitchFamily="18" charset="0"/>
                <a:cs typeface="Times New Roman" panose="02020603050405020304" pitchFamily="18" charset="0"/>
              </a:rPr>
              <a:t>Funkcionális dekorátorok írása és használata Pythonban</a:t>
            </a:r>
          </a:p>
          <a:p>
            <a:pPr marL="457200" indent="-360000">
              <a:lnSpc>
                <a:spcPct val="90000"/>
              </a:lnSpc>
              <a:spcBef>
                <a:spcPts val="1200"/>
              </a:spcBef>
              <a:buFont typeface="Arial" panose="020B0604020202020204" pitchFamily="34" charset="0"/>
              <a:buChar char="•"/>
            </a:pPr>
            <a:r>
              <a:rPr lang="hu-HU" sz="2600" b="1" dirty="0">
                <a:latin typeface="Times New Roman" panose="02020603050405020304" pitchFamily="18" charset="0"/>
                <a:cs typeface="Times New Roman" panose="02020603050405020304" pitchFamily="18" charset="0"/>
              </a:rPr>
              <a:t>Speciális metódusok:</a:t>
            </a:r>
          </a:p>
          <a:p>
            <a:pPr marL="1011600" lvl="1" indent="-360000">
              <a:lnSpc>
                <a:spcPct val="90000"/>
              </a:lnSpc>
              <a:buFont typeface="Times New Roman" panose="02020603050405020304" pitchFamily="18" charset="0"/>
              <a:buChar char="‣"/>
            </a:pPr>
            <a:r>
              <a:rPr lang="hu-HU" sz="2600" b="1" dirty="0">
                <a:latin typeface="Times New Roman" panose="02020603050405020304" pitchFamily="18" charset="0"/>
                <a:cs typeface="Times New Roman" panose="02020603050405020304" pitchFamily="18" charset="0"/>
              </a:rPr>
              <a:t>__</a:t>
            </a:r>
            <a:r>
              <a:rPr lang="hu-HU" sz="2600" b="1" dirty="0" err="1">
                <a:latin typeface="Times New Roman" panose="02020603050405020304" pitchFamily="18" charset="0"/>
                <a:cs typeface="Times New Roman" panose="02020603050405020304" pitchFamily="18" charset="0"/>
              </a:rPr>
              <a:t>str</a:t>
            </a:r>
            <a:r>
              <a:rPr lang="hu-HU" sz="2600" b="1" dirty="0">
                <a:latin typeface="Times New Roman" panose="02020603050405020304" pitchFamily="18" charset="0"/>
                <a:cs typeface="Times New Roman" panose="02020603050405020304" pitchFamily="18" charset="0"/>
              </a:rPr>
              <a:t>__, __</a:t>
            </a:r>
            <a:r>
              <a:rPr lang="hu-HU" sz="2600" b="1" dirty="0" err="1">
                <a:latin typeface="Times New Roman" panose="02020603050405020304" pitchFamily="18" charset="0"/>
                <a:cs typeface="Times New Roman" panose="02020603050405020304" pitchFamily="18" charset="0"/>
              </a:rPr>
              <a:t>repr</a:t>
            </a:r>
            <a:r>
              <a:rPr lang="hu-HU" sz="2600" b="1" dirty="0">
                <a:latin typeface="Times New Roman" panose="02020603050405020304" pitchFamily="18" charset="0"/>
                <a:cs typeface="Times New Roman" panose="02020603050405020304" pitchFamily="18" charset="0"/>
              </a:rPr>
              <a:t>__ </a:t>
            </a:r>
            <a:r>
              <a:rPr lang="hu-HU" sz="2600" dirty="0">
                <a:latin typeface="Times New Roman" panose="02020603050405020304" pitchFamily="18" charset="0"/>
                <a:cs typeface="Times New Roman" panose="02020603050405020304" pitchFamily="18" charset="0"/>
              </a:rPr>
              <a:t>és egyéb </a:t>
            </a:r>
            <a:r>
              <a:rPr lang="hu-HU" sz="2600" dirty="0" err="1">
                <a:latin typeface="Times New Roman" panose="02020603050405020304" pitchFamily="18" charset="0"/>
                <a:cs typeface="Times New Roman" panose="02020603050405020304" pitchFamily="18" charset="0"/>
              </a:rPr>
              <a:t>dunder</a:t>
            </a:r>
            <a:r>
              <a:rPr lang="hu-HU" sz="2600" dirty="0">
                <a:latin typeface="Times New Roman" panose="02020603050405020304" pitchFamily="18" charset="0"/>
                <a:cs typeface="Times New Roman" panose="02020603050405020304" pitchFamily="18" charset="0"/>
              </a:rPr>
              <a:t> metódusok szerepe az osztályok viselkedésének </a:t>
            </a:r>
            <a:r>
              <a:rPr lang="hu-HU" sz="2600" dirty="0" err="1">
                <a:latin typeface="Times New Roman" panose="02020603050405020304" pitchFamily="18" charset="0"/>
                <a:cs typeface="Times New Roman" panose="02020603050405020304" pitchFamily="18" charset="0"/>
              </a:rPr>
              <a:t>testreszabásában</a:t>
            </a:r>
            <a:endParaRPr lang="hu-HU" sz="2600" dirty="0">
              <a:latin typeface="Times New Roman" panose="02020603050405020304" pitchFamily="18" charset="0"/>
              <a:cs typeface="Times New Roman" panose="02020603050405020304" pitchFamily="18" charset="0"/>
            </a:endParaRPr>
          </a:p>
        </p:txBody>
      </p:sp>
      <p:sp>
        <p:nvSpPr>
          <p:cNvPr id="12" name="Szövegdoboz 11">
            <a:extLst>
              <a:ext uri="{FF2B5EF4-FFF2-40B4-BE49-F238E27FC236}">
                <a16:creationId xmlns:a16="http://schemas.microsoft.com/office/drawing/2014/main" id="{8ACC2203-BDBE-BB2E-9ADC-A78DBD9F56D6}"/>
              </a:ext>
            </a:extLst>
          </p:cNvPr>
          <p:cNvSpPr txBox="1"/>
          <p:nvPr/>
        </p:nvSpPr>
        <p:spPr>
          <a:xfrm>
            <a:off x="2209800" y="161670"/>
            <a:ext cx="813162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3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4. Dekorátorok és Speciális </a:t>
            </a:r>
            <a:r>
              <a:rPr lang="hu-HU" sz="3600" b="1" dirty="0">
                <a:solidFill>
                  <a:prstClr val="black"/>
                </a:solidFill>
                <a:latin typeface="Times New Roman" panose="02020603050405020304" pitchFamily="18" charset="0"/>
                <a:cs typeface="Times New Roman" panose="02020603050405020304" pitchFamily="18" charset="0"/>
              </a:rPr>
              <a:t>m</a:t>
            </a:r>
            <a:r>
              <a:rPr kumimoji="0" lang="hu-HU" sz="36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etódusok</a:t>
            </a:r>
            <a:endParaRPr kumimoji="0" lang="hu-HU" sz="3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6" name="Szövegdoboz 15">
            <a:extLst>
              <a:ext uri="{FF2B5EF4-FFF2-40B4-BE49-F238E27FC236}">
                <a16:creationId xmlns:a16="http://schemas.microsoft.com/office/drawing/2014/main" id="{7E999CA5-E9F0-3EE3-B035-EC0B47F459A4}"/>
              </a:ext>
            </a:extLst>
          </p:cNvPr>
          <p:cNvSpPr txBox="1"/>
          <p:nvPr/>
        </p:nvSpPr>
        <p:spPr>
          <a:xfrm>
            <a:off x="2209800" y="4470396"/>
            <a:ext cx="6400800" cy="2071593"/>
          </a:xfrm>
          <a:prstGeom prst="rect">
            <a:avLst/>
          </a:prstGeom>
          <a:noFill/>
          <a:ln>
            <a:solidFill>
              <a:schemeClr val="accent1"/>
            </a:solidFill>
          </a:ln>
        </p:spPr>
        <p:txBody>
          <a:bodyPr wrap="square">
            <a:spAutoFit/>
          </a:bodyPr>
          <a:lstStyle/>
          <a:p>
            <a:pPr>
              <a:lnSpc>
                <a:spcPct val="80000"/>
              </a:lnSpc>
            </a:pPr>
            <a:r>
              <a:rPr lang="hu-HU" sz="2000" b="1" dirty="0" err="1"/>
              <a:t>class</a:t>
            </a:r>
            <a:r>
              <a:rPr lang="hu-HU" sz="2000" b="1" dirty="0"/>
              <a:t> Személy:</a:t>
            </a:r>
          </a:p>
          <a:p>
            <a:pPr>
              <a:lnSpc>
                <a:spcPct val="80000"/>
              </a:lnSpc>
            </a:pPr>
            <a:r>
              <a:rPr lang="hu-HU" sz="2000" b="1" dirty="0"/>
              <a:t>    </a:t>
            </a:r>
            <a:r>
              <a:rPr lang="hu-HU" sz="2000" b="1" dirty="0" err="1"/>
              <a:t>def</a:t>
            </a:r>
            <a:r>
              <a:rPr lang="hu-HU" sz="2000" b="1" dirty="0"/>
              <a:t> __</a:t>
            </a:r>
            <a:r>
              <a:rPr lang="hu-HU" sz="2000" b="1" dirty="0" err="1"/>
              <a:t>init</a:t>
            </a:r>
            <a:r>
              <a:rPr lang="hu-HU" sz="2000" b="1" dirty="0"/>
              <a:t>__(</a:t>
            </a:r>
            <a:r>
              <a:rPr lang="hu-HU" sz="2000" b="1" dirty="0" err="1"/>
              <a:t>self</a:t>
            </a:r>
            <a:r>
              <a:rPr lang="hu-HU" sz="2000" b="1" dirty="0"/>
              <a:t>, név, kor):</a:t>
            </a:r>
          </a:p>
          <a:p>
            <a:pPr>
              <a:lnSpc>
                <a:spcPct val="80000"/>
              </a:lnSpc>
            </a:pPr>
            <a:r>
              <a:rPr lang="hu-HU" sz="2000" b="1" dirty="0"/>
              <a:t>        </a:t>
            </a:r>
            <a:r>
              <a:rPr lang="hu-HU" sz="2000" b="1" dirty="0" err="1"/>
              <a:t>self</a:t>
            </a:r>
            <a:r>
              <a:rPr lang="hu-HU" sz="2000" b="1" dirty="0"/>
              <a:t>. név = név</a:t>
            </a:r>
          </a:p>
          <a:p>
            <a:pPr>
              <a:lnSpc>
                <a:spcPct val="80000"/>
              </a:lnSpc>
            </a:pPr>
            <a:r>
              <a:rPr lang="hu-HU" sz="2000" b="1" dirty="0"/>
              <a:t>        </a:t>
            </a:r>
            <a:r>
              <a:rPr lang="hu-HU" sz="2000" b="1" dirty="0" err="1"/>
              <a:t>self</a:t>
            </a:r>
            <a:r>
              <a:rPr lang="hu-HU" sz="2000" b="1" dirty="0"/>
              <a:t>. kor = kor  </a:t>
            </a:r>
          </a:p>
          <a:p>
            <a:pPr>
              <a:lnSpc>
                <a:spcPct val="80000"/>
              </a:lnSpc>
            </a:pPr>
            <a:r>
              <a:rPr lang="hu-HU" sz="2000" b="1" dirty="0"/>
              <a:t>    </a:t>
            </a:r>
            <a:r>
              <a:rPr lang="hu-HU" sz="2000" b="1" dirty="0" err="1"/>
              <a:t>def</a:t>
            </a:r>
            <a:r>
              <a:rPr lang="hu-HU" sz="2000" b="1" dirty="0"/>
              <a:t> __</a:t>
            </a:r>
            <a:r>
              <a:rPr lang="hu-HU" sz="2000" b="1" dirty="0" err="1"/>
              <a:t>str</a:t>
            </a:r>
            <a:r>
              <a:rPr lang="hu-HU" sz="2000" b="1" dirty="0"/>
              <a:t>__(</a:t>
            </a:r>
            <a:r>
              <a:rPr lang="hu-HU" sz="2000" b="1" dirty="0" err="1"/>
              <a:t>self</a:t>
            </a:r>
            <a:r>
              <a:rPr lang="hu-HU" sz="2000" b="1" dirty="0"/>
              <a:t>):</a:t>
            </a:r>
          </a:p>
          <a:p>
            <a:pPr>
              <a:lnSpc>
                <a:spcPct val="80000"/>
              </a:lnSpc>
            </a:pPr>
            <a:r>
              <a:rPr lang="hu-HU" sz="2000" b="1" dirty="0"/>
              <a:t>        </a:t>
            </a:r>
            <a:r>
              <a:rPr lang="hu-HU" sz="2000" b="1" dirty="0" err="1"/>
              <a:t>return</a:t>
            </a:r>
            <a:r>
              <a:rPr lang="hu-HU" sz="2000" b="1" dirty="0"/>
              <a:t> </a:t>
            </a:r>
            <a:r>
              <a:rPr lang="hu-HU" sz="2000" b="1" dirty="0" err="1"/>
              <a:t>f"Person</a:t>
            </a:r>
            <a:r>
              <a:rPr lang="hu-HU" sz="2000" b="1" dirty="0"/>
              <a:t>(név ={</a:t>
            </a:r>
            <a:r>
              <a:rPr lang="hu-HU" sz="2000" b="1" dirty="0" err="1"/>
              <a:t>self</a:t>
            </a:r>
            <a:r>
              <a:rPr lang="hu-HU" sz="2000" b="1" dirty="0"/>
              <a:t>. név}, kor ={</a:t>
            </a:r>
            <a:r>
              <a:rPr lang="hu-HU" sz="2000" b="1" dirty="0" err="1"/>
              <a:t>self</a:t>
            </a:r>
            <a:r>
              <a:rPr lang="hu-HU" sz="2000" b="1" dirty="0"/>
              <a:t>. kor})"</a:t>
            </a:r>
          </a:p>
          <a:p>
            <a:pPr>
              <a:lnSpc>
                <a:spcPct val="80000"/>
              </a:lnSpc>
            </a:pPr>
            <a:r>
              <a:rPr lang="hu-HU" sz="2000" b="1" dirty="0"/>
              <a:t>    </a:t>
            </a:r>
            <a:r>
              <a:rPr lang="hu-HU" sz="2000" b="1" dirty="0" err="1"/>
              <a:t>def</a:t>
            </a:r>
            <a:r>
              <a:rPr lang="hu-HU" sz="2000" b="1" dirty="0"/>
              <a:t> __</a:t>
            </a:r>
            <a:r>
              <a:rPr lang="hu-HU" sz="2000" b="1" dirty="0" err="1"/>
              <a:t>repr</a:t>
            </a:r>
            <a:r>
              <a:rPr lang="hu-HU" sz="2000" b="1" dirty="0"/>
              <a:t>__(</a:t>
            </a:r>
            <a:r>
              <a:rPr lang="hu-HU" sz="2000" b="1" dirty="0" err="1"/>
              <a:t>self</a:t>
            </a:r>
            <a:r>
              <a:rPr lang="hu-HU" sz="2000" b="1" dirty="0"/>
              <a:t>):</a:t>
            </a:r>
          </a:p>
          <a:p>
            <a:pPr>
              <a:lnSpc>
                <a:spcPct val="80000"/>
              </a:lnSpc>
            </a:pPr>
            <a:r>
              <a:rPr lang="hu-HU" sz="2000" b="1" dirty="0"/>
              <a:t>        </a:t>
            </a:r>
            <a:r>
              <a:rPr lang="hu-HU" sz="2000" b="1" dirty="0" err="1"/>
              <a:t>return</a:t>
            </a:r>
            <a:r>
              <a:rPr lang="hu-HU" sz="2000" b="1" dirty="0"/>
              <a:t> </a:t>
            </a:r>
            <a:r>
              <a:rPr lang="hu-HU" sz="2000" b="1" dirty="0" err="1"/>
              <a:t>f„Személy</a:t>
            </a:r>
            <a:r>
              <a:rPr lang="hu-HU" sz="2000" b="1" dirty="0"/>
              <a:t>('{</a:t>
            </a:r>
            <a:r>
              <a:rPr lang="hu-HU" sz="2000" b="1" dirty="0" err="1"/>
              <a:t>self</a:t>
            </a:r>
            <a:r>
              <a:rPr lang="hu-HU" sz="2000" b="1" dirty="0"/>
              <a:t>. név}', {</a:t>
            </a:r>
            <a:r>
              <a:rPr lang="hu-HU" sz="2000" b="1" dirty="0" err="1"/>
              <a:t>self</a:t>
            </a:r>
            <a:r>
              <a:rPr lang="hu-HU" sz="2000" b="1" dirty="0"/>
              <a:t>. kor})"</a:t>
            </a:r>
          </a:p>
        </p:txBody>
      </p:sp>
      <p:sp>
        <p:nvSpPr>
          <p:cNvPr id="18" name="Szövegdoboz 17">
            <a:extLst>
              <a:ext uri="{FF2B5EF4-FFF2-40B4-BE49-F238E27FC236}">
                <a16:creationId xmlns:a16="http://schemas.microsoft.com/office/drawing/2014/main" id="{0235E325-4979-3F07-C980-8454AE62145F}"/>
              </a:ext>
            </a:extLst>
          </p:cNvPr>
          <p:cNvSpPr txBox="1"/>
          <p:nvPr/>
        </p:nvSpPr>
        <p:spPr>
          <a:xfrm>
            <a:off x="435430" y="923386"/>
            <a:ext cx="11560628" cy="1311128"/>
          </a:xfrm>
          <a:prstGeom prst="rect">
            <a:avLst/>
          </a:prstGeom>
          <a:noFill/>
        </p:spPr>
        <p:txBody>
          <a:bodyPr wrap="square">
            <a:spAutoFit/>
          </a:bodyPr>
          <a:lstStyle/>
          <a:p>
            <a:pPr>
              <a:lnSpc>
                <a:spcPct val="90000"/>
              </a:lnSpc>
            </a:pPr>
            <a:r>
              <a:rPr lang="hu-HU" sz="22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200" b="1" kern="100" dirty="0">
                <a:effectLst/>
                <a:latin typeface="Times New Roman" panose="02020603050405020304" pitchFamily="18" charset="0"/>
                <a:ea typeface="Aptos" panose="020B0004020202020204" pitchFamily="34" charset="0"/>
                <a:cs typeface="Times New Roman" panose="02020603050405020304" pitchFamily="18" charset="0"/>
              </a:rPr>
              <a:t>dekorátorok</a:t>
            </a:r>
            <a:r>
              <a:rPr lang="hu-HU" sz="2200" kern="100" dirty="0">
                <a:effectLst/>
                <a:latin typeface="Times New Roman" panose="02020603050405020304" pitchFamily="18" charset="0"/>
                <a:ea typeface="Aptos" panose="020B0004020202020204" pitchFamily="34" charset="0"/>
                <a:cs typeface="Times New Roman" panose="02020603050405020304" pitchFamily="18" charset="0"/>
              </a:rPr>
              <a:t> és a </a:t>
            </a:r>
            <a:r>
              <a:rPr lang="hu-HU" sz="2200" b="1" kern="100" dirty="0">
                <a:effectLst/>
                <a:latin typeface="Times New Roman" panose="02020603050405020304" pitchFamily="18" charset="0"/>
                <a:ea typeface="Aptos" panose="020B0004020202020204" pitchFamily="34" charset="0"/>
                <a:cs typeface="Times New Roman" panose="02020603050405020304" pitchFamily="18" charset="0"/>
              </a:rPr>
              <a:t>speciális metódusok</a:t>
            </a:r>
            <a:r>
              <a:rPr lang="hu-HU" sz="2200" b="1" kern="100" dirty="0">
                <a:latin typeface="Times New Roman" panose="02020603050405020304" pitchFamily="18" charset="0"/>
                <a:ea typeface="Aptos" panose="020B0004020202020204" pitchFamily="34" charset="0"/>
                <a:cs typeface="Times New Roman" panose="02020603050405020304" pitchFamily="18" charset="0"/>
              </a:rPr>
              <a:t> </a:t>
            </a:r>
            <a:r>
              <a:rPr lang="hu-HU" sz="2200" kern="100" dirty="0">
                <a:effectLst/>
                <a:latin typeface="Times New Roman" panose="02020603050405020304" pitchFamily="18" charset="0"/>
                <a:ea typeface="Aptos" panose="020B0004020202020204" pitchFamily="34" charset="0"/>
                <a:cs typeface="Times New Roman" panose="02020603050405020304" pitchFamily="18" charset="0"/>
              </a:rPr>
              <a:t>segítségével </a:t>
            </a:r>
            <a:r>
              <a:rPr lang="hu-HU" sz="2200" kern="100" dirty="0" err="1">
                <a:effectLst/>
                <a:latin typeface="Times New Roman" panose="02020603050405020304" pitchFamily="18" charset="0"/>
                <a:ea typeface="Aptos" panose="020B0004020202020204" pitchFamily="34" charset="0"/>
                <a:cs typeface="Times New Roman" panose="02020603050405020304" pitchFamily="18" charset="0"/>
              </a:rPr>
              <a:t>testreszabhatjuk</a:t>
            </a:r>
            <a:r>
              <a:rPr lang="hu-HU" sz="2200" kern="100" dirty="0">
                <a:effectLst/>
                <a:latin typeface="Times New Roman" panose="02020603050405020304" pitchFamily="18" charset="0"/>
                <a:ea typeface="Aptos" panose="020B0004020202020204" pitchFamily="34" charset="0"/>
                <a:cs typeface="Times New Roman" panose="02020603050405020304" pitchFamily="18" charset="0"/>
              </a:rPr>
              <a:t> és kibővíthetjük az osztályok, metódusok és függvények viselkedését. </a:t>
            </a:r>
            <a:r>
              <a:rPr lang="hu-HU" sz="2200" kern="100" dirty="0">
                <a:latin typeface="Times New Roman" panose="02020603050405020304" pitchFamily="18" charset="0"/>
                <a:ea typeface="Aptos" panose="020B0004020202020204" pitchFamily="34" charset="0"/>
                <a:cs typeface="Times New Roman" panose="02020603050405020304" pitchFamily="18" charset="0"/>
              </a:rPr>
              <a:t>B</a:t>
            </a:r>
            <a:r>
              <a:rPr lang="hu-HU" sz="2200" kern="100" dirty="0">
                <a:effectLst/>
                <a:latin typeface="Times New Roman" panose="02020603050405020304" pitchFamily="18" charset="0"/>
                <a:ea typeface="Aptos" panose="020B0004020202020204" pitchFamily="34" charset="0"/>
                <a:cs typeface="Times New Roman" panose="02020603050405020304" pitchFamily="18" charset="0"/>
              </a:rPr>
              <a:t>emutatjuk a dekorátorok működését, és megvizsgálunk speciális metódusokat </a:t>
            </a:r>
            <a:r>
              <a:rPr lang="hu-HU" sz="2200" kern="100" dirty="0">
                <a:latin typeface="Times New Roman" panose="02020603050405020304" pitchFamily="18" charset="0"/>
                <a:ea typeface="Aptos" panose="020B0004020202020204" pitchFamily="34" charset="0"/>
                <a:cs typeface="Times New Roman" panose="02020603050405020304" pitchFamily="18" charset="0"/>
              </a:rPr>
              <a:t>(pl.</a:t>
            </a:r>
            <a:r>
              <a:rPr lang="hu-HU" sz="2200" kern="100" dirty="0">
                <a:effectLst/>
                <a:latin typeface="Times New Roman" panose="02020603050405020304" pitchFamily="18" charset="0"/>
                <a:ea typeface="Aptos" panose="020B0004020202020204" pitchFamily="34" charset="0"/>
                <a:cs typeface="Times New Roman" panose="02020603050405020304" pitchFamily="18" charset="0"/>
              </a:rPr>
              <a:t> __</a:t>
            </a:r>
            <a:r>
              <a:rPr lang="hu-HU" sz="2200" kern="100" dirty="0" err="1">
                <a:effectLst/>
                <a:latin typeface="Times New Roman" panose="02020603050405020304" pitchFamily="18" charset="0"/>
                <a:ea typeface="Aptos" panose="020B0004020202020204" pitchFamily="34" charset="0"/>
                <a:cs typeface="Times New Roman" panose="02020603050405020304" pitchFamily="18" charset="0"/>
              </a:rPr>
              <a:t>str</a:t>
            </a:r>
            <a:r>
              <a:rPr lang="hu-HU" sz="2200" kern="100" dirty="0">
                <a:effectLst/>
                <a:latin typeface="Times New Roman" panose="02020603050405020304" pitchFamily="18" charset="0"/>
                <a:ea typeface="Aptos" panose="020B0004020202020204" pitchFamily="34" charset="0"/>
                <a:cs typeface="Times New Roman" panose="02020603050405020304" pitchFamily="18" charset="0"/>
              </a:rPr>
              <a:t>__, __</a:t>
            </a:r>
            <a:r>
              <a:rPr lang="hu-HU" sz="2200" kern="100" dirty="0" err="1">
                <a:effectLst/>
                <a:latin typeface="Times New Roman" panose="02020603050405020304" pitchFamily="18" charset="0"/>
                <a:ea typeface="Aptos" panose="020B0004020202020204" pitchFamily="34" charset="0"/>
                <a:cs typeface="Times New Roman" panose="02020603050405020304" pitchFamily="18" charset="0"/>
              </a:rPr>
              <a:t>repr</a:t>
            </a:r>
            <a:r>
              <a:rPr lang="hu-HU" sz="2200" kern="100" dirty="0">
                <a:effectLst/>
                <a:latin typeface="Times New Roman" panose="02020603050405020304" pitchFamily="18" charset="0"/>
                <a:ea typeface="Aptos" panose="020B0004020202020204" pitchFamily="34" charset="0"/>
                <a:cs typeface="Times New Roman" panose="02020603050405020304" pitchFamily="18" charset="0"/>
              </a:rPr>
              <a:t>__, __len__ )</a:t>
            </a:r>
            <a:r>
              <a:rPr lang="hu-HU" sz="2200" kern="100" dirty="0">
                <a:latin typeface="Times New Roman" panose="02020603050405020304" pitchFamily="18" charset="0"/>
                <a:ea typeface="Aptos" panose="020B0004020202020204" pitchFamily="34" charset="0"/>
                <a:cs typeface="Times New Roman" panose="02020603050405020304" pitchFamily="18" charset="0"/>
              </a:rPr>
              <a:t>, </a:t>
            </a:r>
            <a:r>
              <a:rPr lang="hu-HU" sz="2200" kern="100" dirty="0">
                <a:effectLst/>
                <a:latin typeface="Times New Roman" panose="02020603050405020304" pitchFamily="18" charset="0"/>
                <a:ea typeface="Aptos" panose="020B0004020202020204" pitchFamily="34" charset="0"/>
                <a:cs typeface="Times New Roman" panose="02020603050405020304" pitchFamily="18" charset="0"/>
              </a:rPr>
              <a:t>amelyek lehetővé teszik az objektumok egyedi viselkedésének meghatározását.</a:t>
            </a:r>
          </a:p>
        </p:txBody>
      </p:sp>
    </p:spTree>
    <p:extLst>
      <p:ext uri="{BB962C8B-B14F-4D97-AF65-F5344CB8AC3E}">
        <p14:creationId xmlns:p14="http://schemas.microsoft.com/office/powerpoint/2010/main" val="480601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B33FA03-0BBE-8A15-D902-B25EF4A0C98B}"/>
              </a:ext>
            </a:extLst>
          </p:cNvPr>
          <p:cNvSpPr>
            <a:spLocks noGrp="1"/>
          </p:cNvSpPr>
          <p:nvPr>
            <p:ph type="title"/>
          </p:nvPr>
        </p:nvSpPr>
        <p:spPr>
          <a:xfrm>
            <a:off x="914400" y="506639"/>
            <a:ext cx="10515600" cy="1768475"/>
          </a:xfrm>
        </p:spPr>
        <p:txBody>
          <a:bodyPr>
            <a:normAutofit/>
          </a:bodyPr>
          <a:lstStyle/>
          <a:p>
            <a:pPr>
              <a:lnSpc>
                <a:spcPct val="120000"/>
              </a:lnSpc>
              <a:spcBef>
                <a:spcPts val="1200"/>
              </a:spcBef>
              <a:spcAft>
                <a:spcPts val="1800"/>
              </a:spcAft>
            </a:pPr>
            <a:r>
              <a:rPr lang="hu-HU" b="1" kern="100" dirty="0">
                <a:solidFill>
                  <a:srgbClr val="0000FF"/>
                </a:solidFill>
                <a:latin typeface="Times New Roman" panose="02020603050405020304" pitchFamily="18" charset="0"/>
                <a:ea typeface="Aptos" panose="020B0004020202020204" pitchFamily="34" charset="0"/>
                <a:cs typeface="Times New Roman" panose="02020603050405020304" pitchFamily="18" charset="0"/>
              </a:rPr>
              <a:t>6</a:t>
            </a:r>
            <a:r>
              <a:rPr lang="hu-HU" b="1"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rPr>
              <a:t>. Előadás tematikája</a:t>
            </a:r>
            <a:br>
              <a:rPr lang="hu-HU" sz="40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br>
            <a:r>
              <a:rPr lang="hu-HU" sz="4000" b="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hu-HU" sz="4400" b="1" kern="100" dirty="0">
                <a:effectLst/>
                <a:latin typeface="Times New Roman" panose="02020603050405020304" pitchFamily="18" charset="0"/>
                <a:ea typeface="Aptos" panose="020B0004020202020204" pitchFamily="34" charset="0"/>
                <a:cs typeface="Times New Roman" panose="02020603050405020304" pitchFamily="18" charset="0"/>
              </a:rPr>
              <a:t>Objektumorientált programozás II.</a:t>
            </a:r>
            <a:endParaRPr lang="hu-HU" dirty="0"/>
          </a:p>
        </p:txBody>
      </p:sp>
      <p:sp>
        <p:nvSpPr>
          <p:cNvPr id="3" name="Tartalom helye 2">
            <a:extLst>
              <a:ext uri="{FF2B5EF4-FFF2-40B4-BE49-F238E27FC236}">
                <a16:creationId xmlns:a16="http://schemas.microsoft.com/office/drawing/2014/main" id="{ED05C02F-0D97-C222-9A80-998750A28180}"/>
              </a:ext>
            </a:extLst>
          </p:cNvPr>
          <p:cNvSpPr>
            <a:spLocks noGrp="1"/>
          </p:cNvSpPr>
          <p:nvPr>
            <p:ph idx="1"/>
          </p:nvPr>
        </p:nvSpPr>
        <p:spPr>
          <a:xfrm>
            <a:off x="1469572" y="2475696"/>
            <a:ext cx="10178143" cy="3875665"/>
          </a:xfrm>
        </p:spPr>
        <p:txBody>
          <a:bodyPr>
            <a:noAutofit/>
          </a:bodyPr>
          <a:lstStyle/>
          <a:p>
            <a:pPr marL="514350" indent="-514350">
              <a:lnSpc>
                <a:spcPct val="107000"/>
              </a:lnSpc>
              <a:spcBef>
                <a:spcPts val="0"/>
              </a:spcBef>
              <a:spcAft>
                <a:spcPts val="600"/>
              </a:spcAft>
              <a:buAutoNum type="arabicPeriod"/>
            </a:pPr>
            <a:r>
              <a:rPr lang="hu-HU" sz="3000" kern="100" dirty="0">
                <a:solidFill>
                  <a:srgbClr val="000000"/>
                </a:solidFill>
                <a:latin typeface="Times New Roman" panose="02020603050405020304" pitchFamily="18" charset="0"/>
                <a:cs typeface="Times New Roman" panose="02020603050405020304" pitchFamily="18" charset="0"/>
              </a:rPr>
              <a:t>Ellenőrző teszt</a:t>
            </a:r>
          </a:p>
          <a:p>
            <a:pPr marL="514350" indent="-514350">
              <a:lnSpc>
                <a:spcPct val="107000"/>
              </a:lnSpc>
              <a:spcBef>
                <a:spcPts val="0"/>
              </a:spcBef>
              <a:spcAft>
                <a:spcPts val="600"/>
              </a:spcAft>
              <a:buAutoNum type="arabicPeriod"/>
            </a:pPr>
            <a:r>
              <a:rPr lang="hu-HU" sz="3000" kern="100" dirty="0">
                <a:solidFill>
                  <a:srgbClr val="000000"/>
                </a:solidFill>
                <a:latin typeface="Times New Roman" panose="02020603050405020304" pitchFamily="18" charset="0"/>
                <a:cs typeface="Times New Roman" panose="02020603050405020304" pitchFamily="18" charset="0"/>
              </a:rPr>
              <a:t>Polimorfizmus, absztrakt osztályok, interfészek</a:t>
            </a:r>
          </a:p>
          <a:p>
            <a:pPr marL="514350" indent="-514350">
              <a:lnSpc>
                <a:spcPct val="107000"/>
              </a:lnSpc>
              <a:spcBef>
                <a:spcPts val="0"/>
              </a:spcBef>
              <a:spcAft>
                <a:spcPts val="600"/>
              </a:spcAft>
              <a:buAutoNum type="arabicPeriod"/>
            </a:pPr>
            <a:r>
              <a:rPr lang="hu-HU" sz="3000" kern="100" dirty="0">
                <a:solidFill>
                  <a:srgbClr val="000000"/>
                </a:solidFill>
                <a:latin typeface="Times New Roman" panose="02020603050405020304" pitchFamily="18" charset="0"/>
                <a:cs typeface="Times New Roman" panose="02020603050405020304" pitchFamily="18" charset="0"/>
              </a:rPr>
              <a:t>Többszörös öröklődés és MRO (</a:t>
            </a:r>
            <a:r>
              <a:rPr lang="hu-HU" sz="3000" kern="100" dirty="0" err="1">
                <a:solidFill>
                  <a:srgbClr val="000000"/>
                </a:solidFill>
                <a:latin typeface="Times New Roman" panose="02020603050405020304" pitchFamily="18" charset="0"/>
                <a:cs typeface="Times New Roman" panose="02020603050405020304" pitchFamily="18" charset="0"/>
              </a:rPr>
              <a:t>Method</a:t>
            </a:r>
            <a:r>
              <a:rPr lang="hu-HU" sz="3000" kern="100" dirty="0">
                <a:solidFill>
                  <a:srgbClr val="000000"/>
                </a:solidFill>
                <a:latin typeface="Times New Roman" panose="02020603050405020304" pitchFamily="18" charset="0"/>
                <a:cs typeface="Times New Roman" panose="02020603050405020304" pitchFamily="18" charset="0"/>
              </a:rPr>
              <a:t> </a:t>
            </a:r>
            <a:r>
              <a:rPr lang="hu-HU" sz="3000" kern="100" dirty="0" err="1">
                <a:solidFill>
                  <a:srgbClr val="000000"/>
                </a:solidFill>
                <a:latin typeface="Times New Roman" panose="02020603050405020304" pitchFamily="18" charset="0"/>
                <a:cs typeface="Times New Roman" panose="02020603050405020304" pitchFamily="18" charset="0"/>
              </a:rPr>
              <a:t>Resolution</a:t>
            </a:r>
            <a:r>
              <a:rPr lang="hu-HU" sz="3000" kern="100" dirty="0">
                <a:solidFill>
                  <a:srgbClr val="000000"/>
                </a:solidFill>
                <a:latin typeface="Times New Roman" panose="02020603050405020304" pitchFamily="18" charset="0"/>
                <a:cs typeface="Times New Roman" panose="02020603050405020304" pitchFamily="18" charset="0"/>
              </a:rPr>
              <a:t> </a:t>
            </a:r>
            <a:r>
              <a:rPr lang="hu-HU" sz="3000" kern="100" dirty="0" err="1">
                <a:solidFill>
                  <a:srgbClr val="000000"/>
                </a:solidFill>
                <a:latin typeface="Times New Roman" panose="02020603050405020304" pitchFamily="18" charset="0"/>
                <a:cs typeface="Times New Roman" panose="02020603050405020304" pitchFamily="18" charset="0"/>
              </a:rPr>
              <a:t>Order</a:t>
            </a:r>
            <a:r>
              <a:rPr lang="hu-HU" sz="3000" kern="100" dirty="0">
                <a:solidFill>
                  <a:srgbClr val="000000"/>
                </a:solidFill>
                <a:latin typeface="Times New Roman" panose="02020603050405020304" pitchFamily="18" charset="0"/>
                <a:cs typeface="Times New Roman" panose="02020603050405020304" pitchFamily="18" charset="0"/>
              </a:rPr>
              <a:t>)</a:t>
            </a:r>
          </a:p>
          <a:p>
            <a:pPr marL="514350" indent="-514350">
              <a:lnSpc>
                <a:spcPct val="107000"/>
              </a:lnSpc>
              <a:spcBef>
                <a:spcPts val="0"/>
              </a:spcBef>
              <a:spcAft>
                <a:spcPts val="600"/>
              </a:spcAft>
              <a:buAutoNum type="arabicPeriod"/>
            </a:pPr>
            <a:r>
              <a:rPr lang="hu-HU" sz="3000" kern="100" dirty="0">
                <a:solidFill>
                  <a:srgbClr val="000000"/>
                </a:solidFill>
                <a:latin typeface="Times New Roman" panose="02020603050405020304" pitchFamily="18" charset="0"/>
                <a:cs typeface="Times New Roman" panose="02020603050405020304" pitchFamily="18" charset="0"/>
              </a:rPr>
              <a:t>Dekorátorok és speciális metódusok (pl. __</a:t>
            </a:r>
            <a:r>
              <a:rPr lang="hu-HU" sz="3000" kern="100" dirty="0" err="1">
                <a:solidFill>
                  <a:srgbClr val="000000"/>
                </a:solidFill>
                <a:latin typeface="Times New Roman" panose="02020603050405020304" pitchFamily="18" charset="0"/>
                <a:cs typeface="Times New Roman" panose="02020603050405020304" pitchFamily="18" charset="0"/>
              </a:rPr>
              <a:t>str</a:t>
            </a:r>
            <a:r>
              <a:rPr lang="hu-HU" sz="3000" kern="100" dirty="0">
                <a:solidFill>
                  <a:srgbClr val="000000"/>
                </a:solidFill>
                <a:latin typeface="Times New Roman" panose="02020603050405020304" pitchFamily="18" charset="0"/>
                <a:cs typeface="Times New Roman" panose="02020603050405020304" pitchFamily="18" charset="0"/>
              </a:rPr>
              <a:t>__, __</a:t>
            </a:r>
            <a:r>
              <a:rPr lang="hu-HU" sz="3000" kern="100" dirty="0" err="1">
                <a:solidFill>
                  <a:srgbClr val="000000"/>
                </a:solidFill>
                <a:latin typeface="Times New Roman" panose="02020603050405020304" pitchFamily="18" charset="0"/>
                <a:cs typeface="Times New Roman" panose="02020603050405020304" pitchFamily="18" charset="0"/>
              </a:rPr>
              <a:t>repr</a:t>
            </a:r>
            <a:r>
              <a:rPr lang="hu-HU" sz="3000" kern="100" dirty="0">
                <a:solidFill>
                  <a:srgbClr val="000000"/>
                </a:solidFill>
                <a:latin typeface="Times New Roman" panose="02020603050405020304" pitchFamily="18" charset="0"/>
                <a:cs typeface="Times New Roman" panose="02020603050405020304" pitchFamily="18" charset="0"/>
              </a:rPr>
              <a:t>__)</a:t>
            </a:r>
          </a:p>
          <a:p>
            <a:pPr marL="514350" indent="-514350">
              <a:lnSpc>
                <a:spcPct val="107000"/>
              </a:lnSpc>
              <a:spcBef>
                <a:spcPts val="0"/>
              </a:spcBef>
              <a:spcAft>
                <a:spcPts val="600"/>
              </a:spcAft>
              <a:buAutoNum type="arabicPeriod"/>
            </a:pPr>
            <a:r>
              <a:rPr lang="hu-HU" sz="3000" kern="100" dirty="0">
                <a:solidFill>
                  <a:srgbClr val="000000"/>
                </a:solidFill>
                <a:latin typeface="Times New Roman" panose="02020603050405020304" pitchFamily="18" charset="0"/>
                <a:cs typeface="Times New Roman" panose="02020603050405020304" pitchFamily="18" charset="0"/>
              </a:rPr>
              <a:t>Tervezési minták (Design </a:t>
            </a:r>
            <a:r>
              <a:rPr lang="hu-HU" sz="3000" kern="100" dirty="0" err="1">
                <a:solidFill>
                  <a:srgbClr val="000000"/>
                </a:solidFill>
                <a:latin typeface="Times New Roman" panose="02020603050405020304" pitchFamily="18" charset="0"/>
                <a:cs typeface="Times New Roman" panose="02020603050405020304" pitchFamily="18" charset="0"/>
              </a:rPr>
              <a:t>Patterns</a:t>
            </a:r>
            <a:r>
              <a:rPr lang="hu-HU" sz="3000" kern="100" dirty="0">
                <a:solidFill>
                  <a:srgbClr val="000000"/>
                </a:solidFill>
                <a:latin typeface="Times New Roman" panose="02020603050405020304" pitchFamily="18" charset="0"/>
                <a:cs typeface="Times New Roman" panose="02020603050405020304" pitchFamily="18" charset="0"/>
              </a:rPr>
              <a:t>)</a:t>
            </a:r>
          </a:p>
          <a:p>
            <a:pPr marL="514350" indent="-514350">
              <a:lnSpc>
                <a:spcPct val="107000"/>
              </a:lnSpc>
              <a:spcBef>
                <a:spcPts val="0"/>
              </a:spcBef>
              <a:spcAft>
                <a:spcPts val="600"/>
              </a:spcAft>
              <a:buAutoNum type="arabicPeriod"/>
            </a:pPr>
            <a:r>
              <a:rPr lang="hu-HU" sz="3000" kern="100" dirty="0">
                <a:solidFill>
                  <a:srgbClr val="000000"/>
                </a:solidFill>
                <a:latin typeface="Times New Roman" panose="02020603050405020304" pitchFamily="18" charset="0"/>
                <a:cs typeface="Times New Roman" panose="02020603050405020304" pitchFamily="18" charset="0"/>
              </a:rPr>
              <a:t>Gyakorlati példák </a:t>
            </a:r>
          </a:p>
          <a:p>
            <a:pPr marL="0" lvl="0" indent="0">
              <a:lnSpc>
                <a:spcPct val="107000"/>
              </a:lnSpc>
              <a:spcBef>
                <a:spcPts val="0"/>
              </a:spcBef>
              <a:spcAft>
                <a:spcPts val="600"/>
              </a:spcAft>
              <a:buNone/>
            </a:pPr>
            <a:endParaRPr lang="hu-HU" sz="3000" kern="100" dirty="0">
              <a:solidFill>
                <a:srgbClr val="000000"/>
              </a:solidFill>
              <a:latin typeface="Times New Roman" panose="02020603050405020304" pitchFamily="18" charset="0"/>
              <a:cs typeface="Times New Roman" panose="02020603050405020304" pitchFamily="18" charset="0"/>
            </a:endParaRPr>
          </a:p>
        </p:txBody>
      </p:sp>
      <p:sp>
        <p:nvSpPr>
          <p:cNvPr id="4" name="Dia számának helye 3">
            <a:extLst>
              <a:ext uri="{FF2B5EF4-FFF2-40B4-BE49-F238E27FC236}">
                <a16:creationId xmlns:a16="http://schemas.microsoft.com/office/drawing/2014/main" id="{48E6453C-C041-0B8F-FF35-14E1A5D3EE04}"/>
              </a:ext>
            </a:extLst>
          </p:cNvPr>
          <p:cNvSpPr>
            <a:spLocks noGrp="1"/>
          </p:cNvSpPr>
          <p:nvPr>
            <p:ph type="sldNum" sz="quarter" idx="12"/>
          </p:nvPr>
        </p:nvSpPr>
        <p:spPr/>
        <p:txBody>
          <a:bodyPr/>
          <a:lstStyle/>
          <a:p>
            <a:fld id="{01AC6B40-9665-4BAE-B750-5A40CB73215F}" type="slidenum">
              <a:rPr lang="hu-HU" sz="1500" b="1" smtClean="0"/>
              <a:pPr/>
              <a:t>2</a:t>
            </a:fld>
            <a:endParaRPr lang="hu-HU" sz="1500" b="1" dirty="0"/>
          </a:p>
        </p:txBody>
      </p:sp>
    </p:spTree>
    <p:extLst>
      <p:ext uri="{BB962C8B-B14F-4D97-AF65-F5344CB8AC3E}">
        <p14:creationId xmlns:p14="http://schemas.microsoft.com/office/powerpoint/2010/main" val="3373623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AFEE6832-A14C-C7CB-D749-DB46CCA23D19}"/>
              </a:ext>
            </a:extLst>
          </p:cNvPr>
          <p:cNvSpPr>
            <a:spLocks noGrp="1"/>
          </p:cNvSpPr>
          <p:nvPr>
            <p:ph type="sldNum" sz="quarter" idx="12"/>
          </p:nvPr>
        </p:nvSpPr>
        <p:spPr/>
        <p:txBody>
          <a:bodyPr/>
          <a:lstStyle/>
          <a:p>
            <a:fld id="{01AC6B40-9665-4BAE-B750-5A40CB73215F}" type="slidenum">
              <a:rPr lang="hu-HU" smtClean="0"/>
              <a:t>20</a:t>
            </a:fld>
            <a:endParaRPr lang="hu-HU" dirty="0"/>
          </a:p>
        </p:txBody>
      </p:sp>
      <p:sp>
        <p:nvSpPr>
          <p:cNvPr id="4" name="Szövegdoboz 3">
            <a:extLst>
              <a:ext uri="{FF2B5EF4-FFF2-40B4-BE49-F238E27FC236}">
                <a16:creationId xmlns:a16="http://schemas.microsoft.com/office/drawing/2014/main" id="{AA6E58FA-466C-4FF9-6B17-957E9BB3ADD0}"/>
              </a:ext>
            </a:extLst>
          </p:cNvPr>
          <p:cNvSpPr txBox="1"/>
          <p:nvPr/>
        </p:nvSpPr>
        <p:spPr>
          <a:xfrm>
            <a:off x="778328" y="289318"/>
            <a:ext cx="11005457" cy="3217227"/>
          </a:xfrm>
          <a:prstGeom prst="rect">
            <a:avLst/>
          </a:prstGeom>
          <a:noFill/>
        </p:spPr>
        <p:txBody>
          <a:bodyPr wrap="square">
            <a:spAutoFit/>
          </a:bodyPr>
          <a:lstStyle/>
          <a:p>
            <a:pPr>
              <a:lnSpc>
                <a:spcPct val="107000"/>
              </a:lnSpc>
              <a:spcAft>
                <a:spcPts val="800"/>
              </a:spcAft>
            </a:pPr>
            <a:r>
              <a:rPr lang="hu-HU" sz="3000" b="1" kern="100" dirty="0">
                <a:effectLst/>
                <a:latin typeface="Times New Roman" panose="02020603050405020304" pitchFamily="18" charset="0"/>
                <a:ea typeface="Aptos" panose="020B0004020202020204" pitchFamily="34" charset="0"/>
                <a:cs typeface="Times New Roman" panose="02020603050405020304" pitchFamily="18" charset="0"/>
              </a:rPr>
              <a:t>Dekorátorok</a:t>
            </a:r>
            <a:endParaRPr lang="hu-HU" sz="3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90000"/>
              </a:lnSpc>
              <a:spcAft>
                <a:spcPts val="800"/>
              </a:spcAf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dekorátorok</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speciális funkciók, amelyek lehetővé teszik egy függvény vagy metódus viselkedésének módosítását anélkül, hogy meg kellene változtatnunk a függvény tényleges kódját. Pythonban a dekorátorok egyszerűen függvények, amelyek egy másik függvényt fogadnak paraméterként, és visszaadnak egy új függvényt, amelyik kiterjeszti vagy módosítja az eredeti függvény működését.</a:t>
            </a:r>
          </a:p>
          <a:p>
            <a:pPr>
              <a:lnSpc>
                <a:spcPct val="107000"/>
              </a:lnSpc>
              <a:spcAft>
                <a:spcPts val="800"/>
              </a:spcAf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Dekorátorok működése</a:t>
            </a:r>
            <a:r>
              <a:rPr lang="hu-HU" sz="2400" b="1" kern="100" dirty="0">
                <a:latin typeface="Times New Roman" panose="02020603050405020304" pitchFamily="18" charset="0"/>
                <a:ea typeface="Aptos" panose="020B0004020202020204" pitchFamily="34" charset="0"/>
                <a:cs typeface="Times New Roman" panose="02020603050405020304" pitchFamily="18" charset="0"/>
              </a:rPr>
              <a:t>: </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dekorátorokat a </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 szimbólum </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segítségével alkalmazzuk egy függvényre vagy metódusra.</a:t>
            </a:r>
          </a:p>
        </p:txBody>
      </p:sp>
      <p:sp>
        <p:nvSpPr>
          <p:cNvPr id="6" name="Szövegdoboz 5">
            <a:extLst>
              <a:ext uri="{FF2B5EF4-FFF2-40B4-BE49-F238E27FC236}">
                <a16:creationId xmlns:a16="http://schemas.microsoft.com/office/drawing/2014/main" id="{3FB92D6D-3F66-3BE4-9CAB-BD15D3755C71}"/>
              </a:ext>
            </a:extLst>
          </p:cNvPr>
          <p:cNvSpPr txBox="1"/>
          <p:nvPr/>
        </p:nvSpPr>
        <p:spPr>
          <a:xfrm>
            <a:off x="1219199" y="3638363"/>
            <a:ext cx="4310744" cy="2564035"/>
          </a:xfrm>
          <a:prstGeom prst="rect">
            <a:avLst/>
          </a:prstGeom>
          <a:noFill/>
          <a:ln>
            <a:solidFill>
              <a:schemeClr val="accent1"/>
            </a:solidFill>
          </a:ln>
        </p:spPr>
        <p:txBody>
          <a:bodyPr wrap="square">
            <a:spAutoFit/>
          </a:bodyPr>
          <a:lstStyle/>
          <a:p>
            <a:pPr>
              <a:lnSpc>
                <a:spcPct val="8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egyszerű_dekorátor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(függvény):</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belső_függvény</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print("Dekorátor előtt.")</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függvény()</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print("Dekorátor után.")</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belső_függvény</a:t>
            </a: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@egyszerű_dekorátor</a:t>
            </a:r>
          </a:p>
          <a:p>
            <a:pPr>
              <a:lnSpc>
                <a:spcPct val="8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köszönés():</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print("Szia!")</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köszönés()</a:t>
            </a:r>
          </a:p>
        </p:txBody>
      </p:sp>
      <p:sp>
        <p:nvSpPr>
          <p:cNvPr id="8" name="Szövegdoboz 7">
            <a:extLst>
              <a:ext uri="{FF2B5EF4-FFF2-40B4-BE49-F238E27FC236}">
                <a16:creationId xmlns:a16="http://schemas.microsoft.com/office/drawing/2014/main" id="{A21174D3-4FBD-E0BB-2B2C-F1DB99399B20}"/>
              </a:ext>
            </a:extLst>
          </p:cNvPr>
          <p:cNvSpPr txBox="1"/>
          <p:nvPr/>
        </p:nvSpPr>
        <p:spPr>
          <a:xfrm>
            <a:off x="1317171" y="6202398"/>
            <a:ext cx="4114800" cy="369332"/>
          </a:xfrm>
          <a:prstGeom prst="rect">
            <a:avLst/>
          </a:prstGeom>
          <a:solidFill>
            <a:schemeClr val="accent5">
              <a:lumMod val="20000"/>
              <a:lumOff val="80000"/>
            </a:schemeClr>
          </a:solidFill>
          <a:ln>
            <a:solidFill>
              <a:schemeClr val="accent1"/>
            </a:solidFill>
          </a:ln>
        </p:spPr>
        <p:txBody>
          <a:bodyPr wrap="square">
            <a:spAutoFit/>
          </a:bodyPr>
          <a:lstStyle/>
          <a:p>
            <a:r>
              <a:rPr lang="hu-HU" sz="1800" b="1" kern="100" dirty="0">
                <a:effectLst/>
                <a:latin typeface="Aptos" panose="020B0004020202020204" pitchFamily="34" charset="0"/>
                <a:ea typeface="Aptos" panose="020B0004020202020204" pitchFamily="34" charset="0"/>
                <a:cs typeface="Times New Roman" panose="02020603050405020304" pitchFamily="18" charset="0"/>
              </a:rPr>
              <a:t>Dekorátor előtt. Szia! Dekorátor után.</a:t>
            </a:r>
            <a:endParaRPr lang="hu-HU" b="1" dirty="0"/>
          </a:p>
        </p:txBody>
      </p:sp>
      <p:sp>
        <p:nvSpPr>
          <p:cNvPr id="10" name="Szövegdoboz 9">
            <a:extLst>
              <a:ext uri="{FF2B5EF4-FFF2-40B4-BE49-F238E27FC236}">
                <a16:creationId xmlns:a16="http://schemas.microsoft.com/office/drawing/2014/main" id="{C6650BB4-9EF7-E28C-6ECA-91D6A35F17D1}"/>
              </a:ext>
            </a:extLst>
          </p:cNvPr>
          <p:cNvSpPr txBox="1"/>
          <p:nvPr/>
        </p:nvSpPr>
        <p:spPr>
          <a:xfrm>
            <a:off x="6357255" y="3541157"/>
            <a:ext cx="5344887" cy="2527359"/>
          </a:xfrm>
          <a:prstGeom prst="rect">
            <a:avLst/>
          </a:prstGeom>
          <a:noFill/>
        </p:spPr>
        <p:txBody>
          <a:bodyPr wrap="square">
            <a:spAutoFit/>
          </a:bodyPr>
          <a:lstStyle/>
          <a:p>
            <a:pPr>
              <a:lnSpc>
                <a:spcPct val="90000"/>
              </a:lnSpc>
              <a:spcAft>
                <a:spcPts val="800"/>
              </a:spcAft>
            </a:pP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Magyarázat:</a:t>
            </a:r>
            <a:endParaRPr lang="hu-HU" sz="23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90000"/>
              </a:lnSpc>
              <a:spcAft>
                <a:spcPts val="800"/>
              </a:spcAft>
              <a:buSzPct val="100000"/>
              <a:buFont typeface="Arial" panose="020B0604020202020204" pitchFamily="34" charset="0"/>
              <a:buChar char="•"/>
              <a:tabLst>
                <a:tab pos="457200" algn="l"/>
              </a:tabLs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 köszönés() függvényt a @egyszerű_dekorátor dekorátorral díszítettük. </a:t>
            </a:r>
            <a:endParaRPr lang="hu-HU" sz="2300" kern="100" dirty="0">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90000"/>
              </a:lnSpc>
              <a:spcAft>
                <a:spcPts val="800"/>
              </a:spcAft>
              <a:buSzPct val="100000"/>
              <a:buFont typeface="Arial" panose="020B0604020202020204" pitchFamily="34" charset="0"/>
              <a:buChar char="•"/>
              <a:tabLst>
                <a:tab pos="457200" algn="l"/>
              </a:tabLs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 dekorátor hozzáadott egy plusz funkciót: kiír egy üzenetet a köszönés() függvény végrehajtása előtt és után.</a:t>
            </a:r>
          </a:p>
        </p:txBody>
      </p:sp>
    </p:spTree>
    <p:extLst>
      <p:ext uri="{BB962C8B-B14F-4D97-AF65-F5344CB8AC3E}">
        <p14:creationId xmlns:p14="http://schemas.microsoft.com/office/powerpoint/2010/main" val="3986903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007B9257-464C-C6D9-1B62-151BE70F8FFF}"/>
              </a:ext>
            </a:extLst>
          </p:cNvPr>
          <p:cNvSpPr>
            <a:spLocks noGrp="1"/>
          </p:cNvSpPr>
          <p:nvPr>
            <p:ph type="sldNum" sz="quarter" idx="12"/>
          </p:nvPr>
        </p:nvSpPr>
        <p:spPr/>
        <p:txBody>
          <a:bodyPr/>
          <a:lstStyle/>
          <a:p>
            <a:fld id="{01AC6B40-9665-4BAE-B750-5A40CB73215F}" type="slidenum">
              <a:rPr lang="hu-HU" smtClean="0"/>
              <a:t>21</a:t>
            </a:fld>
            <a:endParaRPr lang="hu-HU"/>
          </a:p>
        </p:txBody>
      </p:sp>
      <p:sp>
        <p:nvSpPr>
          <p:cNvPr id="4" name="Szövegdoboz 3">
            <a:extLst>
              <a:ext uri="{FF2B5EF4-FFF2-40B4-BE49-F238E27FC236}">
                <a16:creationId xmlns:a16="http://schemas.microsoft.com/office/drawing/2014/main" id="{50653FE7-8A53-2E15-0A30-A04BE8DCDBF4}"/>
              </a:ext>
            </a:extLst>
          </p:cNvPr>
          <p:cNvSpPr txBox="1"/>
          <p:nvPr/>
        </p:nvSpPr>
        <p:spPr>
          <a:xfrm>
            <a:off x="500743" y="305477"/>
            <a:ext cx="11190514" cy="1330621"/>
          </a:xfrm>
          <a:prstGeom prst="rect">
            <a:avLst/>
          </a:prstGeom>
          <a:noFill/>
        </p:spPr>
        <p:txBody>
          <a:bodyPr wrap="square">
            <a:spAutoFit/>
          </a:bodyPr>
          <a:lstStyle/>
          <a:p>
            <a:pPr>
              <a:lnSpc>
                <a:spcPct val="90000"/>
              </a:lnSpc>
              <a:spcAft>
                <a:spcPts val="800"/>
              </a:spcAft>
            </a:pPr>
            <a:r>
              <a:rPr lang="hu-HU" sz="3000" b="1" kern="100" dirty="0">
                <a:effectLst/>
                <a:latin typeface="Times New Roman" panose="02020603050405020304" pitchFamily="18" charset="0"/>
                <a:ea typeface="Aptos" panose="020B0004020202020204" pitchFamily="34" charset="0"/>
                <a:cs typeface="Times New Roman" panose="02020603050405020304" pitchFamily="18" charset="0"/>
              </a:rPr>
              <a:t>Metódusok dekorálása</a:t>
            </a:r>
            <a:endParaRPr lang="hu-HU" sz="3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90000"/>
              </a:lnSpc>
              <a:spcAft>
                <a:spcPts val="800"/>
              </a:spcAft>
            </a:pP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Pythonban a dekorátorokat metódusokra is alkalmazhatjuk. Ezáltal bővíthetjük egy osztály metódusainak működését anélkül, hogy azokat közvetlenül módosítanánk.</a:t>
            </a:r>
          </a:p>
        </p:txBody>
      </p:sp>
      <p:sp>
        <p:nvSpPr>
          <p:cNvPr id="6" name="Szövegdoboz 5">
            <a:extLst>
              <a:ext uri="{FF2B5EF4-FFF2-40B4-BE49-F238E27FC236}">
                <a16:creationId xmlns:a16="http://schemas.microsoft.com/office/drawing/2014/main" id="{A4702FA5-9243-119C-DE6A-E5D2D19F0B3F}"/>
              </a:ext>
            </a:extLst>
          </p:cNvPr>
          <p:cNvSpPr txBox="1"/>
          <p:nvPr/>
        </p:nvSpPr>
        <p:spPr>
          <a:xfrm>
            <a:off x="838200" y="1636098"/>
            <a:ext cx="5823857" cy="5080109"/>
          </a:xfrm>
          <a:prstGeom prst="rect">
            <a:avLst/>
          </a:prstGeom>
          <a:noFill/>
          <a:ln>
            <a:solidFill>
              <a:schemeClr val="accent1"/>
            </a:solidFill>
          </a:ln>
        </p:spPr>
        <p:txBody>
          <a:bodyPr wrap="square">
            <a:spAutoFit/>
          </a:bodyPr>
          <a:lstStyle/>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ellenőrzés_dekorátor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(függvény):</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belső_függvény</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args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kwargs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self.engedélyezett</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függvény(</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args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kwargs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else</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print("Hozzáférés megtagadva.")</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belső_függvény</a:t>
            </a: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Felhasználó:</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init</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név, engedélyezett):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self.név</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név</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self.engedélyezett</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engedélyezett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@ellenőrzés_dekorátor</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hozzáférés(</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print(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f"Hozzáférés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engedélyezve: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self.név</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felhasználó1 = Felhasználó("Anna",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True</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felhasználó2 = Felhasználó("Béla",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False</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felhasznál</a:t>
            </a:r>
            <a:r>
              <a:rPr lang="hu-HU" sz="2000" b="1" kern="100" dirty="0">
                <a:latin typeface="Aptos" panose="020B0004020202020204" pitchFamily="34" charset="0"/>
                <a:ea typeface="Aptos" panose="020B0004020202020204" pitchFamily="34" charset="0"/>
                <a:cs typeface="Times New Roman" panose="02020603050405020304" pitchFamily="18" charset="0"/>
              </a:rPr>
              <a:t>ó</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1.hozzáférés()</a:t>
            </a:r>
          </a:p>
          <a:p>
            <a:pPr>
              <a:lnSpc>
                <a:spcPct val="90000"/>
              </a:lnSpc>
            </a:pPr>
            <a:r>
              <a:rPr lang="hu-HU" sz="2000" b="1" dirty="0">
                <a:effectLst/>
                <a:latin typeface="Aptos" panose="020B0004020202020204" pitchFamily="34" charset="0"/>
                <a:ea typeface="Aptos" panose="020B0004020202020204" pitchFamily="34" charset="0"/>
                <a:cs typeface="Times New Roman" panose="02020603050405020304" pitchFamily="18" charset="0"/>
              </a:rPr>
              <a:t>felhasználó2.hozzáférés()</a:t>
            </a:r>
            <a:endParaRPr lang="hu-HU" sz="2000" b="1" dirty="0"/>
          </a:p>
        </p:txBody>
      </p:sp>
      <p:sp>
        <p:nvSpPr>
          <p:cNvPr id="8" name="Szövegdoboz 7">
            <a:extLst>
              <a:ext uri="{FF2B5EF4-FFF2-40B4-BE49-F238E27FC236}">
                <a16:creationId xmlns:a16="http://schemas.microsoft.com/office/drawing/2014/main" id="{1E5B18A0-CFFB-765F-2E37-DBEAC7E1BF2B}"/>
              </a:ext>
            </a:extLst>
          </p:cNvPr>
          <p:cNvSpPr txBox="1"/>
          <p:nvPr/>
        </p:nvSpPr>
        <p:spPr>
          <a:xfrm>
            <a:off x="5910943" y="6070971"/>
            <a:ext cx="4071257" cy="645236"/>
          </a:xfrm>
          <a:prstGeom prst="rect">
            <a:avLst/>
          </a:prstGeom>
          <a:solidFill>
            <a:schemeClr val="accent5">
              <a:lumMod val="20000"/>
              <a:lumOff val="80000"/>
            </a:schemeClr>
          </a:solidFill>
          <a:ln>
            <a:solidFill>
              <a:schemeClr val="accent1"/>
            </a:solidFill>
          </a:ln>
        </p:spPr>
        <p:txBody>
          <a:bodyPr wrap="square">
            <a:spAutoFit/>
          </a:bodyPr>
          <a:lstStyle/>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Hozzáférés engedélyezve: Anna</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Hozzáférés megtagadva.</a:t>
            </a:r>
          </a:p>
        </p:txBody>
      </p:sp>
      <p:sp>
        <p:nvSpPr>
          <p:cNvPr id="10" name="Szövegdoboz 9">
            <a:extLst>
              <a:ext uri="{FF2B5EF4-FFF2-40B4-BE49-F238E27FC236}">
                <a16:creationId xmlns:a16="http://schemas.microsoft.com/office/drawing/2014/main" id="{31187935-0C77-2A84-49DB-4741195261C9}"/>
              </a:ext>
            </a:extLst>
          </p:cNvPr>
          <p:cNvSpPr txBox="1"/>
          <p:nvPr/>
        </p:nvSpPr>
        <p:spPr>
          <a:xfrm>
            <a:off x="7097486" y="1963850"/>
            <a:ext cx="4452257" cy="3779368"/>
          </a:xfrm>
          <a:prstGeom prst="rect">
            <a:avLst/>
          </a:prstGeom>
          <a:noFill/>
        </p:spPr>
        <p:txBody>
          <a:bodyPr wrap="square">
            <a:spAutoFit/>
          </a:bodyPr>
          <a:lstStyle/>
          <a:p>
            <a:pPr>
              <a:lnSpc>
                <a:spcPct val="107000"/>
              </a:lnSpc>
              <a:spcAft>
                <a:spcPts val="800"/>
              </a:spcAft>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Magyarázat:</a:t>
            </a:r>
            <a:endParaRPr lang="hu-HU"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90000"/>
              </a:lnSpc>
              <a:spcAft>
                <a:spcPts val="800"/>
              </a:spcAft>
              <a:buSzPct val="100000"/>
              <a:buFont typeface="Arial" panose="020B0604020202020204" pitchFamily="34" charset="0"/>
              <a:buChar char="•"/>
              <a:tabLst>
                <a:tab pos="457200" algn="l"/>
              </a:tabLs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 hozzáférés() metódust díszítettük az </a:t>
            </a:r>
            <a:r>
              <a:rPr lang="hu-HU" sz="2300" kern="100" dirty="0" err="1">
                <a:effectLst/>
                <a:latin typeface="Times New Roman" panose="02020603050405020304" pitchFamily="18" charset="0"/>
                <a:ea typeface="Aptos" panose="020B0004020202020204" pitchFamily="34" charset="0"/>
                <a:cs typeface="Times New Roman" panose="02020603050405020304" pitchFamily="18" charset="0"/>
              </a:rPr>
              <a:t>ellenőrzés_dekorátor</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dekorátorral. </a:t>
            </a:r>
          </a:p>
          <a:p>
            <a:pPr marL="342900" lvl="0" indent="-342900">
              <a:lnSpc>
                <a:spcPct val="90000"/>
              </a:lnSpc>
              <a:spcAft>
                <a:spcPts val="800"/>
              </a:spcAft>
              <a:buSzPct val="100000"/>
              <a:buFont typeface="Arial" panose="020B0604020202020204" pitchFamily="34" charset="0"/>
              <a:buChar char="•"/>
              <a:tabLst>
                <a:tab pos="457200" algn="l"/>
              </a:tabLst>
            </a:pPr>
            <a:r>
              <a:rPr lang="hu-HU" sz="2300" kern="100" dirty="0">
                <a:latin typeface="Times New Roman" panose="02020603050405020304" pitchFamily="18" charset="0"/>
                <a:ea typeface="Aptos" panose="020B0004020202020204" pitchFamily="34" charset="0"/>
                <a:cs typeface="Times New Roman" panose="02020603050405020304" pitchFamily="18" charset="0"/>
              </a:rPr>
              <a:t>A </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dekorátor ellenőrzi, hogy a felhasználó engedélyezett-e a hozzáféréshez, és csak akkor engedi futni a hozzáférés() metódust, ha a felhasználónak van jogosultsága.</a:t>
            </a:r>
          </a:p>
        </p:txBody>
      </p:sp>
    </p:spTree>
    <p:extLst>
      <p:ext uri="{BB962C8B-B14F-4D97-AF65-F5344CB8AC3E}">
        <p14:creationId xmlns:p14="http://schemas.microsoft.com/office/powerpoint/2010/main" val="3508073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BD86E4FD-A0FF-C9B0-2627-72C9D597CE4D}"/>
              </a:ext>
            </a:extLst>
          </p:cNvPr>
          <p:cNvSpPr>
            <a:spLocks noGrp="1"/>
          </p:cNvSpPr>
          <p:nvPr>
            <p:ph type="sldNum" sz="quarter" idx="12"/>
          </p:nvPr>
        </p:nvSpPr>
        <p:spPr/>
        <p:txBody>
          <a:bodyPr/>
          <a:lstStyle/>
          <a:p>
            <a:fld id="{01AC6B40-9665-4BAE-B750-5A40CB73215F}" type="slidenum">
              <a:rPr lang="hu-HU" smtClean="0"/>
              <a:t>22</a:t>
            </a:fld>
            <a:endParaRPr lang="hu-HU"/>
          </a:p>
        </p:txBody>
      </p:sp>
      <p:sp>
        <p:nvSpPr>
          <p:cNvPr id="4" name="Szövegdoboz 3">
            <a:extLst>
              <a:ext uri="{FF2B5EF4-FFF2-40B4-BE49-F238E27FC236}">
                <a16:creationId xmlns:a16="http://schemas.microsoft.com/office/drawing/2014/main" id="{815C7B57-00D5-81FC-07D6-24895694E7BA}"/>
              </a:ext>
            </a:extLst>
          </p:cNvPr>
          <p:cNvSpPr txBox="1"/>
          <p:nvPr/>
        </p:nvSpPr>
        <p:spPr>
          <a:xfrm>
            <a:off x="772886" y="397863"/>
            <a:ext cx="11136086" cy="5864169"/>
          </a:xfrm>
          <a:prstGeom prst="rect">
            <a:avLst/>
          </a:prstGeom>
          <a:noFill/>
        </p:spPr>
        <p:txBody>
          <a:bodyPr wrap="square">
            <a:spAutoFit/>
          </a:bodyPr>
          <a:lstStyle/>
          <a:p>
            <a:pPr>
              <a:lnSpc>
                <a:spcPct val="90000"/>
              </a:lnSpc>
              <a:spcAft>
                <a:spcPts val="1200"/>
              </a:spcAft>
            </a:pPr>
            <a:r>
              <a:rPr lang="hu-HU" sz="3600" b="1" kern="100" dirty="0">
                <a:effectLst/>
                <a:latin typeface="Times New Roman" panose="02020603050405020304" pitchFamily="18" charset="0"/>
                <a:ea typeface="Aptos" panose="020B0004020202020204" pitchFamily="34" charset="0"/>
                <a:cs typeface="Times New Roman" panose="02020603050405020304" pitchFamily="18" charset="0"/>
              </a:rPr>
              <a:t>Speciális metódusok</a:t>
            </a:r>
            <a:endParaRPr lang="hu-HU" sz="3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90000"/>
              </a:lnSpc>
              <a:spcAft>
                <a:spcPts val="1500"/>
              </a:spcAf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speciális metódusok</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(más néven "</a:t>
            </a:r>
            <a:r>
              <a:rPr lang="hu-HU" sz="2300" b="1" kern="100" dirty="0" err="1">
                <a:effectLst/>
                <a:latin typeface="Times New Roman" panose="02020603050405020304" pitchFamily="18" charset="0"/>
                <a:ea typeface="Aptos" panose="020B0004020202020204" pitchFamily="34" charset="0"/>
                <a:cs typeface="Times New Roman" panose="02020603050405020304" pitchFamily="18" charset="0"/>
              </a:rPr>
              <a:t>dunder</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metódusok, mert két (</a:t>
            </a:r>
            <a:r>
              <a:rPr lang="hu-HU" sz="2300" kern="100" dirty="0" err="1">
                <a:effectLst/>
                <a:latin typeface="Times New Roman" panose="02020603050405020304" pitchFamily="18" charset="0"/>
                <a:ea typeface="Aptos" panose="020B0004020202020204" pitchFamily="34" charset="0"/>
                <a:cs typeface="Times New Roman" panose="02020603050405020304" pitchFamily="18" charset="0"/>
              </a:rPr>
              <a:t>double</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hu-HU" sz="2300" kern="100" dirty="0" err="1">
                <a:effectLst/>
                <a:latin typeface="Times New Roman" panose="02020603050405020304" pitchFamily="18" charset="0"/>
                <a:ea typeface="Aptos" panose="020B0004020202020204" pitchFamily="34" charset="0"/>
                <a:cs typeface="Times New Roman" panose="02020603050405020304" pitchFamily="18" charset="0"/>
              </a:rPr>
              <a:t>alulvonással</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kezdődnek és végződnek) lehetővé teszik, hogy a Python alapvető viselkedéseit személyre szabjuk az osztályainkban. </a:t>
            </a:r>
            <a:b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b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Ezek a metódusok határozzák meg, hogyan viselkednek az osztályaink bizonyos beépített funkciók (pl. len(), </a:t>
            </a:r>
            <a:r>
              <a:rPr lang="hu-HU" sz="2300" kern="100" dirty="0" err="1">
                <a:effectLst/>
                <a:latin typeface="Times New Roman" panose="02020603050405020304" pitchFamily="18" charset="0"/>
                <a:ea typeface="Aptos" panose="020B0004020202020204" pitchFamily="34" charset="0"/>
                <a:cs typeface="Times New Roman" panose="02020603050405020304" pitchFamily="18" charset="0"/>
              </a:rPr>
              <a:t>str</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összehasonlítási műveletek) során.</a:t>
            </a:r>
          </a:p>
          <a:p>
            <a:pPr>
              <a:lnSpc>
                <a:spcPct val="90000"/>
              </a:lnSpc>
              <a:spcAft>
                <a:spcPts val="800"/>
              </a:spcAft>
            </a:pP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1. __</a:t>
            </a:r>
            <a:r>
              <a:rPr lang="hu-HU" sz="2800" b="1" kern="100" dirty="0" err="1">
                <a:effectLst/>
                <a:latin typeface="Times New Roman" panose="02020603050405020304" pitchFamily="18" charset="0"/>
                <a:ea typeface="Aptos" panose="020B0004020202020204" pitchFamily="34" charset="0"/>
                <a:cs typeface="Times New Roman" panose="02020603050405020304" pitchFamily="18" charset="0"/>
              </a:rPr>
              <a:t>str</a:t>
            </a: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__ és __</a:t>
            </a:r>
            <a:r>
              <a:rPr lang="hu-HU" sz="2800" b="1" kern="100" dirty="0" err="1">
                <a:effectLst/>
                <a:latin typeface="Times New Roman" panose="02020603050405020304" pitchFamily="18" charset="0"/>
                <a:ea typeface="Aptos" panose="020B0004020202020204" pitchFamily="34" charset="0"/>
                <a:cs typeface="Times New Roman" panose="02020603050405020304" pitchFamily="18" charset="0"/>
              </a:rPr>
              <a:t>repr</a:t>
            </a: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__: Objektumok szöveges reprezentációja</a:t>
            </a:r>
            <a:endParaRPr lang="hu-HU"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90000"/>
              </a:lnSpc>
              <a:spcAft>
                <a:spcPts val="800"/>
              </a:spcAf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__</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str</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__ és a __</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repr</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__ speciális metódusok segítségével határozzuk meg, hogyan jelenjen meg az objektum szöveges formában. A </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__</a:t>
            </a:r>
            <a:r>
              <a:rPr lang="hu-HU" sz="2400" b="1" kern="100" dirty="0" err="1">
                <a:effectLst/>
                <a:latin typeface="Times New Roman" panose="02020603050405020304" pitchFamily="18" charset="0"/>
                <a:ea typeface="Aptos" panose="020B0004020202020204" pitchFamily="34" charset="0"/>
                <a:cs typeface="Times New Roman" panose="02020603050405020304" pitchFamily="18" charset="0"/>
              </a:rPr>
              <a:t>str</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__ </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az objektum </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felhasználói </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reprezentációját adja vissza, míg a </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__</a:t>
            </a:r>
            <a:r>
              <a:rPr lang="hu-HU" sz="2400" b="1" kern="100" dirty="0" err="1">
                <a:effectLst/>
                <a:latin typeface="Times New Roman" panose="02020603050405020304" pitchFamily="18" charset="0"/>
                <a:ea typeface="Aptos" panose="020B0004020202020204" pitchFamily="34" charset="0"/>
                <a:cs typeface="Times New Roman" panose="02020603050405020304" pitchFamily="18" charset="0"/>
              </a:rPr>
              <a:t>repr</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__ </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az objektum </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fejlesztői célú</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hivatalosabb reprezentációját biztosítja.</a:t>
            </a:r>
          </a:p>
          <a:p>
            <a:pPr marL="631825" lvl="0" indent="-342900">
              <a:lnSpc>
                <a:spcPct val="90000"/>
              </a:lnSpc>
              <a:spcAft>
                <a:spcPts val="800"/>
              </a:spcAft>
              <a:buSzPct val="100000"/>
              <a:buFont typeface="Symbol" panose="05050102010706020507" pitchFamily="18" charset="2"/>
              <a:buChar char=""/>
              <a:tabLst>
                <a:tab pos="457200" algn="l"/>
              </a:tabLs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__</a:t>
            </a:r>
            <a:r>
              <a:rPr lang="hu-HU" sz="2400" b="1" kern="100" dirty="0" err="1">
                <a:effectLst/>
                <a:latin typeface="Times New Roman" panose="02020603050405020304" pitchFamily="18" charset="0"/>
                <a:ea typeface="Aptos" panose="020B0004020202020204" pitchFamily="34" charset="0"/>
                <a:cs typeface="Times New Roman" panose="02020603050405020304" pitchFamily="18" charset="0"/>
              </a:rPr>
              <a:t>str</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__</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A felhasználónak szánt, könnyen olvasható szöveges reprezentáció. </a:t>
            </a:r>
            <a:b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hu-HU" sz="2400" kern="100" dirty="0">
                <a:latin typeface="Times New Roman" panose="02020603050405020304" pitchFamily="18" charset="0"/>
                <a:ea typeface="Aptos" panose="020B0004020202020204" pitchFamily="34" charset="0"/>
                <a:cs typeface="Times New Roman" panose="02020603050405020304" pitchFamily="18" charset="0"/>
              </a:rPr>
              <a:t>A</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kkor </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hívódik</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meg, ha egy objektumot a print() függvénnyel kiíratunk.</a:t>
            </a:r>
          </a:p>
          <a:p>
            <a:pPr marL="631825" lvl="0" indent="-342900">
              <a:lnSpc>
                <a:spcPct val="90000"/>
              </a:lnSpc>
              <a:spcAft>
                <a:spcPts val="800"/>
              </a:spcAft>
              <a:buSzPct val="100000"/>
              <a:buFont typeface="Symbol" panose="05050102010706020507" pitchFamily="18" charset="2"/>
              <a:buChar char=""/>
              <a:tabLst>
                <a:tab pos="457200" algn="l"/>
              </a:tabLs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__</a:t>
            </a:r>
            <a:r>
              <a:rPr lang="hu-HU" sz="2400" b="1" kern="100" dirty="0" err="1">
                <a:effectLst/>
                <a:latin typeface="Times New Roman" panose="02020603050405020304" pitchFamily="18" charset="0"/>
                <a:ea typeface="Aptos" panose="020B0004020202020204" pitchFamily="34" charset="0"/>
                <a:cs typeface="Times New Roman" panose="02020603050405020304" pitchFamily="18" charset="0"/>
              </a:rPr>
              <a:t>repr</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__</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A fejlesztőnek szánt reprezentáció, amelyet általában a </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repr</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függvénnyel vagy a konzolból való közvetlen kiíráskor használunk.</a:t>
            </a:r>
          </a:p>
        </p:txBody>
      </p:sp>
    </p:spTree>
    <p:extLst>
      <p:ext uri="{BB962C8B-B14F-4D97-AF65-F5344CB8AC3E}">
        <p14:creationId xmlns:p14="http://schemas.microsoft.com/office/powerpoint/2010/main" val="1783326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E183CAD8-51AC-A77E-44DA-A7A7D7E08EF9}"/>
              </a:ext>
            </a:extLst>
          </p:cNvPr>
          <p:cNvSpPr>
            <a:spLocks noGrp="1"/>
          </p:cNvSpPr>
          <p:nvPr>
            <p:ph type="sldNum" sz="quarter" idx="12"/>
          </p:nvPr>
        </p:nvSpPr>
        <p:spPr/>
        <p:txBody>
          <a:bodyPr/>
          <a:lstStyle/>
          <a:p>
            <a:fld id="{01AC6B40-9665-4BAE-B750-5A40CB73215F}" type="slidenum">
              <a:rPr lang="hu-HU" smtClean="0"/>
              <a:t>23</a:t>
            </a:fld>
            <a:endParaRPr lang="hu-HU" dirty="0"/>
          </a:p>
        </p:txBody>
      </p:sp>
      <p:sp>
        <p:nvSpPr>
          <p:cNvPr id="4" name="Szövegdoboz 3">
            <a:extLst>
              <a:ext uri="{FF2B5EF4-FFF2-40B4-BE49-F238E27FC236}">
                <a16:creationId xmlns:a16="http://schemas.microsoft.com/office/drawing/2014/main" id="{3C9F0D98-1C46-8E04-235C-E8856960D7E4}"/>
              </a:ext>
            </a:extLst>
          </p:cNvPr>
          <p:cNvSpPr txBox="1"/>
          <p:nvPr/>
        </p:nvSpPr>
        <p:spPr>
          <a:xfrm>
            <a:off x="892627" y="953086"/>
            <a:ext cx="6357259" cy="4249112"/>
          </a:xfrm>
          <a:prstGeom prst="rect">
            <a:avLst/>
          </a:prstGeom>
          <a:noFill/>
          <a:ln>
            <a:solidFill>
              <a:schemeClr val="accent1"/>
            </a:solidFill>
          </a:ln>
        </p:spPr>
        <p:txBody>
          <a:bodyPr wrap="square">
            <a:spAutoFit/>
          </a:bodyPr>
          <a:lstStyle/>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Személy:</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init</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név, kor):</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self.név</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név</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self.kor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kor</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str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f"Személy</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neve: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self.név</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kor: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self.kor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repr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f"Személy</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(név='{</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self.név</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kor={</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self.kor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személy1 = Személy("Anna", 30)</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print(személy1)  </a:t>
            </a:r>
          </a:p>
          <a:p>
            <a:pPr>
              <a:lnSpc>
                <a:spcPct val="90000"/>
              </a:lnSpc>
            </a:pPr>
            <a:r>
              <a:rPr lang="hu-HU" sz="2000" b="1" dirty="0">
                <a:effectLst/>
                <a:latin typeface="Aptos" panose="020B0004020202020204" pitchFamily="34" charset="0"/>
                <a:ea typeface="Aptos" panose="020B0004020202020204" pitchFamily="34" charset="0"/>
                <a:cs typeface="Times New Roman" panose="02020603050405020304" pitchFamily="18" charset="0"/>
              </a:rPr>
              <a:t>print(</a:t>
            </a:r>
            <a:r>
              <a:rPr lang="hu-HU" sz="2000" b="1" dirty="0" err="1">
                <a:effectLst/>
                <a:latin typeface="Aptos" panose="020B0004020202020204" pitchFamily="34" charset="0"/>
                <a:ea typeface="Aptos" panose="020B0004020202020204" pitchFamily="34" charset="0"/>
                <a:cs typeface="Times New Roman" panose="02020603050405020304" pitchFamily="18" charset="0"/>
              </a:rPr>
              <a:t>repr</a:t>
            </a:r>
            <a:r>
              <a:rPr lang="hu-HU" sz="2000" b="1" dirty="0">
                <a:effectLst/>
                <a:latin typeface="Aptos" panose="020B0004020202020204" pitchFamily="34" charset="0"/>
                <a:ea typeface="Aptos" panose="020B0004020202020204" pitchFamily="34" charset="0"/>
                <a:cs typeface="Times New Roman" panose="02020603050405020304" pitchFamily="18" charset="0"/>
              </a:rPr>
              <a:t>(személy1)) </a:t>
            </a:r>
            <a:endParaRPr lang="hu-HU" sz="2000" b="1" dirty="0"/>
          </a:p>
        </p:txBody>
      </p:sp>
      <p:sp>
        <p:nvSpPr>
          <p:cNvPr id="6" name="Szövegdoboz 5">
            <a:extLst>
              <a:ext uri="{FF2B5EF4-FFF2-40B4-BE49-F238E27FC236}">
                <a16:creationId xmlns:a16="http://schemas.microsoft.com/office/drawing/2014/main" id="{1D19EBD3-E4F7-B01A-782A-C8AE7C902E06}"/>
              </a:ext>
            </a:extLst>
          </p:cNvPr>
          <p:cNvSpPr txBox="1"/>
          <p:nvPr/>
        </p:nvSpPr>
        <p:spPr>
          <a:xfrm>
            <a:off x="1872343" y="5354600"/>
            <a:ext cx="4005943" cy="707886"/>
          </a:xfrm>
          <a:prstGeom prst="rect">
            <a:avLst/>
          </a:prstGeom>
          <a:solidFill>
            <a:schemeClr val="accent5">
              <a:lumMod val="20000"/>
              <a:lumOff val="80000"/>
            </a:schemeClr>
          </a:solidFill>
          <a:ln>
            <a:solidFill>
              <a:schemeClr val="accent1"/>
            </a:solidFill>
          </a:ln>
        </p:spPr>
        <p:txBody>
          <a:bodyPr wrap="square">
            <a:spAutoFit/>
          </a:bodyPr>
          <a:lstStyle/>
          <a:p>
            <a:r>
              <a:rPr lang="hu-HU" sz="2000" b="1" kern="100" dirty="0">
                <a:effectLst/>
                <a:latin typeface="Aptos" panose="020B0004020202020204" pitchFamily="34" charset="0"/>
                <a:ea typeface="Aptos" panose="020B0004020202020204" pitchFamily="34" charset="0"/>
                <a:cs typeface="Times New Roman" panose="02020603050405020304" pitchFamily="18" charset="0"/>
              </a:rPr>
              <a:t>Személy neve: Anna, kor: 30</a:t>
            </a:r>
          </a:p>
          <a:p>
            <a:r>
              <a:rPr lang="hu-HU" sz="2000" b="1" kern="100" dirty="0">
                <a:effectLst/>
                <a:latin typeface="Aptos" panose="020B0004020202020204" pitchFamily="34" charset="0"/>
                <a:ea typeface="Aptos" panose="020B0004020202020204" pitchFamily="34" charset="0"/>
                <a:cs typeface="Times New Roman" panose="02020603050405020304" pitchFamily="18" charset="0"/>
              </a:rPr>
              <a:t>Személy(név='Anna', kor=30)</a:t>
            </a:r>
          </a:p>
        </p:txBody>
      </p:sp>
      <p:sp>
        <p:nvSpPr>
          <p:cNvPr id="8" name="Szövegdoboz 7">
            <a:extLst>
              <a:ext uri="{FF2B5EF4-FFF2-40B4-BE49-F238E27FC236}">
                <a16:creationId xmlns:a16="http://schemas.microsoft.com/office/drawing/2014/main" id="{4152E7BA-B135-9D04-85E4-5EB287718813}"/>
              </a:ext>
            </a:extLst>
          </p:cNvPr>
          <p:cNvSpPr txBox="1"/>
          <p:nvPr/>
        </p:nvSpPr>
        <p:spPr>
          <a:xfrm>
            <a:off x="7543802" y="2139672"/>
            <a:ext cx="4365170" cy="2578655"/>
          </a:xfrm>
          <a:prstGeom prst="rect">
            <a:avLst/>
          </a:prstGeom>
          <a:noFill/>
        </p:spPr>
        <p:txBody>
          <a:bodyPr wrap="square">
            <a:spAutoFit/>
          </a:bodyPr>
          <a:lstStyle/>
          <a:p>
            <a:pPr>
              <a:lnSpc>
                <a:spcPct val="90000"/>
              </a:lnSpc>
              <a:spcAft>
                <a:spcPts val="800"/>
              </a:spcAft>
            </a:pP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Magyarázat:</a:t>
            </a:r>
            <a:endParaRPr lang="hu-HU" sz="23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74625" lvl="0" indent="-174625">
              <a:lnSpc>
                <a:spcPct val="90000"/>
              </a:lnSpc>
              <a:spcAft>
                <a:spcPts val="1200"/>
              </a:spcAft>
              <a:buSzPct val="60000"/>
              <a:buFont typeface="Symbol" panose="05050102010706020507" pitchFamily="18" charset="2"/>
              <a:buChar char=""/>
              <a:tabLst>
                <a:tab pos="457200" algn="l"/>
              </a:tabLst>
            </a:pPr>
            <a:r>
              <a:rPr lang="hu-HU" sz="2300" kern="100" dirty="0">
                <a:latin typeface="Times New Roman" panose="02020603050405020304" pitchFamily="18" charset="0"/>
                <a:ea typeface="Aptos" panose="020B0004020202020204" pitchFamily="34" charset="0"/>
                <a:cs typeface="Times New Roman" panose="02020603050405020304" pitchFamily="18" charset="0"/>
              </a:rPr>
              <a:t>a</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__</a:t>
            </a:r>
            <a:r>
              <a:rPr lang="hu-HU" sz="2300" kern="100" dirty="0" err="1">
                <a:effectLst/>
                <a:latin typeface="Times New Roman" panose="02020603050405020304" pitchFamily="18" charset="0"/>
                <a:ea typeface="Aptos" panose="020B0004020202020204" pitchFamily="34" charset="0"/>
                <a:cs typeface="Times New Roman" panose="02020603050405020304" pitchFamily="18" charset="0"/>
              </a:rPr>
              <a:t>str</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__ metódus segítségével egy felhasználóbarát szöveges formát biztosítottunk</a:t>
            </a:r>
            <a:endParaRPr lang="hu-HU" sz="2300" kern="100" dirty="0">
              <a:latin typeface="Times New Roman" panose="02020603050405020304" pitchFamily="18" charset="0"/>
              <a:ea typeface="Aptos" panose="020B0004020202020204" pitchFamily="34" charset="0"/>
              <a:cs typeface="Times New Roman" panose="02020603050405020304" pitchFamily="18" charset="0"/>
            </a:endParaRPr>
          </a:p>
          <a:p>
            <a:pPr marL="174625" lvl="0" indent="-174625">
              <a:lnSpc>
                <a:spcPct val="90000"/>
              </a:lnSpc>
              <a:spcAft>
                <a:spcPts val="800"/>
              </a:spcAft>
              <a:buSzPct val="60000"/>
              <a:buFont typeface="Symbol" panose="05050102010706020507" pitchFamily="18" charset="2"/>
              <a:buChar char=""/>
              <a:tabLst>
                <a:tab pos="457200" algn="l"/>
              </a:tabLs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 __</a:t>
            </a:r>
            <a:r>
              <a:rPr lang="hu-HU" sz="2300" kern="100" dirty="0" err="1">
                <a:effectLst/>
                <a:latin typeface="Times New Roman" panose="02020603050405020304" pitchFamily="18" charset="0"/>
                <a:ea typeface="Aptos" panose="020B0004020202020204" pitchFamily="34" charset="0"/>
                <a:cs typeface="Times New Roman" panose="02020603050405020304" pitchFamily="18" charset="0"/>
              </a:rPr>
              <a:t>repr</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__ hivatalosabb, programozási környezetben használt formátumot ad vissza.</a:t>
            </a:r>
          </a:p>
        </p:txBody>
      </p:sp>
    </p:spTree>
    <p:extLst>
      <p:ext uri="{BB962C8B-B14F-4D97-AF65-F5344CB8AC3E}">
        <p14:creationId xmlns:p14="http://schemas.microsoft.com/office/powerpoint/2010/main" val="3159142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6AA1E96C-0503-7DCD-F3CD-C305C9E3C752}"/>
              </a:ext>
            </a:extLst>
          </p:cNvPr>
          <p:cNvSpPr>
            <a:spLocks noGrp="1"/>
          </p:cNvSpPr>
          <p:nvPr>
            <p:ph type="sldNum" sz="quarter" idx="12"/>
          </p:nvPr>
        </p:nvSpPr>
        <p:spPr/>
        <p:txBody>
          <a:bodyPr/>
          <a:lstStyle/>
          <a:p>
            <a:fld id="{01AC6B40-9665-4BAE-B750-5A40CB73215F}" type="slidenum">
              <a:rPr lang="hu-HU" smtClean="0"/>
              <a:t>24</a:t>
            </a:fld>
            <a:endParaRPr lang="hu-HU"/>
          </a:p>
        </p:txBody>
      </p:sp>
      <p:sp>
        <p:nvSpPr>
          <p:cNvPr id="4" name="Szövegdoboz 3">
            <a:extLst>
              <a:ext uri="{FF2B5EF4-FFF2-40B4-BE49-F238E27FC236}">
                <a16:creationId xmlns:a16="http://schemas.microsoft.com/office/drawing/2014/main" id="{2C0D6AE5-1BBE-B6B2-3564-A65ADE9CD75F}"/>
              </a:ext>
            </a:extLst>
          </p:cNvPr>
          <p:cNvSpPr txBox="1"/>
          <p:nvPr/>
        </p:nvSpPr>
        <p:spPr>
          <a:xfrm>
            <a:off x="1099456" y="675328"/>
            <a:ext cx="10591801" cy="1985544"/>
          </a:xfrm>
          <a:prstGeom prst="rect">
            <a:avLst/>
          </a:prstGeom>
          <a:noFill/>
        </p:spPr>
        <p:txBody>
          <a:bodyPr wrap="square">
            <a:spAutoFit/>
          </a:bodyPr>
          <a:lstStyle/>
          <a:p>
            <a:pPr>
              <a:lnSpc>
                <a:spcPct val="107000"/>
              </a:lnSpc>
              <a:spcAft>
                <a:spcPts val="800"/>
              </a:spcAft>
            </a:pP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2. __len__: Hossz lekérdezése</a:t>
            </a:r>
            <a:endParaRPr lang="hu-HU"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90000"/>
              </a:lnSpc>
              <a:spcAft>
                <a:spcPts val="800"/>
              </a:spcAf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__len__ speciális metódus segítségével meghatározhatjuk, hogy mi történjen, amikor egy objektumra alkalmazzuk a len() függvényt. Ez különösen hasznos lehet olyan osztályok esetén, amelyek belsőleg tárolnak </a:t>
            </a:r>
            <a:r>
              <a:rPr lang="hu-HU" sz="2400" kern="100" dirty="0">
                <a:latin typeface="Times New Roman" panose="02020603050405020304" pitchFamily="18" charset="0"/>
                <a:ea typeface="Aptos" panose="020B0004020202020204" pitchFamily="34" charset="0"/>
                <a:cs typeface="Times New Roman" panose="02020603050405020304" pitchFamily="18" charset="0"/>
              </a:rPr>
              <a:t>olyan objektumot</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amelynek a hosszát lekérdezhetjük.</a:t>
            </a:r>
          </a:p>
        </p:txBody>
      </p:sp>
      <p:sp>
        <p:nvSpPr>
          <p:cNvPr id="6" name="Szövegdoboz 5">
            <a:extLst>
              <a:ext uri="{FF2B5EF4-FFF2-40B4-BE49-F238E27FC236}">
                <a16:creationId xmlns:a16="http://schemas.microsoft.com/office/drawing/2014/main" id="{E089810F-43AA-6CCB-1D4E-053F47B93D0B}"/>
              </a:ext>
            </a:extLst>
          </p:cNvPr>
          <p:cNvSpPr txBox="1"/>
          <p:nvPr/>
        </p:nvSpPr>
        <p:spPr>
          <a:xfrm>
            <a:off x="1295399" y="3040129"/>
            <a:ext cx="6096000" cy="2864117"/>
          </a:xfrm>
          <a:prstGeom prst="rect">
            <a:avLst/>
          </a:prstGeom>
          <a:noFill/>
          <a:ln>
            <a:solidFill>
              <a:schemeClr val="accent1"/>
            </a:solidFill>
          </a:ln>
        </p:spPr>
        <p:txBody>
          <a:bodyPr wrap="square">
            <a:spAutoFit/>
          </a:bodyPr>
          <a:lstStyle/>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Csoport: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init</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nevek):</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self.nevek</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nevek</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__len__(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len(</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self.nevek</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csoport = Csoport(["Anna", "Béla", "Cecil"])</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90000"/>
              </a:lnSpc>
            </a:pPr>
            <a:r>
              <a:rPr lang="hu-HU" sz="2000" b="1" dirty="0">
                <a:effectLst/>
                <a:latin typeface="Aptos" panose="020B0004020202020204" pitchFamily="34" charset="0"/>
                <a:ea typeface="Aptos" panose="020B0004020202020204" pitchFamily="34" charset="0"/>
                <a:cs typeface="Times New Roman" panose="02020603050405020304" pitchFamily="18" charset="0"/>
              </a:rPr>
              <a:t>print(len(csoport)) </a:t>
            </a:r>
            <a:endParaRPr lang="hu-HU" sz="2000" b="1" dirty="0"/>
          </a:p>
        </p:txBody>
      </p:sp>
      <p:sp>
        <p:nvSpPr>
          <p:cNvPr id="8" name="Szövegdoboz 7">
            <a:extLst>
              <a:ext uri="{FF2B5EF4-FFF2-40B4-BE49-F238E27FC236}">
                <a16:creationId xmlns:a16="http://schemas.microsoft.com/office/drawing/2014/main" id="{E11EA4E4-286E-D467-89E5-5C65B510C1F0}"/>
              </a:ext>
            </a:extLst>
          </p:cNvPr>
          <p:cNvSpPr txBox="1"/>
          <p:nvPr/>
        </p:nvSpPr>
        <p:spPr>
          <a:xfrm>
            <a:off x="6727370" y="5904246"/>
            <a:ext cx="664029" cy="378565"/>
          </a:xfrm>
          <a:prstGeom prst="rect">
            <a:avLst/>
          </a:prstGeom>
          <a:solidFill>
            <a:schemeClr val="accent5">
              <a:lumMod val="20000"/>
              <a:lumOff val="80000"/>
            </a:schemeClr>
          </a:solidFill>
          <a:ln>
            <a:solidFill>
              <a:schemeClr val="accent1"/>
            </a:solidFill>
          </a:ln>
        </p:spPr>
        <p:txBody>
          <a:bodyPr wrap="square">
            <a:spAutoFit/>
          </a:bodyPr>
          <a:lstStyle/>
          <a:p>
            <a:pPr>
              <a:lnSpc>
                <a:spcPct val="107000"/>
              </a:lnSpc>
              <a:spcAft>
                <a:spcPts val="800"/>
              </a:spcAft>
            </a:pPr>
            <a:r>
              <a:rPr lang="hu-HU" sz="1800" kern="100" dirty="0">
                <a:effectLst/>
                <a:latin typeface="Aptos" panose="020B0004020202020204" pitchFamily="34" charset="0"/>
                <a:ea typeface="Aptos" panose="020B0004020202020204" pitchFamily="34" charset="0"/>
                <a:cs typeface="Times New Roman" panose="02020603050405020304" pitchFamily="18" charset="0"/>
              </a:rPr>
              <a:t>3</a:t>
            </a:r>
          </a:p>
        </p:txBody>
      </p:sp>
      <p:sp>
        <p:nvSpPr>
          <p:cNvPr id="10" name="Szövegdoboz 9">
            <a:extLst>
              <a:ext uri="{FF2B5EF4-FFF2-40B4-BE49-F238E27FC236}">
                <a16:creationId xmlns:a16="http://schemas.microsoft.com/office/drawing/2014/main" id="{38B88A02-8DE4-81DE-A2DD-642D0BF20D32}"/>
              </a:ext>
            </a:extLst>
          </p:cNvPr>
          <p:cNvSpPr txBox="1"/>
          <p:nvPr/>
        </p:nvSpPr>
        <p:spPr>
          <a:xfrm>
            <a:off x="7750628" y="2910734"/>
            <a:ext cx="3494314" cy="2527359"/>
          </a:xfrm>
          <a:prstGeom prst="rect">
            <a:avLst/>
          </a:prstGeom>
          <a:noFill/>
        </p:spPr>
        <p:txBody>
          <a:bodyPr wrap="square">
            <a:spAutoFit/>
          </a:bodyPr>
          <a:lstStyle/>
          <a:p>
            <a:pPr>
              <a:lnSpc>
                <a:spcPct val="90000"/>
              </a:lnSpc>
              <a:spcAft>
                <a:spcPts val="800"/>
              </a:spcAft>
            </a:pP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Magyarázat:</a:t>
            </a:r>
            <a:endParaRPr lang="hu-HU" sz="23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74625" lvl="0" indent="-174625">
              <a:lnSpc>
                <a:spcPct val="90000"/>
              </a:lnSpc>
              <a:spcAft>
                <a:spcPts val="800"/>
              </a:spcAft>
              <a:buSzPct val="60000"/>
              <a:buFont typeface="Symbol" panose="05050102010706020507" pitchFamily="18" charset="2"/>
              <a:buChar char=""/>
              <a:tabLst>
                <a:tab pos="457200" algn="l"/>
              </a:tabLs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 __len__ metódust implementáltuk, hogy a csoportban lévő nevek számát adja vissza. </a:t>
            </a:r>
          </a:p>
          <a:p>
            <a:pPr marL="174625" lvl="0" indent="-174625">
              <a:lnSpc>
                <a:spcPct val="90000"/>
              </a:lnSpc>
              <a:spcAft>
                <a:spcPts val="800"/>
              </a:spcAft>
              <a:buSzPct val="60000"/>
              <a:buFont typeface="Symbol" panose="05050102010706020507" pitchFamily="18" charset="2"/>
              <a:buChar char=""/>
              <a:tabLst>
                <a:tab pos="457200" algn="l"/>
              </a:tabLs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 len() függvény a nevek lista hosszát adja meg.</a:t>
            </a:r>
          </a:p>
        </p:txBody>
      </p:sp>
    </p:spTree>
    <p:extLst>
      <p:ext uri="{BB962C8B-B14F-4D97-AF65-F5344CB8AC3E}">
        <p14:creationId xmlns:p14="http://schemas.microsoft.com/office/powerpoint/2010/main" val="2307745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C7803907-FD36-F531-FFF3-ACCC53DB3AC8}"/>
              </a:ext>
            </a:extLst>
          </p:cNvPr>
          <p:cNvSpPr>
            <a:spLocks noGrp="1"/>
          </p:cNvSpPr>
          <p:nvPr>
            <p:ph type="sldNum" sz="quarter" idx="12"/>
          </p:nvPr>
        </p:nvSpPr>
        <p:spPr/>
        <p:txBody>
          <a:bodyPr/>
          <a:lstStyle/>
          <a:p>
            <a:fld id="{01AC6B40-9665-4BAE-B750-5A40CB73215F}" type="slidenum">
              <a:rPr lang="hu-HU" smtClean="0"/>
              <a:t>25</a:t>
            </a:fld>
            <a:endParaRPr lang="hu-HU"/>
          </a:p>
        </p:txBody>
      </p:sp>
      <p:sp>
        <p:nvSpPr>
          <p:cNvPr id="4" name="Szövegdoboz 3">
            <a:extLst>
              <a:ext uri="{FF2B5EF4-FFF2-40B4-BE49-F238E27FC236}">
                <a16:creationId xmlns:a16="http://schemas.microsoft.com/office/drawing/2014/main" id="{5DFEA3E0-5DB6-F672-2C8E-9A96CDF97B3C}"/>
              </a:ext>
            </a:extLst>
          </p:cNvPr>
          <p:cNvSpPr txBox="1"/>
          <p:nvPr/>
        </p:nvSpPr>
        <p:spPr>
          <a:xfrm>
            <a:off x="1110341" y="516524"/>
            <a:ext cx="9622972" cy="1653145"/>
          </a:xfrm>
          <a:prstGeom prst="rect">
            <a:avLst/>
          </a:prstGeom>
          <a:noFill/>
        </p:spPr>
        <p:txBody>
          <a:bodyPr wrap="square">
            <a:spAutoFit/>
          </a:bodyPr>
          <a:lstStyle/>
          <a:p>
            <a:pPr>
              <a:lnSpc>
                <a:spcPct val="107000"/>
              </a:lnSpc>
              <a:spcAft>
                <a:spcPts val="800"/>
              </a:spcAft>
            </a:pP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3. __</a:t>
            </a:r>
            <a:r>
              <a:rPr lang="hu-HU" sz="2800" b="1" kern="100" dirty="0" err="1">
                <a:effectLst/>
                <a:latin typeface="Times New Roman" panose="02020603050405020304" pitchFamily="18" charset="0"/>
                <a:ea typeface="Aptos" panose="020B0004020202020204" pitchFamily="34" charset="0"/>
                <a:cs typeface="Times New Roman" panose="02020603050405020304" pitchFamily="18" charset="0"/>
              </a:rPr>
              <a:t>eq</a:t>
            </a: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__, __</a:t>
            </a:r>
            <a:r>
              <a:rPr lang="hu-HU" sz="2800" b="1" kern="100" dirty="0" err="1">
                <a:effectLst/>
                <a:latin typeface="Times New Roman" panose="02020603050405020304" pitchFamily="18" charset="0"/>
                <a:ea typeface="Aptos" panose="020B0004020202020204" pitchFamily="34" charset="0"/>
                <a:cs typeface="Times New Roman" panose="02020603050405020304" pitchFamily="18" charset="0"/>
              </a:rPr>
              <a:t>lt</a:t>
            </a: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__, __le__: Összehasonlító műveletek</a:t>
            </a:r>
            <a:endParaRPr lang="hu-HU"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90000"/>
              </a:lnSpc>
              <a:spcAft>
                <a:spcPts val="800"/>
              </a:spcAf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Pythonban az összehasonlító operátorok (pl. ==, &lt;, &lt;=) </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testreszabhatók</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az __</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eq</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__, __</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lt</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__, __le__ stb. speciális metódusokkal. </a:t>
            </a:r>
            <a:r>
              <a:rPr lang="hu-HU" sz="2400" kern="100" dirty="0">
                <a:latin typeface="Times New Roman" panose="02020603050405020304" pitchFamily="18" charset="0"/>
                <a:ea typeface="Aptos" panose="020B0004020202020204" pitchFamily="34" charset="0"/>
                <a:cs typeface="Times New Roman" panose="02020603050405020304" pitchFamily="18" charset="0"/>
              </a:rPr>
              <a:t>L</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ehetővé teszik, hogy meghatározzuk, hogyan viselkedjenek az osztályaink összehasonlítás során.</a:t>
            </a:r>
          </a:p>
        </p:txBody>
      </p:sp>
      <p:sp>
        <p:nvSpPr>
          <p:cNvPr id="6" name="Szövegdoboz 5">
            <a:extLst>
              <a:ext uri="{FF2B5EF4-FFF2-40B4-BE49-F238E27FC236}">
                <a16:creationId xmlns:a16="http://schemas.microsoft.com/office/drawing/2014/main" id="{7A9048DD-DA86-4368-658F-5B17C3B97B53}"/>
              </a:ext>
            </a:extLst>
          </p:cNvPr>
          <p:cNvSpPr txBox="1"/>
          <p:nvPr/>
        </p:nvSpPr>
        <p:spPr>
          <a:xfrm>
            <a:off x="1306284" y="2412911"/>
            <a:ext cx="4234543" cy="4126001"/>
          </a:xfrm>
          <a:prstGeom prst="rect">
            <a:avLst/>
          </a:prstGeom>
          <a:noFill/>
          <a:ln>
            <a:solidFill>
              <a:schemeClr val="accent1"/>
            </a:solidFill>
          </a:ln>
        </p:spPr>
        <p:txBody>
          <a:bodyPr wrap="square">
            <a:spAutoFit/>
          </a:bodyPr>
          <a:lstStyle/>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Személy:</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init</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név, kor):</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self.név</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név</a:t>
            </a:r>
          </a:p>
          <a:p>
            <a:pPr>
              <a:lnSpc>
                <a:spcPct val="90000"/>
              </a:lnSpc>
              <a:spcAft>
                <a:spcPts val="600"/>
              </a:spcAft>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self.kor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kor</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eq</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másik):</a:t>
            </a:r>
          </a:p>
          <a:p>
            <a:pPr>
              <a:lnSpc>
                <a:spcPct val="90000"/>
              </a:lnSpc>
              <a:spcAft>
                <a:spcPts val="600"/>
              </a:spcAft>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self.kor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másik.kor</a:t>
            </a: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lt</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másik):</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self.kor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&lt;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másik.kor</a:t>
            </a: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személy1 = Személy("Anna", 30)</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személy2 = Személy("Béla", 25)</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print(személy1 == személy2)  </a:t>
            </a:r>
            <a:endParaRPr lang="hu-HU" sz="2000" b="1" kern="100" dirty="0">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2000" b="1" dirty="0">
                <a:effectLst/>
                <a:latin typeface="Aptos" panose="020B0004020202020204" pitchFamily="34" charset="0"/>
                <a:ea typeface="Aptos" panose="020B0004020202020204" pitchFamily="34" charset="0"/>
                <a:cs typeface="Times New Roman" panose="02020603050405020304" pitchFamily="18" charset="0"/>
              </a:rPr>
              <a:t>print(személy1 &lt; személy2) </a:t>
            </a:r>
            <a:endParaRPr lang="hu-HU" sz="2000" b="1" dirty="0"/>
          </a:p>
        </p:txBody>
      </p:sp>
      <p:sp>
        <p:nvSpPr>
          <p:cNvPr id="8" name="Szövegdoboz 7">
            <a:extLst>
              <a:ext uri="{FF2B5EF4-FFF2-40B4-BE49-F238E27FC236}">
                <a16:creationId xmlns:a16="http://schemas.microsoft.com/office/drawing/2014/main" id="{CB6EC553-8965-3B90-4B3B-FEDE863A9C08}"/>
              </a:ext>
            </a:extLst>
          </p:cNvPr>
          <p:cNvSpPr txBox="1"/>
          <p:nvPr/>
        </p:nvSpPr>
        <p:spPr>
          <a:xfrm>
            <a:off x="5483679" y="5946377"/>
            <a:ext cx="1061356" cy="592535"/>
          </a:xfrm>
          <a:prstGeom prst="rect">
            <a:avLst/>
          </a:prstGeom>
          <a:solidFill>
            <a:schemeClr val="accent5">
              <a:lumMod val="20000"/>
              <a:lumOff val="80000"/>
            </a:schemeClr>
          </a:solidFill>
          <a:ln>
            <a:solidFill>
              <a:schemeClr val="accent1"/>
            </a:solidFill>
          </a:ln>
        </p:spPr>
        <p:txBody>
          <a:bodyPr wrap="square">
            <a:spAutoFit/>
          </a:bodyPr>
          <a:lstStyle/>
          <a:p>
            <a:pPr>
              <a:lnSpc>
                <a:spcPct val="90000"/>
              </a:lnSpc>
            </a:pP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False</a:t>
            </a:r>
            <a:endParaRPr lang="hu-HU"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False</a:t>
            </a:r>
            <a:endParaRPr lang="hu-HU"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Szövegdoboz 9">
            <a:extLst>
              <a:ext uri="{FF2B5EF4-FFF2-40B4-BE49-F238E27FC236}">
                <a16:creationId xmlns:a16="http://schemas.microsoft.com/office/drawing/2014/main" id="{C8CBF226-79EB-F5AD-A685-21712792F660}"/>
              </a:ext>
            </a:extLst>
          </p:cNvPr>
          <p:cNvSpPr txBox="1"/>
          <p:nvPr/>
        </p:nvSpPr>
        <p:spPr>
          <a:xfrm>
            <a:off x="7119257" y="2452257"/>
            <a:ext cx="4234543" cy="3621504"/>
          </a:xfrm>
          <a:prstGeom prst="rect">
            <a:avLst/>
          </a:prstGeom>
          <a:noFill/>
        </p:spPr>
        <p:txBody>
          <a:bodyPr wrap="square">
            <a:spAutoFit/>
          </a:bodyPr>
          <a:lstStyle/>
          <a:p>
            <a:pPr>
              <a:lnSpc>
                <a:spcPct val="90000"/>
              </a:lnSpc>
              <a:spcAft>
                <a:spcPts val="800"/>
              </a:spcAf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Magyarázat:</a:t>
            </a:r>
            <a:endParaRPr lang="hu-HU"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90000"/>
              </a:lnSpc>
              <a:spcAft>
                <a:spcPts val="800"/>
              </a:spcAft>
              <a:buSzPct val="100000"/>
              <a:buFont typeface="Arial" panose="020B0604020202020204" pitchFamily="34" charset="0"/>
              <a:buChar char="•"/>
              <a:tabLst>
                <a:tab pos="457200" algn="l"/>
              </a:tabLs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__</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eq</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__ metódus segítségével azt határoztuk meg, hogy két Személy objektum egyenlő-e a koruk alapján. </a:t>
            </a:r>
          </a:p>
          <a:p>
            <a:pPr marL="342900" lvl="0" indent="-342900">
              <a:lnSpc>
                <a:spcPct val="90000"/>
              </a:lnSpc>
              <a:spcAft>
                <a:spcPts val="800"/>
              </a:spcAft>
              <a:buSzPct val="100000"/>
              <a:buFont typeface="Arial" panose="020B0604020202020204" pitchFamily="34" charset="0"/>
              <a:buChar char="•"/>
              <a:tabLst>
                <a:tab pos="457200" algn="l"/>
              </a:tabLs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__</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lt</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__ metódus meghatározza, hogy az egyik személy fiatalabb-e, mint a másik.</a:t>
            </a:r>
          </a:p>
        </p:txBody>
      </p:sp>
    </p:spTree>
    <p:extLst>
      <p:ext uri="{BB962C8B-B14F-4D97-AF65-F5344CB8AC3E}">
        <p14:creationId xmlns:p14="http://schemas.microsoft.com/office/powerpoint/2010/main" val="2884120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B3DC78A2-5EE5-0EBE-B481-27EB7D4B3A1D}"/>
              </a:ext>
            </a:extLst>
          </p:cNvPr>
          <p:cNvSpPr>
            <a:spLocks noGrp="1"/>
          </p:cNvSpPr>
          <p:nvPr>
            <p:ph type="sldNum" sz="quarter" idx="12"/>
          </p:nvPr>
        </p:nvSpPr>
        <p:spPr/>
        <p:txBody>
          <a:bodyPr/>
          <a:lstStyle/>
          <a:p>
            <a:fld id="{01AC6B40-9665-4BAE-B750-5A40CB73215F}" type="slidenum">
              <a:rPr lang="hu-HU" smtClean="0"/>
              <a:t>26</a:t>
            </a:fld>
            <a:endParaRPr lang="hu-HU" dirty="0"/>
          </a:p>
        </p:txBody>
      </p:sp>
      <p:sp>
        <p:nvSpPr>
          <p:cNvPr id="4" name="Szövegdoboz 3">
            <a:extLst>
              <a:ext uri="{FF2B5EF4-FFF2-40B4-BE49-F238E27FC236}">
                <a16:creationId xmlns:a16="http://schemas.microsoft.com/office/drawing/2014/main" id="{B801DC56-6B1A-9E32-6ACD-DA0F0075FB48}"/>
              </a:ext>
            </a:extLst>
          </p:cNvPr>
          <p:cNvSpPr txBox="1"/>
          <p:nvPr/>
        </p:nvSpPr>
        <p:spPr>
          <a:xfrm>
            <a:off x="957943" y="357457"/>
            <a:ext cx="10646228" cy="1912318"/>
          </a:xfrm>
          <a:prstGeom prst="rect">
            <a:avLst/>
          </a:prstGeom>
          <a:noFill/>
        </p:spPr>
        <p:txBody>
          <a:bodyPr wrap="square">
            <a:spAutoFit/>
          </a:bodyPr>
          <a:lstStyle/>
          <a:p>
            <a:pPr>
              <a:lnSpc>
                <a:spcPct val="90000"/>
              </a:lnSpc>
              <a:spcAft>
                <a:spcPts val="800"/>
              </a:spcAft>
            </a:pP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4. __</a:t>
            </a:r>
            <a:r>
              <a:rPr lang="hu-HU" sz="2800" b="1" kern="100" dirty="0" err="1">
                <a:effectLst/>
                <a:latin typeface="Times New Roman" panose="02020603050405020304" pitchFamily="18" charset="0"/>
                <a:ea typeface="Aptos" panose="020B0004020202020204" pitchFamily="34" charset="0"/>
                <a:cs typeface="Times New Roman" panose="02020603050405020304" pitchFamily="18" charset="0"/>
              </a:rPr>
              <a:t>getitem</a:t>
            </a: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__, __</a:t>
            </a:r>
            <a:r>
              <a:rPr lang="hu-HU" sz="2800" b="1" kern="100" dirty="0" err="1">
                <a:effectLst/>
                <a:latin typeface="Times New Roman" panose="02020603050405020304" pitchFamily="18" charset="0"/>
                <a:ea typeface="Aptos" panose="020B0004020202020204" pitchFamily="34" charset="0"/>
                <a:cs typeface="Times New Roman" panose="02020603050405020304" pitchFamily="18" charset="0"/>
              </a:rPr>
              <a:t>setitem</a:t>
            </a: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__: Indexelhető objektumok</a:t>
            </a:r>
            <a:endParaRPr lang="hu-HU"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90000"/>
              </a:lnSpc>
              <a:spcAft>
                <a:spcPts val="800"/>
              </a:spcAf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__</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getitem</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__ és a __</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setitem</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__ metódusok segítségével olyan osztályokat hozhatunk létre, amelyek hasonlóan viselkednek, mint a listák vagy szótárak. Ezek a metódusok lehetővé teszik, hogy indexek segítségével hozzáférjünk az osztályunk által tárolt adatokhoz, illetve módosítsuk azokat.</a:t>
            </a:r>
          </a:p>
        </p:txBody>
      </p:sp>
      <p:sp>
        <p:nvSpPr>
          <p:cNvPr id="6" name="Szövegdoboz 5">
            <a:extLst>
              <a:ext uri="{FF2B5EF4-FFF2-40B4-BE49-F238E27FC236}">
                <a16:creationId xmlns:a16="http://schemas.microsoft.com/office/drawing/2014/main" id="{54DB2E72-F734-DEA6-A567-C4E0A5096711}"/>
              </a:ext>
            </a:extLst>
          </p:cNvPr>
          <p:cNvSpPr txBox="1"/>
          <p:nvPr/>
        </p:nvSpPr>
        <p:spPr>
          <a:xfrm>
            <a:off x="1741714" y="2384237"/>
            <a:ext cx="4539343" cy="3972113"/>
          </a:xfrm>
          <a:prstGeom prst="rect">
            <a:avLst/>
          </a:prstGeom>
          <a:noFill/>
          <a:ln>
            <a:solidFill>
              <a:schemeClr val="accent1"/>
            </a:solidFill>
          </a:ln>
        </p:spPr>
        <p:txBody>
          <a:bodyPr wrap="square">
            <a:spAutoFit/>
          </a:bodyPr>
          <a:lstStyle/>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Lista:</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init</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elemek):</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self.elemek</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elemek</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getitem</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index):</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self.elemek</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[index]</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setitem</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index, </a:t>
            </a:r>
            <a:r>
              <a:rPr lang="hu-HU" sz="2000" b="1" kern="100" dirty="0">
                <a:latin typeface="Aptos" panose="020B0004020202020204" pitchFamily="34" charset="0"/>
                <a:ea typeface="Aptos" panose="020B0004020202020204" pitchFamily="34" charset="0"/>
                <a:cs typeface="Times New Roman" panose="02020603050405020304" pitchFamily="18" charset="0"/>
              </a:rPr>
              <a:t>é</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rték):</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self.elemek</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[index] = </a:t>
            </a:r>
            <a:r>
              <a:rPr lang="hu-HU" sz="2000" b="1" kern="100" dirty="0">
                <a:latin typeface="Aptos" panose="020B0004020202020204" pitchFamily="34" charset="0"/>
                <a:ea typeface="Aptos" panose="020B0004020202020204" pitchFamily="34" charset="0"/>
                <a:cs typeface="Times New Roman" panose="02020603050405020304" pitchFamily="18" charset="0"/>
              </a:rPr>
              <a:t>é</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rték</a:t>
            </a:r>
          </a:p>
          <a:p>
            <a:pPr>
              <a:lnSpc>
                <a:spcPct val="90000"/>
              </a:lnSpc>
            </a:pP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lista = Lista([10, 20, 30])</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print(lista[1])  </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lista[1] = 40</a:t>
            </a:r>
          </a:p>
          <a:p>
            <a:pPr>
              <a:lnSpc>
                <a:spcPct val="90000"/>
              </a:lnSpc>
            </a:pPr>
            <a:r>
              <a:rPr lang="hu-HU" sz="2000" b="1" dirty="0">
                <a:effectLst/>
                <a:latin typeface="Aptos" panose="020B0004020202020204" pitchFamily="34" charset="0"/>
                <a:ea typeface="Aptos" panose="020B0004020202020204" pitchFamily="34" charset="0"/>
                <a:cs typeface="Times New Roman" panose="02020603050405020304" pitchFamily="18" charset="0"/>
              </a:rPr>
              <a:t>print(lista[1]) </a:t>
            </a:r>
            <a:endParaRPr lang="hu-HU" sz="2000" b="1" dirty="0"/>
          </a:p>
        </p:txBody>
      </p:sp>
      <p:sp>
        <p:nvSpPr>
          <p:cNvPr id="8" name="Szövegdoboz 7">
            <a:extLst>
              <a:ext uri="{FF2B5EF4-FFF2-40B4-BE49-F238E27FC236}">
                <a16:creationId xmlns:a16="http://schemas.microsoft.com/office/drawing/2014/main" id="{CC32F4AB-D251-10AB-9586-9AA051484542}"/>
              </a:ext>
            </a:extLst>
          </p:cNvPr>
          <p:cNvSpPr txBox="1"/>
          <p:nvPr/>
        </p:nvSpPr>
        <p:spPr>
          <a:xfrm>
            <a:off x="6082392" y="5708224"/>
            <a:ext cx="859971" cy="648126"/>
          </a:xfrm>
          <a:prstGeom prst="rect">
            <a:avLst/>
          </a:prstGeom>
          <a:solidFill>
            <a:schemeClr val="accent5">
              <a:lumMod val="20000"/>
              <a:lumOff val="80000"/>
            </a:schemeClr>
          </a:solidFill>
          <a:ln>
            <a:solidFill>
              <a:schemeClr val="accent1"/>
            </a:solidFill>
          </a:ln>
        </p:spPr>
        <p:txBody>
          <a:bodyPr wrap="square">
            <a:spAutoFit/>
          </a:bodyPr>
          <a:lstStyle/>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20</a:t>
            </a:r>
          </a:p>
          <a:p>
            <a:pPr>
              <a:lnSpc>
                <a:spcPct val="90000"/>
              </a:lnSpc>
            </a:pPr>
            <a:r>
              <a:rPr lang="hu-HU" sz="2000" b="1" dirty="0">
                <a:effectLst/>
                <a:latin typeface="Aptos" panose="020B0004020202020204" pitchFamily="34" charset="0"/>
                <a:ea typeface="Aptos" panose="020B0004020202020204" pitchFamily="34" charset="0"/>
                <a:cs typeface="Times New Roman" panose="02020603050405020304" pitchFamily="18" charset="0"/>
              </a:rPr>
              <a:t>40</a:t>
            </a: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Szövegdoboz 9">
            <a:extLst>
              <a:ext uri="{FF2B5EF4-FFF2-40B4-BE49-F238E27FC236}">
                <a16:creationId xmlns:a16="http://schemas.microsoft.com/office/drawing/2014/main" id="{C23EE924-110C-8FB4-B39A-F9C0644AA9BB}"/>
              </a:ext>
            </a:extLst>
          </p:cNvPr>
          <p:cNvSpPr txBox="1"/>
          <p:nvPr/>
        </p:nvSpPr>
        <p:spPr>
          <a:xfrm>
            <a:off x="6743698" y="2669885"/>
            <a:ext cx="4539343" cy="2649956"/>
          </a:xfrm>
          <a:prstGeom prst="rect">
            <a:avLst/>
          </a:prstGeom>
          <a:noFill/>
        </p:spPr>
        <p:txBody>
          <a:bodyPr wrap="square">
            <a:spAutoFit/>
          </a:bodyPr>
          <a:lstStyle/>
          <a:p>
            <a:pPr>
              <a:lnSpc>
                <a:spcPct val="90000"/>
              </a:lnSpc>
              <a:spcAft>
                <a:spcPts val="1200"/>
              </a:spcAf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Magyarázat:</a:t>
            </a:r>
            <a:endParaRPr lang="hu-HU"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indent="-342900">
              <a:lnSpc>
                <a:spcPct val="90000"/>
              </a:lnSpc>
              <a:spcAft>
                <a:spcPts val="600"/>
              </a:spcAft>
              <a:buFont typeface="Arial" panose="020B0604020202020204" pitchFamily="34" charset="0"/>
              <a:buChar char="•"/>
            </a:pPr>
            <a:r>
              <a:rPr lang="hu-HU" sz="2400" dirty="0">
                <a:effectLst/>
                <a:latin typeface="Times New Roman" panose="02020603050405020304" pitchFamily="18" charset="0"/>
                <a:ea typeface="Aptos" panose="020B0004020202020204" pitchFamily="34" charset="0"/>
                <a:cs typeface="Times New Roman" panose="02020603050405020304" pitchFamily="18" charset="0"/>
              </a:rPr>
              <a:t>A __</a:t>
            </a:r>
            <a:r>
              <a:rPr lang="hu-HU" sz="2400" dirty="0" err="1">
                <a:effectLst/>
                <a:latin typeface="Times New Roman" panose="02020603050405020304" pitchFamily="18" charset="0"/>
                <a:ea typeface="Aptos" panose="020B0004020202020204" pitchFamily="34" charset="0"/>
                <a:cs typeface="Times New Roman" panose="02020603050405020304" pitchFamily="18" charset="0"/>
              </a:rPr>
              <a:t>getitem</a:t>
            </a:r>
            <a:r>
              <a:rPr lang="hu-HU" sz="2400" dirty="0">
                <a:effectLst/>
                <a:latin typeface="Times New Roman" panose="02020603050405020304" pitchFamily="18" charset="0"/>
                <a:ea typeface="Aptos" panose="020B0004020202020204" pitchFamily="34" charset="0"/>
                <a:cs typeface="Times New Roman" panose="02020603050405020304" pitchFamily="18" charset="0"/>
              </a:rPr>
              <a:t>__ metódus segítségével hozzáférhetünk az objektum elemeihez index alapján, hasonlóan a listákhoz. </a:t>
            </a:r>
          </a:p>
          <a:p>
            <a:pPr marL="342900" indent="-342900">
              <a:lnSpc>
                <a:spcPct val="90000"/>
              </a:lnSpc>
              <a:spcAft>
                <a:spcPts val="1200"/>
              </a:spcAft>
              <a:buFont typeface="Arial" panose="020B0604020202020204" pitchFamily="34" charset="0"/>
              <a:buChar char="•"/>
            </a:pPr>
            <a:r>
              <a:rPr lang="hu-HU" sz="2400" dirty="0">
                <a:effectLst/>
                <a:latin typeface="Times New Roman" panose="02020603050405020304" pitchFamily="18" charset="0"/>
                <a:ea typeface="Aptos" panose="020B0004020202020204" pitchFamily="34" charset="0"/>
                <a:cs typeface="Times New Roman" panose="02020603050405020304" pitchFamily="18" charset="0"/>
              </a:rPr>
              <a:t>A __</a:t>
            </a:r>
            <a:r>
              <a:rPr lang="hu-HU" sz="2400" dirty="0" err="1">
                <a:effectLst/>
                <a:latin typeface="Times New Roman" panose="02020603050405020304" pitchFamily="18" charset="0"/>
                <a:ea typeface="Aptos" panose="020B0004020202020204" pitchFamily="34" charset="0"/>
                <a:cs typeface="Times New Roman" panose="02020603050405020304" pitchFamily="18" charset="0"/>
              </a:rPr>
              <a:t>setitem</a:t>
            </a:r>
            <a:r>
              <a:rPr lang="hu-HU" sz="2400" dirty="0">
                <a:effectLst/>
                <a:latin typeface="Times New Roman" panose="02020603050405020304" pitchFamily="18" charset="0"/>
                <a:ea typeface="Aptos" panose="020B0004020202020204" pitchFamily="34" charset="0"/>
                <a:cs typeface="Times New Roman" panose="02020603050405020304" pitchFamily="18" charset="0"/>
              </a:rPr>
              <a:t>__ metódussal pedig módosíthatjuk az elemeket.</a:t>
            </a:r>
            <a:endParaRPr lang="hu-H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452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942F6FB7-544C-B047-318A-5D3AE2725ADA}"/>
              </a:ext>
            </a:extLst>
          </p:cNvPr>
          <p:cNvSpPr>
            <a:spLocks noGrp="1"/>
          </p:cNvSpPr>
          <p:nvPr>
            <p:ph type="sldNum" sz="quarter" idx="12"/>
          </p:nvPr>
        </p:nvSpPr>
        <p:spPr/>
        <p:txBody>
          <a:bodyPr/>
          <a:lstStyle/>
          <a:p>
            <a:fld id="{01AC6B40-9665-4BAE-B750-5A40CB73215F}" type="slidenum">
              <a:rPr lang="hu-HU" smtClean="0"/>
              <a:t>27</a:t>
            </a:fld>
            <a:endParaRPr lang="hu-HU"/>
          </a:p>
        </p:txBody>
      </p:sp>
      <p:sp>
        <p:nvSpPr>
          <p:cNvPr id="4" name="Szövegdoboz 3">
            <a:extLst>
              <a:ext uri="{FF2B5EF4-FFF2-40B4-BE49-F238E27FC236}">
                <a16:creationId xmlns:a16="http://schemas.microsoft.com/office/drawing/2014/main" id="{212C9D59-106E-B46C-F03F-8D322B951AB0}"/>
              </a:ext>
            </a:extLst>
          </p:cNvPr>
          <p:cNvSpPr txBox="1"/>
          <p:nvPr/>
        </p:nvSpPr>
        <p:spPr>
          <a:xfrm>
            <a:off x="767443" y="863105"/>
            <a:ext cx="10657114" cy="4367221"/>
          </a:xfrm>
          <a:prstGeom prst="rect">
            <a:avLst/>
          </a:prstGeom>
          <a:noFill/>
        </p:spPr>
        <p:txBody>
          <a:bodyPr wrap="square">
            <a:spAutoFit/>
          </a:bodyPr>
          <a:lstStyle/>
          <a:p>
            <a:pPr>
              <a:lnSpc>
                <a:spcPct val="107000"/>
              </a:lnSpc>
              <a:spcAft>
                <a:spcPts val="1800"/>
              </a:spcAft>
            </a:pPr>
            <a:r>
              <a:rPr lang="hu-HU" sz="3000" b="1" kern="100" dirty="0">
                <a:effectLst/>
                <a:latin typeface="Times New Roman" panose="02020603050405020304" pitchFamily="18" charset="0"/>
                <a:ea typeface="Aptos" panose="020B0004020202020204" pitchFamily="34" charset="0"/>
                <a:cs typeface="Times New Roman" panose="02020603050405020304" pitchFamily="18" charset="0"/>
              </a:rPr>
              <a:t>Összefoglalás</a:t>
            </a:r>
            <a:endParaRPr lang="hu-HU" sz="3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804863" lvl="0" indent="-342900">
              <a:lnSpc>
                <a:spcPct val="107000"/>
              </a:lnSpc>
              <a:spcAft>
                <a:spcPts val="1200"/>
              </a:spcAft>
              <a:buFont typeface="+mj-lt"/>
              <a:buAutoNum type="arabicPeriod"/>
              <a:tabLst>
                <a:tab pos="457200" algn="l"/>
              </a:tabLst>
            </a:pP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Dekorátorok</a:t>
            </a: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 Lehetővé teszik a függvények és metódusok működésének kibővítését anélkül, hogy módosítanánk azok belső kódját. </a:t>
            </a:r>
            <a:b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b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A dekorátorok egyszerűen alkalmazhatók a @ szintaxis segítségével.</a:t>
            </a:r>
          </a:p>
          <a:p>
            <a:pPr marL="804863" lvl="0" indent="-342900">
              <a:lnSpc>
                <a:spcPct val="107000"/>
              </a:lnSpc>
              <a:spcAft>
                <a:spcPts val="800"/>
              </a:spcAft>
              <a:buFont typeface="+mj-lt"/>
              <a:buAutoNum type="arabicPeriod"/>
              <a:tabLst>
                <a:tab pos="457200" algn="l"/>
              </a:tabLst>
            </a:pP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Speciális metódusok</a:t>
            </a: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 Ezek a metódusok lehetővé teszik, hogy az osztályaink egyedi viselkedést biztosítsanak a beépített Python funkciók (pl. len(), </a:t>
            </a:r>
            <a:r>
              <a:rPr lang="hu-HU" sz="2600" kern="100" dirty="0" err="1">
                <a:effectLst/>
                <a:latin typeface="Times New Roman" panose="02020603050405020304" pitchFamily="18" charset="0"/>
                <a:ea typeface="Aptos" panose="020B0004020202020204" pitchFamily="34" charset="0"/>
                <a:cs typeface="Times New Roman" panose="02020603050405020304" pitchFamily="18" charset="0"/>
              </a:rPr>
              <a:t>str</a:t>
            </a: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 összehasonlító műveletek) számára. </a:t>
            </a:r>
            <a:b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b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Ezek használatával az osztályok testreszabottan viselkedhetnek a Python beépített funkcióival.</a:t>
            </a:r>
          </a:p>
        </p:txBody>
      </p:sp>
    </p:spTree>
    <p:extLst>
      <p:ext uri="{BB962C8B-B14F-4D97-AF65-F5344CB8AC3E}">
        <p14:creationId xmlns:p14="http://schemas.microsoft.com/office/powerpoint/2010/main" val="3665371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C53BB52-5292-ADD6-B619-30E793D4B0FB}"/>
              </a:ext>
            </a:extLst>
          </p:cNvPr>
          <p:cNvSpPr>
            <a:spLocks noGrp="1"/>
          </p:cNvSpPr>
          <p:nvPr>
            <p:ph type="title"/>
          </p:nvPr>
        </p:nvSpPr>
        <p:spPr>
          <a:xfrm>
            <a:off x="838200" y="365126"/>
            <a:ext cx="10515600" cy="745218"/>
          </a:xfrm>
        </p:spPr>
        <p:txBody>
          <a:bodyPr>
            <a:normAutofit/>
          </a:bodyPr>
          <a:lstStyle/>
          <a:p>
            <a:r>
              <a:rPr lang="hu-HU" sz="3600" b="1" dirty="0">
                <a:latin typeface="Times New Roman" panose="02020603050405020304" pitchFamily="18" charset="0"/>
                <a:ea typeface="Aptos" panose="020B0004020202020204" pitchFamily="34" charset="0"/>
                <a:cs typeface="Times New Roman" panose="02020603050405020304" pitchFamily="18" charset="0"/>
              </a:rPr>
              <a:t>5</a:t>
            </a:r>
            <a:r>
              <a:rPr lang="hu-HU" sz="3600" b="1" dirty="0">
                <a:effectLst/>
                <a:latin typeface="Times New Roman" panose="02020603050405020304" pitchFamily="18" charset="0"/>
                <a:ea typeface="Aptos" panose="020B0004020202020204" pitchFamily="34" charset="0"/>
                <a:cs typeface="Times New Roman" panose="02020603050405020304" pitchFamily="18" charset="0"/>
              </a:rPr>
              <a:t>. Tervezési minták (Design </a:t>
            </a:r>
            <a:r>
              <a:rPr lang="hu-HU" sz="3600" b="1" dirty="0" err="1">
                <a:effectLst/>
                <a:latin typeface="Times New Roman" panose="02020603050405020304" pitchFamily="18" charset="0"/>
                <a:ea typeface="Aptos" panose="020B0004020202020204" pitchFamily="34" charset="0"/>
                <a:cs typeface="Times New Roman" panose="02020603050405020304" pitchFamily="18" charset="0"/>
              </a:rPr>
              <a:t>Patterns</a:t>
            </a:r>
            <a:r>
              <a:rPr lang="hu-HU" sz="3600" b="1" dirty="0">
                <a:effectLst/>
                <a:latin typeface="Times New Roman" panose="02020603050405020304" pitchFamily="18" charset="0"/>
                <a:ea typeface="Aptos" panose="020B0004020202020204" pitchFamily="34" charset="0"/>
                <a:cs typeface="Times New Roman" panose="02020603050405020304" pitchFamily="18" charset="0"/>
              </a:rPr>
              <a:t>)</a:t>
            </a:r>
            <a:endParaRPr lang="hu-HU" sz="3600" dirty="0">
              <a:latin typeface="Times New Roman" panose="02020603050405020304" pitchFamily="18" charset="0"/>
              <a:cs typeface="Times New Roman" panose="02020603050405020304" pitchFamily="18" charset="0"/>
            </a:endParaRPr>
          </a:p>
        </p:txBody>
      </p:sp>
      <p:sp>
        <p:nvSpPr>
          <p:cNvPr id="3" name="Tartalom helye 2">
            <a:extLst>
              <a:ext uri="{FF2B5EF4-FFF2-40B4-BE49-F238E27FC236}">
                <a16:creationId xmlns:a16="http://schemas.microsoft.com/office/drawing/2014/main" id="{03E4724A-6310-7BAA-9765-6A94FA047DA8}"/>
              </a:ext>
            </a:extLst>
          </p:cNvPr>
          <p:cNvSpPr>
            <a:spLocks noGrp="1"/>
          </p:cNvSpPr>
          <p:nvPr>
            <p:ph idx="1"/>
          </p:nvPr>
        </p:nvSpPr>
        <p:spPr>
          <a:xfrm>
            <a:off x="1099457" y="1253331"/>
            <a:ext cx="10515600" cy="2175669"/>
          </a:xfrm>
        </p:spPr>
        <p:txBody>
          <a:bodyPr/>
          <a:lstStyle/>
          <a:p>
            <a:r>
              <a:rPr lang="hu-HU" b="1" dirty="0" err="1">
                <a:latin typeface="Times New Roman" panose="02020603050405020304" pitchFamily="18" charset="0"/>
                <a:cs typeface="Times New Roman" panose="02020603050405020304" pitchFamily="18" charset="0"/>
              </a:rPr>
              <a:t>Singleton</a:t>
            </a:r>
            <a:r>
              <a:rPr lang="hu-HU" b="1" dirty="0">
                <a:latin typeface="Times New Roman" panose="02020603050405020304" pitchFamily="18" charset="0"/>
                <a:cs typeface="Times New Roman" panose="02020603050405020304" pitchFamily="18" charset="0"/>
              </a:rPr>
              <a:t> minta: </a:t>
            </a:r>
            <a:r>
              <a:rPr lang="hu-HU" dirty="0">
                <a:latin typeface="Times New Roman" panose="02020603050405020304" pitchFamily="18" charset="0"/>
                <a:cs typeface="Times New Roman" panose="02020603050405020304" pitchFamily="18" charset="0"/>
              </a:rPr>
              <a:t>Egyetlen példány létrehozása egy osztályból.</a:t>
            </a:r>
          </a:p>
          <a:p>
            <a:r>
              <a:rPr lang="hu-HU" b="1" dirty="0" err="1">
                <a:latin typeface="Times New Roman" panose="02020603050405020304" pitchFamily="18" charset="0"/>
                <a:cs typeface="Times New Roman" panose="02020603050405020304" pitchFamily="18" charset="0"/>
              </a:rPr>
              <a:t>Factory</a:t>
            </a:r>
            <a:r>
              <a:rPr lang="hu-HU" b="1" dirty="0">
                <a:latin typeface="Times New Roman" panose="02020603050405020304" pitchFamily="18" charset="0"/>
                <a:cs typeface="Times New Roman" panose="02020603050405020304" pitchFamily="18" charset="0"/>
              </a:rPr>
              <a:t> minta: </a:t>
            </a:r>
            <a:r>
              <a:rPr lang="hu-HU" dirty="0">
                <a:latin typeface="Times New Roman" panose="02020603050405020304" pitchFamily="18" charset="0"/>
                <a:cs typeface="Times New Roman" panose="02020603050405020304" pitchFamily="18" charset="0"/>
              </a:rPr>
              <a:t>Objektumok dinamikus létrehozása.</a:t>
            </a:r>
          </a:p>
          <a:p>
            <a:r>
              <a:rPr lang="hu-HU" b="1" dirty="0" err="1">
                <a:latin typeface="Times New Roman" panose="02020603050405020304" pitchFamily="18" charset="0"/>
                <a:cs typeface="Times New Roman" panose="02020603050405020304" pitchFamily="18" charset="0"/>
              </a:rPr>
              <a:t>Observer</a:t>
            </a:r>
            <a:r>
              <a:rPr lang="hu-HU" b="1" dirty="0">
                <a:latin typeface="Times New Roman" panose="02020603050405020304" pitchFamily="18" charset="0"/>
                <a:cs typeface="Times New Roman" panose="02020603050405020304" pitchFamily="18" charset="0"/>
              </a:rPr>
              <a:t> minta: </a:t>
            </a:r>
            <a:r>
              <a:rPr lang="hu-HU" dirty="0">
                <a:latin typeface="Times New Roman" panose="02020603050405020304" pitchFamily="18" charset="0"/>
                <a:cs typeface="Times New Roman" panose="02020603050405020304" pitchFamily="18" charset="0"/>
              </a:rPr>
              <a:t>Egy esemény bekövetkezésekor értesítések küldése a regisztrált megfigyelőknek.</a:t>
            </a:r>
          </a:p>
          <a:p>
            <a:endParaRPr lang="hu-HU" dirty="0"/>
          </a:p>
        </p:txBody>
      </p:sp>
      <p:sp>
        <p:nvSpPr>
          <p:cNvPr id="4" name="Dia számának helye 3">
            <a:extLst>
              <a:ext uri="{FF2B5EF4-FFF2-40B4-BE49-F238E27FC236}">
                <a16:creationId xmlns:a16="http://schemas.microsoft.com/office/drawing/2014/main" id="{0F0ACEF2-1678-24D4-E631-7AFD58417D7A}"/>
              </a:ext>
            </a:extLst>
          </p:cNvPr>
          <p:cNvSpPr>
            <a:spLocks noGrp="1"/>
          </p:cNvSpPr>
          <p:nvPr>
            <p:ph type="sldNum" sz="quarter" idx="12"/>
          </p:nvPr>
        </p:nvSpPr>
        <p:spPr/>
        <p:txBody>
          <a:bodyPr/>
          <a:lstStyle/>
          <a:p>
            <a:fld id="{01AC6B40-9665-4BAE-B750-5A40CB73215F}" type="slidenum">
              <a:rPr lang="hu-HU" smtClean="0"/>
              <a:t>28</a:t>
            </a:fld>
            <a:endParaRPr lang="hu-HU"/>
          </a:p>
        </p:txBody>
      </p:sp>
      <p:sp>
        <p:nvSpPr>
          <p:cNvPr id="6" name="Szövegdoboz 5">
            <a:extLst>
              <a:ext uri="{FF2B5EF4-FFF2-40B4-BE49-F238E27FC236}">
                <a16:creationId xmlns:a16="http://schemas.microsoft.com/office/drawing/2014/main" id="{ACC63FF8-BE18-06E4-8873-693765842F0F}"/>
              </a:ext>
            </a:extLst>
          </p:cNvPr>
          <p:cNvSpPr txBox="1"/>
          <p:nvPr/>
        </p:nvSpPr>
        <p:spPr>
          <a:xfrm>
            <a:off x="1698171" y="3429000"/>
            <a:ext cx="6683829" cy="2448619"/>
          </a:xfrm>
          <a:prstGeom prst="rect">
            <a:avLst/>
          </a:prstGeom>
          <a:noFill/>
          <a:ln>
            <a:solidFill>
              <a:schemeClr val="accent1"/>
            </a:solidFill>
          </a:ln>
        </p:spPr>
        <p:txBody>
          <a:bodyPr wrap="square">
            <a:spAutoFit/>
          </a:bodyPr>
          <a:lstStyle/>
          <a:p>
            <a:pPr>
              <a:lnSpc>
                <a:spcPct val="11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Singleton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1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instance</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None</a:t>
            </a: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1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new</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1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instance</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is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None</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1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instance</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super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Singleton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new</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1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instance</a:t>
            </a: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56114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3CEE4F7E-A77C-90D4-CD5D-6FD22141F47F}"/>
              </a:ext>
            </a:extLst>
          </p:cNvPr>
          <p:cNvSpPr>
            <a:spLocks noGrp="1"/>
          </p:cNvSpPr>
          <p:nvPr>
            <p:ph type="sldNum" sz="quarter" idx="12"/>
          </p:nvPr>
        </p:nvSpPr>
        <p:spPr/>
        <p:txBody>
          <a:bodyPr/>
          <a:lstStyle/>
          <a:p>
            <a:fld id="{01AC6B40-9665-4BAE-B750-5A40CB73215F}" type="slidenum">
              <a:rPr lang="hu-HU" smtClean="0"/>
              <a:t>29</a:t>
            </a:fld>
            <a:endParaRPr lang="hu-HU"/>
          </a:p>
        </p:txBody>
      </p:sp>
      <p:sp>
        <p:nvSpPr>
          <p:cNvPr id="4" name="Szövegdoboz 3">
            <a:extLst>
              <a:ext uri="{FF2B5EF4-FFF2-40B4-BE49-F238E27FC236}">
                <a16:creationId xmlns:a16="http://schemas.microsoft.com/office/drawing/2014/main" id="{9A45A13C-307D-4A9E-D4DB-C0E20BBE8D77}"/>
              </a:ext>
            </a:extLst>
          </p:cNvPr>
          <p:cNvSpPr txBox="1"/>
          <p:nvPr/>
        </p:nvSpPr>
        <p:spPr>
          <a:xfrm>
            <a:off x="620486" y="679978"/>
            <a:ext cx="11342914" cy="5498044"/>
          </a:xfrm>
          <a:prstGeom prst="rect">
            <a:avLst/>
          </a:prstGeom>
          <a:noFill/>
        </p:spPr>
        <p:txBody>
          <a:bodyPr wrap="square">
            <a:spAutoFit/>
          </a:bodyPr>
          <a:lstStyle/>
          <a:p>
            <a:pPr>
              <a:lnSpc>
                <a:spcPct val="90000"/>
              </a:lnSpc>
              <a:spcAft>
                <a:spcPts val="800"/>
              </a:spcAf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tervezési minták</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(design </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patterns</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jól bevált, általános megoldások visszatérő szoftverfejlesztési problémákra. Ezek olyan sablonok, amelyek segítenek strukturálni a kódot, megoldani gyakori programozási feladatokat, és elősegítik a hatékonyabb, olvashatóbb és karbantarthatóbb szoftverek írását. A tervezési minták előnye, hogy elősegítik a kód </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újrafelhasználását</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és következetes megközelítést biztosítanak a programozási problémák megoldására.</a:t>
            </a:r>
          </a:p>
          <a:p>
            <a:pPr>
              <a:lnSpc>
                <a:spcPct val="107000"/>
              </a:lnSpc>
              <a:spcAft>
                <a:spcPts val="800"/>
              </a:spcAft>
            </a:pP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A tervezési minták három fő kategóriába sorolhatók:</a:t>
            </a:r>
          </a:p>
          <a:p>
            <a:pPr marL="804863" lvl="0" indent="-342900">
              <a:lnSpc>
                <a:spcPct val="107000"/>
              </a:lnSpc>
              <a:spcAft>
                <a:spcPts val="800"/>
              </a:spcAft>
              <a:buFont typeface="+mj-lt"/>
              <a:buAutoNum type="arabicPeriod"/>
              <a:tabLst>
                <a:tab pos="457200" algn="l"/>
              </a:tabLst>
            </a:pP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Kreációs minták</a:t>
            </a: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 Olyan minták, amelyek az objektumok létrehozására fókuszálnak.</a:t>
            </a:r>
          </a:p>
          <a:p>
            <a:pPr marL="804863" lvl="0" indent="-342900">
              <a:lnSpc>
                <a:spcPct val="107000"/>
              </a:lnSpc>
              <a:spcAft>
                <a:spcPts val="800"/>
              </a:spcAft>
              <a:buFont typeface="+mj-lt"/>
              <a:buAutoNum type="arabicPeriod"/>
              <a:tabLst>
                <a:tab pos="457200" algn="l"/>
              </a:tabLst>
            </a:pP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Strukturális minták</a:t>
            </a: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 Olyan minták, amelyek az osztályok és objektumok közötti kapcsolatokra koncentrálnak.</a:t>
            </a:r>
          </a:p>
          <a:p>
            <a:pPr marL="804863" lvl="0" indent="-342900">
              <a:lnSpc>
                <a:spcPct val="107000"/>
              </a:lnSpc>
              <a:spcAft>
                <a:spcPts val="800"/>
              </a:spcAft>
              <a:buFont typeface="+mj-lt"/>
              <a:buAutoNum type="arabicPeriod"/>
              <a:tabLst>
                <a:tab pos="457200" algn="l"/>
              </a:tabLst>
            </a:pP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Viselkedési minták</a:t>
            </a: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 Olyan minták, amelyek az objektumok és osztályok közötti interakciók és kommunikáció kezelését segítik.</a:t>
            </a:r>
          </a:p>
        </p:txBody>
      </p:sp>
    </p:spTree>
    <p:extLst>
      <p:ext uri="{BB962C8B-B14F-4D97-AF65-F5344CB8AC3E}">
        <p14:creationId xmlns:p14="http://schemas.microsoft.com/office/powerpoint/2010/main" val="4067964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EEA34E7-5F20-D492-CC95-BDC8624A61CA}"/>
              </a:ext>
            </a:extLst>
          </p:cNvPr>
          <p:cNvSpPr>
            <a:spLocks noGrp="1"/>
          </p:cNvSpPr>
          <p:nvPr>
            <p:ph type="title"/>
          </p:nvPr>
        </p:nvSpPr>
        <p:spPr>
          <a:xfrm>
            <a:off x="2436976" y="1681874"/>
            <a:ext cx="7095171" cy="891749"/>
          </a:xfrm>
        </p:spPr>
        <p:txBody>
          <a:bodyPr>
            <a:normAutofit/>
          </a:bodyPr>
          <a:lstStyle/>
          <a:p>
            <a:r>
              <a:rPr lang="hu-HU" sz="3600" b="1" dirty="0">
                <a:latin typeface="Times New Roman" panose="02020603050405020304" pitchFamily="18" charset="0"/>
                <a:cs typeface="Times New Roman" panose="02020603050405020304" pitchFamily="18" charset="0"/>
              </a:rPr>
              <a:t>1. Ellenőrző teszt – </a:t>
            </a:r>
            <a:r>
              <a:rPr lang="hu-HU" sz="3600" b="1" dirty="0" err="1">
                <a:latin typeface="Times New Roman" panose="02020603050405020304" pitchFamily="18" charset="0"/>
                <a:cs typeface="Times New Roman" panose="02020603050405020304" pitchFamily="18" charset="0"/>
              </a:rPr>
              <a:t>Canvas</a:t>
            </a:r>
            <a:r>
              <a:rPr lang="hu-HU" sz="3600" b="1" dirty="0">
                <a:latin typeface="Times New Roman" panose="02020603050405020304" pitchFamily="18" charset="0"/>
                <a:cs typeface="Times New Roman" panose="02020603050405020304" pitchFamily="18" charset="0"/>
              </a:rPr>
              <a:t> </a:t>
            </a:r>
          </a:p>
        </p:txBody>
      </p:sp>
      <p:sp>
        <p:nvSpPr>
          <p:cNvPr id="3" name="Tartalom helye 2">
            <a:extLst>
              <a:ext uri="{FF2B5EF4-FFF2-40B4-BE49-F238E27FC236}">
                <a16:creationId xmlns:a16="http://schemas.microsoft.com/office/drawing/2014/main" id="{E7738E25-BF80-5315-6323-22817ABE8393}"/>
              </a:ext>
            </a:extLst>
          </p:cNvPr>
          <p:cNvSpPr>
            <a:spLocks noGrp="1"/>
          </p:cNvSpPr>
          <p:nvPr>
            <p:ph idx="1"/>
          </p:nvPr>
        </p:nvSpPr>
        <p:spPr>
          <a:xfrm>
            <a:off x="1324678" y="3494016"/>
            <a:ext cx="9542644" cy="3363984"/>
          </a:xfrm>
        </p:spPr>
        <p:txBody>
          <a:bodyPr>
            <a:normAutofit/>
          </a:bodyPr>
          <a:lstStyle/>
          <a:p>
            <a:pPr marL="0" indent="0">
              <a:buNone/>
            </a:pPr>
            <a:endParaRPr lang="hu-HU" sz="3200" dirty="0">
              <a:solidFill>
                <a:srgbClr val="000000"/>
              </a:solidFill>
              <a:latin typeface="Times New Roman" panose="02020603050405020304" pitchFamily="18" charset="0"/>
              <a:cs typeface="Times New Roman" panose="02020603050405020304" pitchFamily="18" charset="0"/>
            </a:endParaRPr>
          </a:p>
          <a:p>
            <a:pPr marL="457200" indent="-457200">
              <a:lnSpc>
                <a:spcPct val="107000"/>
              </a:lnSpc>
              <a:spcBef>
                <a:spcPts val="0"/>
              </a:spcBef>
              <a:spcAft>
                <a:spcPts val="600"/>
              </a:spcAft>
              <a:buFont typeface="+mj-lt"/>
              <a:buAutoNum type="arabicPeriod"/>
            </a:pPr>
            <a:endParaRPr lang="hu-HU" sz="3200" kern="100" dirty="0">
              <a:solidFill>
                <a:srgbClr val="000000"/>
              </a:solidFill>
              <a:latin typeface="Times New Roman" panose="02020603050405020304" pitchFamily="18" charset="0"/>
              <a:cs typeface="Times New Roman" panose="02020603050405020304" pitchFamily="18" charset="0"/>
            </a:endParaRPr>
          </a:p>
        </p:txBody>
      </p:sp>
      <p:sp>
        <p:nvSpPr>
          <p:cNvPr id="4" name="Dia számának helye 3">
            <a:extLst>
              <a:ext uri="{FF2B5EF4-FFF2-40B4-BE49-F238E27FC236}">
                <a16:creationId xmlns:a16="http://schemas.microsoft.com/office/drawing/2014/main" id="{C9A4A122-6C2C-2BEA-105C-9A42FCA8D53C}"/>
              </a:ext>
            </a:extLst>
          </p:cNvPr>
          <p:cNvSpPr>
            <a:spLocks noGrp="1"/>
          </p:cNvSpPr>
          <p:nvPr>
            <p:ph type="sldNum" sz="quarter" idx="12"/>
          </p:nvPr>
        </p:nvSpPr>
        <p:spPr/>
        <p:txBody>
          <a:bodyPr/>
          <a:lstStyle/>
          <a:p>
            <a:fld id="{01AC6B40-9665-4BAE-B750-5A40CB73215F}" type="slidenum">
              <a:rPr lang="hu-HU" smtClean="0"/>
              <a:t>3</a:t>
            </a:fld>
            <a:endParaRPr lang="hu-HU"/>
          </a:p>
        </p:txBody>
      </p:sp>
      <p:pic>
        <p:nvPicPr>
          <p:cNvPr id="14" name="Kép 13" descr="A képen tervezés látható&#10;&#10;Automatikusan generált leírás alacsony megbízhatósággal">
            <a:extLst>
              <a:ext uri="{FF2B5EF4-FFF2-40B4-BE49-F238E27FC236}">
                <a16:creationId xmlns:a16="http://schemas.microsoft.com/office/drawing/2014/main" id="{40368679-875A-9278-2A95-41027E64D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4022" y="2990257"/>
            <a:ext cx="1669613" cy="1849097"/>
          </a:xfrm>
          <a:prstGeom prst="rect">
            <a:avLst/>
          </a:prstGeom>
        </p:spPr>
      </p:pic>
    </p:spTree>
    <p:extLst>
      <p:ext uri="{BB962C8B-B14F-4D97-AF65-F5344CB8AC3E}">
        <p14:creationId xmlns:p14="http://schemas.microsoft.com/office/powerpoint/2010/main" val="1863581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8B012085-A007-2381-063E-23632B92173A}"/>
              </a:ext>
            </a:extLst>
          </p:cNvPr>
          <p:cNvSpPr>
            <a:spLocks noGrp="1"/>
          </p:cNvSpPr>
          <p:nvPr>
            <p:ph type="sldNum" sz="quarter" idx="12"/>
          </p:nvPr>
        </p:nvSpPr>
        <p:spPr/>
        <p:txBody>
          <a:bodyPr/>
          <a:lstStyle/>
          <a:p>
            <a:fld id="{01AC6B40-9665-4BAE-B750-5A40CB73215F}" type="slidenum">
              <a:rPr lang="hu-HU" smtClean="0"/>
              <a:t>30</a:t>
            </a:fld>
            <a:endParaRPr lang="hu-HU"/>
          </a:p>
        </p:txBody>
      </p:sp>
      <p:sp>
        <p:nvSpPr>
          <p:cNvPr id="4" name="Szövegdoboz 3">
            <a:extLst>
              <a:ext uri="{FF2B5EF4-FFF2-40B4-BE49-F238E27FC236}">
                <a16:creationId xmlns:a16="http://schemas.microsoft.com/office/drawing/2014/main" id="{2AC53B50-3498-73A2-F342-9F4436163F33}"/>
              </a:ext>
            </a:extLst>
          </p:cNvPr>
          <p:cNvSpPr txBox="1"/>
          <p:nvPr/>
        </p:nvSpPr>
        <p:spPr>
          <a:xfrm>
            <a:off x="936172" y="259485"/>
            <a:ext cx="10885714" cy="1353704"/>
          </a:xfrm>
          <a:prstGeom prst="rect">
            <a:avLst/>
          </a:prstGeom>
          <a:noFill/>
        </p:spPr>
        <p:txBody>
          <a:bodyPr wrap="square">
            <a:spAutoFit/>
          </a:bodyPr>
          <a:lstStyle/>
          <a:p>
            <a:pPr>
              <a:lnSpc>
                <a:spcPct val="107000"/>
              </a:lnSpc>
              <a:spcAft>
                <a:spcPts val="800"/>
              </a:spcAft>
            </a:pPr>
            <a:r>
              <a:rPr lang="hu-HU" sz="3000" b="1" kern="100" dirty="0">
                <a:effectLst/>
                <a:latin typeface="Times New Roman" panose="02020603050405020304" pitchFamily="18" charset="0"/>
                <a:ea typeface="Aptos" panose="020B0004020202020204" pitchFamily="34" charset="0"/>
                <a:cs typeface="Times New Roman" panose="02020603050405020304" pitchFamily="18" charset="0"/>
              </a:rPr>
              <a:t>Kreációs tervezési </a:t>
            </a:r>
            <a:r>
              <a:rPr lang="hu-HU" sz="3000" b="1" kern="100" dirty="0">
                <a:latin typeface="Times New Roman" panose="02020603050405020304" pitchFamily="18" charset="0"/>
                <a:ea typeface="Aptos" panose="020B0004020202020204" pitchFamily="34" charset="0"/>
                <a:cs typeface="Times New Roman" panose="02020603050405020304" pitchFamily="18" charset="0"/>
              </a:rPr>
              <a:t>m</a:t>
            </a:r>
            <a:r>
              <a:rPr lang="hu-HU" sz="3000" b="1" kern="100" dirty="0">
                <a:effectLst/>
                <a:latin typeface="Times New Roman" panose="02020603050405020304" pitchFamily="18" charset="0"/>
                <a:ea typeface="Aptos" panose="020B0004020202020204" pitchFamily="34" charset="0"/>
                <a:cs typeface="Times New Roman" panose="02020603050405020304" pitchFamily="18" charset="0"/>
              </a:rPr>
              <a:t>inták</a:t>
            </a:r>
            <a:endParaRPr lang="hu-HU" sz="3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90000"/>
              </a:lnSpc>
              <a:spcAft>
                <a:spcPts val="800"/>
              </a:spcAf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kreációs minták</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célja, hogy az objektumok létrehozásának folyamatát szabályozzák és optimalizálják. </a:t>
            </a:r>
          </a:p>
        </p:txBody>
      </p:sp>
      <p:sp>
        <p:nvSpPr>
          <p:cNvPr id="6" name="Szövegdoboz 5">
            <a:extLst>
              <a:ext uri="{FF2B5EF4-FFF2-40B4-BE49-F238E27FC236}">
                <a16:creationId xmlns:a16="http://schemas.microsoft.com/office/drawing/2014/main" id="{55A0C94C-F486-E309-3F13-6F8E74A919D1}"/>
              </a:ext>
            </a:extLst>
          </p:cNvPr>
          <p:cNvSpPr txBox="1"/>
          <p:nvPr/>
        </p:nvSpPr>
        <p:spPr>
          <a:xfrm>
            <a:off x="936172" y="1634518"/>
            <a:ext cx="10722428" cy="1421928"/>
          </a:xfrm>
          <a:prstGeom prst="rect">
            <a:avLst/>
          </a:prstGeom>
          <a:noFill/>
        </p:spPr>
        <p:txBody>
          <a:bodyPr wrap="square">
            <a:spAutoFit/>
          </a:bodyPr>
          <a:lstStyle/>
          <a:p>
            <a:pPr>
              <a:lnSpc>
                <a:spcPct val="90000"/>
              </a:lnSpc>
              <a:spcAft>
                <a:spcPts val="800"/>
              </a:spcAft>
            </a:pP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1. </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hu-HU" sz="2400" b="1" kern="100" dirty="0" err="1">
                <a:effectLst/>
                <a:latin typeface="Times New Roman" panose="02020603050405020304" pitchFamily="18" charset="0"/>
                <a:ea typeface="Aptos" panose="020B0004020202020204" pitchFamily="34" charset="0"/>
                <a:cs typeface="Times New Roman" panose="02020603050405020304" pitchFamily="18" charset="0"/>
              </a:rPr>
              <a:t>Singleton</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 minta</a:t>
            </a:r>
            <a:r>
              <a:rPr lang="hu-HU" sz="2400" b="1" kern="100" dirty="0">
                <a:latin typeface="Times New Roman" panose="02020603050405020304" pitchFamily="18" charset="0"/>
                <a:ea typeface="Aptos" panose="020B0004020202020204" pitchFamily="34" charset="0"/>
                <a:cs typeface="Times New Roman" panose="02020603050405020304" pitchFamily="18" charset="0"/>
              </a:rPr>
              <a:t>: </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biztosítja, hogy egy osztályból csak egyetlen példány létezzen, és hogy ez a példány globálisan elérhető legyen. Ez akkor hasznos, amikor egyetlen objektumnak kell kezelnie valamilyen globális állapotot vagy erőforrást (például egy konfigurációs fájl, adatbázis-kapcsolat).</a:t>
            </a:r>
          </a:p>
        </p:txBody>
      </p:sp>
      <p:sp>
        <p:nvSpPr>
          <p:cNvPr id="8" name="Szövegdoboz 7">
            <a:extLst>
              <a:ext uri="{FF2B5EF4-FFF2-40B4-BE49-F238E27FC236}">
                <a16:creationId xmlns:a16="http://schemas.microsoft.com/office/drawing/2014/main" id="{9870BF0A-2B7A-EFE3-B289-61E787174B37}"/>
              </a:ext>
            </a:extLst>
          </p:cNvPr>
          <p:cNvSpPr txBox="1"/>
          <p:nvPr/>
        </p:nvSpPr>
        <p:spPr>
          <a:xfrm>
            <a:off x="1393371" y="3390667"/>
            <a:ext cx="5159828" cy="2587118"/>
          </a:xfrm>
          <a:prstGeom prst="rect">
            <a:avLst/>
          </a:prstGeom>
          <a:noFill/>
          <a:ln>
            <a:solidFill>
              <a:schemeClr val="accent1"/>
            </a:solidFill>
          </a:ln>
        </p:spPr>
        <p:txBody>
          <a:bodyPr wrap="square">
            <a:spAutoFit/>
          </a:bodyPr>
          <a:lstStyle/>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Singleton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instance</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None</a:t>
            </a: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new</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instance</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is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None</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instance</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super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new</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instance</a:t>
            </a: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singleton1 =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Singleton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singleton2 =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Singleton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dirty="0">
                <a:effectLst/>
                <a:latin typeface="Aptos" panose="020B0004020202020204" pitchFamily="34" charset="0"/>
                <a:ea typeface="Aptos" panose="020B0004020202020204" pitchFamily="34" charset="0"/>
                <a:cs typeface="Times New Roman" panose="02020603050405020304" pitchFamily="18" charset="0"/>
              </a:rPr>
              <a:t>print(singleton1 == singleton2) </a:t>
            </a:r>
            <a:endParaRPr lang="hu-HU" sz="2000" b="1" dirty="0"/>
          </a:p>
        </p:txBody>
      </p:sp>
      <p:sp>
        <p:nvSpPr>
          <p:cNvPr id="10" name="Szövegdoboz 9">
            <a:extLst>
              <a:ext uri="{FF2B5EF4-FFF2-40B4-BE49-F238E27FC236}">
                <a16:creationId xmlns:a16="http://schemas.microsoft.com/office/drawing/2014/main" id="{97C1826F-2FE7-5DF6-38E4-4415B25CD349}"/>
              </a:ext>
            </a:extLst>
          </p:cNvPr>
          <p:cNvSpPr txBox="1"/>
          <p:nvPr/>
        </p:nvSpPr>
        <p:spPr>
          <a:xfrm>
            <a:off x="1709056" y="5977785"/>
            <a:ext cx="4844143" cy="378565"/>
          </a:xfrm>
          <a:prstGeom prst="rect">
            <a:avLst/>
          </a:prstGeom>
          <a:solidFill>
            <a:schemeClr val="accent5">
              <a:lumMod val="20000"/>
              <a:lumOff val="80000"/>
            </a:schemeClr>
          </a:solidFill>
          <a:ln>
            <a:solidFill>
              <a:schemeClr val="accent1"/>
            </a:solidFill>
          </a:ln>
        </p:spPr>
        <p:txBody>
          <a:bodyPr wrap="square">
            <a:spAutoFit/>
          </a:bodyPr>
          <a:lstStyle/>
          <a:p>
            <a:pPr>
              <a:lnSpc>
                <a:spcPct val="107000"/>
              </a:lnSpc>
              <a:spcAft>
                <a:spcPts val="800"/>
              </a:spcAft>
            </a:pPr>
            <a:r>
              <a:rPr lang="hu-HU" sz="1800" kern="100" dirty="0" err="1">
                <a:effectLst/>
                <a:latin typeface="Aptos" panose="020B0004020202020204" pitchFamily="34" charset="0"/>
                <a:ea typeface="Aptos" panose="020B0004020202020204" pitchFamily="34" charset="0"/>
                <a:cs typeface="Times New Roman" panose="02020603050405020304" pitchFamily="18" charset="0"/>
              </a:rPr>
              <a:t>True</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 (ugyanarra a példányra mutatnak)</a:t>
            </a:r>
          </a:p>
        </p:txBody>
      </p:sp>
      <p:sp>
        <p:nvSpPr>
          <p:cNvPr id="12" name="Szövegdoboz 11">
            <a:extLst>
              <a:ext uri="{FF2B5EF4-FFF2-40B4-BE49-F238E27FC236}">
                <a16:creationId xmlns:a16="http://schemas.microsoft.com/office/drawing/2014/main" id="{A438B4BF-0CE0-63BE-85D3-C1374EDCDC8D}"/>
              </a:ext>
            </a:extLst>
          </p:cNvPr>
          <p:cNvSpPr txBox="1"/>
          <p:nvPr/>
        </p:nvSpPr>
        <p:spPr>
          <a:xfrm>
            <a:off x="6977743" y="3235582"/>
            <a:ext cx="4376057" cy="3289106"/>
          </a:xfrm>
          <a:prstGeom prst="rect">
            <a:avLst/>
          </a:prstGeom>
          <a:noFill/>
        </p:spPr>
        <p:txBody>
          <a:bodyPr wrap="square">
            <a:spAutoFit/>
          </a:bodyPr>
          <a:lstStyle/>
          <a:p>
            <a:pPr>
              <a:lnSpc>
                <a:spcPct val="90000"/>
              </a:lnSpc>
              <a:spcAft>
                <a:spcPts val="800"/>
              </a:spcAf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Magyarázat:</a:t>
            </a:r>
            <a:endParaRPr lang="hu-HU"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90000"/>
              </a:lnSpc>
              <a:spcAft>
                <a:spcPts val="800"/>
              </a:spcAft>
              <a:buSzPct val="60000"/>
              <a:buFont typeface="Symbol" panose="05050102010706020507" pitchFamily="18" charset="2"/>
              <a:buChar char=""/>
              <a:tabLst>
                <a:tab pos="457200" algn="l"/>
              </a:tabLs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__</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new</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__() metódus felelős a példány létrehozásáért. Itt ellenőrizzük, hogy már létezik-e az osztály példánya. </a:t>
            </a:r>
          </a:p>
          <a:p>
            <a:pPr marL="342900" lvl="0" indent="-342900">
              <a:lnSpc>
                <a:spcPct val="90000"/>
              </a:lnSpc>
              <a:spcAft>
                <a:spcPts val="800"/>
              </a:spcAft>
              <a:buSzPct val="60000"/>
              <a:buFont typeface="Symbol" panose="05050102010706020507" pitchFamily="18" charset="2"/>
              <a:buChar char=""/>
              <a:tabLst>
                <a:tab pos="457200" algn="l"/>
              </a:tabLs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Ha nem, akkor létrehozzuk, és elmentjük. Ha már létezik, ugyanazt az objektumot adjuk vissza.</a:t>
            </a:r>
          </a:p>
        </p:txBody>
      </p:sp>
    </p:spTree>
    <p:extLst>
      <p:ext uri="{BB962C8B-B14F-4D97-AF65-F5344CB8AC3E}">
        <p14:creationId xmlns:p14="http://schemas.microsoft.com/office/powerpoint/2010/main" val="3405154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CE009B55-2190-005D-042A-367296DA6EC8}"/>
              </a:ext>
            </a:extLst>
          </p:cNvPr>
          <p:cNvSpPr>
            <a:spLocks noGrp="1"/>
          </p:cNvSpPr>
          <p:nvPr>
            <p:ph type="sldNum" sz="quarter" idx="12"/>
          </p:nvPr>
        </p:nvSpPr>
        <p:spPr/>
        <p:txBody>
          <a:bodyPr/>
          <a:lstStyle/>
          <a:p>
            <a:fld id="{01AC6B40-9665-4BAE-B750-5A40CB73215F}" type="slidenum">
              <a:rPr lang="hu-HU" smtClean="0"/>
              <a:t>31</a:t>
            </a:fld>
            <a:endParaRPr lang="hu-HU"/>
          </a:p>
        </p:txBody>
      </p:sp>
      <p:sp>
        <p:nvSpPr>
          <p:cNvPr id="4" name="Szövegdoboz 3">
            <a:extLst>
              <a:ext uri="{FF2B5EF4-FFF2-40B4-BE49-F238E27FC236}">
                <a16:creationId xmlns:a16="http://schemas.microsoft.com/office/drawing/2014/main" id="{AF9583BB-5DA2-10A8-1192-DCF966B94C68}"/>
              </a:ext>
            </a:extLst>
          </p:cNvPr>
          <p:cNvSpPr txBox="1"/>
          <p:nvPr/>
        </p:nvSpPr>
        <p:spPr>
          <a:xfrm>
            <a:off x="729343" y="136525"/>
            <a:ext cx="11190515" cy="1579920"/>
          </a:xfrm>
          <a:prstGeom prst="rect">
            <a:avLst/>
          </a:prstGeom>
          <a:noFill/>
        </p:spPr>
        <p:txBody>
          <a:bodyPr wrap="square">
            <a:spAutoFit/>
          </a:bodyPr>
          <a:lstStyle/>
          <a:p>
            <a:pPr>
              <a:lnSpc>
                <a:spcPct val="90000"/>
              </a:lnSpc>
              <a:spcAft>
                <a:spcPts val="800"/>
              </a:spcAft>
            </a:pP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2. </a:t>
            </a:r>
            <a:r>
              <a:rPr lang="hu-HU" sz="2800" b="1" kern="100" dirty="0" err="1">
                <a:effectLst/>
                <a:latin typeface="Times New Roman" panose="02020603050405020304" pitchFamily="18" charset="0"/>
                <a:ea typeface="Aptos" panose="020B0004020202020204" pitchFamily="34" charset="0"/>
                <a:cs typeface="Times New Roman" panose="02020603050405020304" pitchFamily="18" charset="0"/>
              </a:rPr>
              <a:t>Factory</a:t>
            </a: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 minta</a:t>
            </a:r>
            <a:endParaRPr lang="hu-HU" sz="2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90000"/>
              </a:lnSpc>
              <a:spcAft>
                <a:spcPts val="800"/>
              </a:spcAf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400" b="1" kern="100" dirty="0" err="1">
                <a:effectLst/>
                <a:latin typeface="Times New Roman" panose="02020603050405020304" pitchFamily="18" charset="0"/>
                <a:ea typeface="Aptos" panose="020B0004020202020204" pitchFamily="34" charset="0"/>
                <a:cs typeface="Times New Roman" panose="02020603050405020304" pitchFamily="18" charset="0"/>
              </a:rPr>
              <a:t>Factory</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minta egy általános megoldás arra, hogy egy osztály objektumokat hozzon létre, anélkül, hogy kifejezetten meghatároznánk az objektum pontos típusát. </a:t>
            </a:r>
            <a:b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Ezáltal az objektumok létrehozása elválik a konkrét implementációtól.</a:t>
            </a:r>
          </a:p>
        </p:txBody>
      </p:sp>
      <p:sp>
        <p:nvSpPr>
          <p:cNvPr id="6" name="Szövegdoboz 5">
            <a:extLst>
              <a:ext uri="{FF2B5EF4-FFF2-40B4-BE49-F238E27FC236}">
                <a16:creationId xmlns:a16="http://schemas.microsoft.com/office/drawing/2014/main" id="{CC786D17-EFD8-0166-4DF3-B2EAC4DA263C}"/>
              </a:ext>
            </a:extLst>
          </p:cNvPr>
          <p:cNvSpPr txBox="1"/>
          <p:nvPr/>
        </p:nvSpPr>
        <p:spPr>
          <a:xfrm>
            <a:off x="1458686" y="1766436"/>
            <a:ext cx="6096000" cy="4780026"/>
          </a:xfrm>
          <a:prstGeom prst="rect">
            <a:avLst/>
          </a:prstGeom>
          <a:noFill/>
          <a:ln>
            <a:solidFill>
              <a:schemeClr val="accent1"/>
            </a:solidFill>
          </a:ln>
        </p:spPr>
        <p:txBody>
          <a:bodyPr wrap="square">
            <a:spAutoFit/>
          </a:bodyPr>
          <a:lstStyle/>
          <a:p>
            <a:pPr>
              <a:lnSpc>
                <a:spcPct val="8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Autó:</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vezet(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"Az autó halad."</a:t>
            </a:r>
          </a:p>
          <a:p>
            <a:pPr>
              <a:lnSpc>
                <a:spcPct val="8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Motor:</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vezet(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 motor száguld."</a:t>
            </a:r>
          </a:p>
          <a:p>
            <a:pPr>
              <a:lnSpc>
                <a:spcPct val="8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JárműFactory</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@staticmethod</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jármű_létrehoz</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(típus):</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típus == "autó":</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Autó()</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elif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típus == "motor":</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Motor()</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else</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raise</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ValueError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("Ismeretlen járműtípus")</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jármű1 =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JárműFactory.jármű_létrehoz</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("autó")</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jármű2 =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JárműFactory.jármű_létrehoz</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("motor")</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print(jármű1.vezet())  </a:t>
            </a:r>
            <a:endParaRPr lang="hu-HU" sz="2000" b="1" kern="100" dirty="0">
              <a:latin typeface="Aptos" panose="020B0004020202020204" pitchFamily="34" charset="0"/>
              <a:ea typeface="Aptos" panose="020B0004020202020204" pitchFamily="34" charset="0"/>
              <a:cs typeface="Times New Roman" panose="02020603050405020304" pitchFamily="18" charset="0"/>
            </a:endParaRPr>
          </a:p>
          <a:p>
            <a:pPr>
              <a:lnSpc>
                <a:spcPct val="80000"/>
              </a:lnSpc>
            </a:pPr>
            <a:r>
              <a:rPr lang="hu-HU" sz="2000" b="1" dirty="0">
                <a:effectLst/>
                <a:latin typeface="Aptos" panose="020B0004020202020204" pitchFamily="34" charset="0"/>
                <a:ea typeface="Aptos" panose="020B0004020202020204" pitchFamily="34" charset="0"/>
                <a:cs typeface="Times New Roman" panose="02020603050405020304" pitchFamily="18" charset="0"/>
              </a:rPr>
              <a:t>print(jármű2.vezet()) </a:t>
            </a:r>
            <a:endParaRPr lang="hu-HU" sz="2000" b="1" dirty="0"/>
          </a:p>
        </p:txBody>
      </p:sp>
      <p:sp>
        <p:nvSpPr>
          <p:cNvPr id="8" name="Szövegdoboz 7">
            <a:extLst>
              <a:ext uri="{FF2B5EF4-FFF2-40B4-BE49-F238E27FC236}">
                <a16:creationId xmlns:a16="http://schemas.microsoft.com/office/drawing/2014/main" id="{FBAE3DF1-823B-E585-1636-2769F84D26C3}"/>
              </a:ext>
            </a:extLst>
          </p:cNvPr>
          <p:cNvSpPr txBox="1"/>
          <p:nvPr/>
        </p:nvSpPr>
        <p:spPr>
          <a:xfrm>
            <a:off x="6096000" y="6127210"/>
            <a:ext cx="2133600" cy="594265"/>
          </a:xfrm>
          <a:prstGeom prst="rect">
            <a:avLst/>
          </a:prstGeom>
          <a:solidFill>
            <a:schemeClr val="accent5">
              <a:lumMod val="20000"/>
              <a:lumOff val="80000"/>
            </a:schemeClr>
          </a:solidFill>
          <a:ln>
            <a:solidFill>
              <a:schemeClr val="accent1"/>
            </a:solidFill>
          </a:ln>
        </p:spPr>
        <p:txBody>
          <a:bodyPr wrap="square">
            <a:spAutoFit/>
          </a:bodyPr>
          <a:lstStyle/>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Az autó halad.</a:t>
            </a:r>
          </a:p>
          <a:p>
            <a:pPr>
              <a:lnSpc>
                <a:spcPct val="80000"/>
              </a:lnSpc>
            </a:pPr>
            <a:r>
              <a:rPr lang="hu-HU" sz="2000" b="1" dirty="0">
                <a:effectLst/>
                <a:latin typeface="Aptos" panose="020B0004020202020204" pitchFamily="34" charset="0"/>
                <a:ea typeface="Aptos" panose="020B0004020202020204" pitchFamily="34" charset="0"/>
                <a:cs typeface="Times New Roman" panose="02020603050405020304" pitchFamily="18" charset="0"/>
              </a:rPr>
              <a:t>A motor száguld.</a:t>
            </a: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Szövegdoboz 9">
            <a:extLst>
              <a:ext uri="{FF2B5EF4-FFF2-40B4-BE49-F238E27FC236}">
                <a16:creationId xmlns:a16="http://schemas.microsoft.com/office/drawing/2014/main" id="{0811520D-2FA4-45BA-E4C4-4891A730BB2F}"/>
              </a:ext>
            </a:extLst>
          </p:cNvPr>
          <p:cNvSpPr txBox="1"/>
          <p:nvPr/>
        </p:nvSpPr>
        <p:spPr>
          <a:xfrm>
            <a:off x="7652657" y="2277274"/>
            <a:ext cx="4103914" cy="3289106"/>
          </a:xfrm>
          <a:prstGeom prst="rect">
            <a:avLst/>
          </a:prstGeom>
          <a:noFill/>
        </p:spPr>
        <p:txBody>
          <a:bodyPr wrap="square">
            <a:spAutoFit/>
          </a:bodyPr>
          <a:lstStyle/>
          <a:p>
            <a:pPr>
              <a:lnSpc>
                <a:spcPct val="90000"/>
              </a:lnSpc>
              <a:spcAft>
                <a:spcPts val="800"/>
              </a:spcAf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Magyarázat:</a:t>
            </a:r>
            <a:endParaRPr lang="hu-HU"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90000"/>
              </a:lnSpc>
              <a:spcAft>
                <a:spcPts val="800"/>
              </a:spcAft>
              <a:buSzPct val="100000"/>
              <a:buFont typeface="Arial" panose="020B0604020202020204" pitchFamily="34" charset="0"/>
              <a:buChar char="•"/>
              <a:tabLst>
                <a:tab pos="457200" algn="l"/>
              </a:tabLs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400" b="1" kern="100" dirty="0" err="1">
                <a:effectLst/>
                <a:latin typeface="Times New Roman" panose="02020603050405020304" pitchFamily="18" charset="0"/>
                <a:ea typeface="Aptos" panose="020B0004020202020204" pitchFamily="34" charset="0"/>
                <a:cs typeface="Times New Roman" panose="02020603050405020304" pitchFamily="18" charset="0"/>
              </a:rPr>
              <a:t>Factory</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 minta</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lehetővé teszi, hogy anélkül hozzunk létre objektumokat, hogy konkrétan meg kellene adnunk az objektum típusát a kód minden részében. </a:t>
            </a:r>
          </a:p>
          <a:p>
            <a:pPr marL="342900" lvl="0" indent="-342900">
              <a:lnSpc>
                <a:spcPct val="90000"/>
              </a:lnSpc>
              <a:spcAft>
                <a:spcPts val="800"/>
              </a:spcAft>
              <a:buSzPct val="100000"/>
              <a:buFont typeface="Arial" panose="020B0604020202020204" pitchFamily="34" charset="0"/>
              <a:buChar char="•"/>
              <a:tabLst>
                <a:tab pos="457200" algn="l"/>
              </a:tabLs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Factory</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osztály dönt az objektum típusáról.</a:t>
            </a:r>
          </a:p>
        </p:txBody>
      </p:sp>
    </p:spTree>
    <p:extLst>
      <p:ext uri="{BB962C8B-B14F-4D97-AF65-F5344CB8AC3E}">
        <p14:creationId xmlns:p14="http://schemas.microsoft.com/office/powerpoint/2010/main" val="4093673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ED25CA92-ACB2-5C24-9926-B180281C64DC}"/>
              </a:ext>
            </a:extLst>
          </p:cNvPr>
          <p:cNvSpPr>
            <a:spLocks noGrp="1"/>
          </p:cNvSpPr>
          <p:nvPr>
            <p:ph type="sldNum" sz="quarter" idx="12"/>
          </p:nvPr>
        </p:nvSpPr>
        <p:spPr>
          <a:xfrm>
            <a:off x="8610600" y="6436174"/>
            <a:ext cx="2743200" cy="365125"/>
          </a:xfrm>
        </p:spPr>
        <p:txBody>
          <a:bodyPr/>
          <a:lstStyle/>
          <a:p>
            <a:fld id="{01AC6B40-9665-4BAE-B750-5A40CB73215F}" type="slidenum">
              <a:rPr lang="hu-HU" smtClean="0"/>
              <a:t>32</a:t>
            </a:fld>
            <a:endParaRPr lang="hu-HU"/>
          </a:p>
        </p:txBody>
      </p:sp>
      <p:sp>
        <p:nvSpPr>
          <p:cNvPr id="4" name="Szövegdoboz 3">
            <a:extLst>
              <a:ext uri="{FF2B5EF4-FFF2-40B4-BE49-F238E27FC236}">
                <a16:creationId xmlns:a16="http://schemas.microsoft.com/office/drawing/2014/main" id="{2EC61C3D-B0E6-D2E9-E4BD-E584D274C225}"/>
              </a:ext>
            </a:extLst>
          </p:cNvPr>
          <p:cNvSpPr txBox="1"/>
          <p:nvPr/>
        </p:nvSpPr>
        <p:spPr>
          <a:xfrm>
            <a:off x="500743" y="239263"/>
            <a:ext cx="11190514" cy="522259"/>
          </a:xfrm>
          <a:prstGeom prst="rect">
            <a:avLst/>
          </a:prstGeom>
          <a:noFill/>
        </p:spPr>
        <p:txBody>
          <a:bodyPr wrap="square">
            <a:spAutoFit/>
          </a:bodyPr>
          <a:lstStyle/>
          <a:p>
            <a:pPr>
              <a:lnSpc>
                <a:spcPct val="107000"/>
              </a:lnSpc>
              <a:spcAft>
                <a:spcPts val="800"/>
              </a:spcAft>
            </a:pP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3. </a:t>
            </a:r>
            <a:r>
              <a:rPr lang="hu-HU" sz="2800" b="1" kern="100" dirty="0" err="1">
                <a:effectLst/>
                <a:latin typeface="Times New Roman" panose="02020603050405020304" pitchFamily="18" charset="0"/>
                <a:ea typeface="Aptos" panose="020B0004020202020204" pitchFamily="34" charset="0"/>
                <a:cs typeface="Times New Roman" panose="02020603050405020304" pitchFamily="18" charset="0"/>
              </a:rPr>
              <a:t>Builder</a:t>
            </a: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 minta</a:t>
            </a:r>
            <a:endParaRPr lang="hu-HU" sz="2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Szövegdoboz 5">
            <a:extLst>
              <a:ext uri="{FF2B5EF4-FFF2-40B4-BE49-F238E27FC236}">
                <a16:creationId xmlns:a16="http://schemas.microsoft.com/office/drawing/2014/main" id="{C7D4AE5F-9A9F-2A01-83C7-75389940DD2C}"/>
              </a:ext>
            </a:extLst>
          </p:cNvPr>
          <p:cNvSpPr txBox="1"/>
          <p:nvPr/>
        </p:nvSpPr>
        <p:spPr>
          <a:xfrm>
            <a:off x="402770" y="772886"/>
            <a:ext cx="7195459" cy="5715219"/>
          </a:xfrm>
          <a:prstGeom prst="rect">
            <a:avLst/>
          </a:prstGeom>
          <a:noFill/>
          <a:ln>
            <a:solidFill>
              <a:schemeClr val="accent1"/>
            </a:solidFill>
          </a:ln>
        </p:spPr>
        <p:txBody>
          <a:bodyPr wrap="square">
            <a:spAutoFit/>
          </a:bodyPr>
          <a:lstStyle/>
          <a:p>
            <a:pPr>
              <a:lnSpc>
                <a:spcPct val="80000"/>
              </a:lnSpc>
            </a:pP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Ház:</a:t>
            </a: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init</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self.alap</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None</a:t>
            </a:r>
            <a:endParaRPr lang="hu-HU" sz="19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self.falak</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None</a:t>
            </a:r>
            <a:endParaRPr lang="hu-HU" sz="19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self.tető</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None</a:t>
            </a:r>
            <a:endParaRPr lang="hu-HU" sz="19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str</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f"Alap</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self.alap</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Falak: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self.falak</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Tető: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self.tető</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HázÉpítő</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init</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self.ház</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 Ház()</a:t>
            </a: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alap_épít</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self.ház.alap</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 "Betonalap"</a:t>
            </a: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endParaRPr lang="hu-HU" sz="19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falak_épít</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self.ház.falak</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 "Tégla falak"</a:t>
            </a: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endParaRPr lang="hu-HU" sz="19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tető_</a:t>
            </a:r>
            <a:r>
              <a:rPr lang="hu-HU" sz="1900" b="1" kern="100" dirty="0" err="1">
                <a:latin typeface="Aptos" panose="020B0004020202020204" pitchFamily="34" charset="0"/>
                <a:ea typeface="Aptos" panose="020B0004020202020204" pitchFamily="34" charset="0"/>
                <a:cs typeface="Times New Roman" panose="02020603050405020304" pitchFamily="18" charset="0"/>
              </a:rPr>
              <a:t>é</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pít</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self.ház.tető</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 "Cseréptető"</a:t>
            </a: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endParaRPr lang="hu-HU" sz="19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get_ház</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self.ház</a:t>
            </a:r>
            <a:endParaRPr lang="hu-HU" sz="19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házépítő =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HázÉpítő</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ház =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házépí</a:t>
            </a:r>
            <a:r>
              <a:rPr lang="hu-HU" sz="1900" b="1" kern="100" dirty="0" err="1">
                <a:latin typeface="Aptos" panose="020B0004020202020204" pitchFamily="34" charset="0"/>
                <a:ea typeface="Aptos" panose="020B0004020202020204" pitchFamily="34" charset="0"/>
                <a:cs typeface="Times New Roman" panose="02020603050405020304" pitchFamily="18" charset="0"/>
              </a:rPr>
              <a:t>tő</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.alap_épít</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falak_épít</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tető_</a:t>
            </a:r>
            <a:r>
              <a:rPr lang="hu-HU" sz="1900" b="1" kern="100" dirty="0" err="1">
                <a:latin typeface="Aptos" panose="020B0004020202020204" pitchFamily="34" charset="0"/>
                <a:ea typeface="Aptos" panose="020B0004020202020204" pitchFamily="34" charset="0"/>
                <a:cs typeface="Times New Roman" panose="02020603050405020304" pitchFamily="18" charset="0"/>
              </a:rPr>
              <a:t>é</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pít</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get_ház</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1900" b="1" dirty="0">
                <a:effectLst/>
                <a:latin typeface="Aptos" panose="020B0004020202020204" pitchFamily="34" charset="0"/>
                <a:ea typeface="Aptos" panose="020B0004020202020204" pitchFamily="34" charset="0"/>
                <a:cs typeface="Times New Roman" panose="02020603050405020304" pitchFamily="18" charset="0"/>
              </a:rPr>
              <a:t>print(ház) </a:t>
            </a:r>
            <a:endParaRPr lang="hu-HU" sz="1900" b="1" dirty="0"/>
          </a:p>
        </p:txBody>
      </p:sp>
      <p:sp>
        <p:nvSpPr>
          <p:cNvPr id="8" name="Szövegdoboz 7">
            <a:extLst>
              <a:ext uri="{FF2B5EF4-FFF2-40B4-BE49-F238E27FC236}">
                <a16:creationId xmlns:a16="http://schemas.microsoft.com/office/drawing/2014/main" id="{2A8A9002-7B8D-8FF8-3BA2-D9BBA2B22DD1}"/>
              </a:ext>
            </a:extLst>
          </p:cNvPr>
          <p:cNvSpPr txBox="1"/>
          <p:nvPr/>
        </p:nvSpPr>
        <p:spPr>
          <a:xfrm>
            <a:off x="7815942" y="761522"/>
            <a:ext cx="3973287" cy="2677656"/>
          </a:xfrm>
          <a:prstGeom prst="rect">
            <a:avLst/>
          </a:prstGeom>
          <a:noFill/>
        </p:spPr>
        <p:txBody>
          <a:bodyPr wrap="square">
            <a:spAutoFit/>
          </a:bodyPr>
          <a:lstStyle/>
          <a:p>
            <a:pPr>
              <a:spcAft>
                <a:spcPts val="800"/>
              </a:spcAf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400" b="1" kern="100" dirty="0" err="1">
                <a:effectLst/>
                <a:latin typeface="Times New Roman" panose="02020603050405020304" pitchFamily="18" charset="0"/>
                <a:ea typeface="Aptos" panose="020B0004020202020204" pitchFamily="34" charset="0"/>
                <a:cs typeface="Times New Roman" panose="02020603050405020304" pitchFamily="18" charset="0"/>
              </a:rPr>
              <a:t>Builder</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minta összetett objektumok lépésenkénti létrehozására szolgál. Olyan esetekben hasznos, amikor egy objektumot több lépésben kell felépíteni, és a konstrukció folyamata bonyolult.</a:t>
            </a:r>
          </a:p>
        </p:txBody>
      </p:sp>
      <p:sp>
        <p:nvSpPr>
          <p:cNvPr id="10" name="Szövegdoboz 9">
            <a:extLst>
              <a:ext uri="{FF2B5EF4-FFF2-40B4-BE49-F238E27FC236}">
                <a16:creationId xmlns:a16="http://schemas.microsoft.com/office/drawing/2014/main" id="{574C4820-A4A3-4F00-A321-4232834F7186}"/>
              </a:ext>
            </a:extLst>
          </p:cNvPr>
          <p:cNvSpPr txBox="1"/>
          <p:nvPr/>
        </p:nvSpPr>
        <p:spPr>
          <a:xfrm>
            <a:off x="2329541" y="6269262"/>
            <a:ext cx="6096000" cy="384721"/>
          </a:xfrm>
          <a:prstGeom prst="rect">
            <a:avLst/>
          </a:prstGeom>
          <a:solidFill>
            <a:schemeClr val="accent5">
              <a:lumMod val="20000"/>
              <a:lumOff val="80000"/>
            </a:schemeClr>
          </a:solidFill>
          <a:ln>
            <a:solidFill>
              <a:schemeClr val="accent1"/>
            </a:solidFill>
          </a:ln>
        </p:spPr>
        <p:txBody>
          <a:bodyPr wrap="square">
            <a:spAutoFit/>
          </a:bodyPr>
          <a:lstStyle/>
          <a:p>
            <a:r>
              <a:rPr lang="hu-HU" sz="1900" b="1" dirty="0">
                <a:effectLst/>
                <a:latin typeface="Aptos" panose="020B0004020202020204" pitchFamily="34" charset="0"/>
                <a:ea typeface="Aptos" panose="020B0004020202020204" pitchFamily="34" charset="0"/>
                <a:cs typeface="Times New Roman" panose="02020603050405020304" pitchFamily="18" charset="0"/>
              </a:rPr>
              <a:t>Alap: Betonalap, Falak: Tégla falak, Tető: Cseréptető</a:t>
            </a:r>
            <a:endParaRPr lang="hu-HU" sz="1900" b="1" dirty="0"/>
          </a:p>
        </p:txBody>
      </p:sp>
      <p:sp>
        <p:nvSpPr>
          <p:cNvPr id="12" name="Szövegdoboz 11">
            <a:extLst>
              <a:ext uri="{FF2B5EF4-FFF2-40B4-BE49-F238E27FC236}">
                <a16:creationId xmlns:a16="http://schemas.microsoft.com/office/drawing/2014/main" id="{063F0439-606B-D460-13CE-D11419AA256F}"/>
              </a:ext>
            </a:extLst>
          </p:cNvPr>
          <p:cNvSpPr txBox="1"/>
          <p:nvPr/>
        </p:nvSpPr>
        <p:spPr>
          <a:xfrm>
            <a:off x="7815942" y="3702905"/>
            <a:ext cx="3973288" cy="2252091"/>
          </a:xfrm>
          <a:prstGeom prst="rect">
            <a:avLst/>
          </a:prstGeom>
          <a:noFill/>
        </p:spPr>
        <p:txBody>
          <a:bodyPr wrap="square">
            <a:spAutoFit/>
          </a:bodyPr>
          <a:lstStyle/>
          <a:p>
            <a:pPr>
              <a:lnSpc>
                <a:spcPct val="107000"/>
              </a:lnSpc>
              <a:spcAft>
                <a:spcPts val="800"/>
              </a:spcAf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Magyarázat:</a:t>
            </a:r>
            <a:endParaRPr lang="hu-HU"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lnSpc>
                <a:spcPct val="90000"/>
              </a:lnSpc>
              <a:buSzPts val="1000"/>
              <a:tabLst>
                <a:tab pos="457200" algn="l"/>
              </a:tabLs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400" b="1" kern="100" dirty="0" err="1">
                <a:effectLst/>
                <a:latin typeface="Times New Roman" panose="02020603050405020304" pitchFamily="18" charset="0"/>
                <a:ea typeface="Aptos" panose="020B0004020202020204" pitchFamily="34" charset="0"/>
                <a:cs typeface="Times New Roman" panose="02020603050405020304" pitchFamily="18" charset="0"/>
              </a:rPr>
              <a:t>Builder</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 minta</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lehetővé teszi, hogy egy összetett objektumot (ebben az esetben egy házat) lépésenként építsünk fel.</a:t>
            </a:r>
          </a:p>
        </p:txBody>
      </p:sp>
    </p:spTree>
    <p:extLst>
      <p:ext uri="{BB962C8B-B14F-4D97-AF65-F5344CB8AC3E}">
        <p14:creationId xmlns:p14="http://schemas.microsoft.com/office/powerpoint/2010/main" val="292976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B4F7703-8F09-3D68-E766-40F0731F8315}"/>
              </a:ext>
            </a:extLst>
          </p:cNvPr>
          <p:cNvSpPr>
            <a:spLocks noGrp="1"/>
          </p:cNvSpPr>
          <p:nvPr>
            <p:ph type="title"/>
          </p:nvPr>
        </p:nvSpPr>
        <p:spPr>
          <a:xfrm>
            <a:off x="527957" y="353255"/>
            <a:ext cx="10515600" cy="603704"/>
          </a:xfrm>
        </p:spPr>
        <p:txBody>
          <a:bodyPr>
            <a:normAutofit/>
          </a:bodyPr>
          <a:lstStyle/>
          <a:p>
            <a:r>
              <a:rPr lang="hu-HU" sz="3000" b="1" kern="100" dirty="0">
                <a:effectLst/>
                <a:latin typeface="Times New Roman" panose="02020603050405020304" pitchFamily="18" charset="0"/>
                <a:ea typeface="Aptos" panose="020B0004020202020204" pitchFamily="34" charset="0"/>
                <a:cs typeface="Times New Roman" panose="02020603050405020304" pitchFamily="18" charset="0"/>
              </a:rPr>
              <a:t>Strukturális tervezési </a:t>
            </a:r>
            <a:r>
              <a:rPr lang="hu-HU" sz="3000" b="1" kern="100" dirty="0">
                <a:latin typeface="Times New Roman" panose="02020603050405020304" pitchFamily="18" charset="0"/>
                <a:ea typeface="Aptos" panose="020B0004020202020204" pitchFamily="34" charset="0"/>
                <a:cs typeface="Times New Roman" panose="02020603050405020304" pitchFamily="18" charset="0"/>
              </a:rPr>
              <a:t>m</a:t>
            </a:r>
            <a:r>
              <a:rPr lang="hu-HU" sz="3000" b="1" kern="100" dirty="0">
                <a:effectLst/>
                <a:latin typeface="Times New Roman" panose="02020603050405020304" pitchFamily="18" charset="0"/>
                <a:ea typeface="Aptos" panose="020B0004020202020204" pitchFamily="34" charset="0"/>
                <a:cs typeface="Times New Roman" panose="02020603050405020304" pitchFamily="18" charset="0"/>
              </a:rPr>
              <a:t>inták</a:t>
            </a:r>
            <a:endParaRPr lang="hu-HU" sz="3000" dirty="0">
              <a:latin typeface="Times New Roman" panose="02020603050405020304" pitchFamily="18" charset="0"/>
              <a:cs typeface="Times New Roman" panose="02020603050405020304" pitchFamily="18" charset="0"/>
            </a:endParaRPr>
          </a:p>
        </p:txBody>
      </p:sp>
      <p:sp>
        <p:nvSpPr>
          <p:cNvPr id="4" name="Dia számának helye 3">
            <a:extLst>
              <a:ext uri="{FF2B5EF4-FFF2-40B4-BE49-F238E27FC236}">
                <a16:creationId xmlns:a16="http://schemas.microsoft.com/office/drawing/2014/main" id="{174BF8AC-60F5-4B4F-045D-A85ED47274E7}"/>
              </a:ext>
            </a:extLst>
          </p:cNvPr>
          <p:cNvSpPr>
            <a:spLocks noGrp="1"/>
          </p:cNvSpPr>
          <p:nvPr>
            <p:ph type="sldNum" sz="quarter" idx="12"/>
          </p:nvPr>
        </p:nvSpPr>
        <p:spPr/>
        <p:txBody>
          <a:bodyPr/>
          <a:lstStyle/>
          <a:p>
            <a:fld id="{01AC6B40-9665-4BAE-B750-5A40CB73215F}" type="slidenum">
              <a:rPr lang="hu-HU" smtClean="0"/>
              <a:t>33</a:t>
            </a:fld>
            <a:endParaRPr lang="hu-HU"/>
          </a:p>
        </p:txBody>
      </p:sp>
      <p:sp>
        <p:nvSpPr>
          <p:cNvPr id="6" name="Szövegdoboz 5">
            <a:extLst>
              <a:ext uri="{FF2B5EF4-FFF2-40B4-BE49-F238E27FC236}">
                <a16:creationId xmlns:a16="http://schemas.microsoft.com/office/drawing/2014/main" id="{7CBA09D3-AA53-7C53-7BFB-4EDF5AE64B74}"/>
              </a:ext>
            </a:extLst>
          </p:cNvPr>
          <p:cNvSpPr txBox="1"/>
          <p:nvPr/>
        </p:nvSpPr>
        <p:spPr>
          <a:xfrm>
            <a:off x="527957" y="956959"/>
            <a:ext cx="11136085" cy="1289648"/>
          </a:xfrm>
          <a:prstGeom prst="rect">
            <a:avLst/>
          </a:prstGeom>
          <a:noFill/>
        </p:spPr>
        <p:txBody>
          <a:bodyPr wrap="square">
            <a:spAutoFit/>
          </a:bodyPr>
          <a:lstStyle/>
          <a:p>
            <a:pPr>
              <a:lnSpc>
                <a:spcPct val="90000"/>
              </a:lnSpc>
              <a:spcAft>
                <a:spcPts val="800"/>
              </a:spcAf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strukturális minták</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az osztályok és objektumok közötti kapcsolatok kezelésére fókuszálnak, így megkönnyítik a nagyobb rendszerek felépítését és összekapcsolását.</a:t>
            </a:r>
          </a:p>
          <a:p>
            <a:pPr>
              <a:lnSpc>
                <a:spcPct val="107000"/>
              </a:lnSpc>
              <a:spcAft>
                <a:spcPts val="800"/>
              </a:spcAft>
            </a:pP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1. Adapter minta</a:t>
            </a:r>
            <a:endParaRPr lang="hu-HU" sz="2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8" name="Szövegdoboz 7">
            <a:extLst>
              <a:ext uri="{FF2B5EF4-FFF2-40B4-BE49-F238E27FC236}">
                <a16:creationId xmlns:a16="http://schemas.microsoft.com/office/drawing/2014/main" id="{05973FCA-6363-77E2-FB83-B1613DC2B7BA}"/>
              </a:ext>
            </a:extLst>
          </p:cNvPr>
          <p:cNvSpPr txBox="1"/>
          <p:nvPr/>
        </p:nvSpPr>
        <p:spPr>
          <a:xfrm>
            <a:off x="838200" y="2296917"/>
            <a:ext cx="5377543" cy="3778150"/>
          </a:xfrm>
          <a:prstGeom prst="rect">
            <a:avLst/>
          </a:prstGeom>
          <a:noFill/>
          <a:ln>
            <a:solidFill>
              <a:schemeClr val="accent1"/>
            </a:solidFill>
          </a:ln>
        </p:spPr>
        <p:txBody>
          <a:bodyPr wrap="square">
            <a:spAutoFit/>
          </a:bodyPr>
          <a:lstStyle/>
          <a:p>
            <a:pPr>
              <a:lnSpc>
                <a:spcPct val="90000"/>
              </a:lnSpc>
            </a:pP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EurópaiDugasz</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csatlakoztat(</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"Európai dugasz csatlakoztatva."</a:t>
            </a:r>
          </a:p>
          <a:p>
            <a:pPr>
              <a:lnSpc>
                <a:spcPct val="90000"/>
              </a:lnSpc>
            </a:pP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AmerikaiDugasz</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plug_in</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"Amerikai dugasz csatlakoztatva."</a:t>
            </a:r>
          </a:p>
          <a:p>
            <a:pPr>
              <a:lnSpc>
                <a:spcPct val="90000"/>
              </a:lnSpc>
            </a:pP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Adapter:</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init</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amerikai_dugasz</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self.amerikai_dugasz</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amerikai_dugasz</a:t>
            </a:r>
            <a:endParaRPr lang="hu-HU" sz="19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csatlakoztat(</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self.amerikai_dugasz.plug_in</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amerikai_dugasz</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AmerikaiDugasz</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adapter = Adapter(</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amerikai_dugasz</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900" b="1" dirty="0">
                <a:effectLst/>
                <a:latin typeface="Aptos" panose="020B0004020202020204" pitchFamily="34" charset="0"/>
                <a:ea typeface="Aptos" panose="020B0004020202020204" pitchFamily="34" charset="0"/>
                <a:cs typeface="Times New Roman" panose="02020603050405020304" pitchFamily="18" charset="0"/>
              </a:rPr>
              <a:t>print(</a:t>
            </a:r>
            <a:r>
              <a:rPr lang="hu-HU" sz="1900" b="1" dirty="0" err="1">
                <a:effectLst/>
                <a:latin typeface="Aptos" panose="020B0004020202020204" pitchFamily="34" charset="0"/>
                <a:ea typeface="Aptos" panose="020B0004020202020204" pitchFamily="34" charset="0"/>
                <a:cs typeface="Times New Roman" panose="02020603050405020304" pitchFamily="18" charset="0"/>
              </a:rPr>
              <a:t>adapter.csatlakoztat</a:t>
            </a:r>
            <a:r>
              <a:rPr lang="hu-HU" sz="1900" b="1" dirty="0">
                <a:effectLst/>
                <a:latin typeface="Aptos" panose="020B0004020202020204" pitchFamily="34" charset="0"/>
                <a:ea typeface="Aptos" panose="020B0004020202020204" pitchFamily="34" charset="0"/>
                <a:cs typeface="Times New Roman" panose="02020603050405020304" pitchFamily="18" charset="0"/>
              </a:rPr>
              <a:t>()) </a:t>
            </a:r>
            <a:endParaRPr lang="hu-HU" sz="1900" b="1" dirty="0"/>
          </a:p>
        </p:txBody>
      </p:sp>
      <p:sp>
        <p:nvSpPr>
          <p:cNvPr id="10" name="Szövegdoboz 9">
            <a:extLst>
              <a:ext uri="{FF2B5EF4-FFF2-40B4-BE49-F238E27FC236}">
                <a16:creationId xmlns:a16="http://schemas.microsoft.com/office/drawing/2014/main" id="{72278689-739A-1072-52C2-CBFD4ED7B99F}"/>
              </a:ext>
            </a:extLst>
          </p:cNvPr>
          <p:cNvSpPr txBox="1"/>
          <p:nvPr/>
        </p:nvSpPr>
        <p:spPr>
          <a:xfrm>
            <a:off x="2503714" y="6110907"/>
            <a:ext cx="3712029" cy="378565"/>
          </a:xfrm>
          <a:prstGeom prst="rect">
            <a:avLst/>
          </a:prstGeom>
          <a:solidFill>
            <a:schemeClr val="accent5">
              <a:lumMod val="20000"/>
              <a:lumOff val="80000"/>
            </a:schemeClr>
          </a:solidFill>
          <a:ln>
            <a:solidFill>
              <a:schemeClr val="accent1"/>
            </a:solidFill>
          </a:ln>
        </p:spPr>
        <p:txBody>
          <a:bodyPr wrap="square">
            <a:spAutoFit/>
          </a:bodyPr>
          <a:lstStyle/>
          <a:p>
            <a:pPr>
              <a:lnSpc>
                <a:spcPct val="107000"/>
              </a:lnSpc>
              <a:spcAft>
                <a:spcPts val="800"/>
              </a:spcAft>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Amerikai dugasz csatlakoztatva</a:t>
            </a:r>
            <a:r>
              <a:rPr lang="hu-HU" sz="1800" kern="100" dirty="0">
                <a:effectLst/>
                <a:latin typeface="Aptos" panose="020B0004020202020204" pitchFamily="34" charset="0"/>
                <a:ea typeface="Aptos" panose="020B0004020202020204" pitchFamily="34" charset="0"/>
                <a:cs typeface="Times New Roman" panose="02020603050405020304" pitchFamily="18" charset="0"/>
              </a:rPr>
              <a:t>.</a:t>
            </a:r>
          </a:p>
        </p:txBody>
      </p:sp>
      <p:sp>
        <p:nvSpPr>
          <p:cNvPr id="12" name="Szövegdoboz 11">
            <a:extLst>
              <a:ext uri="{FF2B5EF4-FFF2-40B4-BE49-F238E27FC236}">
                <a16:creationId xmlns:a16="http://schemas.microsoft.com/office/drawing/2014/main" id="{E7E1B2A1-7D43-F7EC-F474-CBA3BB6617DA}"/>
              </a:ext>
            </a:extLst>
          </p:cNvPr>
          <p:cNvSpPr txBox="1"/>
          <p:nvPr/>
        </p:nvSpPr>
        <p:spPr>
          <a:xfrm>
            <a:off x="6487884" y="4218148"/>
            <a:ext cx="5519059" cy="1856919"/>
          </a:xfrm>
          <a:prstGeom prst="rect">
            <a:avLst/>
          </a:prstGeom>
          <a:noFill/>
        </p:spPr>
        <p:txBody>
          <a:bodyPr wrap="square">
            <a:spAutoFit/>
          </a:bodyPr>
          <a:lstStyle/>
          <a:p>
            <a:pPr>
              <a:lnSpc>
                <a:spcPct val="90000"/>
              </a:lnSpc>
              <a:spcAft>
                <a:spcPts val="800"/>
              </a:spcAf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Magyarázat:</a:t>
            </a:r>
            <a:endParaRPr lang="hu-HU"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lnSpc>
                <a:spcPct val="90000"/>
              </a:lnSpc>
              <a:spcAft>
                <a:spcPts val="800"/>
              </a:spcAft>
              <a:buSzPts val="1000"/>
              <a:tabLst>
                <a:tab pos="457200" algn="l"/>
              </a:tabLs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Az </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Adapter minta</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segítségével egy amerikai dugasz európai rendszerben használható anélkül, hogy módosítanunk kellene az eredeti osztályt.</a:t>
            </a:r>
          </a:p>
        </p:txBody>
      </p:sp>
      <p:sp>
        <p:nvSpPr>
          <p:cNvPr id="14" name="Szövegdoboz 13">
            <a:extLst>
              <a:ext uri="{FF2B5EF4-FFF2-40B4-BE49-F238E27FC236}">
                <a16:creationId xmlns:a16="http://schemas.microsoft.com/office/drawing/2014/main" id="{DD56E79F-5A7F-4507-2E6A-52D4C92C1660}"/>
              </a:ext>
            </a:extLst>
          </p:cNvPr>
          <p:cNvSpPr txBox="1"/>
          <p:nvPr/>
        </p:nvSpPr>
        <p:spPr>
          <a:xfrm>
            <a:off x="6487884" y="1990781"/>
            <a:ext cx="5617030" cy="2086725"/>
          </a:xfrm>
          <a:prstGeom prst="rect">
            <a:avLst/>
          </a:prstGeom>
          <a:noFill/>
        </p:spPr>
        <p:txBody>
          <a:bodyPr wrap="square">
            <a:spAutoFit/>
          </a:bodyPr>
          <a:lstStyle/>
          <a:p>
            <a:pPr>
              <a:lnSpc>
                <a:spcPct val="90000"/>
              </a:lnSpc>
              <a:spcAft>
                <a:spcPts val="800"/>
              </a:spcAf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Az </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Adapter</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minta lehetővé teszi, hogy olyan osztályokat kapcsoljunk össze, amelyek különböző interfészekkel rendelkeznek. </a:t>
            </a:r>
            <a:b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Az adapter átmenetet biztosít két nem kompatibilis osztály között.</a:t>
            </a:r>
          </a:p>
        </p:txBody>
      </p:sp>
    </p:spTree>
    <p:extLst>
      <p:ext uri="{BB962C8B-B14F-4D97-AF65-F5344CB8AC3E}">
        <p14:creationId xmlns:p14="http://schemas.microsoft.com/office/powerpoint/2010/main" val="1694366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F194802F-775E-3E3C-C3D1-1EC35307E7A5}"/>
              </a:ext>
            </a:extLst>
          </p:cNvPr>
          <p:cNvSpPr>
            <a:spLocks noGrp="1"/>
          </p:cNvSpPr>
          <p:nvPr>
            <p:ph type="sldNum" sz="quarter" idx="12"/>
          </p:nvPr>
        </p:nvSpPr>
        <p:spPr/>
        <p:txBody>
          <a:bodyPr/>
          <a:lstStyle/>
          <a:p>
            <a:fld id="{01AC6B40-9665-4BAE-B750-5A40CB73215F}" type="slidenum">
              <a:rPr lang="hu-HU" smtClean="0"/>
              <a:t>34</a:t>
            </a:fld>
            <a:endParaRPr lang="hu-HU"/>
          </a:p>
        </p:txBody>
      </p:sp>
      <p:sp>
        <p:nvSpPr>
          <p:cNvPr id="4" name="Szövegdoboz 3">
            <a:extLst>
              <a:ext uri="{FF2B5EF4-FFF2-40B4-BE49-F238E27FC236}">
                <a16:creationId xmlns:a16="http://schemas.microsoft.com/office/drawing/2014/main" id="{D6E83409-8B66-6C2C-D295-021087EC3369}"/>
              </a:ext>
            </a:extLst>
          </p:cNvPr>
          <p:cNvSpPr txBox="1"/>
          <p:nvPr/>
        </p:nvSpPr>
        <p:spPr>
          <a:xfrm>
            <a:off x="653143" y="451209"/>
            <a:ext cx="10896600" cy="522259"/>
          </a:xfrm>
          <a:prstGeom prst="rect">
            <a:avLst/>
          </a:prstGeom>
          <a:noFill/>
        </p:spPr>
        <p:txBody>
          <a:bodyPr wrap="square">
            <a:spAutoFit/>
          </a:bodyPr>
          <a:lstStyle/>
          <a:p>
            <a:pPr>
              <a:lnSpc>
                <a:spcPct val="107000"/>
              </a:lnSpc>
              <a:spcAft>
                <a:spcPts val="800"/>
              </a:spcAft>
            </a:pP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2. </a:t>
            </a:r>
            <a:r>
              <a:rPr lang="hu-HU" sz="2800" b="1" kern="100" dirty="0" err="1">
                <a:effectLst/>
                <a:latin typeface="Times New Roman" panose="02020603050405020304" pitchFamily="18" charset="0"/>
                <a:ea typeface="Aptos" panose="020B0004020202020204" pitchFamily="34" charset="0"/>
                <a:cs typeface="Times New Roman" panose="02020603050405020304" pitchFamily="18" charset="0"/>
              </a:rPr>
              <a:t>Decorator</a:t>
            </a: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 minta</a:t>
            </a:r>
            <a:endParaRPr lang="hu-HU" sz="2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Szövegdoboz 5">
            <a:extLst>
              <a:ext uri="{FF2B5EF4-FFF2-40B4-BE49-F238E27FC236}">
                <a16:creationId xmlns:a16="http://schemas.microsoft.com/office/drawing/2014/main" id="{B495B4A6-C0F2-DAEF-FDA8-6E1E587CBEA5}"/>
              </a:ext>
            </a:extLst>
          </p:cNvPr>
          <p:cNvSpPr txBox="1"/>
          <p:nvPr/>
        </p:nvSpPr>
        <p:spPr>
          <a:xfrm>
            <a:off x="1910443" y="1140319"/>
            <a:ext cx="4332515" cy="5080109"/>
          </a:xfrm>
          <a:prstGeom prst="rect">
            <a:avLst/>
          </a:prstGeom>
          <a:noFill/>
          <a:ln>
            <a:solidFill>
              <a:schemeClr val="accent1"/>
            </a:solidFill>
          </a:ln>
        </p:spPr>
        <p:txBody>
          <a:bodyPr wrap="square">
            <a:spAutoFit/>
          </a:bodyPr>
          <a:lstStyle/>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Kávé:</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a:latin typeface="Aptos" panose="020B0004020202020204" pitchFamily="34" charset="0"/>
                <a:ea typeface="Aptos" panose="020B0004020202020204" pitchFamily="34" charset="0"/>
                <a:cs typeface="Times New Roman" panose="02020603050405020304" pitchFamily="18" charset="0"/>
              </a:rPr>
              <a:t>á</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r(</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500</a:t>
            </a:r>
          </a:p>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TejKávéDecorator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init</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kávé):</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self.kávé</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kávé</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a:latin typeface="Aptos" panose="020B0004020202020204" pitchFamily="34" charset="0"/>
                <a:ea typeface="Aptos" panose="020B0004020202020204" pitchFamily="34" charset="0"/>
                <a:cs typeface="Times New Roman" panose="02020603050405020304" pitchFamily="18" charset="0"/>
              </a:rPr>
              <a:t>á</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r(</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self.kávé.</a:t>
            </a:r>
            <a:r>
              <a:rPr lang="hu-HU" sz="2000" b="1" kern="100" dirty="0" err="1">
                <a:latin typeface="Aptos" panose="020B0004020202020204" pitchFamily="34" charset="0"/>
                <a:ea typeface="Aptos" panose="020B0004020202020204" pitchFamily="34" charset="0"/>
                <a:cs typeface="Times New Roman" panose="02020603050405020304" pitchFamily="18" charset="0"/>
              </a:rPr>
              <a:t>á</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+ 100</a:t>
            </a:r>
          </a:p>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CukorKávéDecorator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init</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kávé):</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self.kávé</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kávé</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a:latin typeface="Aptos" panose="020B0004020202020204" pitchFamily="34" charset="0"/>
                <a:ea typeface="Aptos" panose="020B0004020202020204" pitchFamily="34" charset="0"/>
                <a:cs typeface="Times New Roman" panose="02020603050405020304" pitchFamily="18" charset="0"/>
              </a:rPr>
              <a:t>á</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r(</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self.kávé.ár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+ 50</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kávé = Kávé()</a:t>
            </a:r>
          </a:p>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tej_kávé</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TejKávéDecorator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(kávé)</a:t>
            </a:r>
          </a:p>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cukros_tej_kávé</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CukorKávéDecorator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tej_kávé</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2000" b="1" dirty="0">
                <a:effectLst/>
                <a:latin typeface="Aptos" panose="020B0004020202020204" pitchFamily="34" charset="0"/>
                <a:ea typeface="Aptos" panose="020B0004020202020204" pitchFamily="34" charset="0"/>
                <a:cs typeface="Times New Roman" panose="02020603050405020304" pitchFamily="18" charset="0"/>
              </a:rPr>
              <a:t>print(</a:t>
            </a:r>
            <a:r>
              <a:rPr lang="hu-HU" sz="2000" b="1" dirty="0" err="1">
                <a:effectLst/>
                <a:latin typeface="Aptos" panose="020B0004020202020204" pitchFamily="34" charset="0"/>
                <a:ea typeface="Aptos" panose="020B0004020202020204" pitchFamily="34" charset="0"/>
                <a:cs typeface="Times New Roman" panose="02020603050405020304" pitchFamily="18" charset="0"/>
              </a:rPr>
              <a:t>cukros_tej_kávé.ár</a:t>
            </a:r>
            <a:r>
              <a:rPr lang="hu-HU" sz="2000" b="1" dirty="0">
                <a:effectLst/>
                <a:latin typeface="Aptos" panose="020B0004020202020204" pitchFamily="34" charset="0"/>
                <a:ea typeface="Aptos" panose="020B0004020202020204" pitchFamily="34" charset="0"/>
                <a:cs typeface="Times New Roman" panose="02020603050405020304" pitchFamily="18" charset="0"/>
              </a:rPr>
              <a:t>()) </a:t>
            </a:r>
            <a:endParaRPr lang="hu-HU" sz="2000" b="1" dirty="0"/>
          </a:p>
        </p:txBody>
      </p:sp>
      <p:sp>
        <p:nvSpPr>
          <p:cNvPr id="8" name="Szövegdoboz 7">
            <a:extLst>
              <a:ext uri="{FF2B5EF4-FFF2-40B4-BE49-F238E27FC236}">
                <a16:creationId xmlns:a16="http://schemas.microsoft.com/office/drawing/2014/main" id="{71B3487E-DE3B-AE56-FBC3-9EBD212E4ABF}"/>
              </a:ext>
            </a:extLst>
          </p:cNvPr>
          <p:cNvSpPr txBox="1"/>
          <p:nvPr/>
        </p:nvSpPr>
        <p:spPr>
          <a:xfrm>
            <a:off x="6705601" y="1093384"/>
            <a:ext cx="4561114" cy="2419124"/>
          </a:xfrm>
          <a:prstGeom prst="rect">
            <a:avLst/>
          </a:prstGeom>
          <a:noFill/>
        </p:spPr>
        <p:txBody>
          <a:bodyPr wrap="square">
            <a:spAutoFit/>
          </a:bodyPr>
          <a:lstStyle/>
          <a:p>
            <a:pPr>
              <a:lnSpc>
                <a:spcPct val="90000"/>
              </a:lnSpc>
              <a:spcAft>
                <a:spcPts val="800"/>
              </a:spcAf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400" b="1" kern="100" dirty="0" err="1">
                <a:effectLst/>
                <a:latin typeface="Times New Roman" panose="02020603050405020304" pitchFamily="18" charset="0"/>
                <a:ea typeface="Aptos" panose="020B0004020202020204" pitchFamily="34" charset="0"/>
                <a:cs typeface="Times New Roman" panose="02020603050405020304" pitchFamily="18" charset="0"/>
              </a:rPr>
              <a:t>Decorator</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 minta</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lehetővé teszi, hogy egy objektum funkcionalitását dinamikusan bővítsük anélkül, hogy módosítanánk az osztályt. </a:t>
            </a:r>
            <a:b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Ez a minta </a:t>
            </a:r>
            <a:r>
              <a:rPr lang="hu-HU" sz="2400" kern="100" dirty="0">
                <a:latin typeface="Times New Roman" panose="02020603050405020304" pitchFamily="18" charset="0"/>
                <a:ea typeface="Aptos" panose="020B0004020202020204" pitchFamily="34" charset="0"/>
                <a:cs typeface="Times New Roman" panose="02020603050405020304" pitchFamily="18" charset="0"/>
              </a:rPr>
              <a:t>akkor</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hasznos, ha egy objektumhoz </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új képességeket </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szeretnénk hozzáadni.</a:t>
            </a:r>
          </a:p>
        </p:txBody>
      </p:sp>
      <p:sp>
        <p:nvSpPr>
          <p:cNvPr id="10" name="Szövegdoboz 9">
            <a:extLst>
              <a:ext uri="{FF2B5EF4-FFF2-40B4-BE49-F238E27FC236}">
                <a16:creationId xmlns:a16="http://schemas.microsoft.com/office/drawing/2014/main" id="{63167CC5-9DB0-E0AF-4EDD-C35FF7E499B7}"/>
              </a:ext>
            </a:extLst>
          </p:cNvPr>
          <p:cNvSpPr txBox="1"/>
          <p:nvPr/>
        </p:nvSpPr>
        <p:spPr>
          <a:xfrm>
            <a:off x="5165274" y="6008549"/>
            <a:ext cx="1219199" cy="384721"/>
          </a:xfrm>
          <a:prstGeom prst="rect">
            <a:avLst/>
          </a:prstGeom>
          <a:solidFill>
            <a:schemeClr val="accent5">
              <a:lumMod val="20000"/>
              <a:lumOff val="80000"/>
            </a:schemeClr>
          </a:solidFill>
          <a:ln>
            <a:solidFill>
              <a:schemeClr val="accent1"/>
            </a:solidFill>
          </a:ln>
        </p:spPr>
        <p:txBody>
          <a:bodyPr wrap="square">
            <a:spAutoFit/>
          </a:bodyPr>
          <a:lstStyle/>
          <a:p>
            <a:r>
              <a:rPr lang="hu-HU" sz="1800" dirty="0">
                <a:effectLst/>
                <a:latin typeface="Aptos" panose="020B0004020202020204" pitchFamily="34" charset="0"/>
                <a:ea typeface="Aptos" panose="020B0004020202020204" pitchFamily="34" charset="0"/>
                <a:cs typeface="Times New Roman" panose="02020603050405020304" pitchFamily="18" charset="0"/>
              </a:rPr>
              <a:t> </a:t>
            </a:r>
            <a:r>
              <a:rPr lang="hu-HU" sz="1900" b="1" dirty="0">
                <a:effectLst/>
                <a:latin typeface="Aptos" panose="020B0004020202020204" pitchFamily="34" charset="0"/>
                <a:ea typeface="Aptos" panose="020B0004020202020204" pitchFamily="34" charset="0"/>
                <a:cs typeface="Times New Roman" panose="02020603050405020304" pitchFamily="18" charset="0"/>
              </a:rPr>
              <a:t>650</a:t>
            </a:r>
            <a:endParaRPr lang="hu-HU" sz="1900" b="1" dirty="0"/>
          </a:p>
        </p:txBody>
      </p:sp>
      <p:sp>
        <p:nvSpPr>
          <p:cNvPr id="12" name="Szövegdoboz 11">
            <a:extLst>
              <a:ext uri="{FF2B5EF4-FFF2-40B4-BE49-F238E27FC236}">
                <a16:creationId xmlns:a16="http://schemas.microsoft.com/office/drawing/2014/main" id="{4E8E1E5C-DEE4-529C-6010-2784770D6893}"/>
              </a:ext>
            </a:extLst>
          </p:cNvPr>
          <p:cNvSpPr txBox="1"/>
          <p:nvPr/>
        </p:nvSpPr>
        <p:spPr>
          <a:xfrm>
            <a:off x="6705601" y="3642184"/>
            <a:ext cx="4713513" cy="2584490"/>
          </a:xfrm>
          <a:prstGeom prst="rect">
            <a:avLst/>
          </a:prstGeom>
          <a:noFill/>
        </p:spPr>
        <p:txBody>
          <a:bodyPr wrap="square">
            <a:spAutoFit/>
          </a:bodyPr>
          <a:lstStyle/>
          <a:p>
            <a:pPr>
              <a:lnSpc>
                <a:spcPct val="107000"/>
              </a:lnSpc>
              <a:spcAft>
                <a:spcPts val="800"/>
              </a:spcAf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Magyarázat:</a:t>
            </a:r>
            <a:endParaRPr lang="hu-HU"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lnSpc>
                <a:spcPct val="90000"/>
              </a:lnSpc>
              <a:spcAft>
                <a:spcPts val="800"/>
              </a:spcAft>
              <a:buSzPts val="1000"/>
              <a:tabLst>
                <a:tab pos="457200" algn="l"/>
              </a:tabLs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400" b="1" kern="100" dirty="0" err="1">
                <a:effectLst/>
                <a:latin typeface="Times New Roman" panose="02020603050405020304" pitchFamily="18" charset="0"/>
                <a:ea typeface="Aptos" panose="020B0004020202020204" pitchFamily="34" charset="0"/>
                <a:cs typeface="Times New Roman" panose="02020603050405020304" pitchFamily="18" charset="0"/>
              </a:rPr>
              <a:t>Decorator</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 minta</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lehetővé teszi, hogy új funkciókat adjunk hozzá az eredeti Kávé osztályhoz anélkül, hogy azt módosítanánk. </a:t>
            </a:r>
            <a:b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Először tejet adunk a kávéhoz, majd cukrot.</a:t>
            </a:r>
          </a:p>
        </p:txBody>
      </p:sp>
    </p:spTree>
    <p:extLst>
      <p:ext uri="{BB962C8B-B14F-4D97-AF65-F5344CB8AC3E}">
        <p14:creationId xmlns:p14="http://schemas.microsoft.com/office/powerpoint/2010/main" val="92321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D9BA629-ED11-9163-133F-88D119BF5DD3}"/>
              </a:ext>
            </a:extLst>
          </p:cNvPr>
          <p:cNvSpPr>
            <a:spLocks noGrp="1"/>
          </p:cNvSpPr>
          <p:nvPr>
            <p:ph type="title"/>
          </p:nvPr>
        </p:nvSpPr>
        <p:spPr>
          <a:xfrm>
            <a:off x="609600" y="229580"/>
            <a:ext cx="10515600" cy="734332"/>
          </a:xfrm>
        </p:spPr>
        <p:txBody>
          <a:bodyPr>
            <a:normAutofit/>
          </a:bodyPr>
          <a:lstStyle/>
          <a:p>
            <a:r>
              <a:rPr lang="hu-HU" sz="3000" b="1" kern="100" dirty="0">
                <a:effectLst/>
                <a:latin typeface="Times New Roman" panose="02020603050405020304" pitchFamily="18" charset="0"/>
                <a:ea typeface="Aptos" panose="020B0004020202020204" pitchFamily="34" charset="0"/>
                <a:cs typeface="Times New Roman" panose="02020603050405020304" pitchFamily="18" charset="0"/>
              </a:rPr>
              <a:t>Viselkedési Tervezési Minták</a:t>
            </a:r>
            <a:endParaRPr lang="hu-HU" sz="3000" dirty="0">
              <a:latin typeface="Times New Roman" panose="02020603050405020304" pitchFamily="18" charset="0"/>
              <a:cs typeface="Times New Roman" panose="02020603050405020304" pitchFamily="18" charset="0"/>
            </a:endParaRPr>
          </a:p>
        </p:txBody>
      </p:sp>
      <p:sp>
        <p:nvSpPr>
          <p:cNvPr id="4" name="Dia számának helye 3">
            <a:extLst>
              <a:ext uri="{FF2B5EF4-FFF2-40B4-BE49-F238E27FC236}">
                <a16:creationId xmlns:a16="http://schemas.microsoft.com/office/drawing/2014/main" id="{010DA1D5-061E-850A-813B-F50D590F7D8D}"/>
              </a:ext>
            </a:extLst>
          </p:cNvPr>
          <p:cNvSpPr>
            <a:spLocks noGrp="1"/>
          </p:cNvSpPr>
          <p:nvPr>
            <p:ph type="sldNum" sz="quarter" idx="12"/>
          </p:nvPr>
        </p:nvSpPr>
        <p:spPr/>
        <p:txBody>
          <a:bodyPr/>
          <a:lstStyle/>
          <a:p>
            <a:fld id="{01AC6B40-9665-4BAE-B750-5A40CB73215F}" type="slidenum">
              <a:rPr lang="hu-HU" smtClean="0"/>
              <a:t>35</a:t>
            </a:fld>
            <a:endParaRPr lang="hu-HU"/>
          </a:p>
        </p:txBody>
      </p:sp>
      <p:sp>
        <p:nvSpPr>
          <p:cNvPr id="6" name="Szövegdoboz 5">
            <a:extLst>
              <a:ext uri="{FF2B5EF4-FFF2-40B4-BE49-F238E27FC236}">
                <a16:creationId xmlns:a16="http://schemas.microsoft.com/office/drawing/2014/main" id="{D67697A0-3811-867B-0476-E470A2EA2243}"/>
              </a:ext>
            </a:extLst>
          </p:cNvPr>
          <p:cNvSpPr txBox="1"/>
          <p:nvPr/>
        </p:nvSpPr>
        <p:spPr>
          <a:xfrm>
            <a:off x="609600" y="827315"/>
            <a:ext cx="11288486" cy="1247521"/>
          </a:xfrm>
          <a:prstGeom prst="rect">
            <a:avLst/>
          </a:prstGeom>
          <a:noFill/>
        </p:spPr>
        <p:txBody>
          <a:bodyPr wrap="square">
            <a:spAutoFit/>
          </a:bodyPr>
          <a:lstStyle/>
          <a:p>
            <a:pPr>
              <a:lnSpc>
                <a:spcPct val="90000"/>
              </a:lnSpc>
              <a:spcAft>
                <a:spcPts val="800"/>
              </a:spcAf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viselkedési minták</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az objektumok közötti kommunikációt és interakciót szabályozzák. Ezek a minták a rendszer különböző komponenseinek együttműködésére összpontosítanak.</a:t>
            </a:r>
          </a:p>
          <a:p>
            <a:pPr>
              <a:lnSpc>
                <a:spcPct val="90000"/>
              </a:lnSpc>
              <a:spcAft>
                <a:spcPts val="800"/>
              </a:spcAft>
            </a:pP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1. </a:t>
            </a:r>
            <a:r>
              <a:rPr lang="hu-HU" sz="2800" b="1" kern="100" dirty="0" err="1">
                <a:effectLst/>
                <a:latin typeface="Times New Roman" panose="02020603050405020304" pitchFamily="18" charset="0"/>
                <a:ea typeface="Aptos" panose="020B0004020202020204" pitchFamily="34" charset="0"/>
                <a:cs typeface="Times New Roman" panose="02020603050405020304" pitchFamily="18" charset="0"/>
              </a:rPr>
              <a:t>Observer</a:t>
            </a:r>
            <a:r>
              <a:rPr lang="hu-HU" sz="2800" b="1" kern="100" dirty="0">
                <a:effectLst/>
                <a:latin typeface="Times New Roman" panose="02020603050405020304" pitchFamily="18" charset="0"/>
                <a:ea typeface="Aptos" panose="020B0004020202020204" pitchFamily="34" charset="0"/>
                <a:cs typeface="Times New Roman" panose="02020603050405020304" pitchFamily="18" charset="0"/>
              </a:rPr>
              <a:t> minta</a:t>
            </a:r>
            <a:endParaRPr lang="hu-HU" sz="2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8" name="Szövegdoboz 7">
            <a:extLst>
              <a:ext uri="{FF2B5EF4-FFF2-40B4-BE49-F238E27FC236}">
                <a16:creationId xmlns:a16="http://schemas.microsoft.com/office/drawing/2014/main" id="{17978E05-276F-E3FF-42AC-507433D8A427}"/>
              </a:ext>
            </a:extLst>
          </p:cNvPr>
          <p:cNvSpPr txBox="1"/>
          <p:nvPr/>
        </p:nvSpPr>
        <p:spPr>
          <a:xfrm>
            <a:off x="6610349" y="1722295"/>
            <a:ext cx="4931230" cy="2322174"/>
          </a:xfrm>
          <a:prstGeom prst="rect">
            <a:avLst/>
          </a:prstGeom>
          <a:noFill/>
        </p:spPr>
        <p:txBody>
          <a:bodyPr wrap="square">
            <a:spAutoFit/>
          </a:bodyPr>
          <a:lstStyle/>
          <a:p>
            <a:pPr>
              <a:lnSpc>
                <a:spcPct val="90000"/>
              </a:lnSpc>
              <a:spcAft>
                <a:spcPts val="800"/>
              </a:spcAf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Az </a:t>
            </a:r>
            <a:r>
              <a:rPr lang="hu-HU" sz="2300" b="1" kern="100" dirty="0" err="1">
                <a:effectLst/>
                <a:latin typeface="Times New Roman" panose="02020603050405020304" pitchFamily="18" charset="0"/>
                <a:ea typeface="Aptos" panose="020B0004020202020204" pitchFamily="34" charset="0"/>
                <a:cs typeface="Times New Roman" panose="02020603050405020304" pitchFamily="18" charset="0"/>
              </a:rPr>
              <a:t>Observer</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 minta</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lehetővé teszi, hogy egy objektum (az alany) több más objektumot (megfigyelők) értesítsen, amikor az állapota megváltozik. </a:t>
            </a:r>
            <a:b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b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Ez hasznos olyan helyzetekben, ahol több objektumnak kell reagálnia egy adott eseményre vagy változásra.</a:t>
            </a:r>
          </a:p>
        </p:txBody>
      </p:sp>
      <p:sp>
        <p:nvSpPr>
          <p:cNvPr id="10" name="Szövegdoboz 9">
            <a:extLst>
              <a:ext uri="{FF2B5EF4-FFF2-40B4-BE49-F238E27FC236}">
                <a16:creationId xmlns:a16="http://schemas.microsoft.com/office/drawing/2014/main" id="{A049694F-C464-9716-1F42-73691F22CA41}"/>
              </a:ext>
            </a:extLst>
          </p:cNvPr>
          <p:cNvSpPr txBox="1"/>
          <p:nvPr/>
        </p:nvSpPr>
        <p:spPr>
          <a:xfrm>
            <a:off x="996043" y="2074836"/>
            <a:ext cx="5257800" cy="4567597"/>
          </a:xfrm>
          <a:prstGeom prst="rect">
            <a:avLst/>
          </a:prstGeom>
          <a:noFill/>
          <a:ln>
            <a:solidFill>
              <a:schemeClr val="accent1"/>
            </a:solidFill>
          </a:ln>
        </p:spPr>
        <p:txBody>
          <a:bodyPr wrap="square">
            <a:spAutoFit/>
          </a:bodyPr>
          <a:lstStyle/>
          <a:p>
            <a:pPr>
              <a:lnSpc>
                <a:spcPct val="90000"/>
              </a:lnSpc>
            </a:pP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Alany:</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init</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self.megfigyelők</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 []</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feliratkozás(</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megfigyelő):</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self.megfigyel</a:t>
            </a:r>
            <a:r>
              <a:rPr lang="hu-HU" sz="1900" b="1" kern="100" dirty="0" err="1">
                <a:latin typeface="Aptos" panose="020B0004020202020204" pitchFamily="34" charset="0"/>
                <a:ea typeface="Aptos" panose="020B0004020202020204" pitchFamily="34" charset="0"/>
                <a:cs typeface="Times New Roman" panose="02020603050405020304" pitchFamily="18" charset="0"/>
              </a:rPr>
              <a:t>ő</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k.append</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(megfigyelő)</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a:latin typeface="Aptos" panose="020B0004020202020204" pitchFamily="34" charset="0"/>
                <a:ea typeface="Aptos" panose="020B0004020202020204" pitchFamily="34" charset="0"/>
                <a:cs typeface="Times New Roman" panose="02020603050405020304" pitchFamily="18" charset="0"/>
              </a:rPr>
              <a:t>é</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rtesítés(</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for</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megfigyelő in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self.megfigyelők</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megfigyelő.update</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Megfigyelő:</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update(</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print("Az alany állapota megváltozott.")</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alany = Alany()</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megfigyelő1 = Megfigyelő()</a:t>
            </a:r>
          </a:p>
          <a:p>
            <a:pPr>
              <a:lnSpc>
                <a:spcPct val="90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megfigyelő2 = Megfigyelő()</a:t>
            </a:r>
          </a:p>
          <a:p>
            <a:pPr>
              <a:lnSpc>
                <a:spcPct val="90000"/>
              </a:lnSpc>
            </a:pP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alany.feliratkozás</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(megfigyelő1)</a:t>
            </a:r>
          </a:p>
          <a:p>
            <a:pPr>
              <a:lnSpc>
                <a:spcPct val="90000"/>
              </a:lnSpc>
            </a:pP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alany.feliratkozás</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(megfigyelő2)</a:t>
            </a:r>
          </a:p>
          <a:p>
            <a:pPr>
              <a:lnSpc>
                <a:spcPct val="90000"/>
              </a:lnSpc>
            </a:pP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alany.értesítés</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t>
            </a:r>
          </a:p>
        </p:txBody>
      </p:sp>
      <p:sp>
        <p:nvSpPr>
          <p:cNvPr id="12" name="Szövegdoboz 11">
            <a:extLst>
              <a:ext uri="{FF2B5EF4-FFF2-40B4-BE49-F238E27FC236}">
                <a16:creationId xmlns:a16="http://schemas.microsoft.com/office/drawing/2014/main" id="{64D9FFBA-4703-97CF-BC55-AA72CCBE738E}"/>
              </a:ext>
            </a:extLst>
          </p:cNvPr>
          <p:cNvSpPr txBox="1"/>
          <p:nvPr/>
        </p:nvSpPr>
        <p:spPr>
          <a:xfrm>
            <a:off x="5214257" y="6014102"/>
            <a:ext cx="3995057" cy="707373"/>
          </a:xfrm>
          <a:prstGeom prst="rect">
            <a:avLst/>
          </a:prstGeom>
          <a:solidFill>
            <a:schemeClr val="accent5">
              <a:lumMod val="20000"/>
              <a:lumOff val="80000"/>
            </a:schemeClr>
          </a:solidFill>
          <a:ln>
            <a:solidFill>
              <a:schemeClr val="accent1"/>
            </a:solidFill>
          </a:ln>
        </p:spPr>
        <p:txBody>
          <a:bodyPr wrap="square">
            <a:spAutoFit/>
          </a:bodyPr>
          <a:lstStyle/>
          <a:p>
            <a:pPr>
              <a:lnSpc>
                <a:spcPct val="107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Az alany állapota megváltozott.</a:t>
            </a:r>
            <a:endParaRPr lang="hu-HU" sz="1900" b="1" kern="1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Az alany állapota megváltozott.</a:t>
            </a:r>
          </a:p>
        </p:txBody>
      </p:sp>
      <p:sp>
        <p:nvSpPr>
          <p:cNvPr id="14" name="Szövegdoboz 13">
            <a:extLst>
              <a:ext uri="{FF2B5EF4-FFF2-40B4-BE49-F238E27FC236}">
                <a16:creationId xmlns:a16="http://schemas.microsoft.com/office/drawing/2014/main" id="{A31F857F-AC1D-837E-E670-02711AB584FC}"/>
              </a:ext>
            </a:extLst>
          </p:cNvPr>
          <p:cNvSpPr txBox="1"/>
          <p:nvPr/>
        </p:nvSpPr>
        <p:spPr>
          <a:xfrm>
            <a:off x="6610349" y="4283613"/>
            <a:ext cx="5083628" cy="1469120"/>
          </a:xfrm>
          <a:prstGeom prst="rect">
            <a:avLst/>
          </a:prstGeom>
          <a:noFill/>
        </p:spPr>
        <p:txBody>
          <a:bodyPr wrap="square">
            <a:spAutoFit/>
          </a:bodyPr>
          <a:lstStyle/>
          <a:p>
            <a:pPr>
              <a:lnSpc>
                <a:spcPct val="90000"/>
              </a:lnSpc>
              <a:spcAft>
                <a:spcPts val="800"/>
              </a:spcAft>
            </a:pP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Magyarázat:</a:t>
            </a:r>
            <a:endParaRPr lang="hu-HU" sz="23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90000"/>
              </a:lnSpc>
            </a:pPr>
            <a:r>
              <a:rPr lang="hu-HU" sz="2300" dirty="0">
                <a:effectLst/>
                <a:latin typeface="Times New Roman" panose="02020603050405020304" pitchFamily="18" charset="0"/>
                <a:ea typeface="Aptos" panose="020B0004020202020204" pitchFamily="34" charset="0"/>
                <a:cs typeface="Times New Roman" panose="02020603050405020304" pitchFamily="18" charset="0"/>
              </a:rPr>
              <a:t>Az </a:t>
            </a:r>
            <a:r>
              <a:rPr lang="hu-HU" sz="2300" b="1" dirty="0" err="1">
                <a:effectLst/>
                <a:latin typeface="Times New Roman" panose="02020603050405020304" pitchFamily="18" charset="0"/>
                <a:ea typeface="Aptos" panose="020B0004020202020204" pitchFamily="34" charset="0"/>
                <a:cs typeface="Times New Roman" panose="02020603050405020304" pitchFamily="18" charset="0"/>
              </a:rPr>
              <a:t>Observer</a:t>
            </a:r>
            <a:r>
              <a:rPr lang="hu-HU" sz="2300" b="1" dirty="0">
                <a:effectLst/>
                <a:latin typeface="Times New Roman" panose="02020603050405020304" pitchFamily="18" charset="0"/>
                <a:ea typeface="Aptos" panose="020B0004020202020204" pitchFamily="34" charset="0"/>
                <a:cs typeface="Times New Roman" panose="02020603050405020304" pitchFamily="18" charset="0"/>
              </a:rPr>
              <a:t> minta</a:t>
            </a:r>
            <a:r>
              <a:rPr lang="hu-HU" sz="2300" dirty="0">
                <a:effectLst/>
                <a:latin typeface="Times New Roman" panose="02020603050405020304" pitchFamily="18" charset="0"/>
                <a:ea typeface="Aptos" panose="020B0004020202020204" pitchFamily="34" charset="0"/>
                <a:cs typeface="Times New Roman" panose="02020603050405020304" pitchFamily="18" charset="0"/>
              </a:rPr>
              <a:t> lehetővé teszi, hogy több megfigyelő értesítést kapjon, amikor az alany állapota megváltozik.</a:t>
            </a:r>
            <a:endParaRPr lang="hu-HU"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61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8C8C7346-943E-4E23-74EE-9CADE2851F6C}"/>
              </a:ext>
            </a:extLst>
          </p:cNvPr>
          <p:cNvSpPr>
            <a:spLocks noGrp="1"/>
          </p:cNvSpPr>
          <p:nvPr>
            <p:ph type="sldNum" sz="quarter" idx="12"/>
          </p:nvPr>
        </p:nvSpPr>
        <p:spPr/>
        <p:txBody>
          <a:bodyPr/>
          <a:lstStyle/>
          <a:p>
            <a:fld id="{01AC6B40-9665-4BAE-B750-5A40CB73215F}" type="slidenum">
              <a:rPr lang="hu-HU" smtClean="0"/>
              <a:t>36</a:t>
            </a:fld>
            <a:endParaRPr lang="hu-HU"/>
          </a:p>
        </p:txBody>
      </p:sp>
      <p:sp>
        <p:nvSpPr>
          <p:cNvPr id="6" name="Szövegdoboz 5">
            <a:extLst>
              <a:ext uri="{FF2B5EF4-FFF2-40B4-BE49-F238E27FC236}">
                <a16:creationId xmlns:a16="http://schemas.microsoft.com/office/drawing/2014/main" id="{B6BBBE62-2EE5-F63F-143D-4B7ADC87B518}"/>
              </a:ext>
            </a:extLst>
          </p:cNvPr>
          <p:cNvSpPr txBox="1"/>
          <p:nvPr/>
        </p:nvSpPr>
        <p:spPr>
          <a:xfrm>
            <a:off x="1480456" y="793612"/>
            <a:ext cx="9655629" cy="5247590"/>
          </a:xfrm>
          <a:prstGeom prst="rect">
            <a:avLst/>
          </a:prstGeom>
          <a:noFill/>
        </p:spPr>
        <p:txBody>
          <a:bodyPr wrap="square">
            <a:spAutoFit/>
          </a:bodyPr>
          <a:lstStyle/>
          <a:p>
            <a:pPr>
              <a:spcAft>
                <a:spcPts val="1200"/>
              </a:spcAft>
            </a:pPr>
            <a:r>
              <a:rPr lang="hu-HU" sz="3000" b="1" dirty="0">
                <a:latin typeface="Times New Roman" panose="02020603050405020304" pitchFamily="18" charset="0"/>
                <a:cs typeface="Times New Roman" panose="02020603050405020304" pitchFamily="18" charset="0"/>
              </a:rPr>
              <a:t>Összefoglalás</a:t>
            </a:r>
            <a:endParaRPr lang="hu-HU" sz="2600" dirty="0">
              <a:latin typeface="Times New Roman" panose="02020603050405020304" pitchFamily="18" charset="0"/>
              <a:cs typeface="Times New Roman" panose="02020603050405020304" pitchFamily="18" charset="0"/>
            </a:endParaRPr>
          </a:p>
          <a:p>
            <a:pPr marL="1165225" indent="-514350">
              <a:spcAft>
                <a:spcPts val="600"/>
              </a:spcAft>
              <a:buFont typeface="+mj-lt"/>
              <a:buAutoNum type="arabicPeriod"/>
            </a:pPr>
            <a:r>
              <a:rPr lang="hu-HU" sz="2600" b="1" dirty="0">
                <a:latin typeface="Times New Roman" panose="02020603050405020304" pitchFamily="18" charset="0"/>
                <a:cs typeface="Times New Roman" panose="02020603050405020304" pitchFamily="18" charset="0"/>
              </a:rPr>
              <a:t>Kreációs minták: </a:t>
            </a:r>
          </a:p>
          <a:p>
            <a:pPr marL="1611313" indent="-3600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Az objektumok létrehozásának módját szabályozzák. </a:t>
            </a:r>
          </a:p>
          <a:p>
            <a:pPr marL="1611313" indent="-3600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Példák: </a:t>
            </a:r>
            <a:r>
              <a:rPr lang="hu-HU" sz="2600" dirty="0" err="1">
                <a:latin typeface="Times New Roman" panose="02020603050405020304" pitchFamily="18" charset="0"/>
                <a:cs typeface="Times New Roman" panose="02020603050405020304" pitchFamily="18" charset="0"/>
              </a:rPr>
              <a:t>Singleton</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Factory</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Builder</a:t>
            </a:r>
            <a:r>
              <a:rPr lang="hu-HU" sz="2600" dirty="0">
                <a:latin typeface="Times New Roman" panose="02020603050405020304" pitchFamily="18" charset="0"/>
                <a:cs typeface="Times New Roman" panose="02020603050405020304" pitchFamily="18" charset="0"/>
              </a:rPr>
              <a:t>.</a:t>
            </a:r>
          </a:p>
          <a:p>
            <a:pPr marL="1165225" indent="-514350">
              <a:spcBef>
                <a:spcPts val="1200"/>
              </a:spcBef>
              <a:spcAft>
                <a:spcPts val="600"/>
              </a:spcAft>
              <a:buFont typeface="+mj-lt"/>
              <a:buAutoNum type="arabicPeriod" startAt="2"/>
            </a:pPr>
            <a:r>
              <a:rPr lang="hu-HU" sz="2600" b="1" dirty="0">
                <a:latin typeface="Times New Roman" panose="02020603050405020304" pitchFamily="18" charset="0"/>
                <a:cs typeface="Times New Roman" panose="02020603050405020304" pitchFamily="18" charset="0"/>
              </a:rPr>
              <a:t>Strukturális minták: </a:t>
            </a:r>
          </a:p>
          <a:p>
            <a:pPr marL="1611313" indent="-3600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Az objektumok és osztályok közötti kapcsolatokat kezelik.</a:t>
            </a:r>
          </a:p>
          <a:p>
            <a:pPr marL="1611313" indent="-3600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Példák: Adapter, </a:t>
            </a:r>
            <a:r>
              <a:rPr lang="hu-HU" sz="2600" dirty="0" err="1">
                <a:latin typeface="Times New Roman" panose="02020603050405020304" pitchFamily="18" charset="0"/>
                <a:cs typeface="Times New Roman" panose="02020603050405020304" pitchFamily="18" charset="0"/>
              </a:rPr>
              <a:t>Decorator</a:t>
            </a:r>
            <a:r>
              <a:rPr lang="hu-HU" sz="2600" dirty="0">
                <a:latin typeface="Times New Roman" panose="02020603050405020304" pitchFamily="18" charset="0"/>
                <a:cs typeface="Times New Roman" panose="02020603050405020304" pitchFamily="18" charset="0"/>
              </a:rPr>
              <a:t>.</a:t>
            </a:r>
          </a:p>
          <a:p>
            <a:pPr marL="1165225" indent="-514350">
              <a:spcBef>
                <a:spcPts val="1200"/>
              </a:spcBef>
              <a:spcAft>
                <a:spcPts val="600"/>
              </a:spcAft>
              <a:buFont typeface="+mj-lt"/>
              <a:buAutoNum type="arabicPeriod" startAt="3"/>
            </a:pPr>
            <a:r>
              <a:rPr lang="hu-HU" sz="2600" b="1" dirty="0">
                <a:latin typeface="Times New Roman" panose="02020603050405020304" pitchFamily="18" charset="0"/>
                <a:cs typeface="Times New Roman" panose="02020603050405020304" pitchFamily="18" charset="0"/>
              </a:rPr>
              <a:t>Viselkedési minták: </a:t>
            </a:r>
          </a:p>
          <a:p>
            <a:pPr marL="1611313" indent="-3600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Az objektumok közötti kommunikációra és interakcióra összpontosítanak. </a:t>
            </a:r>
          </a:p>
          <a:p>
            <a:pPr marL="1611313" indent="-3600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Példák: </a:t>
            </a:r>
            <a:r>
              <a:rPr lang="hu-HU" sz="2600" dirty="0" err="1">
                <a:latin typeface="Times New Roman" panose="02020603050405020304" pitchFamily="18" charset="0"/>
                <a:cs typeface="Times New Roman" panose="02020603050405020304" pitchFamily="18" charset="0"/>
              </a:rPr>
              <a:t>Observer</a:t>
            </a:r>
            <a:r>
              <a:rPr lang="hu-HU"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277017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EA8C301A-9FEC-EFCF-FBE6-10F27C509088}"/>
              </a:ext>
            </a:extLst>
          </p:cNvPr>
          <p:cNvSpPr>
            <a:spLocks noGrp="1"/>
          </p:cNvSpPr>
          <p:nvPr>
            <p:ph type="sldNum" sz="quarter" idx="12"/>
          </p:nvPr>
        </p:nvSpPr>
        <p:spPr/>
        <p:txBody>
          <a:bodyPr/>
          <a:lstStyle/>
          <a:p>
            <a:fld id="{01AC6B40-9665-4BAE-B750-5A40CB73215F}" type="slidenum">
              <a:rPr lang="hu-HU" smtClean="0"/>
              <a:t>37</a:t>
            </a:fld>
            <a:endParaRPr lang="hu-HU"/>
          </a:p>
        </p:txBody>
      </p:sp>
      <p:sp>
        <p:nvSpPr>
          <p:cNvPr id="3" name="Szövegdoboz 2">
            <a:extLst>
              <a:ext uri="{FF2B5EF4-FFF2-40B4-BE49-F238E27FC236}">
                <a16:creationId xmlns:a16="http://schemas.microsoft.com/office/drawing/2014/main" id="{DC09AEB0-C8A5-7D7C-0F75-E0AB8EA0DF49}"/>
              </a:ext>
            </a:extLst>
          </p:cNvPr>
          <p:cNvSpPr txBox="1"/>
          <p:nvPr/>
        </p:nvSpPr>
        <p:spPr>
          <a:xfrm>
            <a:off x="3047999" y="136525"/>
            <a:ext cx="6096000" cy="583750"/>
          </a:xfrm>
          <a:prstGeom prst="rect">
            <a:avLst/>
          </a:prstGeom>
          <a:noFill/>
        </p:spPr>
        <p:txBody>
          <a:bodyPr wrap="square">
            <a:spAutoFit/>
          </a:bodyPr>
          <a:lstStyle/>
          <a:p>
            <a:pPr algn="ctr">
              <a:lnSpc>
                <a:spcPct val="107000"/>
              </a:lnSpc>
              <a:spcBef>
                <a:spcPts val="0"/>
              </a:spcBef>
              <a:spcAft>
                <a:spcPts val="600"/>
              </a:spcAft>
            </a:pPr>
            <a:r>
              <a:rPr lang="hu-HU" sz="3200" b="1" kern="100" dirty="0">
                <a:solidFill>
                  <a:srgbClr val="000000"/>
                </a:solidFill>
                <a:latin typeface="Times New Roman" panose="02020603050405020304" pitchFamily="18" charset="0"/>
                <a:cs typeface="Times New Roman" panose="02020603050405020304" pitchFamily="18" charset="0"/>
              </a:rPr>
              <a:t>A 6. </a:t>
            </a:r>
            <a:r>
              <a:rPr lang="hu-HU" sz="3200" b="1" kern="100" dirty="0" err="1">
                <a:solidFill>
                  <a:srgbClr val="000000"/>
                </a:solidFill>
                <a:latin typeface="Times New Roman" panose="02020603050405020304" pitchFamily="18" charset="0"/>
                <a:cs typeface="Times New Roman" panose="02020603050405020304" pitchFamily="18" charset="0"/>
              </a:rPr>
              <a:t>Canvas</a:t>
            </a:r>
            <a:r>
              <a:rPr lang="hu-HU" sz="3200" b="1" kern="100" dirty="0">
                <a:solidFill>
                  <a:srgbClr val="000000"/>
                </a:solidFill>
                <a:latin typeface="Times New Roman" panose="02020603050405020304" pitchFamily="18" charset="0"/>
                <a:cs typeface="Times New Roman" panose="02020603050405020304" pitchFamily="18" charset="0"/>
              </a:rPr>
              <a:t> Teszt példái </a:t>
            </a:r>
          </a:p>
        </p:txBody>
      </p:sp>
      <p:sp>
        <p:nvSpPr>
          <p:cNvPr id="7" name="Szövegdoboz 6">
            <a:extLst>
              <a:ext uri="{FF2B5EF4-FFF2-40B4-BE49-F238E27FC236}">
                <a16:creationId xmlns:a16="http://schemas.microsoft.com/office/drawing/2014/main" id="{825FB49C-070B-1D10-2AE2-B3D396099F7C}"/>
              </a:ext>
            </a:extLst>
          </p:cNvPr>
          <p:cNvSpPr txBox="1"/>
          <p:nvPr/>
        </p:nvSpPr>
        <p:spPr>
          <a:xfrm>
            <a:off x="718088" y="812816"/>
            <a:ext cx="4834759" cy="2316853"/>
          </a:xfrm>
          <a:prstGeom prst="rect">
            <a:avLst/>
          </a:prstGeom>
          <a:noFill/>
          <a:ln>
            <a:solidFill>
              <a:schemeClr val="accent1"/>
            </a:solidFill>
          </a:ln>
        </p:spPr>
        <p:txBody>
          <a:bodyPr wrap="square">
            <a:spAutoFit/>
          </a:bodyPr>
          <a:lstStyle/>
          <a:p>
            <a:pPr>
              <a:lnSpc>
                <a:spcPct val="80000"/>
              </a:lnSpc>
            </a:pPr>
            <a:r>
              <a:rPr lang="hu-HU" b="1" dirty="0" err="1"/>
              <a:t>class</a:t>
            </a:r>
            <a:r>
              <a:rPr lang="hu-HU" b="1" dirty="0"/>
              <a:t> </a:t>
            </a:r>
            <a:r>
              <a:rPr lang="hu-HU" b="1" dirty="0" err="1"/>
              <a:t>PéldaClass</a:t>
            </a:r>
            <a:r>
              <a:rPr lang="hu-HU" b="1" dirty="0"/>
              <a:t>:</a:t>
            </a:r>
          </a:p>
          <a:p>
            <a:pPr>
              <a:lnSpc>
                <a:spcPct val="80000"/>
              </a:lnSpc>
            </a:pPr>
            <a:r>
              <a:rPr lang="hu-HU" b="1" dirty="0"/>
              <a:t>    </a:t>
            </a:r>
            <a:r>
              <a:rPr lang="hu-HU" b="1" dirty="0" err="1"/>
              <a:t>def</a:t>
            </a:r>
            <a:r>
              <a:rPr lang="hu-HU" b="1" dirty="0"/>
              <a:t> __</a:t>
            </a:r>
            <a:r>
              <a:rPr lang="hu-HU" b="1" dirty="0" err="1"/>
              <a:t>init</a:t>
            </a:r>
            <a:r>
              <a:rPr lang="hu-HU" b="1" dirty="0"/>
              <a:t>__(</a:t>
            </a:r>
            <a:r>
              <a:rPr lang="hu-HU" b="1" dirty="0" err="1"/>
              <a:t>self</a:t>
            </a:r>
            <a:r>
              <a:rPr lang="hu-HU" b="1" dirty="0"/>
              <a:t>, </a:t>
            </a:r>
            <a:r>
              <a:rPr lang="hu-HU" b="1" dirty="0" err="1"/>
              <a:t>val</a:t>
            </a:r>
            <a:r>
              <a:rPr lang="hu-HU" b="1" dirty="0"/>
              <a:t>):</a:t>
            </a:r>
          </a:p>
          <a:p>
            <a:pPr>
              <a:lnSpc>
                <a:spcPct val="80000"/>
              </a:lnSpc>
            </a:pPr>
            <a:r>
              <a:rPr lang="hu-HU" b="1" dirty="0"/>
              <a:t>        </a:t>
            </a:r>
            <a:r>
              <a:rPr lang="hu-HU" b="1" dirty="0" err="1"/>
              <a:t>self.val</a:t>
            </a:r>
            <a:r>
              <a:rPr lang="hu-HU" b="1" dirty="0"/>
              <a:t> = </a:t>
            </a:r>
            <a:r>
              <a:rPr lang="hu-HU" b="1" dirty="0" err="1"/>
              <a:t>val</a:t>
            </a:r>
            <a:endParaRPr lang="hu-HU" b="1" dirty="0"/>
          </a:p>
          <a:p>
            <a:pPr>
              <a:lnSpc>
                <a:spcPct val="80000"/>
              </a:lnSpc>
            </a:pPr>
            <a:r>
              <a:rPr lang="hu-HU" b="1" dirty="0"/>
              <a:t>pld_1 = </a:t>
            </a:r>
            <a:r>
              <a:rPr lang="hu-HU" b="1" dirty="0" err="1"/>
              <a:t>PéldaClass</a:t>
            </a:r>
            <a:r>
              <a:rPr lang="hu-HU" b="1" dirty="0"/>
              <a:t>(0)</a:t>
            </a:r>
          </a:p>
          <a:p>
            <a:pPr>
              <a:lnSpc>
                <a:spcPct val="80000"/>
              </a:lnSpc>
            </a:pPr>
            <a:r>
              <a:rPr lang="hu-HU" b="1" dirty="0"/>
              <a:t>pld_2 = </a:t>
            </a:r>
            <a:r>
              <a:rPr lang="hu-HU" b="1" dirty="0" err="1"/>
              <a:t>PéldaClass</a:t>
            </a:r>
            <a:r>
              <a:rPr lang="hu-HU" b="1" dirty="0"/>
              <a:t>(2)</a:t>
            </a:r>
          </a:p>
          <a:p>
            <a:pPr>
              <a:lnSpc>
                <a:spcPct val="80000"/>
              </a:lnSpc>
            </a:pPr>
            <a:r>
              <a:rPr lang="hu-HU" b="1" dirty="0"/>
              <a:t>pld_3 = pld_1</a:t>
            </a:r>
          </a:p>
          <a:p>
            <a:pPr>
              <a:lnSpc>
                <a:spcPct val="80000"/>
              </a:lnSpc>
            </a:pPr>
            <a:r>
              <a:rPr lang="hu-HU" b="1" dirty="0"/>
              <a:t>pld_3.val += 1</a:t>
            </a:r>
          </a:p>
          <a:p>
            <a:pPr>
              <a:lnSpc>
                <a:spcPct val="80000"/>
              </a:lnSpc>
            </a:pPr>
            <a:r>
              <a:rPr lang="hu-HU" b="1" dirty="0"/>
              <a:t>print(pld_1 is pld_2)</a:t>
            </a:r>
          </a:p>
          <a:p>
            <a:pPr>
              <a:lnSpc>
                <a:spcPct val="80000"/>
              </a:lnSpc>
            </a:pPr>
            <a:r>
              <a:rPr lang="hu-HU" b="1" dirty="0"/>
              <a:t>print(pld_3 is pld_1)</a:t>
            </a:r>
          </a:p>
          <a:p>
            <a:pPr>
              <a:lnSpc>
                <a:spcPct val="80000"/>
              </a:lnSpc>
            </a:pPr>
            <a:r>
              <a:rPr lang="hu-HU" b="1" dirty="0"/>
              <a:t>print(pld_1.val, pld_2.val, pld_3.val)</a:t>
            </a:r>
          </a:p>
        </p:txBody>
      </p:sp>
      <p:sp>
        <p:nvSpPr>
          <p:cNvPr id="9" name="Szövegdoboz 8">
            <a:extLst>
              <a:ext uri="{FF2B5EF4-FFF2-40B4-BE49-F238E27FC236}">
                <a16:creationId xmlns:a16="http://schemas.microsoft.com/office/drawing/2014/main" id="{5AC5BAA2-0665-3EF8-8230-95841684D39F}"/>
              </a:ext>
            </a:extLst>
          </p:cNvPr>
          <p:cNvSpPr txBox="1"/>
          <p:nvPr/>
        </p:nvSpPr>
        <p:spPr>
          <a:xfrm>
            <a:off x="6615513" y="812816"/>
            <a:ext cx="4834759" cy="1430456"/>
          </a:xfrm>
          <a:prstGeom prst="rect">
            <a:avLst/>
          </a:prstGeom>
          <a:noFill/>
          <a:ln>
            <a:solidFill>
              <a:schemeClr val="accent1"/>
            </a:solidFill>
          </a:ln>
        </p:spPr>
        <p:txBody>
          <a:bodyPr wrap="square">
            <a:spAutoFit/>
          </a:bodyPr>
          <a:lstStyle/>
          <a:p>
            <a:pPr>
              <a:lnSpc>
                <a:spcPct val="80000"/>
              </a:lnSpc>
            </a:pPr>
            <a:r>
              <a:rPr lang="en-US" b="1" dirty="0"/>
              <a:t>string_1 = "</a:t>
            </a:r>
            <a:r>
              <a:rPr lang="hu-HU" b="1" dirty="0"/>
              <a:t>Tavaszi szél vizet</a:t>
            </a:r>
            <a:r>
              <a:rPr lang="en-US" b="1" dirty="0"/>
              <a:t>"</a:t>
            </a:r>
          </a:p>
          <a:p>
            <a:pPr>
              <a:lnSpc>
                <a:spcPct val="80000"/>
              </a:lnSpc>
            </a:pPr>
            <a:r>
              <a:rPr lang="en-US" b="1" dirty="0"/>
              <a:t>string_2 = </a:t>
            </a:r>
            <a:r>
              <a:rPr lang="hu-HU" b="1" dirty="0"/>
              <a:t>"Tavaszi szél vizet áraszt</a:t>
            </a:r>
            <a:r>
              <a:rPr lang="en-US" b="1" dirty="0"/>
              <a:t>"</a:t>
            </a:r>
          </a:p>
          <a:p>
            <a:pPr>
              <a:lnSpc>
                <a:spcPct val="80000"/>
              </a:lnSpc>
            </a:pPr>
            <a:r>
              <a:rPr lang="en-US" b="1" dirty="0"/>
              <a:t>string_1 += "</a:t>
            </a:r>
            <a:r>
              <a:rPr lang="hu-HU" b="1" dirty="0"/>
              <a:t> áraszt</a:t>
            </a:r>
            <a:r>
              <a:rPr lang="en-US" b="1" dirty="0"/>
              <a:t>"</a:t>
            </a:r>
          </a:p>
          <a:p>
            <a:pPr>
              <a:lnSpc>
                <a:spcPct val="80000"/>
              </a:lnSpc>
            </a:pPr>
            <a:r>
              <a:rPr lang="en-US" b="1" dirty="0"/>
              <a:t>print(string_1 == string_2, string_1 is string_2)</a:t>
            </a:r>
          </a:p>
          <a:p>
            <a:pPr>
              <a:lnSpc>
                <a:spcPct val="80000"/>
              </a:lnSpc>
            </a:pPr>
            <a:r>
              <a:rPr lang="en-US" b="1" dirty="0"/>
              <a:t>string_3 = string_1</a:t>
            </a:r>
          </a:p>
          <a:p>
            <a:pPr>
              <a:lnSpc>
                <a:spcPct val="80000"/>
              </a:lnSpc>
            </a:pPr>
            <a:r>
              <a:rPr lang="en-US" b="1" dirty="0"/>
              <a:t>print(string_3 is string_1)</a:t>
            </a:r>
            <a:endParaRPr lang="hu-HU" b="1" dirty="0"/>
          </a:p>
        </p:txBody>
      </p:sp>
      <p:sp>
        <p:nvSpPr>
          <p:cNvPr id="11" name="Szövegdoboz 10">
            <a:extLst>
              <a:ext uri="{FF2B5EF4-FFF2-40B4-BE49-F238E27FC236}">
                <a16:creationId xmlns:a16="http://schemas.microsoft.com/office/drawing/2014/main" id="{964B655A-61D5-668F-9D3B-60C7DBC90B7A}"/>
              </a:ext>
            </a:extLst>
          </p:cNvPr>
          <p:cNvSpPr txBox="1"/>
          <p:nvPr/>
        </p:nvSpPr>
        <p:spPr>
          <a:xfrm>
            <a:off x="4692876" y="2206339"/>
            <a:ext cx="859971" cy="923330"/>
          </a:xfrm>
          <a:prstGeom prst="rect">
            <a:avLst/>
          </a:prstGeom>
          <a:solidFill>
            <a:schemeClr val="accent5">
              <a:lumMod val="20000"/>
              <a:lumOff val="80000"/>
            </a:schemeClr>
          </a:solidFill>
          <a:ln>
            <a:solidFill>
              <a:schemeClr val="accent1"/>
            </a:solidFill>
          </a:ln>
        </p:spPr>
        <p:txBody>
          <a:bodyPr wrap="square">
            <a:spAutoFit/>
          </a:bodyPr>
          <a:lstStyle/>
          <a:p>
            <a:r>
              <a:rPr lang="da-DK" b="1" dirty="0"/>
              <a:t>False     </a:t>
            </a:r>
          </a:p>
          <a:p>
            <a:r>
              <a:rPr lang="da-DK" b="1" dirty="0"/>
              <a:t>True</a:t>
            </a:r>
          </a:p>
          <a:p>
            <a:r>
              <a:rPr lang="da-DK" b="1" dirty="0"/>
              <a:t>1 2 1</a:t>
            </a:r>
            <a:endParaRPr lang="hu-HU" b="1" dirty="0"/>
          </a:p>
        </p:txBody>
      </p:sp>
      <p:sp>
        <p:nvSpPr>
          <p:cNvPr id="13" name="Szövegdoboz 12">
            <a:extLst>
              <a:ext uri="{FF2B5EF4-FFF2-40B4-BE49-F238E27FC236}">
                <a16:creationId xmlns:a16="http://schemas.microsoft.com/office/drawing/2014/main" id="{F0FAB6C7-C1E7-41DD-A1AE-04F06D9EF9A1}"/>
              </a:ext>
            </a:extLst>
          </p:cNvPr>
          <p:cNvSpPr txBox="1"/>
          <p:nvPr/>
        </p:nvSpPr>
        <p:spPr>
          <a:xfrm>
            <a:off x="9969814" y="1866338"/>
            <a:ext cx="1480457" cy="660623"/>
          </a:xfrm>
          <a:prstGeom prst="rect">
            <a:avLst/>
          </a:prstGeom>
          <a:solidFill>
            <a:schemeClr val="accent5">
              <a:lumMod val="20000"/>
              <a:lumOff val="80000"/>
            </a:schemeClr>
          </a:solidFill>
          <a:ln>
            <a:solidFill>
              <a:schemeClr val="accent1"/>
            </a:solidFill>
          </a:ln>
        </p:spPr>
        <p:txBody>
          <a:bodyPr wrap="square">
            <a:spAutoFit/>
          </a:bodyPr>
          <a:lstStyle/>
          <a:p>
            <a:r>
              <a:rPr lang="hu-HU" b="1" dirty="0" err="1"/>
              <a:t>True</a:t>
            </a:r>
            <a:r>
              <a:rPr lang="hu-HU" b="1" dirty="0"/>
              <a:t> </a:t>
            </a:r>
            <a:r>
              <a:rPr lang="hu-HU" b="1" dirty="0" err="1"/>
              <a:t>False</a:t>
            </a:r>
            <a:endParaRPr lang="hu-HU" b="1" dirty="0"/>
          </a:p>
          <a:p>
            <a:r>
              <a:rPr lang="hu-HU" b="1" dirty="0" err="1"/>
              <a:t>True</a:t>
            </a:r>
            <a:endParaRPr lang="hu-HU" b="1" dirty="0"/>
          </a:p>
        </p:txBody>
      </p:sp>
      <p:sp>
        <p:nvSpPr>
          <p:cNvPr id="15" name="Szövegdoboz 14">
            <a:extLst>
              <a:ext uri="{FF2B5EF4-FFF2-40B4-BE49-F238E27FC236}">
                <a16:creationId xmlns:a16="http://schemas.microsoft.com/office/drawing/2014/main" id="{E51DF4E7-8BA3-1C3E-BAD7-EA7A4ABF6E12}"/>
              </a:ext>
            </a:extLst>
          </p:cNvPr>
          <p:cNvSpPr txBox="1"/>
          <p:nvPr/>
        </p:nvSpPr>
        <p:spPr>
          <a:xfrm>
            <a:off x="728976" y="3429000"/>
            <a:ext cx="2394857" cy="2760051"/>
          </a:xfrm>
          <a:prstGeom prst="rect">
            <a:avLst/>
          </a:prstGeom>
          <a:noFill/>
          <a:ln>
            <a:solidFill>
              <a:schemeClr val="accent1"/>
            </a:solidFill>
          </a:ln>
        </p:spPr>
        <p:txBody>
          <a:bodyPr wrap="square">
            <a:spAutoFit/>
          </a:bodyPr>
          <a:lstStyle/>
          <a:p>
            <a:pPr>
              <a:lnSpc>
                <a:spcPct val="80000"/>
              </a:lnSpc>
            </a:pPr>
            <a:r>
              <a:rPr lang="en-US" b="1" dirty="0"/>
              <a:t>class A:</a:t>
            </a:r>
          </a:p>
          <a:p>
            <a:pPr>
              <a:lnSpc>
                <a:spcPct val="80000"/>
              </a:lnSpc>
            </a:pPr>
            <a:r>
              <a:rPr lang="en-US" b="1" dirty="0"/>
              <a:t>    def __</a:t>
            </a:r>
            <a:r>
              <a:rPr lang="en-US" b="1" dirty="0" err="1"/>
              <a:t>init</a:t>
            </a:r>
            <a:r>
              <a:rPr lang="en-US" b="1" dirty="0"/>
              <a:t>__(self):</a:t>
            </a:r>
          </a:p>
          <a:p>
            <a:pPr>
              <a:lnSpc>
                <a:spcPct val="80000"/>
              </a:lnSpc>
            </a:pPr>
            <a:r>
              <a:rPr lang="en-US" b="1" dirty="0"/>
              <a:t>        </a:t>
            </a:r>
            <a:r>
              <a:rPr lang="en-US" b="1" dirty="0" err="1"/>
              <a:t>self.x</a:t>
            </a:r>
            <a:r>
              <a:rPr lang="en-US" b="1" dirty="0"/>
              <a:t> = 1</a:t>
            </a:r>
          </a:p>
          <a:p>
            <a:pPr>
              <a:lnSpc>
                <a:spcPct val="80000"/>
              </a:lnSpc>
            </a:pPr>
            <a:r>
              <a:rPr lang="en-US" b="1" dirty="0"/>
              <a:t>        </a:t>
            </a:r>
            <a:r>
              <a:rPr lang="en-US" b="1" dirty="0" err="1"/>
              <a:t>self.__y</a:t>
            </a:r>
            <a:r>
              <a:rPr lang="en-US" b="1" dirty="0"/>
              <a:t> = 2</a:t>
            </a:r>
          </a:p>
          <a:p>
            <a:pPr>
              <a:lnSpc>
                <a:spcPct val="80000"/>
              </a:lnSpc>
            </a:pPr>
            <a:r>
              <a:rPr lang="en-US" b="1" dirty="0"/>
              <a:t>    def </a:t>
            </a:r>
            <a:r>
              <a:rPr lang="en-US" b="1" dirty="0" err="1"/>
              <a:t>getY</a:t>
            </a:r>
            <a:r>
              <a:rPr lang="en-US" b="1" dirty="0"/>
              <a:t>(self):</a:t>
            </a:r>
          </a:p>
          <a:p>
            <a:pPr>
              <a:lnSpc>
                <a:spcPct val="80000"/>
              </a:lnSpc>
            </a:pPr>
            <a:r>
              <a:rPr lang="en-US" b="1" dirty="0"/>
              <a:t>        return </a:t>
            </a:r>
            <a:r>
              <a:rPr lang="en-US" b="1" dirty="0" err="1"/>
              <a:t>self.__y</a:t>
            </a:r>
            <a:endParaRPr lang="en-US" b="1" dirty="0"/>
          </a:p>
          <a:p>
            <a:pPr>
              <a:lnSpc>
                <a:spcPct val="80000"/>
              </a:lnSpc>
            </a:pPr>
            <a:r>
              <a:rPr lang="en-US" b="1" dirty="0"/>
              <a:t>    def </a:t>
            </a:r>
            <a:r>
              <a:rPr lang="en-US" b="1" dirty="0" err="1"/>
              <a:t>setY</a:t>
            </a:r>
            <a:r>
              <a:rPr lang="en-US" b="1" dirty="0"/>
              <a:t>(self, value):</a:t>
            </a:r>
          </a:p>
          <a:p>
            <a:pPr>
              <a:lnSpc>
                <a:spcPct val="80000"/>
              </a:lnSpc>
            </a:pPr>
            <a:r>
              <a:rPr lang="en-US" b="1" dirty="0"/>
              <a:t>        </a:t>
            </a:r>
            <a:r>
              <a:rPr lang="en-US" b="1" dirty="0" err="1"/>
              <a:t>self.__y</a:t>
            </a:r>
            <a:r>
              <a:rPr lang="en-US" b="1" dirty="0"/>
              <a:t> = value</a:t>
            </a:r>
          </a:p>
          <a:p>
            <a:pPr>
              <a:lnSpc>
                <a:spcPct val="80000"/>
              </a:lnSpc>
            </a:pPr>
            <a:r>
              <a:rPr lang="en-US" b="1" dirty="0"/>
              <a:t>a = A()</a:t>
            </a:r>
            <a:endParaRPr lang="hu-HU" b="1" dirty="0"/>
          </a:p>
          <a:p>
            <a:pPr>
              <a:lnSpc>
                <a:spcPct val="80000"/>
              </a:lnSpc>
            </a:pPr>
            <a:r>
              <a:rPr lang="hu-HU" b="1" dirty="0" err="1"/>
              <a:t>a.setY</a:t>
            </a:r>
            <a:r>
              <a:rPr lang="hu-HU" b="1" dirty="0"/>
              <a:t>(3)</a:t>
            </a:r>
          </a:p>
          <a:p>
            <a:pPr>
              <a:lnSpc>
                <a:spcPct val="80000"/>
              </a:lnSpc>
            </a:pPr>
            <a:r>
              <a:rPr lang="hu-HU" b="1" dirty="0"/>
              <a:t>print(a.__</a:t>
            </a:r>
            <a:r>
              <a:rPr lang="hu-HU" b="1" dirty="0" err="1"/>
              <a:t>dict</a:t>
            </a:r>
            <a:r>
              <a:rPr lang="hu-HU" b="1" dirty="0"/>
              <a:t>__)</a:t>
            </a:r>
          </a:p>
        </p:txBody>
      </p:sp>
      <p:sp>
        <p:nvSpPr>
          <p:cNvPr id="17" name="Szövegdoboz 16">
            <a:extLst>
              <a:ext uri="{FF2B5EF4-FFF2-40B4-BE49-F238E27FC236}">
                <a16:creationId xmlns:a16="http://schemas.microsoft.com/office/drawing/2014/main" id="{002AE3AD-1240-5EFC-F962-A588C4D15C05}"/>
              </a:ext>
            </a:extLst>
          </p:cNvPr>
          <p:cNvSpPr txBox="1"/>
          <p:nvPr/>
        </p:nvSpPr>
        <p:spPr>
          <a:xfrm>
            <a:off x="1012378" y="6191352"/>
            <a:ext cx="1839686" cy="369332"/>
          </a:xfrm>
          <a:prstGeom prst="rect">
            <a:avLst/>
          </a:prstGeom>
          <a:solidFill>
            <a:schemeClr val="accent5">
              <a:lumMod val="20000"/>
              <a:lumOff val="80000"/>
            </a:schemeClr>
          </a:solidFill>
          <a:ln>
            <a:solidFill>
              <a:schemeClr val="accent1"/>
            </a:solidFill>
          </a:ln>
        </p:spPr>
        <p:txBody>
          <a:bodyPr wrap="square">
            <a:spAutoFit/>
          </a:bodyPr>
          <a:lstStyle/>
          <a:p>
            <a:r>
              <a:rPr lang="hu-HU" b="1" dirty="0"/>
              <a:t>{'x': 1, '_</a:t>
            </a:r>
            <a:r>
              <a:rPr lang="hu-HU" b="1" dirty="0" err="1"/>
              <a:t>A__y</a:t>
            </a:r>
            <a:r>
              <a:rPr lang="hu-HU" b="1" dirty="0"/>
              <a:t>': 3}</a:t>
            </a:r>
          </a:p>
        </p:txBody>
      </p:sp>
      <p:sp>
        <p:nvSpPr>
          <p:cNvPr id="19" name="Szövegdoboz 18">
            <a:extLst>
              <a:ext uri="{FF2B5EF4-FFF2-40B4-BE49-F238E27FC236}">
                <a16:creationId xmlns:a16="http://schemas.microsoft.com/office/drawing/2014/main" id="{D41FDCEF-A135-FD5C-DDA1-B13D04AD6716}"/>
              </a:ext>
            </a:extLst>
          </p:cNvPr>
          <p:cNvSpPr txBox="1"/>
          <p:nvPr/>
        </p:nvSpPr>
        <p:spPr>
          <a:xfrm>
            <a:off x="3385084" y="3377160"/>
            <a:ext cx="2928634" cy="3424848"/>
          </a:xfrm>
          <a:prstGeom prst="rect">
            <a:avLst/>
          </a:prstGeom>
          <a:noFill/>
          <a:ln>
            <a:solidFill>
              <a:schemeClr val="accent1"/>
            </a:solidFill>
          </a:ln>
        </p:spPr>
        <p:txBody>
          <a:bodyPr wrap="square">
            <a:spAutoFit/>
          </a:bodyPr>
          <a:lstStyle/>
          <a:p>
            <a:pPr>
              <a:lnSpc>
                <a:spcPct val="80000"/>
              </a:lnSpc>
            </a:pPr>
            <a:r>
              <a:rPr lang="hu-HU" b="1" dirty="0" err="1"/>
              <a:t>class</a:t>
            </a:r>
            <a:r>
              <a:rPr lang="hu-HU" b="1" dirty="0"/>
              <a:t> Jobb: </a:t>
            </a:r>
          </a:p>
          <a:p>
            <a:pPr>
              <a:lnSpc>
                <a:spcPct val="80000"/>
              </a:lnSpc>
            </a:pPr>
            <a:r>
              <a:rPr lang="hu-HU" b="1" dirty="0"/>
              <a:t>    var = "J"</a:t>
            </a:r>
          </a:p>
          <a:p>
            <a:pPr>
              <a:lnSpc>
                <a:spcPct val="80000"/>
              </a:lnSpc>
            </a:pPr>
            <a:r>
              <a:rPr lang="hu-HU" b="1" dirty="0"/>
              <a:t>    </a:t>
            </a:r>
            <a:r>
              <a:rPr lang="hu-HU" b="1" dirty="0" err="1"/>
              <a:t>var_jobb</a:t>
            </a:r>
            <a:r>
              <a:rPr lang="hu-HU" b="1" dirty="0"/>
              <a:t> = "JJ"</a:t>
            </a:r>
          </a:p>
          <a:p>
            <a:pPr>
              <a:lnSpc>
                <a:spcPct val="80000"/>
              </a:lnSpc>
            </a:pPr>
            <a:r>
              <a:rPr lang="hu-HU" b="1" dirty="0"/>
              <a:t>    </a:t>
            </a:r>
            <a:r>
              <a:rPr lang="hu-HU" b="1" dirty="0" err="1"/>
              <a:t>def</a:t>
            </a:r>
            <a:r>
              <a:rPr lang="hu-HU" b="1" dirty="0"/>
              <a:t> oldal(</a:t>
            </a:r>
            <a:r>
              <a:rPr lang="hu-HU" b="1" dirty="0" err="1"/>
              <a:t>self</a:t>
            </a:r>
            <a:r>
              <a:rPr lang="hu-HU" b="1" dirty="0"/>
              <a:t>):</a:t>
            </a:r>
          </a:p>
          <a:p>
            <a:pPr>
              <a:lnSpc>
                <a:spcPct val="80000"/>
              </a:lnSpc>
            </a:pPr>
            <a:r>
              <a:rPr lang="hu-HU" b="1" dirty="0"/>
              <a:t>        </a:t>
            </a:r>
            <a:r>
              <a:rPr lang="hu-HU" b="1" dirty="0" err="1"/>
              <a:t>return</a:t>
            </a:r>
            <a:r>
              <a:rPr lang="hu-HU" b="1" dirty="0"/>
              <a:t> "Jobb"</a:t>
            </a:r>
          </a:p>
          <a:p>
            <a:pPr>
              <a:lnSpc>
                <a:spcPct val="80000"/>
              </a:lnSpc>
            </a:pPr>
            <a:r>
              <a:rPr lang="hu-HU" b="1" dirty="0" err="1"/>
              <a:t>class</a:t>
            </a:r>
            <a:r>
              <a:rPr lang="hu-HU" b="1" dirty="0"/>
              <a:t> Bal:</a:t>
            </a:r>
          </a:p>
          <a:p>
            <a:pPr>
              <a:lnSpc>
                <a:spcPct val="80000"/>
              </a:lnSpc>
            </a:pPr>
            <a:r>
              <a:rPr lang="hu-HU" b="1" dirty="0"/>
              <a:t>    var = "B"</a:t>
            </a:r>
          </a:p>
          <a:p>
            <a:pPr>
              <a:lnSpc>
                <a:spcPct val="80000"/>
              </a:lnSpc>
            </a:pPr>
            <a:r>
              <a:rPr lang="hu-HU" b="1" dirty="0"/>
              <a:t>    </a:t>
            </a:r>
            <a:r>
              <a:rPr lang="hu-HU" b="1" dirty="0" err="1"/>
              <a:t>var_bal</a:t>
            </a:r>
            <a:r>
              <a:rPr lang="hu-HU" b="1" dirty="0"/>
              <a:t> = "BB"</a:t>
            </a:r>
          </a:p>
          <a:p>
            <a:pPr>
              <a:lnSpc>
                <a:spcPct val="80000"/>
              </a:lnSpc>
            </a:pPr>
            <a:r>
              <a:rPr lang="hu-HU" b="1" dirty="0"/>
              <a:t>    </a:t>
            </a:r>
            <a:r>
              <a:rPr lang="hu-HU" b="1" dirty="0" err="1"/>
              <a:t>def</a:t>
            </a:r>
            <a:r>
              <a:rPr lang="hu-HU" b="1" dirty="0"/>
              <a:t> oldal(</a:t>
            </a:r>
            <a:r>
              <a:rPr lang="hu-HU" b="1" dirty="0" err="1"/>
              <a:t>self</a:t>
            </a:r>
            <a:r>
              <a:rPr lang="hu-HU" b="1" dirty="0"/>
              <a:t>):</a:t>
            </a:r>
          </a:p>
          <a:p>
            <a:pPr>
              <a:lnSpc>
                <a:spcPct val="80000"/>
              </a:lnSpc>
            </a:pPr>
            <a:r>
              <a:rPr lang="hu-HU" b="1" dirty="0"/>
              <a:t>        </a:t>
            </a:r>
            <a:r>
              <a:rPr lang="hu-HU" b="1" dirty="0" err="1"/>
              <a:t>return</a:t>
            </a:r>
            <a:r>
              <a:rPr lang="hu-HU" b="1" dirty="0"/>
              <a:t> "Bal"</a:t>
            </a:r>
          </a:p>
          <a:p>
            <a:pPr>
              <a:lnSpc>
                <a:spcPct val="80000"/>
              </a:lnSpc>
            </a:pPr>
            <a:r>
              <a:rPr lang="hu-HU" b="1" dirty="0" err="1"/>
              <a:t>class</a:t>
            </a:r>
            <a:r>
              <a:rPr lang="hu-HU" b="1" dirty="0"/>
              <a:t> Alsó(Bal, Jobb):</a:t>
            </a:r>
          </a:p>
          <a:p>
            <a:pPr>
              <a:lnSpc>
                <a:spcPct val="80000"/>
              </a:lnSpc>
            </a:pPr>
            <a:r>
              <a:rPr lang="hu-HU" b="1" dirty="0"/>
              <a:t>    </a:t>
            </a:r>
            <a:r>
              <a:rPr lang="hu-HU" b="1" dirty="0" err="1"/>
              <a:t>pass</a:t>
            </a:r>
            <a:endParaRPr lang="hu-HU" b="1" dirty="0"/>
          </a:p>
          <a:p>
            <a:pPr>
              <a:lnSpc>
                <a:spcPct val="80000"/>
              </a:lnSpc>
            </a:pPr>
            <a:r>
              <a:rPr lang="hu-HU" b="1" dirty="0"/>
              <a:t>pld = Alsó()</a:t>
            </a:r>
          </a:p>
          <a:p>
            <a:pPr>
              <a:lnSpc>
                <a:spcPct val="80000"/>
              </a:lnSpc>
            </a:pPr>
            <a:r>
              <a:rPr lang="hu-HU" b="1" dirty="0"/>
              <a:t>print(</a:t>
            </a:r>
            <a:r>
              <a:rPr lang="hu-HU" b="1" dirty="0" err="1"/>
              <a:t>pld.var</a:t>
            </a:r>
            <a:r>
              <a:rPr lang="hu-HU" b="1" dirty="0"/>
              <a:t>, </a:t>
            </a:r>
            <a:r>
              <a:rPr lang="hu-HU" b="1" dirty="0" err="1"/>
              <a:t>pld.var_bal</a:t>
            </a:r>
            <a:r>
              <a:rPr lang="hu-HU" b="1" dirty="0"/>
              <a:t>, </a:t>
            </a:r>
            <a:r>
              <a:rPr lang="hu-HU" b="1" dirty="0" err="1"/>
              <a:t>pld.var_jobb</a:t>
            </a:r>
            <a:r>
              <a:rPr lang="hu-HU" b="1" dirty="0"/>
              <a:t>, </a:t>
            </a:r>
            <a:r>
              <a:rPr lang="hu-HU" b="1" dirty="0" err="1"/>
              <a:t>pld.oldal</a:t>
            </a:r>
            <a:r>
              <a:rPr lang="hu-HU" b="1" dirty="0"/>
              <a:t>())</a:t>
            </a:r>
          </a:p>
        </p:txBody>
      </p:sp>
      <p:sp>
        <p:nvSpPr>
          <p:cNvPr id="21" name="Szövegdoboz 20">
            <a:extLst>
              <a:ext uri="{FF2B5EF4-FFF2-40B4-BE49-F238E27FC236}">
                <a16:creationId xmlns:a16="http://schemas.microsoft.com/office/drawing/2014/main" id="{06A6A63E-6DDE-7EC5-032A-203D7D95A3D4}"/>
              </a:ext>
            </a:extLst>
          </p:cNvPr>
          <p:cNvSpPr txBox="1"/>
          <p:nvPr/>
        </p:nvSpPr>
        <p:spPr>
          <a:xfrm>
            <a:off x="5880535" y="5706691"/>
            <a:ext cx="1382486" cy="377572"/>
          </a:xfrm>
          <a:prstGeom prst="rect">
            <a:avLst/>
          </a:prstGeom>
          <a:solidFill>
            <a:schemeClr val="accent5">
              <a:lumMod val="20000"/>
              <a:lumOff val="80000"/>
            </a:schemeClr>
          </a:solidFill>
          <a:ln>
            <a:solidFill>
              <a:schemeClr val="accent1"/>
            </a:solidFill>
          </a:ln>
        </p:spPr>
        <p:txBody>
          <a:bodyPr wrap="square">
            <a:spAutoFit/>
          </a:bodyPr>
          <a:lstStyle/>
          <a:p>
            <a:r>
              <a:rPr lang="hu-HU" b="1" dirty="0"/>
              <a:t>B BB JJ Bal</a:t>
            </a:r>
          </a:p>
        </p:txBody>
      </p:sp>
      <p:sp>
        <p:nvSpPr>
          <p:cNvPr id="23" name="Szövegdoboz 22">
            <a:extLst>
              <a:ext uri="{FF2B5EF4-FFF2-40B4-BE49-F238E27FC236}">
                <a16:creationId xmlns:a16="http://schemas.microsoft.com/office/drawing/2014/main" id="{34889AD1-E0FE-E37A-5169-B6A7D7291828}"/>
              </a:ext>
            </a:extLst>
          </p:cNvPr>
          <p:cNvSpPr txBox="1"/>
          <p:nvPr/>
        </p:nvSpPr>
        <p:spPr>
          <a:xfrm>
            <a:off x="6615512" y="2719613"/>
            <a:ext cx="4834759" cy="987258"/>
          </a:xfrm>
          <a:prstGeom prst="rect">
            <a:avLst/>
          </a:prstGeom>
          <a:noFill/>
          <a:ln>
            <a:solidFill>
              <a:schemeClr val="accent1"/>
            </a:solidFill>
          </a:ln>
        </p:spPr>
        <p:txBody>
          <a:bodyPr wrap="square">
            <a:spAutoFit/>
          </a:bodyPr>
          <a:lstStyle/>
          <a:p>
            <a:pPr>
              <a:lnSpc>
                <a:spcPct val="80000"/>
              </a:lnSpc>
            </a:pPr>
            <a:r>
              <a:rPr lang="hu-HU" b="1" dirty="0"/>
              <a:t>list_1 = [x </a:t>
            </a:r>
            <a:r>
              <a:rPr lang="hu-HU" b="1" dirty="0" err="1"/>
              <a:t>for</a:t>
            </a:r>
            <a:r>
              <a:rPr lang="hu-HU" b="1" dirty="0"/>
              <a:t> x in </a:t>
            </a:r>
            <a:r>
              <a:rPr lang="hu-HU" b="1" dirty="0" err="1"/>
              <a:t>range</a:t>
            </a:r>
            <a:r>
              <a:rPr lang="hu-HU" b="1" dirty="0"/>
              <a:t>(5)]</a:t>
            </a:r>
          </a:p>
          <a:p>
            <a:pPr>
              <a:lnSpc>
                <a:spcPct val="80000"/>
              </a:lnSpc>
            </a:pPr>
            <a:r>
              <a:rPr lang="hu-HU" b="1" dirty="0"/>
              <a:t>list_2 = </a:t>
            </a:r>
            <a:r>
              <a:rPr lang="hu-HU" b="1" dirty="0" err="1"/>
              <a:t>list</a:t>
            </a:r>
            <a:r>
              <a:rPr lang="hu-HU" b="1" dirty="0"/>
              <a:t>(map(lambda x: 2**x, list_1))</a:t>
            </a:r>
          </a:p>
          <a:p>
            <a:pPr>
              <a:lnSpc>
                <a:spcPct val="80000"/>
              </a:lnSpc>
            </a:pPr>
            <a:r>
              <a:rPr lang="hu-HU" b="1" dirty="0"/>
              <a:t>list_3 = </a:t>
            </a:r>
            <a:r>
              <a:rPr lang="hu-HU" b="1" dirty="0" err="1"/>
              <a:t>list</a:t>
            </a:r>
            <a:r>
              <a:rPr lang="hu-HU" b="1" dirty="0"/>
              <a:t>(map(lambda x: x*x, list_2))</a:t>
            </a:r>
          </a:p>
          <a:p>
            <a:pPr>
              <a:lnSpc>
                <a:spcPct val="80000"/>
              </a:lnSpc>
            </a:pPr>
            <a:r>
              <a:rPr lang="hu-HU" b="1" dirty="0"/>
              <a:t>print(list_3)</a:t>
            </a:r>
          </a:p>
        </p:txBody>
      </p:sp>
      <p:sp>
        <p:nvSpPr>
          <p:cNvPr id="25" name="Szövegdoboz 24">
            <a:extLst>
              <a:ext uri="{FF2B5EF4-FFF2-40B4-BE49-F238E27FC236}">
                <a16:creationId xmlns:a16="http://schemas.microsoft.com/office/drawing/2014/main" id="{07E84227-CF61-B654-A9A6-B673F89861D2}"/>
              </a:ext>
            </a:extLst>
          </p:cNvPr>
          <p:cNvSpPr txBox="1"/>
          <p:nvPr/>
        </p:nvSpPr>
        <p:spPr>
          <a:xfrm>
            <a:off x="9383488" y="3474121"/>
            <a:ext cx="2068286" cy="369332"/>
          </a:xfrm>
          <a:prstGeom prst="rect">
            <a:avLst/>
          </a:prstGeom>
          <a:solidFill>
            <a:schemeClr val="accent5">
              <a:lumMod val="20000"/>
              <a:lumOff val="80000"/>
            </a:schemeClr>
          </a:solidFill>
          <a:ln>
            <a:solidFill>
              <a:schemeClr val="accent1"/>
            </a:solidFill>
          </a:ln>
        </p:spPr>
        <p:txBody>
          <a:bodyPr wrap="square">
            <a:spAutoFit/>
          </a:bodyPr>
          <a:lstStyle/>
          <a:p>
            <a:r>
              <a:rPr lang="hu-HU" b="1" dirty="0"/>
              <a:t>[1, 4, 16, 64, 256]</a:t>
            </a:r>
          </a:p>
        </p:txBody>
      </p:sp>
      <p:sp>
        <p:nvSpPr>
          <p:cNvPr id="27" name="Szövegdoboz 26">
            <a:extLst>
              <a:ext uri="{FF2B5EF4-FFF2-40B4-BE49-F238E27FC236}">
                <a16:creationId xmlns:a16="http://schemas.microsoft.com/office/drawing/2014/main" id="{316063DD-B30B-D977-2284-9DD0FBE06A71}"/>
              </a:ext>
            </a:extLst>
          </p:cNvPr>
          <p:cNvSpPr txBox="1"/>
          <p:nvPr/>
        </p:nvSpPr>
        <p:spPr>
          <a:xfrm>
            <a:off x="7487872" y="4147736"/>
            <a:ext cx="3962399" cy="1873654"/>
          </a:xfrm>
          <a:prstGeom prst="rect">
            <a:avLst/>
          </a:prstGeom>
          <a:noFill/>
          <a:ln>
            <a:solidFill>
              <a:schemeClr val="accent1"/>
            </a:solidFill>
          </a:ln>
        </p:spPr>
        <p:txBody>
          <a:bodyPr wrap="square">
            <a:spAutoFit/>
          </a:bodyPr>
          <a:lstStyle/>
          <a:p>
            <a:pPr>
              <a:lnSpc>
                <a:spcPct val="80000"/>
              </a:lnSpc>
            </a:pPr>
            <a:r>
              <a:rPr lang="en-US" b="1" dirty="0"/>
              <a:t>class </a:t>
            </a:r>
            <a:r>
              <a:rPr lang="hu-HU" b="1" dirty="0"/>
              <a:t>Csapat</a:t>
            </a:r>
            <a:r>
              <a:rPr lang="en-US" b="1" dirty="0"/>
              <a:t>:</a:t>
            </a:r>
          </a:p>
          <a:p>
            <a:pPr>
              <a:lnSpc>
                <a:spcPct val="80000"/>
              </a:lnSpc>
            </a:pPr>
            <a:r>
              <a:rPr lang="en-US" b="1" dirty="0"/>
              <a:t>    def __</a:t>
            </a:r>
            <a:r>
              <a:rPr lang="en-US" b="1" dirty="0" err="1"/>
              <a:t>init</a:t>
            </a:r>
            <a:r>
              <a:rPr lang="en-US" b="1" dirty="0"/>
              <a:t>__(self, n</a:t>
            </a:r>
            <a:r>
              <a:rPr lang="hu-HU" b="1" dirty="0"/>
              <a:t>év</a:t>
            </a:r>
            <a:r>
              <a:rPr lang="en-US" b="1" dirty="0"/>
              <a:t>, </a:t>
            </a:r>
            <a:r>
              <a:rPr lang="hu-HU" b="1" dirty="0"/>
              <a:t>kor</a:t>
            </a:r>
            <a:r>
              <a:rPr lang="en-US" b="1" dirty="0"/>
              <a:t>):</a:t>
            </a:r>
          </a:p>
          <a:p>
            <a:pPr>
              <a:lnSpc>
                <a:spcPct val="80000"/>
              </a:lnSpc>
            </a:pPr>
            <a:r>
              <a:rPr lang="en-US" b="1" dirty="0"/>
              <a:t>        </a:t>
            </a:r>
            <a:r>
              <a:rPr lang="en-US" b="1" dirty="0" err="1"/>
              <a:t>self.n</a:t>
            </a:r>
            <a:r>
              <a:rPr lang="hu-HU" b="1" dirty="0"/>
              <a:t>év</a:t>
            </a:r>
            <a:r>
              <a:rPr lang="en-US" b="1" dirty="0"/>
              <a:t> = n</a:t>
            </a:r>
            <a:r>
              <a:rPr lang="hu-HU" b="1" dirty="0"/>
              <a:t>év</a:t>
            </a:r>
            <a:endParaRPr lang="en-US" b="1" dirty="0"/>
          </a:p>
          <a:p>
            <a:pPr>
              <a:lnSpc>
                <a:spcPct val="80000"/>
              </a:lnSpc>
            </a:pPr>
            <a:r>
              <a:rPr lang="en-US" b="1" dirty="0"/>
              <a:t>        self.</a:t>
            </a:r>
            <a:r>
              <a:rPr lang="hu-HU" b="1" dirty="0"/>
              <a:t>kor</a:t>
            </a:r>
            <a:r>
              <a:rPr lang="en-US" b="1" dirty="0"/>
              <a:t> = </a:t>
            </a:r>
            <a:r>
              <a:rPr lang="hu-HU" b="1" dirty="0"/>
              <a:t>kor</a:t>
            </a:r>
            <a:endParaRPr lang="en-US" b="1" dirty="0"/>
          </a:p>
          <a:p>
            <a:pPr>
              <a:lnSpc>
                <a:spcPct val="80000"/>
              </a:lnSpc>
            </a:pPr>
            <a:r>
              <a:rPr lang="en-US" b="1" dirty="0"/>
              <a:t>    def __str__(self):</a:t>
            </a:r>
          </a:p>
          <a:p>
            <a:pPr>
              <a:lnSpc>
                <a:spcPct val="80000"/>
              </a:lnSpc>
            </a:pPr>
            <a:r>
              <a:rPr lang="en-US" b="1" dirty="0"/>
              <a:t>        return </a:t>
            </a:r>
            <a:r>
              <a:rPr lang="en-US" b="1" dirty="0" err="1"/>
              <a:t>self.n</a:t>
            </a:r>
            <a:r>
              <a:rPr lang="hu-HU" b="1" dirty="0"/>
              <a:t>év</a:t>
            </a:r>
            <a:r>
              <a:rPr lang="en-US" b="1" dirty="0"/>
              <a:t> + self.</a:t>
            </a:r>
            <a:r>
              <a:rPr lang="hu-HU" b="1" dirty="0"/>
              <a:t>kor + 'éves'</a:t>
            </a:r>
            <a:endParaRPr lang="en-US" b="1" dirty="0"/>
          </a:p>
          <a:p>
            <a:pPr>
              <a:lnSpc>
                <a:spcPct val="80000"/>
              </a:lnSpc>
            </a:pPr>
            <a:r>
              <a:rPr lang="hu-HU" b="1" dirty="0"/>
              <a:t>lány</a:t>
            </a:r>
            <a:r>
              <a:rPr lang="en-US" b="1" dirty="0"/>
              <a:t> = </a:t>
            </a:r>
            <a:r>
              <a:rPr lang="hu-HU" b="1" dirty="0"/>
              <a:t>Csapat</a:t>
            </a:r>
            <a:r>
              <a:rPr lang="en-US" b="1" dirty="0"/>
              <a:t>("</a:t>
            </a:r>
            <a:r>
              <a:rPr lang="hu-HU" b="1" dirty="0"/>
              <a:t>Anna</a:t>
            </a:r>
            <a:r>
              <a:rPr lang="en-US" b="1" dirty="0"/>
              <a:t>"‚</a:t>
            </a:r>
            <a:r>
              <a:rPr lang="hu-HU" b="1" dirty="0"/>
              <a:t> '</a:t>
            </a:r>
            <a:r>
              <a:rPr lang="en-US" b="1" dirty="0"/>
              <a:t>1</a:t>
            </a:r>
            <a:r>
              <a:rPr lang="hu-HU" b="1" dirty="0"/>
              <a:t>4</a:t>
            </a:r>
            <a:r>
              <a:rPr lang="en-US" b="1" dirty="0"/>
              <a:t>')</a:t>
            </a:r>
          </a:p>
          <a:p>
            <a:pPr>
              <a:lnSpc>
                <a:spcPct val="80000"/>
              </a:lnSpc>
            </a:pPr>
            <a:r>
              <a:rPr lang="en-US" b="1" dirty="0"/>
              <a:t>print(</a:t>
            </a:r>
            <a:r>
              <a:rPr lang="hu-HU" b="1" dirty="0"/>
              <a:t>lány</a:t>
            </a:r>
            <a:r>
              <a:rPr lang="en-US" b="1" dirty="0"/>
              <a:t>)</a:t>
            </a:r>
            <a:endParaRPr lang="hu-HU" b="1" dirty="0"/>
          </a:p>
        </p:txBody>
      </p:sp>
      <p:sp>
        <p:nvSpPr>
          <p:cNvPr id="29" name="Szövegdoboz 28">
            <a:extLst>
              <a:ext uri="{FF2B5EF4-FFF2-40B4-BE49-F238E27FC236}">
                <a16:creationId xmlns:a16="http://schemas.microsoft.com/office/drawing/2014/main" id="{6946DCB1-48C9-E4C5-7D58-14AA1144266E}"/>
              </a:ext>
            </a:extLst>
          </p:cNvPr>
          <p:cNvSpPr txBox="1"/>
          <p:nvPr/>
        </p:nvSpPr>
        <p:spPr>
          <a:xfrm>
            <a:off x="9915384" y="5836724"/>
            <a:ext cx="1534887" cy="369332"/>
          </a:xfrm>
          <a:prstGeom prst="rect">
            <a:avLst/>
          </a:prstGeom>
          <a:solidFill>
            <a:schemeClr val="accent5">
              <a:lumMod val="20000"/>
              <a:lumOff val="80000"/>
            </a:schemeClr>
          </a:solidFill>
          <a:ln>
            <a:solidFill>
              <a:schemeClr val="accent1"/>
            </a:solidFill>
          </a:ln>
        </p:spPr>
        <p:txBody>
          <a:bodyPr wrap="square">
            <a:spAutoFit/>
          </a:bodyPr>
          <a:lstStyle/>
          <a:p>
            <a:r>
              <a:rPr lang="hu-HU" b="1" dirty="0"/>
              <a:t>Anna 14 éves</a:t>
            </a:r>
          </a:p>
        </p:txBody>
      </p:sp>
    </p:spTree>
    <p:extLst>
      <p:ext uri="{BB962C8B-B14F-4D97-AF65-F5344CB8AC3E}">
        <p14:creationId xmlns:p14="http://schemas.microsoft.com/office/powerpoint/2010/main" val="626393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14ED4D00-5400-9AA9-7192-1BD550EAF617}"/>
              </a:ext>
            </a:extLst>
          </p:cNvPr>
          <p:cNvSpPr>
            <a:spLocks noGrp="1"/>
          </p:cNvSpPr>
          <p:nvPr>
            <p:ph type="sldNum" sz="quarter" idx="12"/>
          </p:nvPr>
        </p:nvSpPr>
        <p:spPr/>
        <p:txBody>
          <a:bodyPr/>
          <a:lstStyle/>
          <a:p>
            <a:fld id="{01AC6B40-9665-4BAE-B750-5A40CB73215F}" type="slidenum">
              <a:rPr lang="hu-HU" smtClean="0"/>
              <a:t>38</a:t>
            </a:fld>
            <a:endParaRPr lang="hu-HU"/>
          </a:p>
        </p:txBody>
      </p:sp>
      <p:sp>
        <p:nvSpPr>
          <p:cNvPr id="4" name="Szövegdoboz 3">
            <a:extLst>
              <a:ext uri="{FF2B5EF4-FFF2-40B4-BE49-F238E27FC236}">
                <a16:creationId xmlns:a16="http://schemas.microsoft.com/office/drawing/2014/main" id="{A2F1B0F2-1B1D-AF86-6404-2C2CF6B5AF5B}"/>
              </a:ext>
            </a:extLst>
          </p:cNvPr>
          <p:cNvSpPr txBox="1"/>
          <p:nvPr/>
        </p:nvSpPr>
        <p:spPr>
          <a:xfrm>
            <a:off x="3047999" y="136525"/>
            <a:ext cx="6096000" cy="583750"/>
          </a:xfrm>
          <a:prstGeom prst="rect">
            <a:avLst/>
          </a:prstGeom>
          <a:noFill/>
        </p:spPr>
        <p:txBody>
          <a:bodyPr wrap="square">
            <a:spAutoFit/>
          </a:bodyPr>
          <a:lstStyle/>
          <a:p>
            <a:pPr algn="ctr">
              <a:lnSpc>
                <a:spcPct val="107000"/>
              </a:lnSpc>
              <a:spcBef>
                <a:spcPts val="0"/>
              </a:spcBef>
              <a:spcAft>
                <a:spcPts val="600"/>
              </a:spcAft>
            </a:pPr>
            <a:r>
              <a:rPr lang="hu-HU" sz="3200" b="1" kern="100" dirty="0">
                <a:solidFill>
                  <a:srgbClr val="000000"/>
                </a:solidFill>
                <a:latin typeface="Times New Roman" panose="02020603050405020304" pitchFamily="18" charset="0"/>
                <a:cs typeface="Times New Roman" panose="02020603050405020304" pitchFamily="18" charset="0"/>
              </a:rPr>
              <a:t>6. Gyakorlati példák </a:t>
            </a:r>
          </a:p>
        </p:txBody>
      </p:sp>
      <p:sp>
        <p:nvSpPr>
          <p:cNvPr id="6" name="Szövegdoboz 5">
            <a:extLst>
              <a:ext uri="{FF2B5EF4-FFF2-40B4-BE49-F238E27FC236}">
                <a16:creationId xmlns:a16="http://schemas.microsoft.com/office/drawing/2014/main" id="{3EBCA9D3-786C-2E4D-6116-3792A26B6CCD}"/>
              </a:ext>
            </a:extLst>
          </p:cNvPr>
          <p:cNvSpPr txBox="1"/>
          <p:nvPr/>
        </p:nvSpPr>
        <p:spPr>
          <a:xfrm>
            <a:off x="402772" y="791585"/>
            <a:ext cx="11658600" cy="5899051"/>
          </a:xfrm>
          <a:prstGeom prst="rect">
            <a:avLst/>
          </a:prstGeom>
          <a:noFill/>
        </p:spPr>
        <p:txBody>
          <a:bodyPr wrap="square">
            <a:spAutoFit/>
          </a:bodyPr>
          <a:lstStyle/>
          <a:p>
            <a:pPr>
              <a:lnSpc>
                <a:spcPct val="90000"/>
              </a:lnSpc>
              <a:spcAft>
                <a:spcPts val="800"/>
              </a:spcAf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1. </a:t>
            </a:r>
            <a:r>
              <a:rPr lang="hu-HU" sz="2400" b="1" kern="100" dirty="0">
                <a:latin typeface="Times New Roman" panose="02020603050405020304" pitchFamily="18" charset="0"/>
                <a:ea typeface="Aptos" panose="020B0004020202020204" pitchFamily="34" charset="0"/>
                <a:cs typeface="Times New Roman" panose="02020603050405020304" pitchFamily="18" charset="0"/>
              </a:rPr>
              <a:t>p</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élda: Autógyár program - Feladat: Autók gyártása</a:t>
            </a:r>
            <a:endParaRPr lang="hu-HU"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90000"/>
              </a:lnSpc>
              <a:spcAft>
                <a:spcPts val="800"/>
              </a:spcAf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 példánkban egy </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Autógyár</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programot fogunk létrehozni, amely különböző típusú autókat hoz létre, és alkalmazza az </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öröklődést</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polimorfizmust</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és </a:t>
            </a:r>
            <a:r>
              <a:rPr lang="hu-HU" sz="2300" b="1" kern="100" dirty="0" err="1">
                <a:effectLst/>
                <a:latin typeface="Times New Roman" panose="02020603050405020304" pitchFamily="18" charset="0"/>
                <a:ea typeface="Aptos" panose="020B0004020202020204" pitchFamily="34" charset="0"/>
                <a:cs typeface="Times New Roman" panose="02020603050405020304" pitchFamily="18" charset="0"/>
              </a:rPr>
              <a:t>factory</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 tervezési mintát</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90000"/>
              </a:lnSpc>
              <a:spcAft>
                <a:spcPts val="1200"/>
              </a:spcAf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Az előállított autó típusok: </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Személyautók</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Teherautók</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és </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Elektromos autók</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A különböző autó típusokat a megfelelő funkciókkal és attribútumokkal </a:t>
            </a:r>
            <a:r>
              <a:rPr lang="hu-HU" sz="2300" kern="100" dirty="0">
                <a:latin typeface="Times New Roman" panose="02020603050405020304" pitchFamily="18" charset="0"/>
                <a:ea typeface="Aptos" panose="020B0004020202020204" pitchFamily="34" charset="0"/>
                <a:cs typeface="Times New Roman" panose="02020603050405020304" pitchFamily="18" charset="0"/>
              </a:rPr>
              <a:t>látjuk el</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hu-HU" sz="2300" kern="100" dirty="0">
                <a:latin typeface="Times New Roman" panose="02020603050405020304" pitchFamily="18" charset="0"/>
                <a:ea typeface="Aptos" panose="020B0004020202020204" pitchFamily="34" charset="0"/>
                <a:cs typeface="Times New Roman" panose="02020603050405020304" pitchFamily="18" charset="0"/>
              </a:rPr>
              <a:t>és </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 gyártási folyamatot hatékonyan kezeljük a </a:t>
            </a:r>
            <a:r>
              <a:rPr lang="hu-HU" sz="2300" b="1" kern="100" dirty="0" err="1">
                <a:effectLst/>
                <a:latin typeface="Times New Roman" panose="02020603050405020304" pitchFamily="18" charset="0"/>
                <a:ea typeface="Aptos" panose="020B0004020202020204" pitchFamily="34" charset="0"/>
                <a:cs typeface="Times New Roman" panose="02020603050405020304" pitchFamily="18" charset="0"/>
              </a:rPr>
              <a:t>factory</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 tervezési minta</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segítségével.</a:t>
            </a:r>
          </a:p>
          <a:p>
            <a:pPr>
              <a:lnSpc>
                <a:spcPct val="90000"/>
              </a:lnSpc>
              <a:spcAft>
                <a:spcPts val="400"/>
              </a:spcAf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Megoldás:</a:t>
            </a:r>
            <a:r>
              <a:rPr lang="hu-HU" sz="2400" b="1" kern="100" dirty="0">
                <a:latin typeface="Times New Roman" panose="02020603050405020304" pitchFamily="18" charset="0"/>
                <a:ea typeface="Aptos" panose="020B0004020202020204" pitchFamily="34" charset="0"/>
                <a:cs typeface="Times New Roman" panose="02020603050405020304" pitchFamily="18" charset="0"/>
              </a:rPr>
              <a:t>     1. </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Alap osztály</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 Autó</a:t>
            </a:r>
          </a:p>
          <a:p>
            <a:pPr marL="2601913" lvl="1" indent="-342900">
              <a:lnSpc>
                <a:spcPct val="90000"/>
              </a:lnSpc>
              <a:spcAft>
                <a:spcPts val="800"/>
              </a:spcAft>
              <a:buSzPct val="100000"/>
              <a:buFont typeface="Arial" panose="020B0604020202020204" pitchFamily="34" charset="0"/>
              <a:buChar char="•"/>
              <a:tabLst>
                <a:tab pos="914400" algn="l"/>
              </a:tabLs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Az Autó osztály tartalmazza az alapvető tulajdonságokat, mint például az autó márkája és maximális sebessége.</a:t>
            </a:r>
          </a:p>
          <a:p>
            <a:pPr lvl="0">
              <a:lnSpc>
                <a:spcPct val="90000"/>
              </a:lnSpc>
              <a:spcAft>
                <a:spcPts val="400"/>
              </a:spcAft>
              <a:tabLst>
                <a:tab pos="457200" algn="l"/>
              </a:tabLs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                      2. Gyermekosztályok</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 Személyautó, Teherautó, </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ElektromosAutó</a:t>
            </a:r>
            <a:endParaRPr lang="hu-HU"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601913" lvl="1" indent="-342900">
              <a:lnSpc>
                <a:spcPct val="90000"/>
              </a:lnSpc>
              <a:spcAft>
                <a:spcPts val="800"/>
              </a:spcAft>
              <a:buSzPct val="100000"/>
              <a:buFont typeface="Arial" panose="020B0604020202020204" pitchFamily="34" charset="0"/>
              <a:buChar char="•"/>
              <a:tabLst>
                <a:tab pos="914400" algn="l"/>
              </a:tabLs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Az egyes autótípusok különböző specifikus tulajdonságokkal és viselkedéssel rendelkeznek.</a:t>
            </a:r>
          </a:p>
          <a:p>
            <a:pPr lvl="0">
              <a:lnSpc>
                <a:spcPct val="90000"/>
              </a:lnSpc>
              <a:spcAft>
                <a:spcPts val="400"/>
              </a:spcAft>
              <a:tabLst>
                <a:tab pos="457200" algn="l"/>
              </a:tabLs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                      3. </a:t>
            </a:r>
            <a:r>
              <a:rPr lang="hu-HU" sz="2400" b="1" kern="100" dirty="0" err="1">
                <a:effectLst/>
                <a:latin typeface="Times New Roman" panose="02020603050405020304" pitchFamily="18" charset="0"/>
                <a:ea typeface="Aptos" panose="020B0004020202020204" pitchFamily="34" charset="0"/>
                <a:cs typeface="Times New Roman" panose="02020603050405020304" pitchFamily="18" charset="0"/>
              </a:rPr>
              <a:t>Factory</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hu-HU" sz="2400" b="1" kern="100" dirty="0">
                <a:latin typeface="Times New Roman" panose="02020603050405020304" pitchFamily="18" charset="0"/>
                <a:ea typeface="Aptos" panose="020B0004020202020204" pitchFamily="34" charset="0"/>
                <a:cs typeface="Times New Roman" panose="02020603050405020304" pitchFamily="18" charset="0"/>
              </a:rPr>
              <a:t>m</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inta</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 </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AutóFactory</a:t>
            </a:r>
            <a:endParaRPr lang="hu-HU" sz="2400" kern="100" dirty="0">
              <a:latin typeface="Times New Roman" panose="02020603050405020304" pitchFamily="18" charset="0"/>
              <a:ea typeface="Aptos" panose="020B0004020202020204" pitchFamily="34" charset="0"/>
              <a:cs typeface="Times New Roman" panose="02020603050405020304" pitchFamily="18" charset="0"/>
            </a:endParaRPr>
          </a:p>
          <a:p>
            <a:pPr marL="2601913" lvl="0" indent="-342900">
              <a:lnSpc>
                <a:spcPct val="90000"/>
              </a:lnSpc>
              <a:spcAft>
                <a:spcPts val="800"/>
              </a:spcAft>
              <a:buFont typeface="Arial" panose="020B0604020202020204" pitchFamily="34" charset="0"/>
              <a:buChar char="•"/>
              <a:tabLst>
                <a:tab pos="457200" algn="l"/>
              </a:tabLs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felhasználó megadhatja, hogy milyen típusú autót szeretne gyártani, és a </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factory</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visszaadja a megfelelő autótípust.</a:t>
            </a:r>
          </a:p>
        </p:txBody>
      </p:sp>
    </p:spTree>
    <p:extLst>
      <p:ext uri="{BB962C8B-B14F-4D97-AF65-F5344CB8AC3E}">
        <p14:creationId xmlns:p14="http://schemas.microsoft.com/office/powerpoint/2010/main" val="1024045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3D951D73-E4C1-B444-288F-3E2FA91DA3B2}"/>
              </a:ext>
            </a:extLst>
          </p:cNvPr>
          <p:cNvSpPr>
            <a:spLocks noGrp="1"/>
          </p:cNvSpPr>
          <p:nvPr>
            <p:ph type="sldNum" sz="quarter" idx="12"/>
          </p:nvPr>
        </p:nvSpPr>
        <p:spPr/>
        <p:txBody>
          <a:bodyPr/>
          <a:lstStyle/>
          <a:p>
            <a:fld id="{01AC6B40-9665-4BAE-B750-5A40CB73215F}" type="slidenum">
              <a:rPr lang="hu-HU" smtClean="0"/>
              <a:t>39</a:t>
            </a:fld>
            <a:endParaRPr lang="hu-HU"/>
          </a:p>
        </p:txBody>
      </p:sp>
      <p:sp>
        <p:nvSpPr>
          <p:cNvPr id="4" name="Szövegdoboz 3">
            <a:extLst>
              <a:ext uri="{FF2B5EF4-FFF2-40B4-BE49-F238E27FC236}">
                <a16:creationId xmlns:a16="http://schemas.microsoft.com/office/drawing/2014/main" id="{99650527-484D-1422-5419-14F537EF9507}"/>
              </a:ext>
            </a:extLst>
          </p:cNvPr>
          <p:cNvSpPr txBox="1"/>
          <p:nvPr/>
        </p:nvSpPr>
        <p:spPr>
          <a:xfrm>
            <a:off x="2068285" y="145764"/>
            <a:ext cx="8055430" cy="6575711"/>
          </a:xfrm>
          <a:prstGeom prst="rect">
            <a:avLst/>
          </a:prstGeom>
          <a:noFill/>
          <a:ln>
            <a:solidFill>
              <a:schemeClr val="accent1"/>
            </a:solidFill>
          </a:ln>
        </p:spPr>
        <p:txBody>
          <a:bodyPr wrap="square">
            <a:spAutoFit/>
          </a:bodyPr>
          <a:lstStyle/>
          <a:p>
            <a:pPr>
              <a:lnSpc>
                <a:spcPct val="90000"/>
              </a:lnSpc>
            </a:pP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Autó:</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init</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márka,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max_sebesség</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self.márka</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 márka</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self.max_sebesség</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max_sebesség</a:t>
            </a:r>
            <a:endParaRPr lang="hu-HU"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információ(</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f"Márka</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self.márka</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Max sebesség: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self.max_sebesség</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km/h"</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Személyautó(Autó):</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információ(</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f"Személyautó</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super</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().információ()}"</a:t>
            </a:r>
          </a:p>
          <a:p>
            <a:pPr>
              <a:lnSpc>
                <a:spcPct val="90000"/>
              </a:lnSpc>
            </a:pP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Teherautó(Autó):</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információ(</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f"Teherautó</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super</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().információ()}"</a:t>
            </a:r>
          </a:p>
          <a:p>
            <a:pPr>
              <a:lnSpc>
                <a:spcPct val="90000"/>
              </a:lnSpc>
            </a:pP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ElektromosAutó</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(Autó):</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információ(</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f"Elektromos</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autó -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super</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().információ()}, Környezetbarát!"</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AutóFactory</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@staticmethod</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gyártás(típus, márka,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max_sebesség</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if</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típus == "személyautó":</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Személyautó(márka,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max_sebesség</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elif</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típus == "teherautó":</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Teherautó(márka,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max_sebesség</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elif</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típus == "elektromos":</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ElektromosAutó</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(márka,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max_sebesség</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else</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raise</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ValueError</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("Ismeretlen autótípus!")</a:t>
            </a:r>
          </a:p>
        </p:txBody>
      </p:sp>
    </p:spTree>
    <p:extLst>
      <p:ext uri="{BB962C8B-B14F-4D97-AF65-F5344CB8AC3E}">
        <p14:creationId xmlns:p14="http://schemas.microsoft.com/office/powerpoint/2010/main" val="358567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EE454-4934-9B0D-4B8C-A293EB72536A}"/>
            </a:ext>
          </a:extLst>
        </p:cNvPr>
        <p:cNvGrpSpPr/>
        <p:nvPr/>
      </p:nvGrpSpPr>
      <p:grpSpPr>
        <a:xfrm>
          <a:off x="0" y="0"/>
          <a:ext cx="0" cy="0"/>
          <a:chOff x="0" y="0"/>
          <a:chExt cx="0" cy="0"/>
        </a:xfrm>
      </p:grpSpPr>
      <p:sp>
        <p:nvSpPr>
          <p:cNvPr id="2" name="Cím 1">
            <a:extLst>
              <a:ext uri="{FF2B5EF4-FFF2-40B4-BE49-F238E27FC236}">
                <a16:creationId xmlns:a16="http://schemas.microsoft.com/office/drawing/2014/main" id="{177DF1B7-AE22-0A28-A67E-4273C7B25235}"/>
              </a:ext>
            </a:extLst>
          </p:cNvPr>
          <p:cNvSpPr>
            <a:spLocks noGrp="1"/>
          </p:cNvSpPr>
          <p:nvPr>
            <p:ph type="title"/>
          </p:nvPr>
        </p:nvSpPr>
        <p:spPr>
          <a:xfrm>
            <a:off x="428297" y="428188"/>
            <a:ext cx="10515600" cy="618040"/>
          </a:xfrm>
        </p:spPr>
        <p:txBody>
          <a:bodyPr>
            <a:normAutofit/>
          </a:bodyPr>
          <a:lstStyle/>
          <a:p>
            <a:pPr algn="ctr"/>
            <a:r>
              <a:rPr lang="hu-HU" sz="3600" b="1" dirty="0">
                <a:latin typeface="Times New Roman" panose="02020603050405020304" pitchFamily="18" charset="0"/>
                <a:cs typeface="Times New Roman" panose="02020603050405020304" pitchFamily="18" charset="0"/>
              </a:rPr>
              <a:t>2. </a:t>
            </a:r>
            <a:r>
              <a:rPr lang="hu-HU" sz="3600" b="1" kern="100" dirty="0">
                <a:solidFill>
                  <a:srgbClr val="000000"/>
                </a:solidFill>
                <a:latin typeface="Times New Roman" panose="02020603050405020304" pitchFamily="18" charset="0"/>
                <a:cs typeface="Times New Roman" panose="02020603050405020304" pitchFamily="18" charset="0"/>
              </a:rPr>
              <a:t>Polimorfizmus, absztrakt osztályok, interfészek</a:t>
            </a:r>
            <a:endParaRPr lang="hu-HU" sz="3600" b="1" dirty="0">
              <a:latin typeface="Times New Roman" panose="02020603050405020304" pitchFamily="18" charset="0"/>
              <a:cs typeface="Times New Roman" panose="02020603050405020304" pitchFamily="18" charset="0"/>
            </a:endParaRPr>
          </a:p>
        </p:txBody>
      </p:sp>
      <p:sp>
        <p:nvSpPr>
          <p:cNvPr id="3" name="Tartalom helye 2">
            <a:extLst>
              <a:ext uri="{FF2B5EF4-FFF2-40B4-BE49-F238E27FC236}">
                <a16:creationId xmlns:a16="http://schemas.microsoft.com/office/drawing/2014/main" id="{DC618926-91ED-9014-B6C5-2B5727C789DA}"/>
              </a:ext>
            </a:extLst>
          </p:cNvPr>
          <p:cNvSpPr>
            <a:spLocks noGrp="1"/>
          </p:cNvSpPr>
          <p:nvPr>
            <p:ph idx="1"/>
          </p:nvPr>
        </p:nvSpPr>
        <p:spPr>
          <a:xfrm>
            <a:off x="1074682" y="1123100"/>
            <a:ext cx="10515600" cy="2596580"/>
          </a:xfrm>
        </p:spPr>
        <p:txBody>
          <a:bodyPr>
            <a:normAutofit fontScale="92500" lnSpcReduction="20000"/>
          </a:bodyPr>
          <a:lstStyle/>
          <a:p>
            <a:pPr indent="-360000">
              <a:lnSpc>
                <a:spcPct val="107000"/>
              </a:lnSpc>
              <a:spcBef>
                <a:spcPts val="0"/>
              </a:spcBef>
              <a:spcAft>
                <a:spcPts val="300"/>
              </a:spcAft>
              <a:buSzPct val="100000"/>
              <a:tabLst>
                <a:tab pos="457200" algn="l"/>
              </a:tabLst>
            </a:pPr>
            <a:r>
              <a:rPr lang="hu-HU" sz="3000" b="1" dirty="0">
                <a:latin typeface="Times New Roman" panose="02020603050405020304" pitchFamily="18" charset="0"/>
                <a:cs typeface="Times New Roman" panose="02020603050405020304" pitchFamily="18" charset="0"/>
              </a:rPr>
              <a:t>Polimorfizmus: </a:t>
            </a:r>
            <a:r>
              <a:rPr lang="hu-HU" sz="3000" dirty="0">
                <a:latin typeface="Times New Roman" panose="02020603050405020304" pitchFamily="18" charset="0"/>
                <a:cs typeface="Times New Roman" panose="02020603050405020304" pitchFamily="18" charset="0"/>
              </a:rPr>
              <a:t>Az azonos metódusok különböző viselkedése különböző osztályokban.</a:t>
            </a:r>
          </a:p>
          <a:p>
            <a:pPr indent="-360000">
              <a:lnSpc>
                <a:spcPct val="107000"/>
              </a:lnSpc>
              <a:spcBef>
                <a:spcPts val="0"/>
              </a:spcBef>
              <a:spcAft>
                <a:spcPts val="300"/>
              </a:spcAft>
              <a:buSzPct val="100000"/>
              <a:tabLst>
                <a:tab pos="457200" algn="l"/>
              </a:tabLst>
            </a:pPr>
            <a:r>
              <a:rPr lang="hu-HU" sz="3000" b="1" dirty="0">
                <a:latin typeface="Times New Roman" panose="02020603050405020304" pitchFamily="18" charset="0"/>
                <a:cs typeface="Times New Roman" panose="02020603050405020304" pitchFamily="18" charset="0"/>
              </a:rPr>
              <a:t>Absztrakt osztályok: </a:t>
            </a:r>
            <a:r>
              <a:rPr lang="hu-HU" sz="3000" dirty="0">
                <a:latin typeface="Times New Roman" panose="02020603050405020304" pitchFamily="18" charset="0"/>
                <a:cs typeface="Times New Roman" panose="02020603050405020304" pitchFamily="18" charset="0"/>
              </a:rPr>
              <a:t>Az abc modul és az absztrakt metódusok használata.</a:t>
            </a:r>
          </a:p>
          <a:p>
            <a:pPr indent="-360000">
              <a:lnSpc>
                <a:spcPct val="107000"/>
              </a:lnSpc>
              <a:spcBef>
                <a:spcPts val="0"/>
              </a:spcBef>
              <a:spcAft>
                <a:spcPts val="300"/>
              </a:spcAft>
              <a:buSzPct val="100000"/>
              <a:tabLst>
                <a:tab pos="457200" algn="l"/>
              </a:tabLst>
            </a:pPr>
            <a:r>
              <a:rPr lang="hu-HU" sz="3000" b="1" dirty="0">
                <a:latin typeface="Times New Roman" panose="02020603050405020304" pitchFamily="18" charset="0"/>
                <a:cs typeface="Times New Roman" panose="02020603050405020304" pitchFamily="18" charset="0"/>
              </a:rPr>
              <a:t>Interfészek: </a:t>
            </a:r>
            <a:r>
              <a:rPr lang="hu-HU" sz="3000" dirty="0">
                <a:latin typeface="Times New Roman" panose="02020603050405020304" pitchFamily="18" charset="0"/>
                <a:cs typeface="Times New Roman" panose="02020603050405020304" pitchFamily="18" charset="0"/>
              </a:rPr>
              <a:t>Hogyan tervezhető elv alapján egy keret, amelyet az osztályok megvalósítanak.</a:t>
            </a:r>
          </a:p>
          <a:p>
            <a:endParaRPr lang="hu-HU" dirty="0"/>
          </a:p>
        </p:txBody>
      </p:sp>
      <p:sp>
        <p:nvSpPr>
          <p:cNvPr id="4" name="Dia számának helye 3">
            <a:extLst>
              <a:ext uri="{FF2B5EF4-FFF2-40B4-BE49-F238E27FC236}">
                <a16:creationId xmlns:a16="http://schemas.microsoft.com/office/drawing/2014/main" id="{9B7DC9F7-1427-EA76-3C03-EC666B3FD0B7}"/>
              </a:ext>
            </a:extLst>
          </p:cNvPr>
          <p:cNvSpPr>
            <a:spLocks noGrp="1"/>
          </p:cNvSpPr>
          <p:nvPr>
            <p:ph type="sldNum" sz="quarter" idx="12"/>
          </p:nvPr>
        </p:nvSpPr>
        <p:spPr/>
        <p:txBody>
          <a:bodyPr/>
          <a:lstStyle/>
          <a:p>
            <a:fld id="{01AC6B40-9665-4BAE-B750-5A40CB73215F}" type="slidenum">
              <a:rPr lang="hu-HU" smtClean="0"/>
              <a:t>4</a:t>
            </a:fld>
            <a:endParaRPr lang="hu-HU"/>
          </a:p>
        </p:txBody>
      </p:sp>
      <p:sp>
        <p:nvSpPr>
          <p:cNvPr id="6" name="Szövegdoboz 5">
            <a:extLst>
              <a:ext uri="{FF2B5EF4-FFF2-40B4-BE49-F238E27FC236}">
                <a16:creationId xmlns:a16="http://schemas.microsoft.com/office/drawing/2014/main" id="{A5E03C0C-3200-FCB1-552E-FAF1C566E9CB}"/>
              </a:ext>
            </a:extLst>
          </p:cNvPr>
          <p:cNvSpPr txBox="1"/>
          <p:nvPr/>
        </p:nvSpPr>
        <p:spPr>
          <a:xfrm>
            <a:off x="1784132" y="3719680"/>
            <a:ext cx="5203370" cy="2631490"/>
          </a:xfrm>
          <a:prstGeom prst="rect">
            <a:avLst/>
          </a:prstGeom>
          <a:noFill/>
          <a:ln>
            <a:solidFill>
              <a:schemeClr val="accent1"/>
            </a:solidFill>
          </a:ln>
        </p:spPr>
        <p:txBody>
          <a:bodyPr wrap="square">
            <a:spAutoFit/>
          </a:bodyPr>
          <a:lstStyle/>
          <a:p>
            <a:pPr>
              <a:spcAft>
                <a:spcPts val="600"/>
              </a:spcAft>
            </a:pPr>
            <a:r>
              <a:rPr lang="en-US" sz="2000" b="1" dirty="0"/>
              <a:t>from </a:t>
            </a:r>
            <a:r>
              <a:rPr lang="en-US" sz="2000" b="1" dirty="0" err="1"/>
              <a:t>abc</a:t>
            </a:r>
            <a:r>
              <a:rPr lang="en-US" sz="2000" b="1" dirty="0"/>
              <a:t> import ABC, </a:t>
            </a:r>
            <a:r>
              <a:rPr lang="en-US" sz="2000" b="1" dirty="0" err="1"/>
              <a:t>abstractmethod</a:t>
            </a:r>
            <a:endParaRPr lang="en-US" sz="2000" b="1" dirty="0"/>
          </a:p>
          <a:p>
            <a:r>
              <a:rPr lang="en-US" sz="2000" b="1" dirty="0"/>
              <a:t>class </a:t>
            </a:r>
            <a:r>
              <a:rPr lang="hu-HU" sz="2000" b="1" dirty="0"/>
              <a:t>Állat</a:t>
            </a:r>
            <a:r>
              <a:rPr lang="en-US" sz="2000" b="1" dirty="0"/>
              <a:t>(ABC):</a:t>
            </a:r>
          </a:p>
          <a:p>
            <a:r>
              <a:rPr lang="en-US" sz="2000" b="1" dirty="0"/>
              <a:t>    @abstractmethod</a:t>
            </a:r>
          </a:p>
          <a:p>
            <a:r>
              <a:rPr lang="en-US" sz="2000" b="1" dirty="0"/>
              <a:t>    def </a:t>
            </a:r>
            <a:r>
              <a:rPr lang="hu-HU" sz="2000" b="1" dirty="0"/>
              <a:t>beszél</a:t>
            </a:r>
            <a:r>
              <a:rPr lang="en-US" sz="2000" b="1" dirty="0"/>
              <a:t>(self):</a:t>
            </a:r>
          </a:p>
          <a:p>
            <a:r>
              <a:rPr lang="en-US" sz="2000" b="1" dirty="0"/>
              <a:t>        pass</a:t>
            </a:r>
          </a:p>
          <a:p>
            <a:r>
              <a:rPr lang="en-US" sz="2000" b="1" dirty="0"/>
              <a:t>class </a:t>
            </a:r>
            <a:r>
              <a:rPr lang="hu-HU" sz="2000" b="1" dirty="0"/>
              <a:t>Kutya</a:t>
            </a:r>
            <a:r>
              <a:rPr lang="en-US" sz="2000" b="1" dirty="0"/>
              <a:t>(</a:t>
            </a:r>
            <a:r>
              <a:rPr lang="hu-HU" sz="2000" b="1" dirty="0"/>
              <a:t>Állat</a:t>
            </a:r>
            <a:r>
              <a:rPr lang="en-US" sz="2000" b="1" dirty="0"/>
              <a:t>):</a:t>
            </a:r>
          </a:p>
          <a:p>
            <a:r>
              <a:rPr lang="en-US" sz="2000" b="1" dirty="0"/>
              <a:t>    def </a:t>
            </a:r>
            <a:r>
              <a:rPr lang="hu-HU" sz="2000" b="1" dirty="0"/>
              <a:t>beszél</a:t>
            </a:r>
            <a:r>
              <a:rPr lang="en-US" sz="2000" b="1" dirty="0"/>
              <a:t>(self):</a:t>
            </a:r>
          </a:p>
          <a:p>
            <a:r>
              <a:rPr lang="en-US" sz="2000" b="1" dirty="0"/>
              <a:t>        return „</a:t>
            </a:r>
            <a:r>
              <a:rPr lang="hu-HU" sz="2000" b="1" dirty="0"/>
              <a:t>Vau-vau</a:t>
            </a:r>
            <a:r>
              <a:rPr lang="en-US" sz="2000" b="1" dirty="0"/>
              <a:t>"</a:t>
            </a:r>
          </a:p>
        </p:txBody>
      </p:sp>
      <p:sp>
        <p:nvSpPr>
          <p:cNvPr id="7" name="Szövegdoboz 6">
            <a:extLst>
              <a:ext uri="{FF2B5EF4-FFF2-40B4-BE49-F238E27FC236}">
                <a16:creationId xmlns:a16="http://schemas.microsoft.com/office/drawing/2014/main" id="{22BC6597-3162-6E09-256E-14E2A5D6EA6C}"/>
              </a:ext>
            </a:extLst>
          </p:cNvPr>
          <p:cNvSpPr txBox="1"/>
          <p:nvPr/>
        </p:nvSpPr>
        <p:spPr>
          <a:xfrm>
            <a:off x="7181943" y="3803314"/>
            <a:ext cx="4213897" cy="2086725"/>
          </a:xfrm>
          <a:prstGeom prst="rect">
            <a:avLst/>
          </a:prstGeom>
          <a:noFill/>
        </p:spPr>
        <p:txBody>
          <a:bodyPr wrap="square">
            <a:spAutoFit/>
          </a:bodyPr>
          <a:lstStyle/>
          <a:p>
            <a:pPr>
              <a:lnSpc>
                <a:spcPct val="90000"/>
              </a:lnSpc>
            </a:pPr>
            <a:r>
              <a:rPr lang="hu-HU" sz="2400" kern="100" dirty="0">
                <a:latin typeface="Times New Roman" panose="02020603050405020304" pitchFamily="18" charset="0"/>
                <a:ea typeface="Aptos" panose="020B0004020202020204" pitchFamily="34" charset="0"/>
                <a:cs typeface="Times New Roman" panose="02020603050405020304" pitchFamily="18" charset="0"/>
              </a:rPr>
              <a:t>A</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polimorfizmus, az absztrakt osztályok és interfészek </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az OOP fejlettebb funkciói, amelyek segítségével rugalmasabb és modulárisabb programokat készíthetünk. </a:t>
            </a:r>
          </a:p>
        </p:txBody>
      </p:sp>
    </p:spTree>
    <p:extLst>
      <p:ext uri="{BB962C8B-B14F-4D97-AF65-F5344CB8AC3E}">
        <p14:creationId xmlns:p14="http://schemas.microsoft.com/office/powerpoint/2010/main" val="1534924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C5104621-7B91-80E5-BDB8-A5A3B57F5986}"/>
              </a:ext>
            </a:extLst>
          </p:cNvPr>
          <p:cNvSpPr>
            <a:spLocks noGrp="1"/>
          </p:cNvSpPr>
          <p:nvPr>
            <p:ph type="sldNum" sz="quarter" idx="12"/>
          </p:nvPr>
        </p:nvSpPr>
        <p:spPr/>
        <p:txBody>
          <a:bodyPr/>
          <a:lstStyle/>
          <a:p>
            <a:fld id="{01AC6B40-9665-4BAE-B750-5A40CB73215F}" type="slidenum">
              <a:rPr lang="hu-HU" smtClean="0"/>
              <a:t>40</a:t>
            </a:fld>
            <a:endParaRPr lang="hu-HU"/>
          </a:p>
        </p:txBody>
      </p:sp>
      <p:sp>
        <p:nvSpPr>
          <p:cNvPr id="6" name="Szövegdoboz 5">
            <a:extLst>
              <a:ext uri="{FF2B5EF4-FFF2-40B4-BE49-F238E27FC236}">
                <a16:creationId xmlns:a16="http://schemas.microsoft.com/office/drawing/2014/main" id="{00A2A397-09F0-C0D9-F611-CBA268C21939}"/>
              </a:ext>
            </a:extLst>
          </p:cNvPr>
          <p:cNvSpPr txBox="1"/>
          <p:nvPr/>
        </p:nvSpPr>
        <p:spPr>
          <a:xfrm>
            <a:off x="2438400" y="1172470"/>
            <a:ext cx="6760029" cy="2764090"/>
          </a:xfrm>
          <a:prstGeom prst="rect">
            <a:avLst/>
          </a:prstGeom>
          <a:noFill/>
          <a:ln>
            <a:solidFill>
              <a:schemeClr val="accent1"/>
            </a:solidFill>
          </a:ln>
        </p:spPr>
        <p:txBody>
          <a:bodyPr wrap="square">
            <a:spAutoFit/>
          </a:bodyPr>
          <a:lstStyle/>
          <a:p>
            <a:pPr>
              <a:lnSpc>
                <a:spcPct val="107000"/>
              </a:lnSpc>
              <a:spcAft>
                <a:spcPts val="800"/>
              </a:spcAft>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autó1 =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AutóFactory.gyártás</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("személyautó", "Toyota", 180)</a:t>
            </a:r>
          </a:p>
          <a:p>
            <a:pPr>
              <a:lnSpc>
                <a:spcPct val="107000"/>
              </a:lnSpc>
              <a:spcAft>
                <a:spcPts val="800"/>
              </a:spcAft>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autó2 =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AutóFactory.gyártás</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("teherautó", "Volvo", 120)</a:t>
            </a:r>
          </a:p>
          <a:p>
            <a:pPr>
              <a:lnSpc>
                <a:spcPct val="107000"/>
              </a:lnSpc>
              <a:spcAft>
                <a:spcPts val="800"/>
              </a:spcAft>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autó3 = </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AutóFactory.gy</a:t>
            </a:r>
            <a:r>
              <a:rPr lang="hu-HU" sz="1900" b="1" kern="100" dirty="0" err="1">
                <a:latin typeface="Aptos" panose="020B0004020202020204" pitchFamily="34" charset="0"/>
                <a:ea typeface="Aptos" panose="020B0004020202020204" pitchFamily="34" charset="0"/>
                <a:cs typeface="Times New Roman" panose="02020603050405020304" pitchFamily="18" charset="0"/>
              </a:rPr>
              <a:t>á</a:t>
            </a:r>
            <a:r>
              <a:rPr lang="hu-HU" sz="1900" b="1" kern="100" dirty="0" err="1">
                <a:effectLst/>
                <a:latin typeface="Aptos" panose="020B0004020202020204" pitchFamily="34" charset="0"/>
                <a:ea typeface="Aptos" panose="020B0004020202020204" pitchFamily="34" charset="0"/>
                <a:cs typeface="Times New Roman" panose="02020603050405020304" pitchFamily="18" charset="0"/>
              </a:rPr>
              <a:t>rtás</a:t>
            </a:r>
            <a:r>
              <a:rPr lang="hu-HU" sz="1900" b="1" kern="100" dirty="0">
                <a:effectLst/>
                <a:latin typeface="Aptos" panose="020B0004020202020204" pitchFamily="34" charset="0"/>
                <a:ea typeface="Aptos" panose="020B0004020202020204" pitchFamily="34" charset="0"/>
                <a:cs typeface="Times New Roman" panose="02020603050405020304" pitchFamily="18" charset="0"/>
              </a:rPr>
              <a:t>("elektromos", "Tesla", 240)</a:t>
            </a:r>
          </a:p>
          <a:p>
            <a:pPr>
              <a:lnSpc>
                <a:spcPct val="107000"/>
              </a:lnSpc>
              <a:spcAft>
                <a:spcPts val="800"/>
              </a:spcAft>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 </a:t>
            </a:r>
          </a:p>
          <a:p>
            <a:r>
              <a:rPr lang="hu-HU" sz="1900" b="1" dirty="0">
                <a:effectLst/>
                <a:latin typeface="Aptos" panose="020B0004020202020204" pitchFamily="34" charset="0"/>
                <a:ea typeface="Aptos" panose="020B0004020202020204" pitchFamily="34" charset="0"/>
                <a:cs typeface="Times New Roman" panose="02020603050405020304" pitchFamily="18" charset="0"/>
              </a:rPr>
              <a:t>print(autó1.információ())</a:t>
            </a:r>
          </a:p>
          <a:p>
            <a:pPr>
              <a:lnSpc>
                <a:spcPct val="107000"/>
              </a:lnSpc>
            </a:pPr>
            <a:r>
              <a:rPr lang="hu-HU" sz="1900" b="1" kern="100" dirty="0">
                <a:effectLst/>
                <a:latin typeface="Aptos" panose="020B0004020202020204" pitchFamily="34" charset="0"/>
                <a:ea typeface="Aptos" panose="020B0004020202020204" pitchFamily="34" charset="0"/>
                <a:cs typeface="Times New Roman" panose="02020603050405020304" pitchFamily="18" charset="0"/>
              </a:rPr>
              <a:t>print(autó2.információ()) </a:t>
            </a:r>
          </a:p>
          <a:p>
            <a:pPr>
              <a:lnSpc>
                <a:spcPct val="107000"/>
              </a:lnSpc>
              <a:spcAft>
                <a:spcPts val="800"/>
              </a:spcAft>
            </a:pPr>
            <a:r>
              <a:rPr lang="hu-HU" sz="1900" b="1" dirty="0">
                <a:effectLst/>
                <a:latin typeface="Aptos" panose="020B0004020202020204" pitchFamily="34" charset="0"/>
                <a:ea typeface="Aptos" panose="020B0004020202020204" pitchFamily="34" charset="0"/>
                <a:cs typeface="Times New Roman" panose="02020603050405020304" pitchFamily="18" charset="0"/>
              </a:rPr>
              <a:t>print(autó3.információ()) </a:t>
            </a:r>
            <a:endParaRPr lang="hu-HU" sz="1900" b="1" dirty="0"/>
          </a:p>
        </p:txBody>
      </p:sp>
      <p:sp>
        <p:nvSpPr>
          <p:cNvPr id="4" name="Szövegdoboz 3">
            <a:extLst>
              <a:ext uri="{FF2B5EF4-FFF2-40B4-BE49-F238E27FC236}">
                <a16:creationId xmlns:a16="http://schemas.microsoft.com/office/drawing/2014/main" id="{3D037CFC-6867-621F-1739-B0548C2176FE}"/>
              </a:ext>
            </a:extLst>
          </p:cNvPr>
          <p:cNvSpPr txBox="1"/>
          <p:nvPr/>
        </p:nvSpPr>
        <p:spPr>
          <a:xfrm>
            <a:off x="1921329" y="4300248"/>
            <a:ext cx="8349342" cy="969496"/>
          </a:xfrm>
          <a:prstGeom prst="rect">
            <a:avLst/>
          </a:prstGeom>
          <a:solidFill>
            <a:schemeClr val="accent5">
              <a:lumMod val="20000"/>
              <a:lumOff val="80000"/>
            </a:schemeClr>
          </a:solidFill>
          <a:ln>
            <a:solidFill>
              <a:schemeClr val="accent1"/>
            </a:solidFill>
          </a:ln>
        </p:spPr>
        <p:txBody>
          <a:bodyPr wrap="square">
            <a:spAutoFit/>
          </a:bodyPr>
          <a:lstStyle/>
          <a:p>
            <a:r>
              <a:rPr lang="hu-HU" sz="1900" b="1" dirty="0">
                <a:effectLst/>
                <a:latin typeface="Aptos" panose="020B0004020202020204" pitchFamily="34" charset="0"/>
                <a:ea typeface="Aptos" panose="020B0004020202020204" pitchFamily="34" charset="0"/>
                <a:cs typeface="Times New Roman" panose="02020603050405020304" pitchFamily="18" charset="0"/>
              </a:rPr>
              <a:t>Személyautó - Márka: Toyota, Max sebesség: 180 km/h</a:t>
            </a:r>
            <a:endParaRPr lang="hu-HU" sz="1900" b="1" kern="100" dirty="0">
              <a:effectLst/>
              <a:latin typeface="Aptos" panose="020B0004020202020204" pitchFamily="34" charset="0"/>
              <a:ea typeface="Aptos" panose="020B0004020202020204" pitchFamily="34" charset="0"/>
              <a:cs typeface="Times New Roman" panose="02020603050405020304" pitchFamily="18" charset="0"/>
            </a:endParaRPr>
          </a:p>
          <a:p>
            <a:r>
              <a:rPr lang="hu-HU" sz="1900" b="1" kern="100" dirty="0">
                <a:effectLst/>
                <a:latin typeface="Aptos" panose="020B0004020202020204" pitchFamily="34" charset="0"/>
                <a:ea typeface="Aptos" panose="020B0004020202020204" pitchFamily="34" charset="0"/>
                <a:cs typeface="Times New Roman" panose="02020603050405020304" pitchFamily="18" charset="0"/>
              </a:rPr>
              <a:t>Teherautó - Márka: Volvo, Max sebesség: 120 km/h</a:t>
            </a:r>
          </a:p>
          <a:p>
            <a:r>
              <a:rPr lang="hu-HU" sz="1900" b="1" kern="100" dirty="0">
                <a:effectLst/>
                <a:latin typeface="Aptos" panose="020B0004020202020204" pitchFamily="34" charset="0"/>
                <a:ea typeface="Aptos" panose="020B0004020202020204" pitchFamily="34" charset="0"/>
                <a:cs typeface="Times New Roman" panose="02020603050405020304" pitchFamily="18" charset="0"/>
              </a:rPr>
              <a:t>Elektromos autó - Márka: Tesla, Max sebesség: 240 km/h, Környezetbarát!</a:t>
            </a:r>
          </a:p>
        </p:txBody>
      </p:sp>
    </p:spTree>
    <p:extLst>
      <p:ext uri="{BB962C8B-B14F-4D97-AF65-F5344CB8AC3E}">
        <p14:creationId xmlns:p14="http://schemas.microsoft.com/office/powerpoint/2010/main" val="2554068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A1F7E49E-10D9-101A-1EBD-27B658C3A56F}"/>
              </a:ext>
            </a:extLst>
          </p:cNvPr>
          <p:cNvSpPr>
            <a:spLocks noGrp="1"/>
          </p:cNvSpPr>
          <p:nvPr>
            <p:ph type="sldNum" sz="quarter" idx="12"/>
          </p:nvPr>
        </p:nvSpPr>
        <p:spPr/>
        <p:txBody>
          <a:bodyPr/>
          <a:lstStyle/>
          <a:p>
            <a:fld id="{01AC6B40-9665-4BAE-B750-5A40CB73215F}" type="slidenum">
              <a:rPr lang="hu-HU" smtClean="0"/>
              <a:t>41</a:t>
            </a:fld>
            <a:endParaRPr lang="hu-HU"/>
          </a:p>
        </p:txBody>
      </p:sp>
      <p:sp>
        <p:nvSpPr>
          <p:cNvPr id="4" name="Szövegdoboz 3">
            <a:extLst>
              <a:ext uri="{FF2B5EF4-FFF2-40B4-BE49-F238E27FC236}">
                <a16:creationId xmlns:a16="http://schemas.microsoft.com/office/drawing/2014/main" id="{127EBCFB-FD09-8CAD-D548-D0A5B9C35AC5}"/>
              </a:ext>
            </a:extLst>
          </p:cNvPr>
          <p:cNvSpPr txBox="1"/>
          <p:nvPr/>
        </p:nvSpPr>
        <p:spPr>
          <a:xfrm>
            <a:off x="846082" y="660004"/>
            <a:ext cx="10978055" cy="5666231"/>
          </a:xfrm>
          <a:prstGeom prst="rect">
            <a:avLst/>
          </a:prstGeom>
          <a:noFill/>
        </p:spPr>
        <p:txBody>
          <a:bodyPr wrap="square">
            <a:spAutoFit/>
          </a:bodyPr>
          <a:lstStyle/>
          <a:p>
            <a:pPr>
              <a:lnSpc>
                <a:spcPct val="107000"/>
              </a:lnSpc>
              <a:spcAft>
                <a:spcPts val="1800"/>
              </a:spcAf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2. </a:t>
            </a:r>
            <a:r>
              <a:rPr lang="hu-HU" sz="2400" b="1" kern="100" dirty="0">
                <a:latin typeface="Times New Roman" panose="02020603050405020304" pitchFamily="18" charset="0"/>
                <a:ea typeface="Aptos" panose="020B0004020202020204" pitchFamily="34" charset="0"/>
                <a:cs typeface="Times New Roman" panose="02020603050405020304" pitchFamily="18" charset="0"/>
              </a:rPr>
              <a:t>p</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élda: Banki </a:t>
            </a:r>
            <a:r>
              <a:rPr lang="hu-HU" sz="2400" b="1" kern="100" dirty="0">
                <a:latin typeface="Times New Roman" panose="02020603050405020304" pitchFamily="18" charset="0"/>
                <a:ea typeface="Aptos" panose="020B0004020202020204" pitchFamily="34" charset="0"/>
                <a:cs typeface="Times New Roman" panose="02020603050405020304" pitchFamily="18" charset="0"/>
              </a:rPr>
              <a:t>r</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endszer  - Feladat: Banki számlák </a:t>
            </a:r>
            <a:r>
              <a:rPr lang="hu-HU" sz="2400" b="1" kern="100" dirty="0">
                <a:latin typeface="Times New Roman" panose="02020603050405020304" pitchFamily="18" charset="0"/>
                <a:ea typeface="Aptos" panose="020B0004020202020204" pitchFamily="34" charset="0"/>
                <a:cs typeface="Times New Roman" panose="02020603050405020304" pitchFamily="18" charset="0"/>
              </a:rPr>
              <a:t>k</a:t>
            </a: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ezelése</a:t>
            </a:r>
            <a:endParaRPr lang="hu-HU"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90000"/>
              </a:lnSpc>
              <a:spcAft>
                <a:spcPts val="800"/>
              </a:spcAf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 példánkban egy </a:t>
            </a:r>
            <a:r>
              <a:rPr lang="hu-HU" sz="2300" b="1" kern="100" dirty="0">
                <a:latin typeface="Times New Roman" panose="02020603050405020304" pitchFamily="18" charset="0"/>
                <a:ea typeface="Aptos" panose="020B0004020202020204" pitchFamily="34" charset="0"/>
                <a:cs typeface="Times New Roman" panose="02020603050405020304" pitchFamily="18" charset="0"/>
              </a:rPr>
              <a:t>b</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anki rendszert</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hozunk létre, amely kezeli a különböző számlatípusokat, például a </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megtakarítási számlát</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és a </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hitelkártya számlát</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a:t>
            </a:r>
            <a:b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b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Ez a rendszer alkalmazza az </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absztrakt osztályok</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fogalmát és a polimorfizmust.</a:t>
            </a:r>
          </a:p>
          <a:p>
            <a:pPr>
              <a:lnSpc>
                <a:spcPct val="90000"/>
              </a:lnSpc>
              <a:spcAft>
                <a:spcPts val="800"/>
              </a:spcAf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Az </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absztrakt osztályok</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segítségével meghatározzuk a számlák általános viselkedését, és a gyermekosztályok megvalósítják az egyes számlatípusok sajátos viselkedését.</a:t>
            </a:r>
          </a:p>
          <a:p>
            <a:pPr>
              <a:lnSpc>
                <a:spcPct val="107000"/>
              </a:lnSpc>
              <a:spcAft>
                <a:spcPts val="800"/>
              </a:spcAf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Megoldás:</a:t>
            </a:r>
            <a:endParaRPr lang="hu-HU"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Absztrakt Osztály</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 Számla</a:t>
            </a:r>
          </a:p>
          <a:p>
            <a:pPr marL="800100" lvl="1" indent="-342900">
              <a:lnSpc>
                <a:spcPct val="107000"/>
              </a:lnSpc>
              <a:spcAft>
                <a:spcPts val="800"/>
              </a:spcAft>
              <a:buSzPct val="100000"/>
              <a:buFont typeface="Arial" panose="020B0604020202020204" pitchFamily="34" charset="0"/>
              <a:buChar char="•"/>
              <a:tabLst>
                <a:tab pos="914400" algn="l"/>
              </a:tabLs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Az absztrakt osztály meghatározza a számlák általános funkcióit (például befizetés és kivétel).</a:t>
            </a:r>
          </a:p>
          <a:p>
            <a:pPr marL="342900" lvl="0" indent="-342900">
              <a:lnSpc>
                <a:spcPct val="107000"/>
              </a:lnSpc>
              <a:spcAft>
                <a:spcPts val="800"/>
              </a:spcAft>
              <a:buFont typeface="+mj-lt"/>
              <a:buAutoNum type="arabicPeriod"/>
              <a:tabLst>
                <a:tab pos="457200" algn="l"/>
              </a:tabLst>
            </a:pPr>
            <a:r>
              <a:rPr lang="hu-HU" sz="2400" b="1" kern="100" dirty="0">
                <a:effectLst/>
                <a:latin typeface="Times New Roman" panose="02020603050405020304" pitchFamily="18" charset="0"/>
                <a:ea typeface="Aptos" panose="020B0004020202020204" pitchFamily="34" charset="0"/>
                <a:cs typeface="Times New Roman" panose="02020603050405020304" pitchFamily="18" charset="0"/>
              </a:rPr>
              <a:t>Gyermekosztályok</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 </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MegtakarításiSzámla</a:t>
            </a: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hu-HU" sz="2400" kern="100" dirty="0" err="1">
                <a:effectLst/>
                <a:latin typeface="Times New Roman" panose="02020603050405020304" pitchFamily="18" charset="0"/>
                <a:ea typeface="Aptos" panose="020B0004020202020204" pitchFamily="34" charset="0"/>
                <a:cs typeface="Times New Roman" panose="02020603050405020304" pitchFamily="18" charset="0"/>
              </a:rPr>
              <a:t>HitelkártyaSzámla</a:t>
            </a:r>
            <a:endParaRPr lang="hu-HU"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800100" lvl="1" indent="-342900">
              <a:lnSpc>
                <a:spcPct val="107000"/>
              </a:lnSpc>
              <a:spcAft>
                <a:spcPts val="800"/>
              </a:spcAft>
              <a:buSzPct val="100000"/>
              <a:buFont typeface="Arial" panose="020B0604020202020204" pitchFamily="34" charset="0"/>
              <a:buChar char="•"/>
              <a:tabLst>
                <a:tab pos="914400" algn="l"/>
              </a:tabLst>
            </a:pPr>
            <a:r>
              <a:rPr lang="hu-HU" sz="2400" kern="100" dirty="0">
                <a:effectLst/>
                <a:latin typeface="Times New Roman" panose="02020603050405020304" pitchFamily="18" charset="0"/>
                <a:ea typeface="Aptos" panose="020B0004020202020204" pitchFamily="34" charset="0"/>
                <a:cs typeface="Times New Roman" panose="02020603050405020304" pitchFamily="18" charset="0"/>
              </a:rPr>
              <a:t>A különböző számlatípusok eltérő szabályokkal rendelkeznek (például hitelkeret, kamatláb).</a:t>
            </a:r>
          </a:p>
        </p:txBody>
      </p:sp>
    </p:spTree>
    <p:extLst>
      <p:ext uri="{BB962C8B-B14F-4D97-AF65-F5344CB8AC3E}">
        <p14:creationId xmlns:p14="http://schemas.microsoft.com/office/powerpoint/2010/main" val="2358221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836B509E-D887-87A9-2241-093AF8D37FF8}"/>
              </a:ext>
            </a:extLst>
          </p:cNvPr>
          <p:cNvSpPr>
            <a:spLocks noGrp="1"/>
          </p:cNvSpPr>
          <p:nvPr>
            <p:ph type="sldNum" sz="quarter" idx="12"/>
          </p:nvPr>
        </p:nvSpPr>
        <p:spPr/>
        <p:txBody>
          <a:bodyPr/>
          <a:lstStyle/>
          <a:p>
            <a:fld id="{01AC6B40-9665-4BAE-B750-5A40CB73215F}" type="slidenum">
              <a:rPr lang="hu-HU" smtClean="0"/>
              <a:t>42</a:t>
            </a:fld>
            <a:endParaRPr lang="hu-HU"/>
          </a:p>
        </p:txBody>
      </p:sp>
      <p:sp>
        <p:nvSpPr>
          <p:cNvPr id="4" name="Szövegdoboz 3">
            <a:extLst>
              <a:ext uri="{FF2B5EF4-FFF2-40B4-BE49-F238E27FC236}">
                <a16:creationId xmlns:a16="http://schemas.microsoft.com/office/drawing/2014/main" id="{B807B4BC-821B-0127-CA3C-B70CF5D05EA1}"/>
              </a:ext>
            </a:extLst>
          </p:cNvPr>
          <p:cNvSpPr txBox="1"/>
          <p:nvPr/>
        </p:nvSpPr>
        <p:spPr>
          <a:xfrm>
            <a:off x="2419631" y="229185"/>
            <a:ext cx="8142890" cy="6492290"/>
          </a:xfrm>
          <a:prstGeom prst="rect">
            <a:avLst/>
          </a:prstGeom>
          <a:noFill/>
          <a:ln>
            <a:solidFill>
              <a:schemeClr val="accent1"/>
            </a:solidFill>
          </a:ln>
        </p:spPr>
        <p:txBody>
          <a:bodyPr wrap="square">
            <a:spAutoFit/>
          </a:bodyPr>
          <a:lstStyle/>
          <a:p>
            <a:pPr>
              <a:lnSpc>
                <a:spcPct val="90000"/>
              </a:lnSpc>
            </a:pP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from</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abc import ABC,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abstractmethod</a:t>
            </a:r>
            <a:endParaRPr lang="hu-HU"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Számla(ABC):                                       # Absztrakt osztály</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init</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egyenleg):</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self.egyenleg</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 egyenleg</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@abstractmethod</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befizet(</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a:latin typeface="Aptos" panose="020B0004020202020204" pitchFamily="34" charset="0"/>
                <a:ea typeface="Aptos" panose="020B0004020202020204" pitchFamily="34" charset="0"/>
                <a:cs typeface="Times New Roman" panose="02020603050405020304" pitchFamily="18" charset="0"/>
              </a:rPr>
              <a:t>ö</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sszeg):</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pass</a:t>
            </a:r>
            <a:endParaRPr lang="hu-HU"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@abstractmethod</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kivesz(</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a:latin typeface="Aptos" panose="020B0004020202020204" pitchFamily="34" charset="0"/>
                <a:ea typeface="Aptos" panose="020B0004020202020204" pitchFamily="34" charset="0"/>
                <a:cs typeface="Times New Roman" panose="02020603050405020304" pitchFamily="18" charset="0"/>
              </a:rPr>
              <a:t>ö</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sszeg):</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pass</a:t>
            </a:r>
            <a:endParaRPr lang="hu-HU" sz="14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MegtakarításiSzámla</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(Számla):         # Gyermekosztály</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befizet(</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a:latin typeface="Aptos" panose="020B0004020202020204" pitchFamily="34" charset="0"/>
                <a:ea typeface="Aptos" panose="020B0004020202020204" pitchFamily="34" charset="0"/>
                <a:cs typeface="Times New Roman" panose="02020603050405020304" pitchFamily="18" charset="0"/>
              </a:rPr>
              <a:t>ö</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sszeg):</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self.egyenleg</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1400" b="1" kern="100" dirty="0">
                <a:latin typeface="Aptos" panose="020B0004020202020204" pitchFamily="34" charset="0"/>
                <a:ea typeface="Aptos" panose="020B0004020202020204" pitchFamily="34" charset="0"/>
                <a:cs typeface="Times New Roman" panose="02020603050405020304" pitchFamily="18" charset="0"/>
              </a:rPr>
              <a:t>ö</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sszeg</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print(</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f"Megtakarítási</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számlára befizetve: {</a:t>
            </a:r>
            <a:r>
              <a:rPr lang="hu-HU" sz="1400" b="1" kern="100" dirty="0">
                <a:latin typeface="Aptos" panose="020B0004020202020204" pitchFamily="34" charset="0"/>
                <a:ea typeface="Aptos" panose="020B0004020202020204" pitchFamily="34" charset="0"/>
                <a:cs typeface="Times New Roman" panose="02020603050405020304" pitchFamily="18" charset="0"/>
              </a:rPr>
              <a:t>ö</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sszeg} Ft. Egyenleg: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self.egyenleg</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Ft.")</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kivesz(</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a:latin typeface="Aptos" panose="020B0004020202020204" pitchFamily="34" charset="0"/>
                <a:ea typeface="Aptos" panose="020B0004020202020204" pitchFamily="34" charset="0"/>
                <a:cs typeface="Times New Roman" panose="02020603050405020304" pitchFamily="18" charset="0"/>
              </a:rPr>
              <a:t>ö</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sszeg):</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if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a:latin typeface="Aptos" panose="020B0004020202020204" pitchFamily="34" charset="0"/>
                <a:ea typeface="Aptos" panose="020B0004020202020204" pitchFamily="34" charset="0"/>
                <a:cs typeface="Times New Roman" panose="02020603050405020304" pitchFamily="18" charset="0"/>
              </a:rPr>
              <a:t>ö</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sszeg &lt;=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self.egyenleg</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self.egyenleg</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1400" b="1" kern="100" dirty="0">
                <a:latin typeface="Aptos" panose="020B0004020202020204" pitchFamily="34" charset="0"/>
                <a:ea typeface="Aptos" panose="020B0004020202020204" pitchFamily="34" charset="0"/>
                <a:cs typeface="Times New Roman" panose="02020603050405020304" pitchFamily="18" charset="0"/>
              </a:rPr>
              <a:t>ö</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sszeg</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print(</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f"Megtakarítási</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számláról kivéve: {</a:t>
            </a:r>
            <a:r>
              <a:rPr lang="hu-HU" sz="1400" b="1" kern="100" dirty="0">
                <a:latin typeface="Aptos" panose="020B0004020202020204" pitchFamily="34" charset="0"/>
                <a:ea typeface="Aptos" panose="020B0004020202020204" pitchFamily="34" charset="0"/>
                <a:cs typeface="Times New Roman" panose="02020603050405020304" pitchFamily="18" charset="0"/>
              </a:rPr>
              <a:t>ö</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sszeg} Ft. Egyenleg: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self.egyenleg</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Ft.")</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else</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print("Nincs elég fedezet.")</a:t>
            </a:r>
          </a:p>
          <a:p>
            <a:pPr>
              <a:lnSpc>
                <a:spcPct val="90000"/>
              </a:lnSpc>
            </a:pP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HitelkártyaSzámla</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(Számla):                #Gyermekosztály</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__</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init</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egyenleg, hitelkeret):</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super</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().__</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init</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__(egyenleg)</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self.hitelkeret</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 hitelkeret</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befizet(</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a:latin typeface="Aptos" panose="020B0004020202020204" pitchFamily="34" charset="0"/>
                <a:ea typeface="Aptos" panose="020B0004020202020204" pitchFamily="34" charset="0"/>
                <a:cs typeface="Times New Roman" panose="02020603050405020304" pitchFamily="18" charset="0"/>
              </a:rPr>
              <a:t>ö</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sszeg):</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self.egyenleg</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1400" b="1" kern="100" dirty="0">
                <a:latin typeface="Aptos" panose="020B0004020202020204" pitchFamily="34" charset="0"/>
                <a:ea typeface="Aptos" panose="020B0004020202020204" pitchFamily="34" charset="0"/>
                <a:cs typeface="Times New Roman" panose="02020603050405020304" pitchFamily="18" charset="0"/>
              </a:rPr>
              <a:t>ö</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sszeg</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print(</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f"Hitelkártya</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számlára befizetve: {</a:t>
            </a:r>
            <a:r>
              <a:rPr lang="hu-HU" sz="1400" b="1" kern="100" dirty="0">
                <a:latin typeface="Aptos" panose="020B0004020202020204" pitchFamily="34" charset="0"/>
                <a:ea typeface="Aptos" panose="020B0004020202020204" pitchFamily="34" charset="0"/>
                <a:cs typeface="Times New Roman" panose="02020603050405020304" pitchFamily="18" charset="0"/>
              </a:rPr>
              <a:t>ö</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sszeg} Ft. Egyenleg: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self.egyenleg</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Ft.")</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kivesz(</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a:latin typeface="Aptos" panose="020B0004020202020204" pitchFamily="34" charset="0"/>
                <a:ea typeface="Aptos" panose="020B0004020202020204" pitchFamily="34" charset="0"/>
                <a:cs typeface="Times New Roman" panose="02020603050405020304" pitchFamily="18" charset="0"/>
              </a:rPr>
              <a:t>ö</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sszeg):</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if</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a:latin typeface="Aptos" panose="020B0004020202020204" pitchFamily="34" charset="0"/>
                <a:ea typeface="Aptos" panose="020B0004020202020204" pitchFamily="34" charset="0"/>
                <a:cs typeface="Times New Roman" panose="02020603050405020304" pitchFamily="18" charset="0"/>
              </a:rPr>
              <a:t>ö</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sszeg &lt;=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self.egyenleg</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self.hitelkeret</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self.egyenleg</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1400" b="1" kern="100" dirty="0">
                <a:latin typeface="Aptos" panose="020B0004020202020204" pitchFamily="34" charset="0"/>
                <a:ea typeface="Aptos" panose="020B0004020202020204" pitchFamily="34" charset="0"/>
                <a:cs typeface="Times New Roman" panose="02020603050405020304" pitchFamily="18" charset="0"/>
              </a:rPr>
              <a:t>ö</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sszeg</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print(</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f"Hitelkártya</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számláról kivéve: {</a:t>
            </a:r>
            <a:r>
              <a:rPr lang="hu-HU" sz="1400" b="1" kern="100" dirty="0">
                <a:latin typeface="Aptos" panose="020B0004020202020204" pitchFamily="34" charset="0"/>
                <a:ea typeface="Aptos" panose="020B0004020202020204" pitchFamily="34" charset="0"/>
                <a:cs typeface="Times New Roman" panose="02020603050405020304" pitchFamily="18" charset="0"/>
              </a:rPr>
              <a:t>ö</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sszeg} Ft. Egyenleg: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self.egyenleg</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Ft.")</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1400" b="1" kern="100" dirty="0" err="1">
                <a:effectLst/>
                <a:latin typeface="Aptos" panose="020B0004020202020204" pitchFamily="34" charset="0"/>
                <a:ea typeface="Aptos" panose="020B0004020202020204" pitchFamily="34" charset="0"/>
                <a:cs typeface="Times New Roman" panose="02020603050405020304" pitchFamily="18" charset="0"/>
              </a:rPr>
              <a:t>else</a:t>
            </a:r>
            <a:r>
              <a:rPr lang="hu-HU" sz="14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pPr>
            <a:r>
              <a:rPr lang="hu-HU" sz="1400" b="1" kern="100" dirty="0">
                <a:effectLst/>
                <a:latin typeface="Aptos" panose="020B0004020202020204" pitchFamily="34" charset="0"/>
                <a:ea typeface="Aptos" panose="020B0004020202020204" pitchFamily="34" charset="0"/>
                <a:cs typeface="Times New Roman" panose="02020603050405020304" pitchFamily="18" charset="0"/>
              </a:rPr>
              <a:t>            print("Nincs elég hitelkeret.")</a:t>
            </a:r>
          </a:p>
        </p:txBody>
      </p:sp>
    </p:spTree>
    <p:extLst>
      <p:ext uri="{BB962C8B-B14F-4D97-AF65-F5344CB8AC3E}">
        <p14:creationId xmlns:p14="http://schemas.microsoft.com/office/powerpoint/2010/main" val="4281492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 számának helye 1">
            <a:extLst>
              <a:ext uri="{FF2B5EF4-FFF2-40B4-BE49-F238E27FC236}">
                <a16:creationId xmlns:a16="http://schemas.microsoft.com/office/drawing/2014/main" id="{7F867356-4C6A-F680-7BCF-A90C084FFB15}"/>
              </a:ext>
            </a:extLst>
          </p:cNvPr>
          <p:cNvSpPr>
            <a:spLocks noGrp="1"/>
          </p:cNvSpPr>
          <p:nvPr>
            <p:ph type="sldNum" sz="quarter" idx="12"/>
          </p:nvPr>
        </p:nvSpPr>
        <p:spPr/>
        <p:txBody>
          <a:bodyPr/>
          <a:lstStyle/>
          <a:p>
            <a:fld id="{01AC6B40-9665-4BAE-B750-5A40CB73215F}" type="slidenum">
              <a:rPr lang="hu-HU" smtClean="0"/>
              <a:t>43</a:t>
            </a:fld>
            <a:endParaRPr lang="hu-HU"/>
          </a:p>
        </p:txBody>
      </p:sp>
      <p:sp>
        <p:nvSpPr>
          <p:cNvPr id="4" name="Szövegdoboz 3">
            <a:extLst>
              <a:ext uri="{FF2B5EF4-FFF2-40B4-BE49-F238E27FC236}">
                <a16:creationId xmlns:a16="http://schemas.microsoft.com/office/drawing/2014/main" id="{BD335F30-96AB-C240-46D2-62D1A3DB2172}"/>
              </a:ext>
            </a:extLst>
          </p:cNvPr>
          <p:cNvSpPr txBox="1"/>
          <p:nvPr/>
        </p:nvSpPr>
        <p:spPr>
          <a:xfrm>
            <a:off x="2757276" y="728442"/>
            <a:ext cx="6677447" cy="2797945"/>
          </a:xfrm>
          <a:prstGeom prst="rect">
            <a:avLst/>
          </a:prstGeom>
          <a:noFill/>
          <a:ln>
            <a:solidFill>
              <a:schemeClr val="accent1"/>
            </a:solidFill>
          </a:ln>
        </p:spPr>
        <p:txBody>
          <a:bodyPr wrap="square">
            <a:spAutoFit/>
          </a:bodyPr>
          <a:lstStyle/>
          <a:p>
            <a:pPr>
              <a:lnSpc>
                <a:spcPct val="107000"/>
              </a:lnSpc>
              <a:spcAft>
                <a:spcPts val="600"/>
              </a:spcAft>
            </a:pP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megtakarítási_számla</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MegtakarításiSzámla</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(10000)</a:t>
            </a:r>
          </a:p>
          <a:p>
            <a:pPr>
              <a:lnSpc>
                <a:spcPct val="107000"/>
              </a:lnSpc>
              <a:spcAft>
                <a:spcPts val="1800"/>
              </a:spcAft>
            </a:pP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hitelkártya_számla</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 = </a:t>
            </a:r>
            <a:r>
              <a:rPr lang="hu-HU" sz="1800" b="1" kern="100" dirty="0" err="1">
                <a:effectLst/>
                <a:latin typeface="Aptos" panose="020B0004020202020204" pitchFamily="34" charset="0"/>
                <a:ea typeface="Aptos" panose="020B0004020202020204" pitchFamily="34" charset="0"/>
                <a:cs typeface="Times New Roman" panose="02020603050405020304" pitchFamily="18" charset="0"/>
              </a:rPr>
              <a:t>HitelkártyaSzámla</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(5000, 10000)</a:t>
            </a:r>
          </a:p>
          <a:p>
            <a:pPr>
              <a:lnSpc>
                <a:spcPct val="107000"/>
              </a:lnSpc>
              <a:spcAft>
                <a:spcPts val="600"/>
              </a:spcAft>
            </a:pPr>
            <a:r>
              <a:rPr lang="hu-HU" b="1" kern="100" dirty="0" err="1">
                <a:latin typeface="Aptos" panose="020B0004020202020204" pitchFamily="34" charset="0"/>
                <a:cs typeface="Times New Roman" panose="02020603050405020304" pitchFamily="18" charset="0"/>
              </a:rPr>
              <a:t>megtakarítási_számla.befizet</a:t>
            </a:r>
            <a:r>
              <a:rPr lang="hu-HU" b="1" kern="100" dirty="0">
                <a:latin typeface="Aptos" panose="020B0004020202020204" pitchFamily="34" charset="0"/>
                <a:cs typeface="Times New Roman" panose="02020603050405020304" pitchFamily="18" charset="0"/>
              </a:rPr>
              <a:t>(5000)</a:t>
            </a:r>
          </a:p>
          <a:p>
            <a:pPr>
              <a:lnSpc>
                <a:spcPct val="107000"/>
              </a:lnSpc>
              <a:spcAft>
                <a:spcPts val="600"/>
              </a:spcAft>
            </a:pPr>
            <a:r>
              <a:rPr lang="hu-HU" b="1" kern="100" dirty="0" err="1">
                <a:latin typeface="Aptos" panose="020B0004020202020204" pitchFamily="34" charset="0"/>
                <a:cs typeface="Times New Roman" panose="02020603050405020304" pitchFamily="18" charset="0"/>
              </a:rPr>
              <a:t>megtakarítási_számla.kivesz</a:t>
            </a:r>
            <a:r>
              <a:rPr lang="hu-HU" b="1" kern="100" dirty="0">
                <a:latin typeface="Aptos" panose="020B0004020202020204" pitchFamily="34" charset="0"/>
                <a:cs typeface="Times New Roman" panose="02020603050405020304" pitchFamily="18" charset="0"/>
              </a:rPr>
              <a:t>(12000)</a:t>
            </a:r>
          </a:p>
          <a:p>
            <a:pPr>
              <a:lnSpc>
                <a:spcPct val="107000"/>
              </a:lnSpc>
              <a:spcAft>
                <a:spcPts val="600"/>
              </a:spcAft>
            </a:pPr>
            <a:r>
              <a:rPr lang="hu-HU" b="1" kern="100" dirty="0" err="1">
                <a:latin typeface="Aptos" panose="020B0004020202020204" pitchFamily="34" charset="0"/>
                <a:cs typeface="Times New Roman" panose="02020603050405020304" pitchFamily="18" charset="0"/>
              </a:rPr>
              <a:t>megtakarítási_számla.kivesz</a:t>
            </a:r>
            <a:r>
              <a:rPr lang="hu-HU" b="1" kern="100" dirty="0">
                <a:latin typeface="Aptos" panose="020B0004020202020204" pitchFamily="34" charset="0"/>
                <a:cs typeface="Times New Roman" panose="02020603050405020304" pitchFamily="18" charset="0"/>
              </a:rPr>
              <a:t>(5000)  </a:t>
            </a:r>
          </a:p>
          <a:p>
            <a:pPr>
              <a:lnSpc>
                <a:spcPct val="107000"/>
              </a:lnSpc>
              <a:spcAft>
                <a:spcPts val="800"/>
              </a:spcAft>
            </a:pPr>
            <a:r>
              <a:rPr lang="hu-HU" b="1" kern="100" dirty="0" err="1">
                <a:latin typeface="Aptos" panose="020B0004020202020204" pitchFamily="34" charset="0"/>
                <a:cs typeface="Times New Roman" panose="02020603050405020304" pitchFamily="18" charset="0"/>
              </a:rPr>
              <a:t>hitelkártya_számla.kivesz</a:t>
            </a:r>
            <a:r>
              <a:rPr lang="hu-HU" b="1" kern="100" dirty="0">
                <a:latin typeface="Aptos" panose="020B0004020202020204" pitchFamily="34" charset="0"/>
                <a:cs typeface="Times New Roman" panose="02020603050405020304" pitchFamily="18" charset="0"/>
              </a:rPr>
              <a:t>(12000)</a:t>
            </a:r>
          </a:p>
          <a:p>
            <a:pPr>
              <a:lnSpc>
                <a:spcPct val="107000"/>
              </a:lnSpc>
              <a:spcAft>
                <a:spcPts val="800"/>
              </a:spcAft>
            </a:pPr>
            <a:r>
              <a:rPr lang="hu-HU" b="1" kern="100" dirty="0" err="1">
                <a:latin typeface="Aptos" panose="020B0004020202020204" pitchFamily="34" charset="0"/>
                <a:cs typeface="Times New Roman" panose="02020603050405020304" pitchFamily="18" charset="0"/>
              </a:rPr>
              <a:t>hitelkártya_számla.kivesz</a:t>
            </a:r>
            <a:r>
              <a:rPr lang="hu-HU" b="1" kern="100" dirty="0">
                <a:latin typeface="Aptos" panose="020B0004020202020204" pitchFamily="34" charset="0"/>
                <a:cs typeface="Times New Roman" panose="02020603050405020304" pitchFamily="18" charset="0"/>
              </a:rPr>
              <a:t>(4000)  </a:t>
            </a:r>
          </a:p>
        </p:txBody>
      </p:sp>
      <p:sp>
        <p:nvSpPr>
          <p:cNvPr id="6" name="Szövegdoboz 5">
            <a:extLst>
              <a:ext uri="{FF2B5EF4-FFF2-40B4-BE49-F238E27FC236}">
                <a16:creationId xmlns:a16="http://schemas.microsoft.com/office/drawing/2014/main" id="{A4CFA351-B3D1-2FDB-54F9-F64BA0FDD54E}"/>
              </a:ext>
            </a:extLst>
          </p:cNvPr>
          <p:cNvSpPr txBox="1"/>
          <p:nvPr/>
        </p:nvSpPr>
        <p:spPr>
          <a:xfrm>
            <a:off x="2757276" y="3612486"/>
            <a:ext cx="6677447" cy="1974387"/>
          </a:xfrm>
          <a:prstGeom prst="rect">
            <a:avLst/>
          </a:prstGeom>
          <a:solidFill>
            <a:schemeClr val="accent5">
              <a:lumMod val="20000"/>
              <a:lumOff val="80000"/>
            </a:schemeClr>
          </a:solidFill>
          <a:ln>
            <a:solidFill>
              <a:schemeClr val="accent1"/>
            </a:solidFill>
          </a:ln>
        </p:spPr>
        <p:txBody>
          <a:bodyPr wrap="square">
            <a:spAutoFit/>
          </a:bodyPr>
          <a:lstStyle/>
          <a:p>
            <a:pPr>
              <a:lnSpc>
                <a:spcPct val="107000"/>
              </a:lnSpc>
              <a:spcAft>
                <a:spcPts val="800"/>
              </a:spcAft>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Megtakarítási számlára befizetve: 5000 Ft. Egyenleg: 15000 Ft.</a:t>
            </a:r>
          </a:p>
          <a:p>
            <a:pPr>
              <a:lnSpc>
                <a:spcPct val="107000"/>
              </a:lnSpc>
              <a:spcAft>
                <a:spcPts val="800"/>
              </a:spcAft>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Megtakarítási számláról kivéve: 12000 Ft. Egyenleg: 3000 Ft.</a:t>
            </a:r>
          </a:p>
          <a:p>
            <a:pPr>
              <a:lnSpc>
                <a:spcPct val="107000"/>
              </a:lnSpc>
              <a:spcAft>
                <a:spcPts val="800"/>
              </a:spcAft>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Nincs elég fedezet.</a:t>
            </a:r>
          </a:p>
          <a:p>
            <a:pPr>
              <a:lnSpc>
                <a:spcPct val="107000"/>
              </a:lnSpc>
              <a:spcAft>
                <a:spcPts val="800"/>
              </a:spcAft>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Hitelkártya számláról kivéve: 12000 Ft. Egyenleg: -7000 Ft.</a:t>
            </a:r>
          </a:p>
          <a:p>
            <a:pPr>
              <a:lnSpc>
                <a:spcPct val="107000"/>
              </a:lnSpc>
              <a:spcAft>
                <a:spcPts val="800"/>
              </a:spcAft>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Nincs elég hitelkeret.</a:t>
            </a:r>
          </a:p>
        </p:txBody>
      </p:sp>
    </p:spTree>
    <p:extLst>
      <p:ext uri="{BB962C8B-B14F-4D97-AF65-F5344CB8AC3E}">
        <p14:creationId xmlns:p14="http://schemas.microsoft.com/office/powerpoint/2010/main" val="9781085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834D39C-35CA-7984-9012-F447FE1790FD}"/>
              </a:ext>
            </a:extLst>
          </p:cNvPr>
          <p:cNvSpPr>
            <a:spLocks noGrp="1"/>
          </p:cNvSpPr>
          <p:nvPr>
            <p:ph type="title"/>
          </p:nvPr>
        </p:nvSpPr>
        <p:spPr>
          <a:xfrm>
            <a:off x="1484971" y="379488"/>
            <a:ext cx="2663283" cy="873843"/>
          </a:xfrm>
        </p:spPr>
        <p:txBody>
          <a:bodyPr>
            <a:normAutofit/>
          </a:bodyPr>
          <a:lstStyle/>
          <a:p>
            <a:r>
              <a:rPr lang="hu-HU" sz="3600" b="1" dirty="0">
                <a:latin typeface="Times New Roman" panose="02020603050405020304" pitchFamily="18" charset="0"/>
                <a:cs typeface="Times New Roman" panose="02020603050405020304" pitchFamily="18" charset="0"/>
              </a:rPr>
              <a:t>Összegzés</a:t>
            </a:r>
          </a:p>
        </p:txBody>
      </p:sp>
      <p:sp>
        <p:nvSpPr>
          <p:cNvPr id="3" name="Tartalom helye 2">
            <a:extLst>
              <a:ext uri="{FF2B5EF4-FFF2-40B4-BE49-F238E27FC236}">
                <a16:creationId xmlns:a16="http://schemas.microsoft.com/office/drawing/2014/main" id="{60D1FE38-A05E-DC3F-49FB-E42346A5A765}"/>
              </a:ext>
            </a:extLst>
          </p:cNvPr>
          <p:cNvSpPr>
            <a:spLocks noGrp="1"/>
          </p:cNvSpPr>
          <p:nvPr>
            <p:ph idx="1"/>
          </p:nvPr>
        </p:nvSpPr>
        <p:spPr>
          <a:xfrm>
            <a:off x="948940" y="1427310"/>
            <a:ext cx="10883831" cy="2883433"/>
          </a:xfrm>
        </p:spPr>
        <p:txBody>
          <a:bodyPr>
            <a:normAutofit/>
          </a:bodyPr>
          <a:lstStyle/>
          <a:p>
            <a:pPr marL="514350" indent="-514350">
              <a:lnSpc>
                <a:spcPct val="107000"/>
              </a:lnSpc>
              <a:spcBef>
                <a:spcPts val="0"/>
              </a:spcBef>
              <a:spcAft>
                <a:spcPts val="600"/>
              </a:spcAft>
              <a:buAutoNum type="arabicPeriod"/>
            </a:pPr>
            <a:r>
              <a:rPr lang="hu-HU" kern="100" dirty="0">
                <a:solidFill>
                  <a:srgbClr val="000000"/>
                </a:solidFill>
                <a:latin typeface="Times New Roman" panose="02020603050405020304" pitchFamily="18" charset="0"/>
                <a:cs typeface="Times New Roman" panose="02020603050405020304" pitchFamily="18" charset="0"/>
              </a:rPr>
              <a:t>Bemutattuk a p</a:t>
            </a:r>
            <a:r>
              <a:rPr lang="hu-HU" sz="2800" kern="100" dirty="0">
                <a:solidFill>
                  <a:srgbClr val="000000"/>
                </a:solidFill>
                <a:latin typeface="Times New Roman" panose="02020603050405020304" pitchFamily="18" charset="0"/>
                <a:cs typeface="Times New Roman" panose="02020603050405020304" pitchFamily="18" charset="0"/>
              </a:rPr>
              <a:t>olimorfizmust, absztrakt osztályokat, interfészeket</a:t>
            </a:r>
          </a:p>
          <a:p>
            <a:pPr marL="514350" indent="-514350">
              <a:lnSpc>
                <a:spcPct val="107000"/>
              </a:lnSpc>
              <a:spcBef>
                <a:spcPts val="0"/>
              </a:spcBef>
              <a:spcAft>
                <a:spcPts val="600"/>
              </a:spcAft>
              <a:buAutoNum type="arabicPeriod"/>
            </a:pPr>
            <a:r>
              <a:rPr lang="hu-HU" kern="100" dirty="0">
                <a:solidFill>
                  <a:srgbClr val="000000"/>
                </a:solidFill>
                <a:latin typeface="Times New Roman" panose="02020603050405020304" pitchFamily="18" charset="0"/>
                <a:cs typeface="Times New Roman" panose="02020603050405020304" pitchFamily="18" charset="0"/>
              </a:rPr>
              <a:t>Megbeszéltük a t</a:t>
            </a:r>
            <a:r>
              <a:rPr lang="hu-HU" sz="2800" kern="100" dirty="0">
                <a:solidFill>
                  <a:srgbClr val="000000"/>
                </a:solidFill>
                <a:latin typeface="Times New Roman" panose="02020603050405020304" pitchFamily="18" charset="0"/>
                <a:cs typeface="Times New Roman" panose="02020603050405020304" pitchFamily="18" charset="0"/>
              </a:rPr>
              <a:t>öbbszörös öröklődést és a </a:t>
            </a:r>
            <a:r>
              <a:rPr lang="hu-HU" sz="2800" kern="100" dirty="0" err="1">
                <a:solidFill>
                  <a:srgbClr val="000000"/>
                </a:solidFill>
                <a:latin typeface="Times New Roman" panose="02020603050405020304" pitchFamily="18" charset="0"/>
                <a:cs typeface="Times New Roman" panose="02020603050405020304" pitchFamily="18" charset="0"/>
              </a:rPr>
              <a:t>Method</a:t>
            </a:r>
            <a:r>
              <a:rPr lang="hu-HU" sz="2800" kern="100" dirty="0">
                <a:solidFill>
                  <a:srgbClr val="000000"/>
                </a:solidFill>
                <a:latin typeface="Times New Roman" panose="02020603050405020304" pitchFamily="18" charset="0"/>
                <a:cs typeface="Times New Roman" panose="02020603050405020304" pitchFamily="18" charset="0"/>
              </a:rPr>
              <a:t> </a:t>
            </a:r>
            <a:r>
              <a:rPr lang="hu-HU" sz="2800" kern="100" dirty="0" err="1">
                <a:solidFill>
                  <a:srgbClr val="000000"/>
                </a:solidFill>
                <a:latin typeface="Times New Roman" panose="02020603050405020304" pitchFamily="18" charset="0"/>
                <a:cs typeface="Times New Roman" panose="02020603050405020304" pitchFamily="18" charset="0"/>
              </a:rPr>
              <a:t>Resolution</a:t>
            </a:r>
            <a:r>
              <a:rPr lang="hu-HU" sz="2800" kern="100" dirty="0">
                <a:solidFill>
                  <a:srgbClr val="000000"/>
                </a:solidFill>
                <a:latin typeface="Times New Roman" panose="02020603050405020304" pitchFamily="18" charset="0"/>
                <a:cs typeface="Times New Roman" panose="02020603050405020304" pitchFamily="18" charset="0"/>
              </a:rPr>
              <a:t> </a:t>
            </a:r>
            <a:r>
              <a:rPr lang="hu-HU" sz="2800" kern="100" dirty="0" err="1">
                <a:solidFill>
                  <a:srgbClr val="000000"/>
                </a:solidFill>
                <a:latin typeface="Times New Roman" panose="02020603050405020304" pitchFamily="18" charset="0"/>
                <a:cs typeface="Times New Roman" panose="02020603050405020304" pitchFamily="18" charset="0"/>
              </a:rPr>
              <a:t>Order</a:t>
            </a:r>
            <a:r>
              <a:rPr lang="hu-HU" sz="2800" kern="100" dirty="0">
                <a:solidFill>
                  <a:srgbClr val="000000"/>
                </a:solidFill>
                <a:latin typeface="Times New Roman" panose="02020603050405020304" pitchFamily="18" charset="0"/>
                <a:cs typeface="Times New Roman" panose="02020603050405020304" pitchFamily="18" charset="0"/>
              </a:rPr>
              <a:t>-t </a:t>
            </a:r>
          </a:p>
          <a:p>
            <a:pPr marL="514350" indent="-514350">
              <a:lnSpc>
                <a:spcPct val="107000"/>
              </a:lnSpc>
              <a:spcBef>
                <a:spcPts val="0"/>
              </a:spcBef>
              <a:spcAft>
                <a:spcPts val="600"/>
              </a:spcAft>
              <a:buAutoNum type="arabicPeriod"/>
            </a:pPr>
            <a:r>
              <a:rPr lang="hu-HU" kern="100" dirty="0">
                <a:solidFill>
                  <a:srgbClr val="000000"/>
                </a:solidFill>
                <a:latin typeface="Times New Roman" panose="02020603050405020304" pitchFamily="18" charset="0"/>
                <a:cs typeface="Times New Roman" panose="02020603050405020304" pitchFamily="18" charset="0"/>
              </a:rPr>
              <a:t>Példákat néztünk d</a:t>
            </a:r>
            <a:r>
              <a:rPr lang="hu-HU" sz="2800" kern="100" dirty="0">
                <a:solidFill>
                  <a:srgbClr val="000000"/>
                </a:solidFill>
                <a:latin typeface="Times New Roman" panose="02020603050405020304" pitchFamily="18" charset="0"/>
                <a:cs typeface="Times New Roman" panose="02020603050405020304" pitchFamily="18" charset="0"/>
              </a:rPr>
              <a:t>ekorátorokra és speciális metódusokra</a:t>
            </a:r>
          </a:p>
          <a:p>
            <a:pPr marL="514350" indent="-514350">
              <a:lnSpc>
                <a:spcPct val="107000"/>
              </a:lnSpc>
              <a:spcBef>
                <a:spcPts val="0"/>
              </a:spcBef>
              <a:spcAft>
                <a:spcPts val="600"/>
              </a:spcAft>
              <a:buAutoNum type="arabicPeriod"/>
            </a:pPr>
            <a:r>
              <a:rPr lang="hu-HU" kern="100" dirty="0">
                <a:solidFill>
                  <a:srgbClr val="000000"/>
                </a:solidFill>
                <a:latin typeface="Times New Roman" panose="02020603050405020304" pitchFamily="18" charset="0"/>
                <a:cs typeface="Times New Roman" panose="02020603050405020304" pitchFamily="18" charset="0"/>
              </a:rPr>
              <a:t>T</a:t>
            </a:r>
            <a:r>
              <a:rPr lang="hu-HU" sz="2800" kern="100" dirty="0">
                <a:solidFill>
                  <a:srgbClr val="000000"/>
                </a:solidFill>
                <a:latin typeface="Times New Roman" panose="02020603050405020304" pitchFamily="18" charset="0"/>
                <a:cs typeface="Times New Roman" panose="02020603050405020304" pitchFamily="18" charset="0"/>
              </a:rPr>
              <a:t>ervezési mintákat vizsgáltunk meg</a:t>
            </a:r>
          </a:p>
          <a:p>
            <a:pPr marL="457200" lvl="0" indent="-457200">
              <a:lnSpc>
                <a:spcPct val="107000"/>
              </a:lnSpc>
              <a:spcBef>
                <a:spcPts val="0"/>
              </a:spcBef>
              <a:spcAft>
                <a:spcPts val="600"/>
              </a:spcAft>
              <a:buFont typeface="+mj-lt"/>
              <a:buAutoNum type="arabicPeriod"/>
            </a:pPr>
            <a:r>
              <a:rPr lang="hu-HU" kern="100" dirty="0">
                <a:solidFill>
                  <a:srgbClr val="000000"/>
                </a:solidFill>
                <a:latin typeface="Times New Roman" panose="02020603050405020304" pitchFamily="18" charset="0"/>
                <a:cs typeface="Times New Roman" panose="02020603050405020304" pitchFamily="18" charset="0"/>
              </a:rPr>
              <a:t>Bemutattunk néhány példát</a:t>
            </a:r>
          </a:p>
          <a:p>
            <a:pPr marL="0" lvl="1" indent="0">
              <a:buNone/>
            </a:pPr>
            <a:endParaRPr lang="hu-HU" dirty="0">
              <a:latin typeface="Times New Roman" panose="02020603050405020304" pitchFamily="18" charset="0"/>
              <a:cs typeface="Times New Roman" panose="02020603050405020304" pitchFamily="18" charset="0"/>
            </a:endParaRPr>
          </a:p>
          <a:p>
            <a:pPr marL="0" lvl="1" indent="0">
              <a:buNone/>
            </a:pPr>
            <a:endParaRPr lang="hu-HU" dirty="0">
              <a:latin typeface="Times New Roman" panose="02020603050405020304" pitchFamily="18" charset="0"/>
              <a:cs typeface="Times New Roman" panose="02020603050405020304" pitchFamily="18" charset="0"/>
            </a:endParaRPr>
          </a:p>
          <a:p>
            <a:pPr marL="0" lvl="1" indent="0">
              <a:buNone/>
            </a:pPr>
            <a:endParaRPr lang="hu-HU" dirty="0">
              <a:latin typeface="Times New Roman" panose="02020603050405020304" pitchFamily="18" charset="0"/>
              <a:cs typeface="Times New Roman" panose="02020603050405020304" pitchFamily="18" charset="0"/>
            </a:endParaRPr>
          </a:p>
        </p:txBody>
      </p:sp>
      <p:sp>
        <p:nvSpPr>
          <p:cNvPr id="4" name="Dia számának helye 3">
            <a:extLst>
              <a:ext uri="{FF2B5EF4-FFF2-40B4-BE49-F238E27FC236}">
                <a16:creationId xmlns:a16="http://schemas.microsoft.com/office/drawing/2014/main" id="{74CB5463-570A-C189-2801-7485885CCF3F}"/>
              </a:ext>
            </a:extLst>
          </p:cNvPr>
          <p:cNvSpPr>
            <a:spLocks noGrp="1"/>
          </p:cNvSpPr>
          <p:nvPr>
            <p:ph type="sldNum" sz="quarter" idx="12"/>
          </p:nvPr>
        </p:nvSpPr>
        <p:spPr/>
        <p:txBody>
          <a:bodyPr/>
          <a:lstStyle/>
          <a:p>
            <a:fld id="{01AC6B40-9665-4BAE-B750-5A40CB73215F}" type="slidenum">
              <a:rPr lang="hu-HU" smtClean="0"/>
              <a:t>44</a:t>
            </a:fld>
            <a:endParaRPr lang="hu-HU"/>
          </a:p>
        </p:txBody>
      </p:sp>
      <p:sp>
        <p:nvSpPr>
          <p:cNvPr id="5" name="Cím 1">
            <a:extLst>
              <a:ext uri="{FF2B5EF4-FFF2-40B4-BE49-F238E27FC236}">
                <a16:creationId xmlns:a16="http://schemas.microsoft.com/office/drawing/2014/main" id="{3935C1D9-84B7-12C0-0A95-152F5767EF9E}"/>
              </a:ext>
            </a:extLst>
          </p:cNvPr>
          <p:cNvSpPr txBox="1">
            <a:spLocks/>
          </p:cNvSpPr>
          <p:nvPr/>
        </p:nvSpPr>
        <p:spPr>
          <a:xfrm>
            <a:off x="4764356" y="4768437"/>
            <a:ext cx="2663283" cy="8738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sz="3600" b="1" dirty="0">
                <a:latin typeface="Times New Roman" panose="02020603050405020304" pitchFamily="18" charset="0"/>
                <a:cs typeface="Times New Roman" panose="02020603050405020304" pitchFamily="18" charset="0"/>
              </a:rPr>
              <a:t>Konzultáció</a:t>
            </a:r>
          </a:p>
        </p:txBody>
      </p:sp>
      <p:sp>
        <p:nvSpPr>
          <p:cNvPr id="6" name="Tartalom helye 2">
            <a:extLst>
              <a:ext uri="{FF2B5EF4-FFF2-40B4-BE49-F238E27FC236}">
                <a16:creationId xmlns:a16="http://schemas.microsoft.com/office/drawing/2014/main" id="{68938E17-8B8D-389E-FF56-78CB7FAF26EC}"/>
              </a:ext>
            </a:extLst>
          </p:cNvPr>
          <p:cNvSpPr txBox="1">
            <a:spLocks/>
          </p:cNvSpPr>
          <p:nvPr/>
        </p:nvSpPr>
        <p:spPr>
          <a:xfrm>
            <a:off x="2726499" y="4594458"/>
            <a:ext cx="7125629" cy="1761892"/>
          </a:xfrm>
          <a:prstGeom prst="rect">
            <a:avLst/>
          </a:prstGeom>
          <a:ln w="76200">
            <a:solidFill>
              <a:srgbClr val="FF0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hu-HU" b="1" dirty="0">
              <a:latin typeface="Times New Roman" panose="02020603050405020304" pitchFamily="18" charset="0"/>
              <a:cs typeface="Times New Roman" panose="02020603050405020304" pitchFamily="18" charset="0"/>
            </a:endParaRPr>
          </a:p>
          <a:p>
            <a:pPr marL="0" indent="0">
              <a:buNone/>
            </a:pPr>
            <a:endParaRPr lang="hu-HU" b="1" dirty="0">
              <a:latin typeface="Times New Roman" panose="02020603050405020304" pitchFamily="18" charset="0"/>
              <a:cs typeface="Times New Roman" panose="02020603050405020304" pitchFamily="18" charset="0"/>
            </a:endParaRPr>
          </a:p>
          <a:p>
            <a:pPr marL="0" indent="0" algn="ctr">
              <a:buNone/>
            </a:pPr>
            <a:r>
              <a:rPr lang="hu-HU" b="1" dirty="0">
                <a:latin typeface="Times New Roman" panose="02020603050405020304" pitchFamily="18" charset="0"/>
                <a:cs typeface="Times New Roman" panose="02020603050405020304" pitchFamily="18" charset="0"/>
              </a:rPr>
              <a:t>Minden héten csütörtökön 18:00 – 20:00</a:t>
            </a:r>
          </a:p>
          <a:p>
            <a:pPr marL="0" lvl="1" indent="0">
              <a:buFont typeface="Arial" panose="020B0604020202020204" pitchFamily="34" charset="0"/>
              <a:buNone/>
            </a:pPr>
            <a:endParaRPr lang="hu-HU" dirty="0">
              <a:latin typeface="Times New Roman" panose="02020603050405020304" pitchFamily="18" charset="0"/>
              <a:cs typeface="Times New Roman" panose="02020603050405020304" pitchFamily="18" charset="0"/>
            </a:endParaRPr>
          </a:p>
          <a:p>
            <a:pPr marL="0" lvl="1" indent="0">
              <a:buFont typeface="Arial" panose="020B0604020202020204" pitchFamily="34" charset="0"/>
              <a:buNone/>
            </a:pPr>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0562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788438F-004E-6714-4AB5-A9786CD9E642}"/>
              </a:ext>
            </a:extLst>
          </p:cNvPr>
          <p:cNvSpPr>
            <a:spLocks noGrp="1"/>
          </p:cNvSpPr>
          <p:nvPr>
            <p:ph type="title"/>
          </p:nvPr>
        </p:nvSpPr>
        <p:spPr>
          <a:xfrm>
            <a:off x="838200" y="2483857"/>
            <a:ext cx="10515600" cy="1325563"/>
          </a:xfrm>
        </p:spPr>
        <p:txBody>
          <a:bodyPr>
            <a:normAutofit/>
          </a:bodyPr>
          <a:lstStyle/>
          <a:p>
            <a:pPr algn="ctr"/>
            <a:r>
              <a:rPr lang="hu-HU" sz="6000" dirty="0">
                <a:latin typeface="Times New Roman" panose="02020603050405020304" pitchFamily="18" charset="0"/>
                <a:cs typeface="Times New Roman" panose="02020603050405020304" pitchFamily="18" charset="0"/>
              </a:rPr>
              <a:t>Köszönöm a figyelmet!</a:t>
            </a:r>
          </a:p>
        </p:txBody>
      </p:sp>
      <p:sp>
        <p:nvSpPr>
          <p:cNvPr id="4" name="Dia számának helye 3">
            <a:extLst>
              <a:ext uri="{FF2B5EF4-FFF2-40B4-BE49-F238E27FC236}">
                <a16:creationId xmlns:a16="http://schemas.microsoft.com/office/drawing/2014/main" id="{70D822A7-E9D1-03EB-54B7-929C991FF9BD}"/>
              </a:ext>
            </a:extLst>
          </p:cNvPr>
          <p:cNvSpPr>
            <a:spLocks noGrp="1"/>
          </p:cNvSpPr>
          <p:nvPr>
            <p:ph type="sldNum" sz="quarter" idx="12"/>
          </p:nvPr>
        </p:nvSpPr>
        <p:spPr/>
        <p:txBody>
          <a:bodyPr/>
          <a:lstStyle/>
          <a:p>
            <a:fld id="{01AC6B40-9665-4BAE-B750-5A40CB73215F}" type="slidenum">
              <a:rPr lang="hu-HU" smtClean="0"/>
              <a:t>45</a:t>
            </a:fld>
            <a:endParaRPr lang="hu-HU"/>
          </a:p>
        </p:txBody>
      </p:sp>
    </p:spTree>
    <p:extLst>
      <p:ext uri="{BB962C8B-B14F-4D97-AF65-F5344CB8AC3E}">
        <p14:creationId xmlns:p14="http://schemas.microsoft.com/office/powerpoint/2010/main" val="914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0DA45B6-0867-7E9B-B864-82B2AB898C5F}"/>
              </a:ext>
            </a:extLst>
          </p:cNvPr>
          <p:cNvSpPr>
            <a:spLocks noGrp="1"/>
          </p:cNvSpPr>
          <p:nvPr>
            <p:ph type="title"/>
          </p:nvPr>
        </p:nvSpPr>
        <p:spPr>
          <a:xfrm>
            <a:off x="631371" y="266356"/>
            <a:ext cx="10515600" cy="483961"/>
          </a:xfrm>
        </p:spPr>
        <p:txBody>
          <a:bodyPr>
            <a:noAutofit/>
          </a:bodyPr>
          <a:lstStyle/>
          <a:p>
            <a:pPr algn="ctr"/>
            <a:r>
              <a:rPr lang="hu-HU" sz="3600" b="1" kern="100" dirty="0">
                <a:effectLst/>
                <a:latin typeface="Times New Roman" panose="02020603050405020304" pitchFamily="18" charset="0"/>
                <a:ea typeface="Aptos" panose="020B0004020202020204" pitchFamily="34" charset="0"/>
                <a:cs typeface="Times New Roman" panose="02020603050405020304" pitchFamily="18" charset="0"/>
              </a:rPr>
              <a:t>Polimorfizmus</a:t>
            </a:r>
            <a:endParaRPr lang="hu-HU" sz="3600" dirty="0">
              <a:latin typeface="Times New Roman" panose="02020603050405020304" pitchFamily="18" charset="0"/>
              <a:cs typeface="Times New Roman" panose="02020603050405020304" pitchFamily="18" charset="0"/>
            </a:endParaRPr>
          </a:p>
        </p:txBody>
      </p:sp>
      <p:sp>
        <p:nvSpPr>
          <p:cNvPr id="4" name="Dia számának helye 3">
            <a:extLst>
              <a:ext uri="{FF2B5EF4-FFF2-40B4-BE49-F238E27FC236}">
                <a16:creationId xmlns:a16="http://schemas.microsoft.com/office/drawing/2014/main" id="{C4E55702-7175-BC3D-C616-81DF8D0B4049}"/>
              </a:ext>
            </a:extLst>
          </p:cNvPr>
          <p:cNvSpPr>
            <a:spLocks noGrp="1"/>
          </p:cNvSpPr>
          <p:nvPr>
            <p:ph type="sldNum" sz="quarter" idx="12"/>
          </p:nvPr>
        </p:nvSpPr>
        <p:spPr/>
        <p:txBody>
          <a:bodyPr/>
          <a:lstStyle/>
          <a:p>
            <a:fld id="{01AC6B40-9665-4BAE-B750-5A40CB73215F}" type="slidenum">
              <a:rPr lang="hu-HU" smtClean="0"/>
              <a:t>5</a:t>
            </a:fld>
            <a:endParaRPr lang="hu-HU"/>
          </a:p>
        </p:txBody>
      </p:sp>
      <p:sp>
        <p:nvSpPr>
          <p:cNvPr id="8" name="Szövegdoboz 7">
            <a:extLst>
              <a:ext uri="{FF2B5EF4-FFF2-40B4-BE49-F238E27FC236}">
                <a16:creationId xmlns:a16="http://schemas.microsoft.com/office/drawing/2014/main" id="{83227B93-A9E2-22C9-4BC4-C8A6C6220F88}"/>
              </a:ext>
            </a:extLst>
          </p:cNvPr>
          <p:cNvSpPr txBox="1"/>
          <p:nvPr/>
        </p:nvSpPr>
        <p:spPr>
          <a:xfrm>
            <a:off x="631371" y="1153396"/>
            <a:ext cx="11190514" cy="1892826"/>
          </a:xfrm>
          <a:prstGeom prst="rect">
            <a:avLst/>
          </a:prstGeom>
          <a:noFill/>
        </p:spPr>
        <p:txBody>
          <a:bodyPr wrap="square">
            <a:spAutoFit/>
          </a:bodyPr>
          <a:lstStyle/>
          <a:p>
            <a:pPr>
              <a:lnSpc>
                <a:spcPct val="90000"/>
              </a:lnSpc>
            </a:pP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hu-HU" sz="2600" b="1" kern="100" dirty="0">
                <a:effectLst/>
                <a:latin typeface="Times New Roman" panose="02020603050405020304" pitchFamily="18" charset="0"/>
                <a:ea typeface="Aptos" panose="020B0004020202020204" pitchFamily="34" charset="0"/>
                <a:cs typeface="Times New Roman" panose="02020603050405020304" pitchFamily="18" charset="0"/>
              </a:rPr>
              <a:t>polimorfizmus</a:t>
            </a:r>
            <a:r>
              <a:rPr lang="hu-HU" sz="2600" kern="100" dirty="0">
                <a:effectLst/>
                <a:latin typeface="Times New Roman" panose="02020603050405020304" pitchFamily="18" charset="0"/>
                <a:ea typeface="Aptos" panose="020B0004020202020204" pitchFamily="34" charset="0"/>
                <a:cs typeface="Times New Roman" panose="02020603050405020304" pitchFamily="18" charset="0"/>
              </a:rPr>
              <a:t> arra utal, hogy azonos nevű függvények különböző típusú objektumokon más-más viselkedést mutatnak. Ez lehetővé teszi, hogy ugyanazt a függvényt vagy metódust több különböző objektumra alkalmazzuk, és az objektum típusa dönti el, hogyan reagáljon rá. U</a:t>
            </a:r>
            <a:r>
              <a:rPr lang="hu-HU" sz="2600" kern="100" dirty="0">
                <a:latin typeface="Times New Roman" panose="02020603050405020304" pitchFamily="18" charset="0"/>
                <a:cs typeface="Times New Roman" panose="02020603050405020304" pitchFamily="18" charset="0"/>
              </a:rPr>
              <a:t>gyanaz a művelet eltérő eredményt adhat különböző típusú objektumoknál.</a:t>
            </a:r>
          </a:p>
        </p:txBody>
      </p:sp>
      <p:sp>
        <p:nvSpPr>
          <p:cNvPr id="10" name="Szövegdoboz 9">
            <a:extLst>
              <a:ext uri="{FF2B5EF4-FFF2-40B4-BE49-F238E27FC236}">
                <a16:creationId xmlns:a16="http://schemas.microsoft.com/office/drawing/2014/main" id="{3C74C863-4A4E-75A5-447E-7061268A313F}"/>
              </a:ext>
            </a:extLst>
          </p:cNvPr>
          <p:cNvSpPr txBox="1"/>
          <p:nvPr/>
        </p:nvSpPr>
        <p:spPr>
          <a:xfrm>
            <a:off x="1650124" y="3429000"/>
            <a:ext cx="4060371" cy="2317814"/>
          </a:xfrm>
          <a:prstGeom prst="rect">
            <a:avLst/>
          </a:prstGeom>
          <a:noFill/>
          <a:ln>
            <a:solidFill>
              <a:schemeClr val="accent1"/>
            </a:solidFill>
          </a:ln>
        </p:spPr>
        <p:txBody>
          <a:bodyPr wrap="square">
            <a:spAutoFit/>
          </a:bodyPr>
          <a:lstStyle/>
          <a:p>
            <a:pPr>
              <a:lnSpc>
                <a:spcPct val="8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a:latin typeface="Aptos" panose="020B0004020202020204" pitchFamily="34" charset="0"/>
                <a:ea typeface="Aptos" panose="020B0004020202020204" pitchFamily="34" charset="0"/>
                <a:cs typeface="Times New Roman" panose="02020603050405020304" pitchFamily="18" charset="0"/>
              </a:rPr>
              <a:t>Á</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llat:</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beszél(</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pass</a:t>
            </a: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8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Kutya(</a:t>
            </a:r>
            <a:r>
              <a:rPr lang="hu-HU" sz="2000" b="1" kern="100" dirty="0">
                <a:latin typeface="Aptos" panose="020B0004020202020204" pitchFamily="34" charset="0"/>
                <a:ea typeface="Aptos" panose="020B0004020202020204" pitchFamily="34" charset="0"/>
                <a:cs typeface="Times New Roman" panose="02020603050405020304" pitchFamily="18" charset="0"/>
              </a:rPr>
              <a:t>Á</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llat):</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beszél(</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 kutya ugat."</a:t>
            </a:r>
          </a:p>
          <a:p>
            <a:pPr>
              <a:lnSpc>
                <a:spcPct val="8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Macska(</a:t>
            </a:r>
            <a:r>
              <a:rPr lang="hu-HU" sz="2000" b="1" kern="100" dirty="0">
                <a:latin typeface="Aptos" panose="020B0004020202020204" pitchFamily="34" charset="0"/>
                <a:ea typeface="Aptos" panose="020B0004020202020204" pitchFamily="34" charset="0"/>
                <a:cs typeface="Times New Roman" panose="02020603050405020304" pitchFamily="18" charset="0"/>
              </a:rPr>
              <a:t>Á</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llat):</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beszél(</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8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 macska nyávog."</a:t>
            </a:r>
          </a:p>
        </p:txBody>
      </p:sp>
      <p:sp>
        <p:nvSpPr>
          <p:cNvPr id="9" name="Szövegdoboz 8">
            <a:extLst>
              <a:ext uri="{FF2B5EF4-FFF2-40B4-BE49-F238E27FC236}">
                <a16:creationId xmlns:a16="http://schemas.microsoft.com/office/drawing/2014/main" id="{05444412-C9E4-0CD3-AFEE-043495723E88}"/>
              </a:ext>
            </a:extLst>
          </p:cNvPr>
          <p:cNvSpPr txBox="1"/>
          <p:nvPr/>
        </p:nvSpPr>
        <p:spPr>
          <a:xfrm>
            <a:off x="6226628" y="3449301"/>
            <a:ext cx="4862912" cy="1279068"/>
          </a:xfrm>
          <a:prstGeom prst="rect">
            <a:avLst/>
          </a:prstGeom>
          <a:noFill/>
          <a:ln>
            <a:solidFill>
              <a:schemeClr val="accent1"/>
            </a:solidFill>
          </a:ln>
        </p:spPr>
        <p:txBody>
          <a:bodyPr wrap="square">
            <a:spAutoFit/>
          </a:bodyPr>
          <a:lstStyle/>
          <a:p>
            <a:pPr>
              <a:lnSpc>
                <a:spcPct val="90000"/>
              </a:lnSpc>
              <a:spcAft>
                <a:spcPts val="600"/>
              </a:spcAft>
            </a:pPr>
            <a:r>
              <a:rPr lang="hu-HU" sz="2000" b="1" kern="100" dirty="0">
                <a:latin typeface="Aptos" panose="020B0004020202020204" pitchFamily="34" charset="0"/>
                <a:ea typeface="Aptos" panose="020B0004020202020204" pitchFamily="34" charset="0"/>
                <a:cs typeface="Times New Roman" panose="02020603050405020304" pitchFamily="18" charset="0"/>
              </a:rPr>
              <a:t>á</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llatok = [Kutya(), Macska()]</a:t>
            </a:r>
          </a:p>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for</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a:latin typeface="Aptos" panose="020B0004020202020204" pitchFamily="34" charset="0"/>
                <a:ea typeface="Aptos" panose="020B0004020202020204" pitchFamily="34" charset="0"/>
                <a:cs typeface="Times New Roman" panose="02020603050405020304" pitchFamily="18" charset="0"/>
              </a:rPr>
              <a:t>á</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llat in állatok:</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print(</a:t>
            </a:r>
            <a:r>
              <a:rPr lang="hu-HU" sz="2000" b="1" kern="100" dirty="0" err="1">
                <a:latin typeface="Aptos" panose="020B0004020202020204" pitchFamily="34" charset="0"/>
                <a:ea typeface="Aptos" panose="020B0004020202020204" pitchFamily="34" charset="0"/>
                <a:cs typeface="Times New Roman" panose="02020603050405020304" pitchFamily="18" charset="0"/>
              </a:rPr>
              <a:t>á</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llat.beszél</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 Polimorfizmus   révén más-más viselkedést kapunk</a:t>
            </a:r>
          </a:p>
        </p:txBody>
      </p:sp>
      <p:sp>
        <p:nvSpPr>
          <p:cNvPr id="12" name="Szövegdoboz 11">
            <a:extLst>
              <a:ext uri="{FF2B5EF4-FFF2-40B4-BE49-F238E27FC236}">
                <a16:creationId xmlns:a16="http://schemas.microsoft.com/office/drawing/2014/main" id="{5280A6B9-7B3B-2D4A-527D-9F1507C7D009}"/>
              </a:ext>
            </a:extLst>
          </p:cNvPr>
          <p:cNvSpPr txBox="1"/>
          <p:nvPr/>
        </p:nvSpPr>
        <p:spPr>
          <a:xfrm>
            <a:off x="7148723" y="5038928"/>
            <a:ext cx="2612571" cy="707886"/>
          </a:xfrm>
          <a:prstGeom prst="rect">
            <a:avLst/>
          </a:prstGeom>
          <a:solidFill>
            <a:schemeClr val="accent5">
              <a:lumMod val="20000"/>
              <a:lumOff val="80000"/>
            </a:schemeClr>
          </a:solidFill>
          <a:ln>
            <a:solidFill>
              <a:schemeClr val="accent1"/>
            </a:solidFill>
          </a:ln>
        </p:spPr>
        <p:txBody>
          <a:bodyPr wrap="square">
            <a:spAutoFit/>
          </a:bodyPr>
          <a:lstStyle/>
          <a:p>
            <a:r>
              <a:rPr lang="hu-HU" sz="2000" b="1" dirty="0"/>
              <a:t>A kutya ugat.</a:t>
            </a:r>
          </a:p>
          <a:p>
            <a:r>
              <a:rPr lang="hu-HU" sz="2000" b="1" dirty="0"/>
              <a:t>A macska nyávog.</a:t>
            </a:r>
          </a:p>
        </p:txBody>
      </p:sp>
    </p:spTree>
    <p:extLst>
      <p:ext uri="{BB962C8B-B14F-4D97-AF65-F5344CB8AC3E}">
        <p14:creationId xmlns:p14="http://schemas.microsoft.com/office/powerpoint/2010/main" val="67653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B9B244E-D238-A5D6-D76D-5FAEA78C49B8}"/>
              </a:ext>
            </a:extLst>
          </p:cNvPr>
          <p:cNvSpPr>
            <a:spLocks noGrp="1"/>
          </p:cNvSpPr>
          <p:nvPr>
            <p:ph type="title"/>
          </p:nvPr>
        </p:nvSpPr>
        <p:spPr>
          <a:xfrm>
            <a:off x="838200" y="365125"/>
            <a:ext cx="10515600" cy="636361"/>
          </a:xfrm>
        </p:spPr>
        <p:txBody>
          <a:bodyPr>
            <a:normAutofit/>
          </a:bodyPr>
          <a:lstStyle/>
          <a:p>
            <a:pPr algn="ctr"/>
            <a:r>
              <a:rPr lang="hu-HU" sz="3600" b="1" kern="100" dirty="0">
                <a:effectLst/>
                <a:latin typeface="Times New Roman" panose="02020603050405020304" pitchFamily="18" charset="0"/>
                <a:ea typeface="Aptos" panose="020B0004020202020204" pitchFamily="34" charset="0"/>
                <a:cs typeface="Times New Roman" panose="02020603050405020304" pitchFamily="18" charset="0"/>
              </a:rPr>
              <a:t>Absztrakt osztályok</a:t>
            </a:r>
            <a:endParaRPr lang="hu-HU" sz="3600" b="1" dirty="0">
              <a:latin typeface="Times New Roman" panose="02020603050405020304" pitchFamily="18" charset="0"/>
              <a:cs typeface="Times New Roman" panose="02020603050405020304" pitchFamily="18" charset="0"/>
            </a:endParaRPr>
          </a:p>
        </p:txBody>
      </p:sp>
      <p:sp>
        <p:nvSpPr>
          <p:cNvPr id="3" name="Tartalom helye 2">
            <a:extLst>
              <a:ext uri="{FF2B5EF4-FFF2-40B4-BE49-F238E27FC236}">
                <a16:creationId xmlns:a16="http://schemas.microsoft.com/office/drawing/2014/main" id="{2BA9C0ED-1FF3-54FD-89B3-A7055508B9C3}"/>
              </a:ext>
            </a:extLst>
          </p:cNvPr>
          <p:cNvSpPr>
            <a:spLocks noGrp="1"/>
          </p:cNvSpPr>
          <p:nvPr>
            <p:ph idx="1"/>
          </p:nvPr>
        </p:nvSpPr>
        <p:spPr>
          <a:xfrm>
            <a:off x="561926" y="4522679"/>
            <a:ext cx="4789714" cy="1538968"/>
          </a:xfrm>
          <a:ln>
            <a:solidFill>
              <a:schemeClr val="accent1"/>
            </a:solidFill>
          </a:ln>
        </p:spPr>
        <p:txBody>
          <a:bodyPr>
            <a:normAutofit/>
          </a:bodyPr>
          <a:lstStyle/>
          <a:p>
            <a:pPr marL="0" indent="0">
              <a:spcBef>
                <a:spcPts val="0"/>
              </a:spcBef>
              <a:buNone/>
            </a:pPr>
            <a:r>
              <a:rPr lang="en-US" sz="2000" b="1" dirty="0"/>
              <a:t>from </a:t>
            </a:r>
            <a:r>
              <a:rPr lang="en-US" sz="2000" b="1" dirty="0" err="1"/>
              <a:t>abc</a:t>
            </a:r>
            <a:r>
              <a:rPr lang="en-US" sz="2000" b="1" dirty="0"/>
              <a:t> import ABC, </a:t>
            </a:r>
            <a:r>
              <a:rPr lang="en-US" sz="2000" b="1" dirty="0" err="1"/>
              <a:t>abstractmethod</a:t>
            </a:r>
            <a:endParaRPr lang="en-US" sz="2000" b="1" dirty="0"/>
          </a:p>
          <a:p>
            <a:pPr marL="0" indent="0">
              <a:spcBef>
                <a:spcPts val="0"/>
              </a:spcBef>
              <a:buNone/>
            </a:pPr>
            <a:r>
              <a:rPr lang="en-US" sz="2000" b="1" dirty="0"/>
              <a:t>class </a:t>
            </a:r>
            <a:r>
              <a:rPr lang="hu-HU" sz="2000" b="1" dirty="0"/>
              <a:t>Á</a:t>
            </a:r>
            <a:r>
              <a:rPr lang="en-US" sz="2000" b="1" dirty="0" err="1"/>
              <a:t>llat</a:t>
            </a:r>
            <a:r>
              <a:rPr lang="en-US" sz="2000" b="1" dirty="0"/>
              <a:t>(ABC):</a:t>
            </a:r>
          </a:p>
          <a:p>
            <a:pPr marL="0" indent="0">
              <a:spcBef>
                <a:spcPts val="0"/>
              </a:spcBef>
              <a:buNone/>
            </a:pPr>
            <a:r>
              <a:rPr lang="en-US" sz="2000" b="1" dirty="0"/>
              <a:t>    @abstractmethod</a:t>
            </a:r>
          </a:p>
          <a:p>
            <a:pPr marL="0" indent="0">
              <a:spcBef>
                <a:spcPts val="0"/>
              </a:spcBef>
              <a:buNone/>
            </a:pPr>
            <a:r>
              <a:rPr lang="en-US" sz="2000" b="1" dirty="0"/>
              <a:t>    def </a:t>
            </a:r>
            <a:r>
              <a:rPr lang="en-US" sz="2000" b="1" dirty="0" err="1"/>
              <a:t>besz</a:t>
            </a:r>
            <a:r>
              <a:rPr lang="hu-HU" sz="2000" b="1" dirty="0"/>
              <a:t>é</a:t>
            </a:r>
            <a:r>
              <a:rPr lang="en-US" sz="2000" b="1" dirty="0"/>
              <a:t>l(self):</a:t>
            </a:r>
          </a:p>
          <a:p>
            <a:pPr marL="0" indent="0">
              <a:spcBef>
                <a:spcPts val="0"/>
              </a:spcBef>
              <a:buNone/>
            </a:pPr>
            <a:r>
              <a:rPr lang="en-US" sz="2000" b="1" dirty="0"/>
              <a:t>        pass</a:t>
            </a:r>
          </a:p>
        </p:txBody>
      </p:sp>
      <p:sp>
        <p:nvSpPr>
          <p:cNvPr id="4" name="Dia számának helye 3">
            <a:extLst>
              <a:ext uri="{FF2B5EF4-FFF2-40B4-BE49-F238E27FC236}">
                <a16:creationId xmlns:a16="http://schemas.microsoft.com/office/drawing/2014/main" id="{1E6B5E26-4B17-3DE1-1286-CD9684EDBDA5}"/>
              </a:ext>
            </a:extLst>
          </p:cNvPr>
          <p:cNvSpPr>
            <a:spLocks noGrp="1"/>
          </p:cNvSpPr>
          <p:nvPr>
            <p:ph type="sldNum" sz="quarter" idx="12"/>
          </p:nvPr>
        </p:nvSpPr>
        <p:spPr/>
        <p:txBody>
          <a:bodyPr/>
          <a:lstStyle/>
          <a:p>
            <a:fld id="{01AC6B40-9665-4BAE-B750-5A40CB73215F}" type="slidenum">
              <a:rPr lang="hu-HU" smtClean="0"/>
              <a:t>6</a:t>
            </a:fld>
            <a:endParaRPr lang="hu-HU"/>
          </a:p>
        </p:txBody>
      </p:sp>
      <p:sp>
        <p:nvSpPr>
          <p:cNvPr id="6" name="Szövegdoboz 5">
            <a:extLst>
              <a:ext uri="{FF2B5EF4-FFF2-40B4-BE49-F238E27FC236}">
                <a16:creationId xmlns:a16="http://schemas.microsoft.com/office/drawing/2014/main" id="{E46CB1BC-546B-9326-C515-1EBC3154DA7B}"/>
              </a:ext>
            </a:extLst>
          </p:cNvPr>
          <p:cNvSpPr txBox="1"/>
          <p:nvPr/>
        </p:nvSpPr>
        <p:spPr>
          <a:xfrm>
            <a:off x="483476" y="1091500"/>
            <a:ext cx="11294867" cy="3178819"/>
          </a:xfrm>
          <a:prstGeom prst="rect">
            <a:avLst/>
          </a:prstGeom>
          <a:noFill/>
        </p:spPr>
        <p:txBody>
          <a:bodyPr wrap="square">
            <a:spAutoFit/>
          </a:bodyPr>
          <a:lstStyle/>
          <a:p>
            <a:pPr marL="342900" indent="-342900">
              <a:lnSpc>
                <a:spcPct val="110000"/>
              </a:lnSpc>
              <a:buFont typeface="Arial" panose="020B0604020202020204" pitchFamily="34" charset="0"/>
              <a:buChar char="•"/>
            </a:pPr>
            <a:r>
              <a:rPr lang="hu-HU" sz="2300" b="1" kern="100" dirty="0">
                <a:latin typeface="Times New Roman" panose="02020603050405020304" pitchFamily="18" charset="0"/>
                <a:ea typeface="Aptos" panose="020B0004020202020204" pitchFamily="34" charset="0"/>
                <a:cs typeface="Times New Roman" panose="02020603050405020304" pitchFamily="18" charset="0"/>
              </a:rPr>
              <a:t>A</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bsztrakt osztály</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nem </a:t>
            </a:r>
            <a:r>
              <a:rPr lang="hu-HU" sz="2300" kern="100" dirty="0" err="1">
                <a:latin typeface="Times New Roman" panose="02020603050405020304" pitchFamily="18" charset="0"/>
                <a:ea typeface="Aptos" panose="020B0004020202020204" pitchFamily="34" charset="0"/>
                <a:cs typeface="Times New Roman" panose="02020603050405020304" pitchFamily="18" charset="0"/>
              </a:rPr>
              <a:t>példányosítható</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közvetlenül, más osztályok származtatására szolgál</a:t>
            </a:r>
          </a:p>
          <a:p>
            <a:pPr marL="342900" indent="-342900">
              <a:lnSpc>
                <a:spcPct val="110000"/>
              </a:lnSpc>
              <a:buFont typeface="Arial" panose="020B0604020202020204" pitchFamily="34" charset="0"/>
              <a:buChar char="•"/>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Ha közös funkcionalitást szeretnénk megosztani a származtatott osztályok között</a:t>
            </a:r>
          </a:p>
          <a:p>
            <a:pPr marL="342900" indent="-342900">
              <a:lnSpc>
                <a:spcPct val="110000"/>
              </a:lnSpc>
              <a:buFont typeface="Arial" panose="020B0604020202020204" pitchFamily="34" charset="0"/>
              <a:buChar char="•"/>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Egyfajta sablon, amely meghatározza, hogy milyen metódusoknak kell létezniük a gyermekosztályokban, de nem biztosít ezekhez konkrét implementációt </a:t>
            </a:r>
          </a:p>
          <a:p>
            <a:pPr marL="342900" indent="-342900">
              <a:lnSpc>
                <a:spcPct val="110000"/>
              </a:lnSpc>
              <a:buFont typeface="Arial" panose="020B0604020202020204" pitchFamily="34" charset="0"/>
              <a:buChar char="•"/>
            </a:pPr>
            <a:r>
              <a:rPr lang="hu-HU" sz="2300" kern="100" dirty="0">
                <a:latin typeface="Times New Roman" panose="02020603050405020304" pitchFamily="18" charset="0"/>
                <a:ea typeface="Aptos" panose="020B0004020202020204" pitchFamily="34" charset="0"/>
                <a:cs typeface="Times New Roman" panose="02020603050405020304" pitchFamily="18" charset="0"/>
              </a:rPr>
              <a:t>A</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rra kényszerítik a gyermekosztályokat, hogy bizonyos metódusokat implementáljanak</a:t>
            </a:r>
          </a:p>
          <a:p>
            <a:pPr marL="342900" indent="-342900">
              <a:lnSpc>
                <a:spcPct val="110000"/>
              </a:lnSpc>
              <a:buFont typeface="Arial" panose="020B0604020202020204" pitchFamily="34" charset="0"/>
              <a:buChar char="•"/>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Az absztrakt osztályok tartalmazhatnak normál metódusokat és argumentumokat is</a:t>
            </a:r>
            <a:endParaRPr lang="hu-HU" sz="2300" kern="100" dirty="0">
              <a:latin typeface="Times New Roman" panose="02020603050405020304" pitchFamily="18" charset="0"/>
              <a:ea typeface="Aptos" panose="020B0004020202020204" pitchFamily="34" charset="0"/>
              <a:cs typeface="Times New Roman" panose="02020603050405020304" pitchFamily="18" charset="0"/>
            </a:endParaRPr>
          </a:p>
          <a:p>
            <a:pPr marL="342900" indent="-342900">
              <a:lnSpc>
                <a:spcPct val="110000"/>
              </a:lnSpc>
              <a:buFont typeface="Arial" panose="020B0604020202020204" pitchFamily="34" charset="0"/>
              <a:buChar char="•"/>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Pythonban az absztrakt osztályokhoz az </a:t>
            </a:r>
            <a:r>
              <a:rPr lang="hu-HU" sz="2300" b="1" kern="100" dirty="0">
                <a:latin typeface="Times New Roman" panose="02020603050405020304" pitchFamily="18" charset="0"/>
                <a:cs typeface="Times New Roman" panose="02020603050405020304" pitchFamily="18" charset="0"/>
              </a:rPr>
              <a:t>abc (</a:t>
            </a:r>
            <a:r>
              <a:rPr lang="hu-HU" sz="2300" b="1" kern="100" dirty="0" err="1">
                <a:latin typeface="Times New Roman" panose="02020603050405020304" pitchFamily="18" charset="0"/>
                <a:cs typeface="Times New Roman" panose="02020603050405020304" pitchFamily="18" charset="0"/>
              </a:rPr>
              <a:t>Abstract</a:t>
            </a:r>
            <a:r>
              <a:rPr lang="hu-HU" sz="2300" b="1" kern="100" dirty="0">
                <a:latin typeface="Times New Roman" panose="02020603050405020304" pitchFamily="18" charset="0"/>
                <a:cs typeface="Times New Roman" panose="02020603050405020304" pitchFamily="18" charset="0"/>
              </a:rPr>
              <a:t> </a:t>
            </a:r>
            <a:r>
              <a:rPr lang="hu-HU" sz="2300" b="1" kern="100" dirty="0" err="1">
                <a:latin typeface="Times New Roman" panose="02020603050405020304" pitchFamily="18" charset="0"/>
                <a:cs typeface="Times New Roman" panose="02020603050405020304" pitchFamily="18" charset="0"/>
              </a:rPr>
              <a:t>Base</a:t>
            </a:r>
            <a:r>
              <a:rPr lang="hu-HU" sz="2300" b="1" kern="100" dirty="0">
                <a:latin typeface="Times New Roman" panose="02020603050405020304" pitchFamily="18" charset="0"/>
                <a:cs typeface="Times New Roman" panose="02020603050405020304" pitchFamily="18" charset="0"/>
              </a:rPr>
              <a:t> </a:t>
            </a:r>
            <a:r>
              <a:rPr lang="hu-HU" sz="2300" b="1" kern="100" dirty="0" err="1">
                <a:latin typeface="Times New Roman" panose="02020603050405020304" pitchFamily="18" charset="0"/>
                <a:cs typeface="Times New Roman" panose="02020603050405020304" pitchFamily="18" charset="0"/>
              </a:rPr>
              <a:t>Classes</a:t>
            </a:r>
            <a:r>
              <a:rPr lang="hu-HU" sz="2300" b="1" kern="100" dirty="0">
                <a:latin typeface="Times New Roman" panose="02020603050405020304" pitchFamily="18" charset="0"/>
                <a:cs typeface="Times New Roman" panose="02020603050405020304" pitchFamily="18" charset="0"/>
              </a:rPr>
              <a:t>) </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modult használjuk </a:t>
            </a:r>
          </a:p>
          <a:p>
            <a:pPr marL="342900" indent="-342900">
              <a:lnSpc>
                <a:spcPct val="110000"/>
              </a:lnSpc>
              <a:buFont typeface="Arial" panose="020B0604020202020204" pitchFamily="34" charset="0"/>
              <a:buChar char="•"/>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Az absztrakt metódusokat az </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@abstractmethod dekorátorral </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jelöljük</a:t>
            </a:r>
          </a:p>
        </p:txBody>
      </p:sp>
      <p:sp>
        <p:nvSpPr>
          <p:cNvPr id="8" name="Szövegdoboz 7">
            <a:extLst>
              <a:ext uri="{FF2B5EF4-FFF2-40B4-BE49-F238E27FC236}">
                <a16:creationId xmlns:a16="http://schemas.microsoft.com/office/drawing/2014/main" id="{741E0ECE-2350-9124-725E-82AFCF8F300D}"/>
              </a:ext>
            </a:extLst>
          </p:cNvPr>
          <p:cNvSpPr txBox="1"/>
          <p:nvPr/>
        </p:nvSpPr>
        <p:spPr>
          <a:xfrm>
            <a:off x="5677464" y="4405605"/>
            <a:ext cx="5221763" cy="1762021"/>
          </a:xfrm>
          <a:prstGeom prst="rect">
            <a:avLst/>
          </a:prstGeom>
          <a:noFill/>
        </p:spPr>
        <p:txBody>
          <a:bodyPr wrap="square">
            <a:spAutoFit/>
          </a:bodyPr>
          <a:lstStyle/>
          <a:p>
            <a:pPr>
              <a:lnSpc>
                <a:spcPct val="90000"/>
              </a:lnSpc>
              <a:spcAft>
                <a:spcPts val="600"/>
              </a:spcAf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Az Állat osztály az ABC osztályból származik, így absztrakt bázisosztály lesz.</a:t>
            </a:r>
          </a:p>
          <a:p>
            <a:pPr>
              <a:lnSpc>
                <a:spcPct val="90000"/>
              </a:lnSpc>
              <a:spcAft>
                <a:spcPts val="600"/>
              </a:spcAft>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 beszél() metódus absztrakt, tehát a Kutya és a Macska osztályoknak implementálniuk kell ezt a metódust.</a:t>
            </a:r>
          </a:p>
        </p:txBody>
      </p:sp>
    </p:spTree>
    <p:extLst>
      <p:ext uri="{BB962C8B-B14F-4D97-AF65-F5344CB8AC3E}">
        <p14:creationId xmlns:p14="http://schemas.microsoft.com/office/powerpoint/2010/main" val="29863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18B0636-3484-6454-C049-0F7004F0E9F4}"/>
              </a:ext>
            </a:extLst>
          </p:cNvPr>
          <p:cNvSpPr>
            <a:spLocks noGrp="1"/>
          </p:cNvSpPr>
          <p:nvPr>
            <p:ph type="title"/>
          </p:nvPr>
        </p:nvSpPr>
        <p:spPr>
          <a:xfrm>
            <a:off x="838200" y="365125"/>
            <a:ext cx="10515600" cy="712561"/>
          </a:xfrm>
        </p:spPr>
        <p:txBody>
          <a:bodyPr/>
          <a:lstStyle/>
          <a:p>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Gyermekosztályok</a:t>
            </a:r>
            <a:r>
              <a:rPr lang="hu-HU"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hu-HU" dirty="0"/>
          </a:p>
        </p:txBody>
      </p:sp>
      <p:sp>
        <p:nvSpPr>
          <p:cNvPr id="4" name="Dia számának helye 3">
            <a:extLst>
              <a:ext uri="{FF2B5EF4-FFF2-40B4-BE49-F238E27FC236}">
                <a16:creationId xmlns:a16="http://schemas.microsoft.com/office/drawing/2014/main" id="{BA80DCB7-09D9-462F-AFA9-0A092F7D07CC}"/>
              </a:ext>
            </a:extLst>
          </p:cNvPr>
          <p:cNvSpPr>
            <a:spLocks noGrp="1"/>
          </p:cNvSpPr>
          <p:nvPr>
            <p:ph type="sldNum" sz="quarter" idx="12"/>
          </p:nvPr>
        </p:nvSpPr>
        <p:spPr/>
        <p:txBody>
          <a:bodyPr/>
          <a:lstStyle/>
          <a:p>
            <a:fld id="{01AC6B40-9665-4BAE-B750-5A40CB73215F}" type="slidenum">
              <a:rPr lang="hu-HU" smtClean="0"/>
              <a:t>7</a:t>
            </a:fld>
            <a:endParaRPr lang="hu-HU"/>
          </a:p>
        </p:txBody>
      </p:sp>
      <p:sp>
        <p:nvSpPr>
          <p:cNvPr id="6" name="Szövegdoboz 5">
            <a:extLst>
              <a:ext uri="{FF2B5EF4-FFF2-40B4-BE49-F238E27FC236}">
                <a16:creationId xmlns:a16="http://schemas.microsoft.com/office/drawing/2014/main" id="{10093C25-81BE-8F36-E964-B88C7BE4ADFF}"/>
              </a:ext>
            </a:extLst>
          </p:cNvPr>
          <p:cNvSpPr txBox="1"/>
          <p:nvPr/>
        </p:nvSpPr>
        <p:spPr>
          <a:xfrm>
            <a:off x="838200" y="1228397"/>
            <a:ext cx="5791200" cy="4093428"/>
          </a:xfrm>
          <a:prstGeom prst="rect">
            <a:avLst/>
          </a:prstGeom>
          <a:noFill/>
          <a:ln>
            <a:solidFill>
              <a:schemeClr val="accent1"/>
            </a:solidFill>
          </a:ln>
        </p:spPr>
        <p:txBody>
          <a:bodyPr wrap="square">
            <a:spAutoFit/>
          </a:bodyPr>
          <a:lstStyle/>
          <a:p>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Kutya(</a:t>
            </a:r>
            <a:r>
              <a:rPr lang="hu-HU" sz="2000" b="1" kern="100" dirty="0">
                <a:latin typeface="Aptos" panose="020B0004020202020204" pitchFamily="34" charset="0"/>
                <a:ea typeface="Aptos" panose="020B0004020202020204" pitchFamily="34" charset="0"/>
                <a:cs typeface="Times New Roman" panose="02020603050405020304" pitchFamily="18" charset="0"/>
              </a:rPr>
              <a:t>Á</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llat):</a:t>
            </a:r>
          </a:p>
          <a:p>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beszél(</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 kutya ugat."</a:t>
            </a:r>
          </a:p>
          <a:p>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a:p>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Macska(</a:t>
            </a:r>
            <a:r>
              <a:rPr lang="hu-HU" sz="2000" b="1" kern="100" dirty="0">
                <a:latin typeface="Aptos" panose="020B0004020202020204" pitchFamily="34" charset="0"/>
                <a:ea typeface="Aptos" panose="020B0004020202020204" pitchFamily="34" charset="0"/>
                <a:cs typeface="Times New Roman" panose="02020603050405020304" pitchFamily="18" charset="0"/>
              </a:rPr>
              <a:t>Á</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llat):</a:t>
            </a:r>
          </a:p>
          <a:p>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beszél(</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 macska nyávog."</a:t>
            </a:r>
          </a:p>
          <a:p>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r>
              <a:rPr lang="hu-HU" sz="2000" b="1" kern="100" dirty="0">
                <a:effectLst/>
                <a:latin typeface="Aptos" panose="020B0004020202020204" pitchFamily="34" charset="0"/>
                <a:ea typeface="Aptos" panose="020B0004020202020204" pitchFamily="34" charset="0"/>
                <a:cs typeface="Times New Roman" panose="02020603050405020304" pitchFamily="18" charset="0"/>
              </a:rPr>
              <a:t>kutya = Kutya()</a:t>
            </a:r>
          </a:p>
          <a:p>
            <a:r>
              <a:rPr lang="hu-HU" sz="2000" b="1" kern="100" dirty="0">
                <a:effectLst/>
                <a:latin typeface="Aptos" panose="020B0004020202020204" pitchFamily="34" charset="0"/>
                <a:ea typeface="Aptos" panose="020B0004020202020204" pitchFamily="34" charset="0"/>
                <a:cs typeface="Times New Roman" panose="02020603050405020304" pitchFamily="18" charset="0"/>
              </a:rPr>
              <a:t>macska = Macska()</a:t>
            </a:r>
          </a:p>
          <a:p>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a:p>
            <a:r>
              <a:rPr lang="hu-HU" sz="2000" b="1" kern="100" dirty="0">
                <a:effectLst/>
                <a:latin typeface="Aptos" panose="020B0004020202020204" pitchFamily="34" charset="0"/>
                <a:ea typeface="Aptos" panose="020B0004020202020204" pitchFamily="34" charset="0"/>
                <a:cs typeface="Times New Roman" panose="02020603050405020304" pitchFamily="18" charset="0"/>
              </a:rPr>
              <a:t>print(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kutya.beszél</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a:p>
            <a:r>
              <a:rPr lang="hu-HU" sz="2000" b="1" kern="100" dirty="0">
                <a:effectLst/>
                <a:latin typeface="Aptos" panose="020B0004020202020204" pitchFamily="34" charset="0"/>
                <a:ea typeface="Aptos" panose="020B0004020202020204" pitchFamily="34" charset="0"/>
                <a:cs typeface="Times New Roman" panose="02020603050405020304" pitchFamily="18" charset="0"/>
              </a:rPr>
              <a:t>print(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macska.beszél</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p:txBody>
      </p:sp>
      <p:sp>
        <p:nvSpPr>
          <p:cNvPr id="8" name="Szövegdoboz 7">
            <a:extLst>
              <a:ext uri="{FF2B5EF4-FFF2-40B4-BE49-F238E27FC236}">
                <a16:creationId xmlns:a16="http://schemas.microsoft.com/office/drawing/2014/main" id="{2CC5FFC7-8131-671D-F092-B679FA82BD0A}"/>
              </a:ext>
            </a:extLst>
          </p:cNvPr>
          <p:cNvSpPr txBox="1"/>
          <p:nvPr/>
        </p:nvSpPr>
        <p:spPr>
          <a:xfrm>
            <a:off x="7173686" y="1259175"/>
            <a:ext cx="4071257" cy="4493538"/>
          </a:xfrm>
          <a:prstGeom prst="rect">
            <a:avLst/>
          </a:prstGeom>
          <a:noFill/>
        </p:spPr>
        <p:txBody>
          <a:bodyPr wrap="square">
            <a:spAutoFit/>
          </a:bodyPr>
          <a:lstStyle/>
          <a:p>
            <a:pPr>
              <a:spcBef>
                <a:spcPts val="600"/>
              </a:spcBef>
              <a:spcAft>
                <a:spcPts val="600"/>
              </a:spcAft>
            </a:pPr>
            <a:r>
              <a:rPr lang="hu-HU" sz="2300" dirty="0">
                <a:latin typeface="Times New Roman" panose="02020603050405020304" pitchFamily="18" charset="0"/>
                <a:cs typeface="Times New Roman" panose="02020603050405020304" pitchFamily="18" charset="0"/>
              </a:rPr>
              <a:t>Az absztrakt osztályból nem lehet közvetlenül objektumot létrehozni, de a gyermekosztályoknak kötelezően implementálniuk kell az absztrakt metódusokat. </a:t>
            </a:r>
          </a:p>
          <a:p>
            <a:pPr>
              <a:spcBef>
                <a:spcPts val="600"/>
              </a:spcBef>
              <a:spcAft>
                <a:spcPts val="600"/>
              </a:spcAft>
            </a:pPr>
            <a:r>
              <a:rPr lang="hu-HU" sz="2300" dirty="0">
                <a:latin typeface="Times New Roman" panose="02020603050405020304" pitchFamily="18" charset="0"/>
                <a:cs typeface="Times New Roman" panose="02020603050405020304" pitchFamily="18" charset="0"/>
              </a:rPr>
              <a:t>Az absztrakt osztály biztosítja, hogy minden gyermekosztály rendelkezzen a szükséges metódusokkal, anélkül, hogy meghatározná azok pontos működését.</a:t>
            </a:r>
          </a:p>
        </p:txBody>
      </p:sp>
      <p:sp>
        <p:nvSpPr>
          <p:cNvPr id="10" name="Szövegdoboz 9">
            <a:extLst>
              <a:ext uri="{FF2B5EF4-FFF2-40B4-BE49-F238E27FC236}">
                <a16:creationId xmlns:a16="http://schemas.microsoft.com/office/drawing/2014/main" id="{A0EF9107-86A5-571D-9ED3-516488291145}"/>
              </a:ext>
            </a:extLst>
          </p:cNvPr>
          <p:cNvSpPr txBox="1"/>
          <p:nvPr/>
        </p:nvSpPr>
        <p:spPr>
          <a:xfrm>
            <a:off x="2473685" y="5472536"/>
            <a:ext cx="3853543" cy="707886"/>
          </a:xfrm>
          <a:prstGeom prst="rect">
            <a:avLst/>
          </a:prstGeom>
          <a:solidFill>
            <a:schemeClr val="accent5">
              <a:lumMod val="20000"/>
              <a:lumOff val="80000"/>
            </a:schemeClr>
          </a:solidFill>
          <a:ln>
            <a:solidFill>
              <a:schemeClr val="accent1"/>
            </a:solidFill>
          </a:ln>
        </p:spPr>
        <p:txBody>
          <a:bodyPr wrap="square">
            <a:spAutoFit/>
          </a:bodyPr>
          <a:lstStyle/>
          <a:p>
            <a:r>
              <a:rPr lang="hu-HU" sz="2000" b="1" kern="100" dirty="0">
                <a:effectLst/>
                <a:latin typeface="Aptos" panose="020B0004020202020204" pitchFamily="34" charset="0"/>
                <a:ea typeface="Aptos" panose="020B0004020202020204" pitchFamily="34" charset="0"/>
                <a:cs typeface="Times New Roman" panose="02020603050405020304" pitchFamily="18" charset="0"/>
              </a:rPr>
              <a:t>A kutya ugat.</a:t>
            </a:r>
          </a:p>
          <a:p>
            <a:r>
              <a:rPr lang="hu-HU" sz="2000" b="1" kern="100" dirty="0">
                <a:effectLst/>
                <a:latin typeface="Aptos" panose="020B0004020202020204" pitchFamily="34" charset="0"/>
                <a:ea typeface="Aptos" panose="020B0004020202020204" pitchFamily="34" charset="0"/>
                <a:cs typeface="Times New Roman" panose="02020603050405020304" pitchFamily="18" charset="0"/>
              </a:rPr>
              <a:t>A macska nyávog.</a:t>
            </a:r>
          </a:p>
        </p:txBody>
      </p:sp>
    </p:spTree>
    <p:extLst>
      <p:ext uri="{BB962C8B-B14F-4D97-AF65-F5344CB8AC3E}">
        <p14:creationId xmlns:p14="http://schemas.microsoft.com/office/powerpoint/2010/main" val="298687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C1C9FD3-98E2-D5CC-5B30-DB58A0875839}"/>
              </a:ext>
            </a:extLst>
          </p:cNvPr>
          <p:cNvSpPr>
            <a:spLocks noGrp="1"/>
          </p:cNvSpPr>
          <p:nvPr>
            <p:ph type="title"/>
          </p:nvPr>
        </p:nvSpPr>
        <p:spPr>
          <a:xfrm>
            <a:off x="631371" y="509332"/>
            <a:ext cx="10515600" cy="592818"/>
          </a:xfrm>
        </p:spPr>
        <p:txBody>
          <a:bodyPr>
            <a:normAutofit/>
          </a:bodyPr>
          <a:lstStyle/>
          <a:p>
            <a:pPr algn="ctr"/>
            <a:r>
              <a:rPr lang="hu-HU" sz="3600" b="1" kern="100" dirty="0">
                <a:effectLst/>
                <a:latin typeface="Times New Roman" panose="02020603050405020304" pitchFamily="18" charset="0"/>
                <a:ea typeface="Aptos" panose="020B0004020202020204" pitchFamily="34" charset="0"/>
                <a:cs typeface="Times New Roman" panose="02020603050405020304" pitchFamily="18" charset="0"/>
              </a:rPr>
              <a:t>Interfészek</a:t>
            </a:r>
            <a:endParaRPr lang="hu-HU" sz="3600" dirty="0">
              <a:latin typeface="Times New Roman" panose="02020603050405020304" pitchFamily="18" charset="0"/>
              <a:cs typeface="Times New Roman" panose="02020603050405020304" pitchFamily="18" charset="0"/>
            </a:endParaRPr>
          </a:p>
        </p:txBody>
      </p:sp>
      <p:sp>
        <p:nvSpPr>
          <p:cNvPr id="3" name="Tartalom helye 2">
            <a:extLst>
              <a:ext uri="{FF2B5EF4-FFF2-40B4-BE49-F238E27FC236}">
                <a16:creationId xmlns:a16="http://schemas.microsoft.com/office/drawing/2014/main" id="{150867B7-37D9-558C-E1C8-86F81342A935}"/>
              </a:ext>
            </a:extLst>
          </p:cNvPr>
          <p:cNvSpPr>
            <a:spLocks noGrp="1"/>
          </p:cNvSpPr>
          <p:nvPr>
            <p:ph idx="1"/>
          </p:nvPr>
        </p:nvSpPr>
        <p:spPr>
          <a:xfrm>
            <a:off x="544285" y="4296682"/>
            <a:ext cx="10907486" cy="1723118"/>
          </a:xfrm>
        </p:spPr>
        <p:txBody>
          <a:bodyPr>
            <a:normAutofit lnSpcReduction="10000"/>
          </a:bodyPr>
          <a:lstStyle/>
          <a:p>
            <a:pPr marL="0" indent="0">
              <a:spcBef>
                <a:spcPts val="0"/>
              </a:spcBef>
              <a:spcAft>
                <a:spcPts val="600"/>
              </a:spcAft>
              <a:buNone/>
            </a:pP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Interfész példája:</a:t>
            </a:r>
            <a:endParaRPr lang="hu-HU" sz="23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spcBef>
                <a:spcPts val="0"/>
              </a:spcBef>
              <a:buNone/>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Tegyük fel, hogy van egy </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Mozgatható</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interfészünk, amely biztosítja, hogy egy osztály képes legyen mozgatni egy objektumot, de nem definiáljuk, hogyan történik a mozgatás. Minden osztálynak, amely implementálja ezt az interfészt, meg kell valósítania a mozog() metódust.</a:t>
            </a:r>
          </a:p>
          <a:p>
            <a:pPr marL="0" indent="0">
              <a:buNone/>
            </a:pPr>
            <a:endParaRPr lang="hu-HU" dirty="0"/>
          </a:p>
        </p:txBody>
      </p:sp>
      <p:sp>
        <p:nvSpPr>
          <p:cNvPr id="4" name="Dia számának helye 3">
            <a:extLst>
              <a:ext uri="{FF2B5EF4-FFF2-40B4-BE49-F238E27FC236}">
                <a16:creationId xmlns:a16="http://schemas.microsoft.com/office/drawing/2014/main" id="{D18EAF5D-4144-726B-7359-9CCFE2AAFC42}"/>
              </a:ext>
            </a:extLst>
          </p:cNvPr>
          <p:cNvSpPr>
            <a:spLocks noGrp="1"/>
          </p:cNvSpPr>
          <p:nvPr>
            <p:ph type="sldNum" sz="quarter" idx="12"/>
          </p:nvPr>
        </p:nvSpPr>
        <p:spPr/>
        <p:txBody>
          <a:bodyPr/>
          <a:lstStyle/>
          <a:p>
            <a:fld id="{01AC6B40-9665-4BAE-B750-5A40CB73215F}" type="slidenum">
              <a:rPr lang="hu-HU" smtClean="0"/>
              <a:t>8</a:t>
            </a:fld>
            <a:endParaRPr lang="hu-HU"/>
          </a:p>
        </p:txBody>
      </p:sp>
      <p:sp>
        <p:nvSpPr>
          <p:cNvPr id="6" name="Szövegdoboz 5">
            <a:extLst>
              <a:ext uri="{FF2B5EF4-FFF2-40B4-BE49-F238E27FC236}">
                <a16:creationId xmlns:a16="http://schemas.microsoft.com/office/drawing/2014/main" id="{1C724465-1694-7C91-00D5-03863BCB19C4}"/>
              </a:ext>
            </a:extLst>
          </p:cNvPr>
          <p:cNvSpPr txBox="1"/>
          <p:nvPr/>
        </p:nvSpPr>
        <p:spPr>
          <a:xfrm>
            <a:off x="544285" y="1637958"/>
            <a:ext cx="11299371" cy="2322174"/>
          </a:xfrm>
          <a:prstGeom prst="rect">
            <a:avLst/>
          </a:prstGeom>
          <a:noFill/>
        </p:spPr>
        <p:txBody>
          <a:bodyPr wrap="square">
            <a:spAutoFit/>
          </a:bodyPr>
          <a:lstStyle/>
          <a:p>
            <a:pPr>
              <a:lnSpc>
                <a:spcPct val="90000"/>
              </a:lnSpc>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Az </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interfész</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hasonló az absztrakt osztályokhoz, de specifikusabb, mivel az interfészek </a:t>
            </a:r>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csak absztrakt metódusokat tartalmazhatnak</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(attribútumokat, változókat nem). Az interfészek segítségével meghatározhatjuk, hogy milyen funkciókat kell biztosítania egy osztálynak, de nem adunk hozzá konkrét megvalósítást. Az interfészek lehetőséget adnak arra, hogy különböző osztályok közös funkciókat valósítsanak meg.</a:t>
            </a:r>
          </a:p>
          <a:p>
            <a:pPr>
              <a:lnSpc>
                <a:spcPct val="90000"/>
              </a:lnSpc>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Az interfészeket olyan absztrakt osztályokként definiálhatjuk, amelyek csak absztrakt metódusokat tartalmaznak.</a:t>
            </a:r>
          </a:p>
        </p:txBody>
      </p:sp>
    </p:spTree>
    <p:extLst>
      <p:ext uri="{BB962C8B-B14F-4D97-AF65-F5344CB8AC3E}">
        <p14:creationId xmlns:p14="http://schemas.microsoft.com/office/powerpoint/2010/main" val="2248760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B707ACB-091D-22AE-3EC4-4D219B323D8A}"/>
              </a:ext>
            </a:extLst>
          </p:cNvPr>
          <p:cNvSpPr>
            <a:spLocks noGrp="1"/>
          </p:cNvSpPr>
          <p:nvPr>
            <p:ph type="title"/>
          </p:nvPr>
        </p:nvSpPr>
        <p:spPr>
          <a:xfrm>
            <a:off x="1077685" y="516263"/>
            <a:ext cx="10515600" cy="473075"/>
          </a:xfrm>
        </p:spPr>
        <p:txBody>
          <a:bodyPr>
            <a:normAutofit/>
          </a:bodyPr>
          <a:lstStyle/>
          <a:p>
            <a:r>
              <a:rPr lang="hu-HU" sz="2300" b="1" kern="100" dirty="0">
                <a:effectLst/>
                <a:latin typeface="Times New Roman" panose="02020603050405020304" pitchFamily="18" charset="0"/>
                <a:ea typeface="Aptos" panose="020B0004020202020204" pitchFamily="34" charset="0"/>
                <a:cs typeface="Times New Roman" panose="02020603050405020304" pitchFamily="18" charset="0"/>
              </a:rPr>
              <a:t>Interfész létrehozása absztrakt osztállyal:</a:t>
            </a:r>
            <a:endParaRPr lang="hu-HU" sz="2300" dirty="0">
              <a:latin typeface="Times New Roman" panose="02020603050405020304" pitchFamily="18" charset="0"/>
              <a:cs typeface="Times New Roman" panose="02020603050405020304" pitchFamily="18" charset="0"/>
            </a:endParaRPr>
          </a:p>
        </p:txBody>
      </p:sp>
      <p:sp>
        <p:nvSpPr>
          <p:cNvPr id="4" name="Dia számának helye 3">
            <a:extLst>
              <a:ext uri="{FF2B5EF4-FFF2-40B4-BE49-F238E27FC236}">
                <a16:creationId xmlns:a16="http://schemas.microsoft.com/office/drawing/2014/main" id="{641194FF-2E0A-26D1-36E2-A5126804915D}"/>
              </a:ext>
            </a:extLst>
          </p:cNvPr>
          <p:cNvSpPr>
            <a:spLocks noGrp="1"/>
          </p:cNvSpPr>
          <p:nvPr>
            <p:ph type="sldNum" sz="quarter" idx="12"/>
          </p:nvPr>
        </p:nvSpPr>
        <p:spPr/>
        <p:txBody>
          <a:bodyPr/>
          <a:lstStyle/>
          <a:p>
            <a:fld id="{01AC6B40-9665-4BAE-B750-5A40CB73215F}" type="slidenum">
              <a:rPr lang="hu-HU" smtClean="0"/>
              <a:t>9</a:t>
            </a:fld>
            <a:endParaRPr lang="hu-HU"/>
          </a:p>
        </p:txBody>
      </p:sp>
      <p:sp>
        <p:nvSpPr>
          <p:cNvPr id="6" name="Szövegdoboz 5">
            <a:extLst>
              <a:ext uri="{FF2B5EF4-FFF2-40B4-BE49-F238E27FC236}">
                <a16:creationId xmlns:a16="http://schemas.microsoft.com/office/drawing/2014/main" id="{DB6226B6-DCC4-C088-CFAB-2D3FB82F573A}"/>
              </a:ext>
            </a:extLst>
          </p:cNvPr>
          <p:cNvSpPr txBox="1"/>
          <p:nvPr/>
        </p:nvSpPr>
        <p:spPr>
          <a:xfrm>
            <a:off x="914400" y="1047681"/>
            <a:ext cx="4996542" cy="1727652"/>
          </a:xfrm>
          <a:prstGeom prst="rect">
            <a:avLst/>
          </a:prstGeom>
          <a:noFill/>
          <a:ln>
            <a:solidFill>
              <a:schemeClr val="accent1"/>
            </a:solidFill>
          </a:ln>
        </p:spPr>
        <p:txBody>
          <a:bodyPr wrap="square">
            <a:spAutoFit/>
          </a:bodyPr>
          <a:lstStyle/>
          <a:p>
            <a:pPr>
              <a:lnSpc>
                <a:spcPct val="107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from</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abc import ABC,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abstractmethod</a:t>
            </a: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Mozgatható(ABC):</a:t>
            </a:r>
          </a:p>
          <a:p>
            <a:pPr>
              <a:lnSpc>
                <a:spcPct val="107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@abstractmethod</a:t>
            </a:r>
          </a:p>
          <a:p>
            <a:pPr>
              <a:lnSpc>
                <a:spcPct val="107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mozog(</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07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pass</a:t>
            </a: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Szövegdoboz 7">
            <a:extLst>
              <a:ext uri="{FF2B5EF4-FFF2-40B4-BE49-F238E27FC236}">
                <a16:creationId xmlns:a16="http://schemas.microsoft.com/office/drawing/2014/main" id="{F0D20235-FF82-C0A1-80D6-C7C73F97551A}"/>
              </a:ext>
            </a:extLst>
          </p:cNvPr>
          <p:cNvSpPr txBox="1"/>
          <p:nvPr/>
        </p:nvSpPr>
        <p:spPr>
          <a:xfrm>
            <a:off x="7097485" y="1068969"/>
            <a:ext cx="3755571" cy="1685077"/>
          </a:xfrm>
          <a:prstGeom prst="rect">
            <a:avLst/>
          </a:prstGeom>
          <a:noFill/>
        </p:spPr>
        <p:txBody>
          <a:bodyPr wrap="square">
            <a:spAutoFit/>
          </a:bodyPr>
          <a:lstStyle/>
          <a:p>
            <a:pPr>
              <a:lnSpc>
                <a:spcPct val="90000"/>
              </a:lnSpc>
            </a:pP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Ezután bármely osztály, amely implementálja a Mozgatha</a:t>
            </a:r>
            <a:r>
              <a:rPr lang="hu-HU" sz="2300" kern="100" dirty="0">
                <a:latin typeface="Times New Roman" panose="02020603050405020304" pitchFamily="18" charset="0"/>
                <a:ea typeface="Aptos" panose="020B0004020202020204" pitchFamily="34" charset="0"/>
                <a:cs typeface="Times New Roman" panose="02020603050405020304" pitchFamily="18" charset="0"/>
              </a:rPr>
              <a:t>tó</a:t>
            </a:r>
            <a:r>
              <a:rPr lang="hu-HU" sz="2300" kern="100" dirty="0">
                <a:effectLst/>
                <a:latin typeface="Times New Roman" panose="02020603050405020304" pitchFamily="18" charset="0"/>
                <a:ea typeface="Aptos" panose="020B0004020202020204" pitchFamily="34" charset="0"/>
                <a:cs typeface="Times New Roman" panose="02020603050405020304" pitchFamily="18" charset="0"/>
              </a:rPr>
              <a:t> interfészt, köteles lesz megvalósítani a mozog() metódust.</a:t>
            </a:r>
          </a:p>
        </p:txBody>
      </p:sp>
      <p:sp>
        <p:nvSpPr>
          <p:cNvPr id="10" name="Szövegdoboz 9">
            <a:extLst>
              <a:ext uri="{FF2B5EF4-FFF2-40B4-BE49-F238E27FC236}">
                <a16:creationId xmlns:a16="http://schemas.microsoft.com/office/drawing/2014/main" id="{6B1EAEA1-2664-9866-29E5-F1E5629B5323}"/>
              </a:ext>
            </a:extLst>
          </p:cNvPr>
          <p:cNvSpPr txBox="1"/>
          <p:nvPr/>
        </p:nvSpPr>
        <p:spPr>
          <a:xfrm>
            <a:off x="914400" y="2804372"/>
            <a:ext cx="6096000" cy="3018006"/>
          </a:xfrm>
          <a:prstGeom prst="rect">
            <a:avLst/>
          </a:prstGeom>
          <a:noFill/>
          <a:ln>
            <a:solidFill>
              <a:schemeClr val="accent1"/>
            </a:solidFill>
          </a:ln>
        </p:spPr>
        <p:txBody>
          <a:bodyPr wrap="square">
            <a:spAutoFit/>
          </a:bodyPr>
          <a:lstStyle/>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Autó(Mozgatható):</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mozog(</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spcAft>
                <a:spcPts val="600"/>
              </a:spcAft>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"Az autó gurul."</a:t>
            </a:r>
          </a:p>
          <a:p>
            <a:pPr>
              <a:lnSpc>
                <a:spcPct val="90000"/>
              </a:lnSpc>
            </a:pP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class</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Repülő(Mozgatható):</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def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mozog(</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self</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90000"/>
              </a:lnSpc>
              <a:spcAft>
                <a:spcPts val="600"/>
              </a:spcAft>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return</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 </a:t>
            </a:r>
            <a:r>
              <a:rPr lang="hu-HU" sz="2000" b="1" kern="100">
                <a:effectLst/>
                <a:latin typeface="Aptos" panose="020B0004020202020204" pitchFamily="34" charset="0"/>
                <a:ea typeface="Aptos" panose="020B0004020202020204" pitchFamily="34" charset="0"/>
                <a:cs typeface="Times New Roman" panose="02020603050405020304" pitchFamily="18" charset="0"/>
              </a:rPr>
              <a:t>repülő repül."</a:t>
            </a:r>
            <a:endParaRPr lang="hu-HU" sz="20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autó = Autó()</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repülő = Repülő()</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print(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autó.mozog</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90000"/>
              </a:lnSpc>
            </a:pPr>
            <a:r>
              <a:rPr lang="hu-HU" sz="2000" b="1" kern="100" dirty="0">
                <a:effectLst/>
                <a:latin typeface="Aptos" panose="020B0004020202020204" pitchFamily="34" charset="0"/>
                <a:ea typeface="Aptos" panose="020B0004020202020204" pitchFamily="34" charset="0"/>
                <a:cs typeface="Times New Roman" panose="02020603050405020304" pitchFamily="18" charset="0"/>
              </a:rPr>
              <a:t>print(</a:t>
            </a:r>
            <a:r>
              <a:rPr lang="hu-HU" sz="2000" b="1" kern="100" dirty="0" err="1">
                <a:effectLst/>
                <a:latin typeface="Aptos" panose="020B0004020202020204" pitchFamily="34" charset="0"/>
                <a:ea typeface="Aptos" panose="020B0004020202020204" pitchFamily="34" charset="0"/>
                <a:cs typeface="Times New Roman" panose="02020603050405020304" pitchFamily="18" charset="0"/>
              </a:rPr>
              <a:t>repülő.mozog</a:t>
            </a:r>
            <a:r>
              <a:rPr lang="hu-HU" sz="2000" b="1" kern="100" dirty="0">
                <a:effectLst/>
                <a:latin typeface="Aptos" panose="020B0004020202020204" pitchFamily="34" charset="0"/>
                <a:ea typeface="Aptos" panose="020B0004020202020204" pitchFamily="34" charset="0"/>
                <a:cs typeface="Times New Roman" panose="02020603050405020304" pitchFamily="18" charset="0"/>
              </a:rPr>
              <a:t>())</a:t>
            </a:r>
          </a:p>
        </p:txBody>
      </p:sp>
      <p:sp>
        <p:nvSpPr>
          <p:cNvPr id="12" name="Szövegdoboz 11">
            <a:extLst>
              <a:ext uri="{FF2B5EF4-FFF2-40B4-BE49-F238E27FC236}">
                <a16:creationId xmlns:a16="http://schemas.microsoft.com/office/drawing/2014/main" id="{3096BB4F-2831-F234-6F09-2B2DDD2DBE9A}"/>
              </a:ext>
            </a:extLst>
          </p:cNvPr>
          <p:cNvSpPr txBox="1"/>
          <p:nvPr/>
        </p:nvSpPr>
        <p:spPr>
          <a:xfrm>
            <a:off x="4397829" y="5833275"/>
            <a:ext cx="2612571" cy="609632"/>
          </a:xfrm>
          <a:prstGeom prst="rect">
            <a:avLst/>
          </a:prstGeom>
          <a:solidFill>
            <a:schemeClr val="accent5">
              <a:lumMod val="20000"/>
              <a:lumOff val="80000"/>
            </a:schemeClr>
          </a:solidFill>
          <a:ln>
            <a:solidFill>
              <a:schemeClr val="accent1"/>
            </a:solidFill>
          </a:ln>
        </p:spPr>
        <p:txBody>
          <a:bodyPr wrap="square">
            <a:spAutoFit/>
          </a:bodyPr>
          <a:lstStyle/>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Az autó gurul.</a:t>
            </a:r>
          </a:p>
          <a:p>
            <a:pPr>
              <a:lnSpc>
                <a:spcPct val="90000"/>
              </a:lnSpc>
            </a:pPr>
            <a:r>
              <a:rPr lang="hu-HU" sz="1800" b="1" kern="100" dirty="0">
                <a:effectLst/>
                <a:latin typeface="Aptos" panose="020B0004020202020204" pitchFamily="34" charset="0"/>
                <a:ea typeface="Aptos" panose="020B0004020202020204" pitchFamily="34" charset="0"/>
                <a:cs typeface="Times New Roman" panose="02020603050405020304" pitchFamily="18" charset="0"/>
              </a:rPr>
              <a:t>A repülő száll.</a:t>
            </a:r>
          </a:p>
        </p:txBody>
      </p:sp>
      <p:sp>
        <p:nvSpPr>
          <p:cNvPr id="14" name="Szövegdoboz 13">
            <a:extLst>
              <a:ext uri="{FF2B5EF4-FFF2-40B4-BE49-F238E27FC236}">
                <a16:creationId xmlns:a16="http://schemas.microsoft.com/office/drawing/2014/main" id="{5F97EBCE-9F7C-4FCE-D544-8E6B8DDDB509}"/>
              </a:ext>
            </a:extLst>
          </p:cNvPr>
          <p:cNvSpPr txBox="1"/>
          <p:nvPr/>
        </p:nvSpPr>
        <p:spPr>
          <a:xfrm>
            <a:off x="7543803" y="3203708"/>
            <a:ext cx="4310740" cy="3277820"/>
          </a:xfrm>
          <a:prstGeom prst="rect">
            <a:avLst/>
          </a:prstGeom>
          <a:noFill/>
        </p:spPr>
        <p:txBody>
          <a:bodyPr wrap="square">
            <a:spAutoFit/>
          </a:bodyPr>
          <a:lstStyle/>
          <a:p>
            <a:pPr>
              <a:lnSpc>
                <a:spcPct val="90000"/>
              </a:lnSpc>
            </a:pPr>
            <a:r>
              <a:rPr lang="hu-HU" sz="2300" dirty="0">
                <a:effectLst/>
                <a:latin typeface="Times New Roman" panose="02020603050405020304" pitchFamily="18" charset="0"/>
                <a:ea typeface="Aptos" panose="020B0004020202020204" pitchFamily="34" charset="0"/>
                <a:cs typeface="Times New Roman" panose="02020603050405020304" pitchFamily="18" charset="0"/>
              </a:rPr>
              <a:t>Az Autó és Repülő osztályok megvalósítják a Mozgatható interfészt, így biztosítják a mozog() metódust. </a:t>
            </a:r>
            <a:br>
              <a:rPr lang="hu-HU" sz="2300" dirty="0">
                <a:effectLst/>
                <a:latin typeface="Times New Roman" panose="02020603050405020304" pitchFamily="18" charset="0"/>
                <a:ea typeface="Aptos" panose="020B0004020202020204" pitchFamily="34" charset="0"/>
                <a:cs typeface="Times New Roman" panose="02020603050405020304" pitchFamily="18" charset="0"/>
              </a:rPr>
            </a:br>
            <a:r>
              <a:rPr lang="hu-HU" sz="2300" dirty="0">
                <a:effectLst/>
                <a:latin typeface="Times New Roman" panose="02020603050405020304" pitchFamily="18" charset="0"/>
                <a:ea typeface="Aptos" panose="020B0004020202020204" pitchFamily="34" charset="0"/>
                <a:cs typeface="Times New Roman" panose="02020603050405020304" pitchFamily="18" charset="0"/>
              </a:rPr>
              <a:t>Az interfész garantálja, hogy bármelyik osztály, amely implementálja, biztosan tartalmazza ezt a metódust, de minden osztály másképp valósíthatja meg.</a:t>
            </a:r>
            <a:endParaRPr lang="hu-HU"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032184"/>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E8C43DB781AF245935B660B6AB3A456" ma:contentTypeVersion="11" ma:contentTypeDescription="Create a new document." ma:contentTypeScope="" ma:versionID="7b145bc0d5950c4db636c70dec6625f4">
  <xsd:schema xmlns:xsd="http://www.w3.org/2001/XMLSchema" xmlns:xs="http://www.w3.org/2001/XMLSchema" xmlns:p="http://schemas.microsoft.com/office/2006/metadata/properties" xmlns:ns2="42eee0cc-f1c1-4533-a4d5-262d2e82bcbc" xmlns:ns3="c6b793a2-9641-430f-9d53-bdb4c3a1b660" targetNamespace="http://schemas.microsoft.com/office/2006/metadata/properties" ma:root="true" ma:fieldsID="845db1490d8ba656844de35a31ec9927" ns2:_="" ns3:_="">
    <xsd:import namespace="42eee0cc-f1c1-4533-a4d5-262d2e82bcbc"/>
    <xsd:import namespace="c6b793a2-9641-430f-9d53-bdb4c3a1b66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eee0cc-f1c1-4533-a4d5-262d2e82bc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4308edd-cbe0-477a-9645-3c56fd718a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b793a2-9641-430f-9d53-bdb4c3a1b66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00995c5-6939-4ce0-b955-2166dfad684c}" ma:internalName="TaxCatchAll" ma:showField="CatchAllData" ma:web="c6b793a2-9641-430f-9d53-bdb4c3a1b6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2eee0cc-f1c1-4533-a4d5-262d2e82bcbc">
      <Terms xmlns="http://schemas.microsoft.com/office/infopath/2007/PartnerControls"/>
    </lcf76f155ced4ddcb4097134ff3c332f>
    <TaxCatchAll xmlns="c6b793a2-9641-430f-9d53-bdb4c3a1b660" xsi:nil="true"/>
  </documentManagement>
</p:properties>
</file>

<file path=customXml/itemProps1.xml><?xml version="1.0" encoding="utf-8"?>
<ds:datastoreItem xmlns:ds="http://schemas.openxmlformats.org/officeDocument/2006/customXml" ds:itemID="{79113D5E-E819-47C7-A5CB-16C311472244}">
  <ds:schemaRefs>
    <ds:schemaRef ds:uri="http://schemas.microsoft.com/sharepoint/v3/contenttype/forms"/>
  </ds:schemaRefs>
</ds:datastoreItem>
</file>

<file path=customXml/itemProps2.xml><?xml version="1.0" encoding="utf-8"?>
<ds:datastoreItem xmlns:ds="http://schemas.openxmlformats.org/officeDocument/2006/customXml" ds:itemID="{6642777B-7F58-491C-A6FD-386C864F04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eee0cc-f1c1-4533-a4d5-262d2e82bcbc"/>
    <ds:schemaRef ds:uri="c6b793a2-9641-430f-9d53-bdb4c3a1b6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4A3DC1-80E2-4DA5-BBD3-6CE99B68CB23}">
  <ds:schemaRefs>
    <ds:schemaRef ds:uri="http://schemas.microsoft.com/office/2006/metadata/properties"/>
    <ds:schemaRef ds:uri="http://schemas.microsoft.com/office/infopath/2007/PartnerControls"/>
    <ds:schemaRef ds:uri="42eee0cc-f1c1-4533-a4d5-262d2e82bcbc"/>
    <ds:schemaRef ds:uri="c6b793a2-9641-430f-9d53-bdb4c3a1b660"/>
  </ds:schemaRefs>
</ds:datastoreItem>
</file>

<file path=docProps/app.xml><?xml version="1.0" encoding="utf-8"?>
<Properties xmlns="http://schemas.openxmlformats.org/officeDocument/2006/extended-properties" xmlns:vt="http://schemas.openxmlformats.org/officeDocument/2006/docPropsVTypes">
  <TotalTime>18218</TotalTime>
  <Words>6183</Words>
  <Application>Microsoft Macintosh PowerPoint</Application>
  <PresentationFormat>Szélesvásznú</PresentationFormat>
  <Paragraphs>734</Paragraphs>
  <Slides>45</Slides>
  <Notes>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45</vt:i4>
      </vt:variant>
    </vt:vector>
  </HeadingPairs>
  <TitlesOfParts>
    <vt:vector size="51" baseType="lpstr">
      <vt:lpstr>Aptos</vt:lpstr>
      <vt:lpstr>Aptos Display</vt:lpstr>
      <vt:lpstr>Arial</vt:lpstr>
      <vt:lpstr>Symbol</vt:lpstr>
      <vt:lpstr>Times New Roman</vt:lpstr>
      <vt:lpstr>Office-téma</vt:lpstr>
      <vt:lpstr>6. Előadás Python kurzus</vt:lpstr>
      <vt:lpstr>6. Előadás tematikája              Objektumorientált programozás II.</vt:lpstr>
      <vt:lpstr>1. Ellenőrző teszt – Canvas </vt:lpstr>
      <vt:lpstr>2. Polimorfizmus, absztrakt osztályok, interfészek</vt:lpstr>
      <vt:lpstr>Polimorfizmus</vt:lpstr>
      <vt:lpstr>Absztrakt osztályok</vt:lpstr>
      <vt:lpstr>Gyermekosztályok:</vt:lpstr>
      <vt:lpstr>Interfészek</vt:lpstr>
      <vt:lpstr>Interfész létrehozása absztrakt osztállyal:</vt:lpstr>
      <vt:lpstr>Összegzés</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5. Tervezési minták (Design Patterns)</vt:lpstr>
      <vt:lpstr>PowerPoint-bemutató</vt:lpstr>
      <vt:lpstr>PowerPoint-bemutató</vt:lpstr>
      <vt:lpstr>PowerPoint-bemutató</vt:lpstr>
      <vt:lpstr>PowerPoint-bemutató</vt:lpstr>
      <vt:lpstr>Strukturális tervezési minták</vt:lpstr>
      <vt:lpstr>PowerPoint-bemutató</vt:lpstr>
      <vt:lpstr>Viselkedési Tervezési Minták</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Összegzés</vt:lpstr>
      <vt:lpstr>Köszönöm a figyelmet!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Előadás Python kurzus</dc:title>
  <dc:creator>Horváthné Hadobás Olga Erzsébet</dc:creator>
  <cp:lastModifiedBy>Király Roland</cp:lastModifiedBy>
  <cp:revision>529</cp:revision>
  <dcterms:created xsi:type="dcterms:W3CDTF">2024-09-07T08:28:49Z</dcterms:created>
  <dcterms:modified xsi:type="dcterms:W3CDTF">2025-03-18T14:16:11Z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0x0101003E8C43DB781AF245935B660B6AB3A456</vt:lpwstr>
  </property>
</Properties>
</file>