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87" r:id="rId5"/>
    <p:sldId id="288" r:id="rId6"/>
    <p:sldId id="289" r:id="rId7"/>
    <p:sldId id="290" r:id="rId8"/>
    <p:sldId id="291" r:id="rId9"/>
    <p:sldId id="292" r:id="rId10"/>
    <p:sldId id="275" r:id="rId11"/>
    <p:sldId id="293" r:id="rId12"/>
    <p:sldId id="294" r:id="rId13"/>
    <p:sldId id="279" r:id="rId14"/>
    <p:sldId id="273" r:id="rId15"/>
    <p:sldId id="276" r:id="rId16"/>
    <p:sldId id="295" r:id="rId17"/>
    <p:sldId id="281" r:id="rId18"/>
    <p:sldId id="278" r:id="rId19"/>
    <p:sldId id="267" r:id="rId20"/>
    <p:sldId id="280" r:id="rId21"/>
    <p:sldId id="277" r:id="rId22"/>
    <p:sldId id="282" r:id="rId23"/>
    <p:sldId id="284" r:id="rId24"/>
    <p:sldId id="286" r:id="rId25"/>
    <p:sldId id="296" r:id="rId26"/>
    <p:sldId id="259" r:id="rId27"/>
    <p:sldId id="285" r:id="rId28"/>
    <p:sldId id="260" r:id="rId29"/>
    <p:sldId id="297" r:id="rId30"/>
    <p:sldId id="298" r:id="rId31"/>
    <p:sldId id="274" r:id="rId32"/>
    <p:sldId id="272" r:id="rId3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045A5-049B-4789-BE49-C75D8C936797}" type="datetimeFigureOut">
              <a:rPr lang="hu-HU" smtClean="0"/>
              <a:t>2025. 02. 18.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04B8B-0ADA-43E3-95A8-299093CE71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431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4B8F87-CA03-8599-70CB-6CB9B88E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C38049E-7F86-248F-D6FC-E717BC30F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A2E2C9-940E-2FD7-2BCB-66654124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92630-8D9B-49ED-8304-99ED43C14D1B}" type="datetime1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4CE792-BD6E-50B5-F2D6-B025620E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51998F-CA20-8E7D-90EF-6752D058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165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3110DB-B9E5-B48B-5F7C-219161F4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E0359C-2A2F-CE0C-97EA-F891B5B95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2B0744-7828-8E9F-5A2B-10840C0F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426CAF-4114-45C4-8AE3-5053CDEDC128}" type="datetime1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9C4EC4-39FF-9843-3785-54F2CBD7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18ABBA-06B0-BD09-46F1-0ACDB690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578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9C2F8B8-6081-7F03-2F27-793FAC957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BEB6E7C-53CC-5A31-19D5-C12ABB908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C20D2E-A1EA-05E2-B472-86E6842A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94E77-6D37-4074-947B-10B2C0705808}" type="datetime1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887DBA-0405-F65A-DB5A-0A894BA1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2209A9-54C1-96B2-F67C-9CAA29D9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939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95B8D2-9B5E-266E-A442-0C88EAE8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75B59B-F832-C75F-3C41-1EF0C9AE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6F2EC0-8228-9016-01C3-B2DC123C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EE28C-ED12-4CED-A1AB-ABCB6F004056}" type="datetime1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479F76-F78C-3A7D-79F0-36C9FBBE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9F0D6D-C623-253C-B6F8-F5B14744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2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925B71-C462-46CE-BC80-E396ABFE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6FC2D32-66B8-1060-6AEC-8D9BB30F9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781FE1-0280-00B8-15F2-F70B336B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7534-9F68-4B15-8C95-5C92175DF33C}" type="datetime1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A7771-7292-03F4-AC25-B700E4A8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6258EC-7405-FE8E-DE7A-82884344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2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C0CCBA-964B-394B-98E9-35A63CB2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BF89DA-CBB9-33A2-7DCE-F97A05687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84267A0-5C9B-C542-4C1A-C36680366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514983A-4401-B069-74B4-7100A5DE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0236-4D97-464D-93BF-D0544C34FE7E}" type="datetime1">
              <a:rPr lang="hu-HU" smtClean="0"/>
              <a:t>2025. 02. 18.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C2DE439-D838-7FAF-6795-CC8BBF4A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04FAEF4-B348-9DBE-B770-D4870FF6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774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9CB71E-8ED9-DE5A-BDE4-912E8207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B63C21-756A-EFDD-86DD-F51C14D26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9E9A32A-B62E-EA20-8C42-16E1A252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9082291-FD74-B10C-771A-F0E560F5B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A600300-1AE5-10E6-7584-37F9B9EFD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9750E59-3BFB-B0E3-6835-F49C0A09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948F6-8FD4-4EB8-B499-F11CBDA24D75}" type="datetime1">
              <a:rPr lang="hu-HU" smtClean="0"/>
              <a:t>2025. 02. 18.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B6CAC49-0CCF-1DC6-FD9B-C785215A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DA9D38-F741-2564-F7E8-1ED2A15C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152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376130-4ACA-B773-AEF6-0E76F706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FE3357C-964D-4B89-ED09-D03F7930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4A55D-31D0-4E88-82C0-E222E4262618}" type="datetime1">
              <a:rPr lang="hu-HU" smtClean="0"/>
              <a:t>2025. 02. 18.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79EE829-8195-F8C8-4BF8-0F145751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E873E1F-D7D3-4C63-C213-C582C481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70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B47E73B-41C9-CBF5-A96A-F2229B5A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30DE50-10EB-4FC5-BFFC-DE2E4897F327}" type="datetime1">
              <a:rPr lang="hu-HU" smtClean="0"/>
              <a:t>2025. 02. 18.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1BAB9F5-D8BC-6FCE-FA2F-286B242C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EAFBE0F-9EF9-6BB9-736D-3BA1F952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37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ECBA29-C329-D473-E6C3-4C7F1294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C59E36-08C3-7699-3F4C-00FC6B35B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A8E7A4-C9E6-303A-CFD0-8D7752FF1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F030EC3-8C40-D733-98DF-82298CC0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695A-6089-43F3-B813-0876336ED26C}" type="datetime1">
              <a:rPr lang="hu-HU" smtClean="0"/>
              <a:t>2025. 02. 18.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A6D8E8-25AA-FCC1-24EB-9BB9EEDD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13AD1FA-57B8-3EB8-52CC-20712CE1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60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977E1F-4354-7173-BAF3-9C6914DC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685192B-2BFF-99F0-E4F9-4AC6292F9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87E273D-3A90-C3CF-7634-21329106B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039AA39-92D2-1059-2B56-AC11F289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AA760-46EB-46DA-8894-A5AC5C0FC941}" type="datetime1">
              <a:rPr lang="hu-HU" smtClean="0"/>
              <a:t>2025. 02. 18.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00B883-96CD-85D1-4096-4E808D35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306C5BE-3AD0-316E-79D5-D5A92144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03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685CE14-34D4-A133-B044-005F269E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C208165-E2A6-8386-CDD9-E458DB40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6EE347-974A-6D24-3FC8-A3A317AA8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BB4FB-C80A-476F-AB19-B8FB025A4681}" type="datetime1">
              <a:rPr lang="hu-HU" smtClean="0"/>
              <a:t>2025. 02. 18.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B52685-3823-0811-20A3-3C3B12F85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C58795-01BF-0BC6-868F-1E94C83C4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805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Zzu1mLXkog" TargetMode="External"/><Relationship Id="rId2" Type="http://schemas.openxmlformats.org/officeDocument/2006/relationships/hyperlink" Target="https://www.youtube.com/watch?v=bqNvkAfTvI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string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list.asp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di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92E04C-0CD0-A269-5A3C-1511881A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099" y="479601"/>
            <a:ext cx="9144000" cy="253690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56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Előadás</a:t>
            </a:r>
            <a:br>
              <a:rPr lang="hu-HU" dirty="0"/>
            </a:br>
            <a:r>
              <a:rPr lang="hu-H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kurzus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2871FA1-6D34-6A91-4196-5E8F1EAA5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414" y="4075772"/>
            <a:ext cx="10314878" cy="2185445"/>
          </a:xfrm>
        </p:spPr>
        <p:txBody>
          <a:bodyPr>
            <a:normAutofit/>
          </a:bodyPr>
          <a:lstStyle/>
          <a:p>
            <a:pPr algn="l"/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Tárgyfelelős:</a:t>
            </a:r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Előadó:</a:t>
            </a:r>
          </a:p>
          <a:p>
            <a:pPr algn="l"/>
            <a:r>
              <a:rPr lang="hu-HU" sz="3600"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Tejfel Máté                        Dr. Király Roland</a:t>
            </a:r>
          </a:p>
          <a:p>
            <a:pPr algn="l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315A9097-21BF-AE69-4702-245B8A7049AE}"/>
              </a:ext>
            </a:extLst>
          </p:cNvPr>
          <p:cNvPicPr/>
          <p:nvPr/>
        </p:nvPicPr>
        <p:blipFill>
          <a:blip r:embed="rId2" cstate="print"/>
          <a:srcRect b="34442"/>
          <a:stretch/>
        </p:blipFill>
        <p:spPr>
          <a:xfrm>
            <a:off x="8532699" y="1031683"/>
            <a:ext cx="1942013" cy="14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0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5E51FD-C1A6-47A9-5CCA-ED11D04A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Előnyök - hátrányok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3D4D169-51AE-A65F-DFE1-44E5AF368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hu-HU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6D383AC-6987-C890-3153-5944AE21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10</a:t>
            </a:fld>
            <a:endParaRPr lang="hu-HU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DCC98C3F-3C30-9405-6C4E-86B982BC4B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42415"/>
              </p:ext>
            </p:extLst>
          </p:nvPr>
        </p:nvGraphicFramePr>
        <p:xfrm>
          <a:off x="1288542" y="1462088"/>
          <a:ext cx="9835377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2210">
                  <a:extLst>
                    <a:ext uri="{9D8B030D-6E8A-4147-A177-3AD203B41FA5}">
                      <a16:colId xmlns:a16="http://schemas.microsoft.com/office/drawing/2014/main" val="4247221047"/>
                    </a:ext>
                  </a:extLst>
                </a:gridCol>
                <a:gridCol w="4993167">
                  <a:extLst>
                    <a:ext uri="{9D8B030D-6E8A-4147-A177-3AD203B41FA5}">
                      <a16:colId xmlns:a16="http://schemas.microsoft.com/office/drawing/2014/main" val="2131568956"/>
                    </a:ext>
                  </a:extLst>
                </a:gridCol>
              </a:tblGrid>
              <a:tr h="3584587">
                <a:tc>
                  <a:txBody>
                    <a:bodyPr/>
                    <a:lstStyle/>
                    <a:p>
                      <a:pPr algn="ctr"/>
                      <a:r>
                        <a:rPr lang="hu-HU" sz="2800" b="1" i="0" u="none" strike="noStrike" cap="small" baseline="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Compilation</a:t>
                      </a:r>
                      <a:endParaRPr lang="hu-HU" sz="2800" b="1" i="0" u="none" strike="noStrike" cap="small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  <a:p>
                      <a:pPr algn="ctr"/>
                      <a:endParaRPr lang="hu-HU" sz="1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285750" indent="-285750">
                        <a:spcAft>
                          <a:spcPts val="12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 programozónak rendelkeznie kell a </a:t>
                      </a:r>
                      <a:r>
                        <a:rPr lang="hu-HU" sz="1800" b="1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fordító</a:t>
                      </a:r>
                      <a:r>
                        <a:rPr lang="hu-HU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val, de a felhasználó a fordítóprogram nélkül is tudja futtatni a kódot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u-HU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 lefordított kód végrehajtása általában gyorsabb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u-HU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Maga a fordítás időigényes folyamat Hibakeresés, javítás szükséges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u-HU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Különböző platformokon különböző fordítóprogram kell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u-HU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 fordítóprogram hibaüzeneteivel megakadályozza a későbbi futási hibákat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u-HU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hlinkClick r:id="rId2"/>
                        </a:rPr>
                        <a:t>Windows: https://www.youtube.com/watch?v=bqNvkAfTvIc</a:t>
                      </a:r>
                      <a:endParaRPr lang="hu-HU" sz="1800" b="0" i="0" u="none" strike="noStrike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hu-HU" sz="1800" b="0" i="0" u="none" strike="noStrike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hu-HU" sz="1800" b="0" i="0" u="none" strike="noStrike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hu-HU" sz="2800" b="1" i="0" u="none" strike="noStrike" kern="1200" cap="small" baseline="0" dirty="0" err="1">
                          <a:solidFill>
                            <a:srgbClr val="0000FF"/>
                          </a:solidFill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Interpretation</a:t>
                      </a:r>
                      <a:endParaRPr lang="hu-HU" sz="2800" b="1" i="0" u="none" strike="noStrike" kern="1200" cap="small" baseline="0" dirty="0">
                        <a:solidFill>
                          <a:srgbClr val="0000FF"/>
                        </a:solidFill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hu-HU" sz="1800" b="0" i="0" u="none" strike="noStrike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u-HU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 felhasználónak rendelkeznie kell az </a:t>
                      </a:r>
                      <a:r>
                        <a:rPr lang="hu-HU" sz="1800" b="1" i="0" u="none" strike="noStrike" baseline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interpreter</a:t>
                      </a:r>
                      <a:r>
                        <a:rPr lang="hu-HU" sz="1800" b="0" i="0" u="none" strike="noStrike" baseline="0" dirty="0" err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rel</a:t>
                      </a:r>
                      <a:r>
                        <a:rPr lang="hu-HU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 a kód futtatásához</a:t>
                      </a:r>
                    </a:p>
                    <a:p>
                      <a:pPr marL="285750" indent="-285750">
                        <a:spcAft>
                          <a:spcPts val="10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hu-HU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 kész kódot azonnal értelmezi és futtatja, nincsenek további fordítási fázisok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u-HU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 kódot a programozási nyelven tároljuk, nem gépi nyelven. Különböző gépi nyelveket használó számítógépeken futtatható, nem kell külön lefordítani a kódot minden egyes architektúrára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u-HU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</a:rPr>
                        <a:t>Az interpretáció során a számítógép megosztja a teljesítményét az értelmezővel, ezért lassabb, mint a lefordított program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u-HU" sz="1800" b="0" i="0" u="none" strike="noStrike" baseline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hlinkClick r:id="rId3"/>
                        </a:rPr>
                        <a:t>MACOS: https://www.youtube.com/watch?v=JZzu1mLXkog</a:t>
                      </a:r>
                      <a:endParaRPr lang="hu-HU" sz="1800" b="0" i="0" u="none" strike="noStrike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hu-HU" sz="1800" b="0" i="0" u="none" strike="noStrike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hu-H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13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63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563314-1E90-D4E6-5C54-995FEEEBE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Csomag fordítás </a:t>
            </a:r>
            <a:r>
              <a:rPr lang="hu-HU" dirty="0" err="1"/>
              <a:t>MacOS</a:t>
            </a:r>
            <a:r>
              <a:rPr lang="hu-HU" dirty="0"/>
              <a:t>/ Linux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698B591-1CC8-9ED2-954E-5CF8E6244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b="0" i="1" dirty="0" err="1">
                <a:solidFill>
                  <a:srgbClr val="CE89E2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dirty="0" err="1">
                <a:solidFill>
                  <a:srgbClr val="25E266"/>
                </a:solidFill>
                <a:effectLst/>
                <a:latin typeface="Menlo" panose="020B0609030804020204" pitchFamily="49" charset="0"/>
              </a:rPr>
              <a:t>setuptools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i="1" dirty="0">
                <a:solidFill>
                  <a:srgbClr val="CE89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setup</a:t>
            </a:r>
            <a:endParaRPr lang="hu-H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hu-HU" b="0" i="1" dirty="0">
                <a:solidFill>
                  <a:srgbClr val="CE89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dirty="0" err="1">
                <a:solidFill>
                  <a:srgbClr val="25E266"/>
                </a:solidFill>
                <a:effectLst/>
                <a:latin typeface="Menlo" panose="020B0609030804020204" pitchFamily="49" charset="0"/>
              </a:rPr>
              <a:t>distutils</a:t>
            </a:r>
            <a:r>
              <a:rPr lang="hu-HU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.core</a:t>
            </a:r>
            <a:endParaRPr lang="hu-H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hu-HU" b="0" dirty="0">
                <a:solidFill>
                  <a:srgbClr val="25E266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dirty="0">
                <a:solidFill>
                  <a:srgbClr val="FF97F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hu-HU" b="0" dirty="0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hu-HU" b="0" dirty="0" err="1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test.py</a:t>
            </a:r>
            <a:r>
              <a:rPr lang="hu-HU" b="0" dirty="0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</a:p>
          <a:p>
            <a:pPr marL="0" indent="0">
              <a:buNone/>
            </a:pPr>
            <a:r>
              <a:rPr lang="hu-HU" b="0" dirty="0">
                <a:solidFill>
                  <a:srgbClr val="25E266"/>
                </a:solidFill>
                <a:effectLst/>
                <a:latin typeface="Menlo" panose="020B0609030804020204" pitchFamily="49" charset="0"/>
              </a:rPr>
              <a:t>OPTIONS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dirty="0">
                <a:solidFill>
                  <a:srgbClr val="FF97F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pPr marL="0" indent="0">
              <a:buNone/>
            </a:pPr>
            <a:r>
              <a:rPr lang="hu-HU" b="0" dirty="0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	'</a:t>
            </a:r>
            <a:r>
              <a:rPr lang="hu-HU" b="0" dirty="0" err="1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argv_emulation</a:t>
            </a:r>
            <a:r>
              <a:rPr lang="hu-HU" b="0" dirty="0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hu-HU" b="0" dirty="0" err="1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True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b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hu-HU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setup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pPr marL="0" indent="0">
              <a:buNone/>
            </a:pPr>
            <a:r>
              <a:rPr lang="hu-HU" b="0" i="1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	app</a:t>
            </a:r>
            <a:r>
              <a:rPr lang="hu-HU" b="0" dirty="0">
                <a:solidFill>
                  <a:srgbClr val="FF97F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hu-HU" b="0" dirty="0">
                <a:solidFill>
                  <a:srgbClr val="25E266"/>
                </a:solidFill>
                <a:effectLst/>
                <a:latin typeface="Menlo" panose="020B0609030804020204" pitchFamily="49" charset="0"/>
              </a:rPr>
              <a:t>APP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pPr marL="0" indent="0">
              <a:buNone/>
            </a:pPr>
            <a:r>
              <a:rPr lang="hu-HU" b="0" i="1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hu-HU" b="0" i="1" dirty="0" err="1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options</a:t>
            </a:r>
            <a:r>
              <a:rPr lang="hu-HU" b="0" dirty="0">
                <a:solidFill>
                  <a:srgbClr val="FF97F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{</a:t>
            </a:r>
            <a:r>
              <a:rPr lang="hu-HU" b="0" dirty="0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'py2app'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hu-HU" b="0" dirty="0">
                <a:solidFill>
                  <a:srgbClr val="25E266"/>
                </a:solidFill>
                <a:effectLst/>
                <a:latin typeface="Menlo" panose="020B0609030804020204" pitchFamily="49" charset="0"/>
              </a:rPr>
              <a:t>OPTIONS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},</a:t>
            </a:r>
          </a:p>
          <a:p>
            <a:pPr marL="0" indent="0">
              <a:buNone/>
            </a:pPr>
            <a:r>
              <a:rPr lang="hu-HU" b="0" i="1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hu-HU" b="0" i="1" dirty="0" err="1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setup_requires</a:t>
            </a:r>
            <a:r>
              <a:rPr lang="hu-HU" b="0" dirty="0">
                <a:solidFill>
                  <a:srgbClr val="FF97F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hu-HU" b="0" dirty="0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'py2app'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AA4F212-62E1-9568-0DAC-B6B3612E2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3064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36278E-938B-7632-E209-DA84B93E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EXE készítése Windows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A163D7C7-8E5A-F4CF-FC7F-F64527617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0965" y="1690688"/>
            <a:ext cx="5537200" cy="444500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9996F02-FF90-0303-036B-811AA1AB4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12</a:t>
            </a:fld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C6A0DA07-BCDC-C3CA-4666-FCBB67BE9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50" y="2794001"/>
            <a:ext cx="8056099" cy="229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4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Kép 1" descr="A képen szöveg, képernyőkép, szoftver, Multimédiás szoftver látható&#10;&#10;Automatikusan generált leírás">
            <a:extLst>
              <a:ext uri="{FF2B5EF4-FFF2-40B4-BE49-F238E27FC236}">
                <a16:creationId xmlns:a16="http://schemas.microsoft.com/office/drawing/2014/main" id="{D6B3B324-92F4-2BD4-A7CA-9A9BDE3DD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874" y="888274"/>
            <a:ext cx="4769053" cy="5577840"/>
          </a:xfrm>
          <a:prstGeom prst="rect">
            <a:avLst/>
          </a:prstGeom>
        </p:spPr>
      </p:pic>
      <p:sp>
        <p:nvSpPr>
          <p:cNvPr id="23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55A49E-1B6C-5B36-54BF-C0C486B81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6646" y="2460886"/>
            <a:ext cx="4981370" cy="3801228"/>
          </a:xfrm>
        </p:spPr>
        <p:txBody>
          <a:bodyPr anchor="t">
            <a:noAutofit/>
          </a:bodyPr>
          <a:lstStyle/>
          <a:p>
            <a:pPr>
              <a:spcBef>
                <a:spcPts val="2400"/>
              </a:spcBef>
            </a:pPr>
            <a:r>
              <a:rPr lang="hu-H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Minden szám, karakterlánc, adatstruktúra, függvény, osztály, </a:t>
            </a:r>
            <a:br>
              <a:rPr lang="hu-H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modul egy Python objektum</a:t>
            </a:r>
          </a:p>
          <a:p>
            <a:pPr>
              <a:spcBef>
                <a:spcPts val="1200"/>
              </a:spcBef>
            </a:pPr>
            <a:r>
              <a:rPr lang="hu-H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Minden objektumhoz tartozik egy </a:t>
            </a:r>
            <a:r>
              <a:rPr lang="hu-HU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típus</a:t>
            </a:r>
            <a:r>
              <a:rPr lang="hu-HU" sz="20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(pl. egész szám, karakterlánc vagy függvény ) és </a:t>
            </a:r>
            <a:r>
              <a:rPr lang="hu-HU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belső adat</a:t>
            </a:r>
            <a:endParaRPr lang="hu-HU" sz="2000" b="1" dirty="0">
              <a:latin typeface="Lato" panose="020F0502020204030203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Minden objektumnak megvannak a saját 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műveletei 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és </a:t>
            </a: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metódusai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hu-H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Példa: 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páros = [0,2,4,6,8]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	   </a:t>
            </a:r>
            <a:r>
              <a:rPr lang="hu-HU" sz="2000" b="1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páros.append</a:t>
            </a:r>
            <a:r>
              <a:rPr lang="hu-HU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(10)    </a:t>
            </a:r>
            <a:r>
              <a:rPr lang="hu-HU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  </a:t>
            </a:r>
            <a:r>
              <a:rPr lang="hu-HU" sz="2000" b="1" dirty="0">
                <a:latin typeface="Consolas" panose="020B0609020204030204" pitchFamily="49" charset="0"/>
                <a:cs typeface="Times New Roman" panose="02020603050405020304" pitchFamily="18" charset="0"/>
              </a:rPr>
              <a:t>[0,2,4,6,8,10]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BA6AB33-1AB3-ABD6-F6CB-47BFB3263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1AC6B40-9665-4BAE-B750-5A40CB73215F}" type="slidenum">
              <a:rPr lang="hu-HU" smtClean="0"/>
              <a:pPr>
                <a:spcAft>
                  <a:spcPts val="600"/>
                </a:spcAft>
              </a:pPr>
              <a:t>13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223EA25-4BB8-B058-0FC4-E77256B9B597}"/>
              </a:ext>
            </a:extLst>
          </p:cNvPr>
          <p:cNvSpPr txBox="1"/>
          <p:nvPr/>
        </p:nvSpPr>
        <p:spPr>
          <a:xfrm>
            <a:off x="6576646" y="595886"/>
            <a:ext cx="60993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3200" b="1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 Python objektummodellje:</a:t>
            </a:r>
          </a:p>
        </p:txBody>
      </p:sp>
    </p:spTree>
    <p:extLst>
      <p:ext uri="{BB962C8B-B14F-4D97-AF65-F5344CB8AC3E}">
        <p14:creationId xmlns:p14="http://schemas.microsoft.com/office/powerpoint/2010/main" val="104859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BE14AE-F6FA-FA9D-E845-B7EC9741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9727"/>
            <a:ext cx="10515600" cy="928416"/>
          </a:xfrm>
        </p:spPr>
        <p:txBody>
          <a:bodyPr>
            <a:normAutofit/>
          </a:bodyPr>
          <a:lstStyle/>
          <a:p>
            <a:pPr algn="ctr"/>
            <a:r>
              <a:rPr lang="hu-HU" sz="4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Változók létrehozása és használata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E13AD33-557F-4C32-AEFB-39A13835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14</a:t>
            </a:fld>
            <a:endParaRPr lang="hu-HU"/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F4D18C1-6E4E-D2D4-26CC-5A8949804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7273" y="1793992"/>
            <a:ext cx="10515600" cy="4744920"/>
          </a:xfrm>
        </p:spPr>
        <p:txBody>
          <a:bodyPr>
            <a:normAutofit/>
          </a:bodyPr>
          <a:lstStyle/>
          <a:p>
            <a:r>
              <a:rPr lang="hu-HU" b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Adatok</a:t>
            </a:r>
            <a:r>
              <a:rPr lang="hu-HU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műveletek adatokon – </a:t>
            </a:r>
            <a:r>
              <a:rPr lang="hu-HU" b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változók</a:t>
            </a:r>
          </a:p>
          <a:p>
            <a:r>
              <a:rPr lang="hu-HU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Változó</a:t>
            </a:r>
            <a:r>
              <a:rPr lang="hu-HU" b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egy memóriacímet jelölő </a:t>
            </a:r>
            <a:r>
              <a:rPr lang="hu-HU" b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hivatkozás</a:t>
            </a:r>
          </a:p>
          <a:p>
            <a:pPr lvl="1"/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Ezen a címen egy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érték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bináris számok sorozata formájában van tárolva,</a:t>
            </a:r>
          </a:p>
          <a:p>
            <a:pPr lvl="1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változónév</a:t>
            </a:r>
          </a:p>
          <a:p>
            <a:pPr lvl="1"/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érték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típus</a:t>
            </a:r>
          </a:p>
          <a:p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3F4A5C7C-6199-DA3A-6119-7B6C34C4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35" y="4483254"/>
            <a:ext cx="3800475" cy="1362075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04CD3064-D188-026D-21BB-CD72F8A6FA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161"/>
          <a:stretch/>
        </p:blipFill>
        <p:spPr>
          <a:xfrm>
            <a:off x="4598772" y="3679902"/>
            <a:ext cx="2789620" cy="2503525"/>
          </a:xfrm>
          <a:prstGeom prst="rect">
            <a:avLst/>
          </a:prstGeom>
        </p:spPr>
      </p:pic>
      <p:pic>
        <p:nvPicPr>
          <p:cNvPr id="11" name="Tartalom helye 5">
            <a:extLst>
              <a:ext uri="{FF2B5EF4-FFF2-40B4-BE49-F238E27FC236}">
                <a16:creationId xmlns:a16="http://schemas.microsoft.com/office/drawing/2014/main" id="{5F7208C5-3DC6-1D99-9F62-67CB4D173F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2435" b="54962"/>
          <a:stretch/>
        </p:blipFill>
        <p:spPr>
          <a:xfrm>
            <a:off x="7289992" y="3974457"/>
            <a:ext cx="4418789" cy="183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4280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A972595-91C9-6E63-1DD3-46EBDE49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15</a:t>
            </a:fld>
            <a:endParaRPr lang="hu-HU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6622A438-D9B7-D27C-E12A-DF73E3E75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3459" y="1379576"/>
            <a:ext cx="10515600" cy="4976774"/>
          </a:xfrm>
        </p:spPr>
        <p:txBody>
          <a:bodyPr>
            <a:normAutofit lnSpcReduction="10000"/>
          </a:bodyPr>
          <a:lstStyle/>
          <a:p>
            <a:pPr algn="l"/>
            <a:endParaRPr lang="hu-HU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>
              <a:spcAft>
                <a:spcPts val="600"/>
              </a:spcAft>
            </a:pPr>
            <a:r>
              <a:rPr lang="hu-HU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Nem definiálunk típust a változónak (megtehetjük)</a:t>
            </a:r>
          </a:p>
          <a:p>
            <a:pPr>
              <a:spcAft>
                <a:spcPts val="600"/>
              </a:spcAft>
            </a:pPr>
            <a:r>
              <a:rPr lang="hu-HU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változóban tárolt értéknek van típusa:</a:t>
            </a:r>
          </a:p>
          <a:p>
            <a:pPr lvl="1">
              <a:spcAft>
                <a:spcPts val="600"/>
              </a:spcAft>
            </a:pPr>
            <a:r>
              <a:rPr lang="hu-HU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Nincs változódeklarálás</a:t>
            </a:r>
          </a:p>
          <a:p>
            <a:pPr lvl="1"/>
            <a:r>
              <a:rPr lang="hu-HU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változóban tárolt érték típusa a program futása során megváltozhat: 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hu-HU" sz="2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hu-HU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 = 10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hu-HU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	a = </a:t>
            </a:r>
            <a:r>
              <a:rPr lang="hu-HU" sz="2400" b="1" dirty="0">
                <a:effectLst/>
                <a:latin typeface="Consolas" panose="020B0609020204030204" pitchFamily="49" charset="0"/>
              </a:rPr>
              <a:t>"</a:t>
            </a:r>
            <a:r>
              <a:rPr lang="hu-HU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alma</a:t>
            </a:r>
            <a:r>
              <a:rPr lang="hu-HU" sz="2400" b="1" dirty="0">
                <a:effectLst/>
                <a:latin typeface="Consolas" panose="020B0609020204030204" pitchFamily="49" charset="0"/>
              </a:rPr>
              <a:t>"</a:t>
            </a:r>
            <a:endParaRPr lang="hu-HU" b="1" i="0" u="none" strike="noStrike" baseline="0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hu-HU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változóban tárolt érték méretét csak a memória mérete korlátozza</a:t>
            </a:r>
          </a:p>
          <a:p>
            <a:pPr>
              <a:spcAft>
                <a:spcPts val="600"/>
              </a:spcAft>
            </a:pPr>
            <a:r>
              <a:rPr lang="hu-HU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Konstans nem definiálható</a:t>
            </a:r>
          </a:p>
          <a:p>
            <a:endParaRPr lang="hu-HU" dirty="0"/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396BBABF-ED1D-103C-74A0-A4D144213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416"/>
          </a:xfrm>
        </p:spPr>
        <p:txBody>
          <a:bodyPr>
            <a:normAutofit/>
          </a:bodyPr>
          <a:lstStyle/>
          <a:p>
            <a:pPr algn="ctr"/>
            <a: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változók jellemzői Pythonban</a:t>
            </a:r>
          </a:p>
        </p:txBody>
      </p:sp>
    </p:spTree>
    <p:extLst>
      <p:ext uri="{BB962C8B-B14F-4D97-AF65-F5344CB8AC3E}">
        <p14:creationId xmlns:p14="http://schemas.microsoft.com/office/powerpoint/2010/main" val="2276275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425191-E5F4-DA0E-8EC3-F2891C9DB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51" y="365125"/>
            <a:ext cx="11052349" cy="1325563"/>
          </a:xfrm>
        </p:spPr>
        <p:txBody>
          <a:bodyPr/>
          <a:lstStyle/>
          <a:p>
            <a:r>
              <a:rPr lang="hu-HU" dirty="0" err="1"/>
              <a:t>Type</a:t>
            </a:r>
            <a:r>
              <a:rPr lang="hu-HU" dirty="0"/>
              <a:t> </a:t>
            </a:r>
            <a:r>
              <a:rPr lang="hu-HU" dirty="0" err="1"/>
              <a:t>check</a:t>
            </a:r>
            <a:r>
              <a:rPr lang="hu-HU" dirty="0"/>
              <a:t> (</a:t>
            </a:r>
            <a:r>
              <a:rPr lang="hu-HU" b="0" i="1" dirty="0">
                <a:solidFill>
                  <a:srgbClr val="0C0D0E"/>
                </a:solidFill>
                <a:effectLst/>
                <a:latin typeface="-apple-system"/>
              </a:rPr>
              <a:t>"</a:t>
            </a:r>
            <a:r>
              <a:rPr lang="hu-HU" b="0" i="1" dirty="0" err="1">
                <a:solidFill>
                  <a:srgbClr val="0C0D0E"/>
                </a:solidFill>
                <a:effectLst/>
                <a:latin typeface="-apple-system"/>
              </a:rPr>
              <a:t>We're</a:t>
            </a:r>
            <a:r>
              <a:rPr lang="hu-HU" b="0" i="1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hu-HU" b="0" i="1" dirty="0" err="1">
                <a:solidFill>
                  <a:srgbClr val="0C0D0E"/>
                </a:solidFill>
                <a:effectLst/>
                <a:latin typeface="-apple-system"/>
              </a:rPr>
              <a:t>all</a:t>
            </a:r>
            <a:r>
              <a:rPr lang="hu-HU" b="0" i="1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hu-HU" b="0" i="1" dirty="0" err="1">
                <a:solidFill>
                  <a:srgbClr val="0C0D0E"/>
                </a:solidFill>
                <a:effectLst/>
                <a:latin typeface="-apple-system"/>
              </a:rPr>
              <a:t>consenting</a:t>
            </a:r>
            <a:r>
              <a:rPr lang="hu-HU" b="0" i="1" dirty="0">
                <a:solidFill>
                  <a:srgbClr val="0C0D0E"/>
                </a:solidFill>
                <a:effectLst/>
                <a:latin typeface="-apple-system"/>
              </a:rPr>
              <a:t> </a:t>
            </a:r>
            <a:r>
              <a:rPr lang="hu-HU" b="0" i="1" dirty="0" err="1">
                <a:solidFill>
                  <a:srgbClr val="0C0D0E"/>
                </a:solidFill>
                <a:effectLst/>
                <a:latin typeface="-apple-system"/>
              </a:rPr>
              <a:t>adults</a:t>
            </a:r>
            <a:r>
              <a:rPr lang="hu-HU" b="0" i="1" dirty="0">
                <a:solidFill>
                  <a:srgbClr val="0C0D0E"/>
                </a:solidFill>
                <a:effectLst/>
                <a:latin typeface="-apple-system"/>
              </a:rPr>
              <a:t> here"</a:t>
            </a:r>
            <a:r>
              <a:rPr lang="hu-HU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CFD98CD-A0B1-AC5C-AD17-EEE774E27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51" y="1825625"/>
            <a:ext cx="11485265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b="0" dirty="0" err="1">
                <a:solidFill>
                  <a:srgbClr val="CE89E2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pick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hu-HU" b="0" i="1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hu-HU" dirty="0" err="1">
                <a:solidFill>
                  <a:srgbClr val="E6B16D"/>
                </a:solidFill>
                <a:latin typeface="Menlo" panose="020B0609030804020204" pitchFamily="49" charset="0"/>
              </a:rPr>
              <a:t>list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hu-HU" b="0" i="1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hu-HU" b="0" dirty="0">
                <a:solidFill>
                  <a:srgbClr val="25E26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dirty="0">
                <a:solidFill>
                  <a:srgbClr val="FF97F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-&gt; </a:t>
            </a:r>
            <a:r>
              <a:rPr lang="hu-HU" b="0" dirty="0">
                <a:solidFill>
                  <a:srgbClr val="25E26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</a:p>
          <a:p>
            <a:pPr marL="0" indent="0">
              <a:buNone/>
            </a:pPr>
            <a:r>
              <a:rPr lang="hu-HU" b="0" i="1" dirty="0">
                <a:solidFill>
                  <a:srgbClr val="CE89E2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hu-HU" b="0" i="1" dirty="0" err="1">
                <a:solidFill>
                  <a:srgbClr val="CE89E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i="1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hu-HU" b="0" i="1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hu-H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hu-HU" dirty="0"/>
              <a:t>Ez nem valódi ellenőrzés!</a:t>
            </a:r>
          </a:p>
          <a:p>
            <a:pPr marL="0" indent="0">
              <a:buNone/>
            </a:pPr>
            <a:endParaRPr lang="hu-HU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hu-HU" dirty="0">
                <a:latin typeface="Menlo" panose="020B0609030804020204" pitchFamily="49" charset="0"/>
              </a:rPr>
              <a:t>Így lehet ellenőrizni:</a:t>
            </a:r>
            <a:endParaRPr lang="hu-HU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b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hu-HU" b="0" dirty="0" err="1">
                <a:solidFill>
                  <a:srgbClr val="CE89E2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fun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hu-HU" b="0" i="1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hu-HU" b="0" dirty="0" err="1">
                <a:solidFill>
                  <a:srgbClr val="25E266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hu-HU" b="0" i="1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hu-HU" b="0" dirty="0">
                <a:solidFill>
                  <a:srgbClr val="25E26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dirty="0">
                <a:solidFill>
                  <a:srgbClr val="FF97F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-&gt; </a:t>
            </a:r>
            <a:r>
              <a:rPr lang="hu-HU" b="0" dirty="0">
                <a:solidFill>
                  <a:srgbClr val="25E26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 </a:t>
            </a:r>
          </a:p>
          <a:p>
            <a:pPr marL="0" indent="0">
              <a:buNone/>
            </a:pPr>
            <a:r>
              <a:rPr lang="hu-HU" b="0" i="1" dirty="0">
                <a:solidFill>
                  <a:srgbClr val="CE89E2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hu-HU" b="0" i="1" dirty="0" err="1">
                <a:solidFill>
                  <a:srgbClr val="CE89E2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dirty="0" err="1">
                <a:solidFill>
                  <a:srgbClr val="CE89E2"/>
                </a:solidFill>
                <a:effectLst/>
                <a:latin typeface="Menlo" panose="020B0609030804020204" pitchFamily="49" charset="0"/>
              </a:rPr>
              <a:t>not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isinstance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hu-HU" b="0" i="1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hu-HU" b="0" dirty="0" err="1">
                <a:solidFill>
                  <a:srgbClr val="25E266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 </a:t>
            </a:r>
          </a:p>
          <a:p>
            <a:pPr marL="0" indent="0">
              <a:buNone/>
            </a:pPr>
            <a:r>
              <a:rPr lang="hu-HU" b="0" i="1" dirty="0">
                <a:solidFill>
                  <a:srgbClr val="CE89E2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hu-HU" b="0" i="1" dirty="0" err="1">
                <a:solidFill>
                  <a:srgbClr val="CE89E2"/>
                </a:solidFill>
                <a:effectLst/>
                <a:latin typeface="Menlo" panose="020B0609030804020204" pitchFamily="49" charset="0"/>
              </a:rPr>
              <a:t>raise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dirty="0" err="1">
                <a:solidFill>
                  <a:srgbClr val="25E266"/>
                </a:solidFill>
                <a:effectLst/>
                <a:latin typeface="Menlo" panose="020B0609030804020204" pitchFamily="49" charset="0"/>
              </a:rPr>
              <a:t>TypeError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pPr marL="0" indent="0">
              <a:buNone/>
            </a:pPr>
            <a:r>
              <a:rPr lang="hu-HU" b="0" i="1" dirty="0">
                <a:solidFill>
                  <a:srgbClr val="CE89E2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hu-HU" b="0" i="1" dirty="0" err="1">
                <a:solidFill>
                  <a:srgbClr val="CE89E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i="1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hu-HU" b="0" i="1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81E80E6-97BB-04F9-6C58-013BDAA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59658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0B8CEF4-4B10-EE47-F871-FCBC6C58A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0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Változónevek</a:t>
            </a:r>
            <a:endParaRPr lang="hu-HU" sz="4000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84A22B-E882-1A11-4533-C28195E90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054592"/>
            <a:ext cx="10515600" cy="3211551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„Beszédes” </a:t>
            </a:r>
            <a:r>
              <a:rPr lang="hu-H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változónevek </a:t>
            </a:r>
          </a:p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névválasztás s</a:t>
            </a:r>
            <a:r>
              <a:rPr lang="hu-H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zabályai:</a:t>
            </a:r>
          </a:p>
          <a:p>
            <a:pPr lvl="1"/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hu-H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etűvel vagy aláhúzásjellel kell kezdődnie</a:t>
            </a:r>
          </a:p>
          <a:p>
            <a:pPr lvl="1"/>
            <a:r>
              <a:rPr lang="hu-H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nem kezdődhet számmal</a:t>
            </a:r>
          </a:p>
          <a:p>
            <a:pPr lvl="1"/>
            <a:r>
              <a:rPr lang="hu-H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csak alfanumerikus karaktereket és aláhúzásjeleket tartalmazhat</a:t>
            </a:r>
          </a:p>
          <a:p>
            <a:r>
              <a:rPr lang="hu-H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kis- és nagybetűk megkülönböztetése</a:t>
            </a:r>
          </a:p>
          <a:p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v</a:t>
            </a:r>
            <a:r>
              <a:rPr lang="hu-HU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áltozónév nem lehet kulcsszó:</a:t>
            </a:r>
            <a:endParaRPr lang="en-US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1F8B519-0A2E-E4E0-9798-8E0078E6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17</a:t>
            </a:fld>
            <a:endParaRPr lang="hu-HU"/>
          </a:p>
        </p:txBody>
      </p:sp>
      <p:graphicFrame>
        <p:nvGraphicFramePr>
          <p:cNvPr id="11" name="Táblázat 10">
            <a:extLst>
              <a:ext uri="{FF2B5EF4-FFF2-40B4-BE49-F238E27FC236}">
                <a16:creationId xmlns:a16="http://schemas.microsoft.com/office/drawing/2014/main" id="{11BD7164-A312-BEB5-E0DF-347A1F8456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80274"/>
              </p:ext>
            </p:extLst>
          </p:nvPr>
        </p:nvGraphicFramePr>
        <p:xfrm>
          <a:off x="2029438" y="4474378"/>
          <a:ext cx="9136734" cy="16737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22453">
                  <a:extLst>
                    <a:ext uri="{9D8B030D-6E8A-4147-A177-3AD203B41FA5}">
                      <a16:colId xmlns:a16="http://schemas.microsoft.com/office/drawing/2014/main" val="3913562797"/>
                    </a:ext>
                  </a:extLst>
                </a:gridCol>
                <a:gridCol w="1522453">
                  <a:extLst>
                    <a:ext uri="{9D8B030D-6E8A-4147-A177-3AD203B41FA5}">
                      <a16:colId xmlns:a16="http://schemas.microsoft.com/office/drawing/2014/main" val="3593639955"/>
                    </a:ext>
                  </a:extLst>
                </a:gridCol>
                <a:gridCol w="1522453">
                  <a:extLst>
                    <a:ext uri="{9D8B030D-6E8A-4147-A177-3AD203B41FA5}">
                      <a16:colId xmlns:a16="http://schemas.microsoft.com/office/drawing/2014/main" val="1816500951"/>
                    </a:ext>
                  </a:extLst>
                </a:gridCol>
                <a:gridCol w="1522453">
                  <a:extLst>
                    <a:ext uri="{9D8B030D-6E8A-4147-A177-3AD203B41FA5}">
                      <a16:colId xmlns:a16="http://schemas.microsoft.com/office/drawing/2014/main" val="2580719021"/>
                    </a:ext>
                  </a:extLst>
                </a:gridCol>
                <a:gridCol w="1523461">
                  <a:extLst>
                    <a:ext uri="{9D8B030D-6E8A-4147-A177-3AD203B41FA5}">
                      <a16:colId xmlns:a16="http://schemas.microsoft.com/office/drawing/2014/main" val="1373446597"/>
                    </a:ext>
                  </a:extLst>
                </a:gridCol>
                <a:gridCol w="1523461">
                  <a:extLst>
                    <a:ext uri="{9D8B030D-6E8A-4147-A177-3AD203B41FA5}">
                      <a16:colId xmlns:a16="http://schemas.microsoft.com/office/drawing/2014/main" val="509124137"/>
                    </a:ext>
                  </a:extLst>
                </a:gridCol>
              </a:tblGrid>
              <a:tr h="254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assert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break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class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continue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def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70174"/>
                  </a:ext>
                </a:extLst>
              </a:tr>
              <a:tr h="254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del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elif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else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except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exec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finally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1045544"/>
                  </a:ext>
                </a:extLst>
              </a:tr>
              <a:tr h="254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for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from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global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import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in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798755"/>
                  </a:ext>
                </a:extLst>
              </a:tr>
              <a:tr h="254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is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lambda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not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or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pass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print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379874"/>
                  </a:ext>
                </a:extLst>
              </a:tr>
              <a:tr h="254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raise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return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try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with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b="1" kern="1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while</a:t>
                      </a:r>
                      <a:endParaRPr lang="hu-HU" sz="1800" b="1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yield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961917"/>
                  </a:ext>
                </a:extLst>
              </a:tr>
              <a:tr h="25462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None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b="1" kern="10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hu-HU" sz="1800" b="1" kern="1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b="1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  <a:endParaRPr lang="hu-HU" sz="1800" b="1" kern="1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842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5117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B9ED7C6-0E6B-4EE0-A455-57BFF3EB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Értékadás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3FC4E52-632C-D537-F68C-B8D779540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18</a:t>
            </a:fld>
            <a:endParaRPr lang="hu-HU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0293F71D-867F-E6A3-1C4E-5619A59B9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614" y="1253331"/>
            <a:ext cx="7893205" cy="4351338"/>
          </a:xfrm>
        </p:spPr>
        <p:txBody>
          <a:bodyPr/>
          <a:lstStyle/>
          <a:p>
            <a:pPr algn="l"/>
            <a:endParaRPr lang="hu-HU" sz="18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indent="0">
              <a:buNone/>
            </a:pPr>
            <a:r>
              <a:rPr lang="hu-H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Egyszerű értékadás:</a:t>
            </a:r>
            <a:endParaRPr lang="hu-HU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változó = érték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sz="24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alma = 26</a:t>
            </a:r>
            <a:endParaRPr lang="hu-HU" sz="2400" b="1" i="0" u="none" strike="noStrike" baseline="0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hu-HU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Többszörös (szimultán) értékadás:</a:t>
            </a:r>
            <a:endParaRPr lang="hu-HU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változó</a:t>
            </a:r>
            <a:r>
              <a:rPr lang="hu-HU" b="0" i="0" u="none" strike="noStrike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változó</a:t>
            </a:r>
            <a:r>
              <a:rPr lang="hu-HU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érték</a:t>
            </a:r>
            <a:r>
              <a:rPr lang="hu-HU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hu-HU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hu-HU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érték</a:t>
            </a:r>
            <a:r>
              <a:rPr lang="hu-HU" baseline="-25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hu-HU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sz="24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alma, körte, dió = 26, 15, 4</a:t>
            </a:r>
          </a:p>
          <a:p>
            <a:pPr marL="0" indent="0">
              <a:buNone/>
            </a:pPr>
            <a:r>
              <a:rPr lang="hu-HU" sz="24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alma = körte = dió = 15</a:t>
            </a:r>
          </a:p>
          <a:p>
            <a:pPr marL="0" indent="0">
              <a:buNone/>
            </a:pPr>
            <a:endParaRPr lang="hu-HU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baseline="-25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1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0AA9C6-0977-4130-5123-0BD59316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805" y="125459"/>
            <a:ext cx="10851995" cy="1095683"/>
          </a:xfrm>
        </p:spPr>
        <p:txBody>
          <a:bodyPr>
            <a:noAutofit/>
          </a:bodyPr>
          <a:lstStyle/>
          <a:p>
            <a:pPr algn="ctr"/>
            <a:r>
              <a:rPr lang="hu-HU" sz="4000" b="1" dirty="0">
                <a:latin typeface="Times New Roman" panose="02020603050405020304" pitchFamily="18" charset="0"/>
              </a:rPr>
              <a:t>3. Alapvető adattípusok</a:t>
            </a:r>
            <a:endParaRPr lang="hu-HU" sz="4000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29B0CB-6E6D-A869-BE96-59A2FD383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331" y="1173194"/>
            <a:ext cx="10564984" cy="5411203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hu-HU" sz="2800" b="1" dirty="0">
                <a:latin typeface="Times New Roman" panose="02020603050405020304" pitchFamily="18" charset="0"/>
              </a:rPr>
              <a:t>Elemi adattípusok:</a:t>
            </a:r>
          </a:p>
          <a:p>
            <a:pPr lvl="1">
              <a:spcBef>
                <a:spcPts val="0"/>
              </a:spcBef>
              <a:spcAft>
                <a:spcPts val="1300"/>
              </a:spcAft>
            </a:pPr>
            <a:r>
              <a:rPr lang="hu-HU" dirty="0">
                <a:latin typeface="Times New Roman" panose="02020603050405020304" pitchFamily="18" charset="0"/>
              </a:rPr>
              <a:t>Egész szám (integer) 		12				int()</a:t>
            </a:r>
          </a:p>
          <a:p>
            <a:pPr lvl="1">
              <a:spcBef>
                <a:spcPts val="0"/>
              </a:spcBef>
              <a:spcAft>
                <a:spcPts val="1300"/>
              </a:spcAft>
            </a:pPr>
            <a:r>
              <a:rPr lang="hu-HU" dirty="0">
                <a:latin typeface="Times New Roman" panose="02020603050405020304" pitchFamily="18" charset="0"/>
              </a:rPr>
              <a:t>Valós szám (</a:t>
            </a:r>
            <a:r>
              <a:rPr lang="hu-HU" dirty="0" err="1">
                <a:latin typeface="Times New Roman" panose="02020603050405020304" pitchFamily="18" charset="0"/>
              </a:rPr>
              <a:t>float</a:t>
            </a:r>
            <a:r>
              <a:rPr lang="hu-HU" dirty="0">
                <a:latin typeface="Times New Roman" panose="02020603050405020304" pitchFamily="18" charset="0"/>
              </a:rPr>
              <a:t>)		12.34				</a:t>
            </a:r>
            <a:r>
              <a:rPr lang="hu-HU" dirty="0" err="1">
                <a:latin typeface="Times New Roman" panose="02020603050405020304" pitchFamily="18" charset="0"/>
              </a:rPr>
              <a:t>float</a:t>
            </a:r>
            <a:r>
              <a:rPr lang="hu-HU" dirty="0">
                <a:latin typeface="Times New Roman" panose="02020603050405020304" pitchFamily="18" charset="0"/>
              </a:rPr>
              <a:t>()</a:t>
            </a:r>
          </a:p>
          <a:p>
            <a:pPr lvl="1">
              <a:spcBef>
                <a:spcPts val="0"/>
              </a:spcBef>
              <a:spcAft>
                <a:spcPts val="1300"/>
              </a:spcAft>
            </a:pPr>
            <a:r>
              <a:rPr lang="hu-HU" dirty="0">
                <a:latin typeface="Times New Roman" panose="02020603050405020304" pitchFamily="18" charset="0"/>
              </a:rPr>
              <a:t>Komplex szám (</a:t>
            </a:r>
            <a:r>
              <a:rPr lang="hu-HU" dirty="0" err="1">
                <a:latin typeface="Times New Roman" panose="02020603050405020304" pitchFamily="18" charset="0"/>
              </a:rPr>
              <a:t>complex</a:t>
            </a:r>
            <a:r>
              <a:rPr lang="hu-HU" dirty="0">
                <a:latin typeface="Times New Roman" panose="02020603050405020304" pitchFamily="18" charset="0"/>
              </a:rPr>
              <a:t>) 	1.2 + 3.4j			</a:t>
            </a:r>
            <a:r>
              <a:rPr lang="hu-HU" dirty="0" err="1">
                <a:latin typeface="Times New Roman" panose="02020603050405020304" pitchFamily="18" charset="0"/>
              </a:rPr>
              <a:t>complex</a:t>
            </a:r>
            <a:r>
              <a:rPr lang="hu-HU" dirty="0">
                <a:latin typeface="Times New Roman" panose="02020603050405020304" pitchFamily="18" charset="0"/>
              </a:rPr>
              <a:t>()</a:t>
            </a:r>
          </a:p>
          <a:p>
            <a:pPr lvl="1">
              <a:spcBef>
                <a:spcPts val="0"/>
              </a:spcBef>
              <a:spcAft>
                <a:spcPts val="1300"/>
              </a:spcAft>
            </a:pPr>
            <a:r>
              <a:rPr lang="hu-HU" dirty="0">
                <a:latin typeface="Times New Roman" panose="02020603050405020304" pitchFamily="18" charset="0"/>
              </a:rPr>
              <a:t>Logikai (</a:t>
            </a:r>
            <a:r>
              <a:rPr lang="hu-HU" dirty="0" err="1">
                <a:latin typeface="Times New Roman" panose="02020603050405020304" pitchFamily="18" charset="0"/>
              </a:rPr>
              <a:t>boolean</a:t>
            </a:r>
            <a:r>
              <a:rPr lang="hu-HU" dirty="0">
                <a:latin typeface="Times New Roman" panose="02020603050405020304" pitchFamily="18" charset="0"/>
              </a:rPr>
              <a:t>)</a:t>
            </a:r>
            <a:r>
              <a:rPr lang="hu-HU" b="1" dirty="0">
                <a:latin typeface="Times New Roman" panose="02020603050405020304" pitchFamily="18" charset="0"/>
              </a:rPr>
              <a:t>		</a:t>
            </a:r>
            <a:r>
              <a:rPr lang="hu-HU" dirty="0" err="1">
                <a:latin typeface="Times New Roman" panose="02020603050405020304" pitchFamily="18" charset="0"/>
              </a:rPr>
              <a:t>True</a:t>
            </a:r>
            <a:r>
              <a:rPr lang="hu-HU" dirty="0">
                <a:latin typeface="Times New Roman" panose="02020603050405020304" pitchFamily="18" charset="0"/>
              </a:rPr>
              <a:t> v. </a:t>
            </a:r>
            <a:r>
              <a:rPr lang="hu-HU" dirty="0" err="1">
                <a:latin typeface="Times New Roman" panose="02020603050405020304" pitchFamily="18" charset="0"/>
              </a:rPr>
              <a:t>False</a:t>
            </a:r>
            <a:r>
              <a:rPr lang="hu-HU" dirty="0">
                <a:latin typeface="Times New Roman" panose="02020603050405020304" pitchFamily="18" charset="0"/>
              </a:rPr>
              <a:t>			</a:t>
            </a:r>
            <a:r>
              <a:rPr lang="hu-HU" dirty="0" err="1">
                <a:latin typeface="Times New Roman" panose="02020603050405020304" pitchFamily="18" charset="0"/>
              </a:rPr>
              <a:t>bool</a:t>
            </a:r>
            <a:r>
              <a:rPr lang="hu-HU" dirty="0">
                <a:latin typeface="Times New Roman" panose="02020603050405020304" pitchFamily="18" charset="0"/>
              </a:rPr>
              <a:t>()</a:t>
            </a:r>
            <a:endParaRPr lang="hu-HU" b="1" dirty="0"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1300"/>
              </a:spcAft>
            </a:pPr>
            <a:r>
              <a:rPr lang="hu-HU" b="1" dirty="0">
                <a:latin typeface="Times New Roman" panose="02020603050405020304" pitchFamily="18" charset="0"/>
              </a:rPr>
              <a:t>Összetett adattípusok:</a:t>
            </a:r>
          </a:p>
          <a:p>
            <a:pPr lvl="1">
              <a:spcBef>
                <a:spcPts val="0"/>
              </a:spcBef>
              <a:spcAft>
                <a:spcPts val="1300"/>
              </a:spcAft>
            </a:pPr>
            <a:r>
              <a:rPr lang="hu-HU" dirty="0">
                <a:latin typeface="Times New Roman" panose="02020603050405020304" pitchFamily="18" charset="0"/>
              </a:rPr>
              <a:t>Szöveg (</a:t>
            </a:r>
            <a:r>
              <a:rPr lang="hu-HU" dirty="0" err="1">
                <a:latin typeface="Times New Roman" panose="02020603050405020304" pitchFamily="18" charset="0"/>
              </a:rPr>
              <a:t>string</a:t>
            </a:r>
            <a:r>
              <a:rPr lang="hu-HU" dirty="0">
                <a:latin typeface="Times New Roman" panose="02020603050405020304" pitchFamily="18" charset="0"/>
              </a:rPr>
              <a:t>)			</a:t>
            </a:r>
            <a:r>
              <a:rPr lang="hu-HU" sz="2400" b="1" dirty="0">
                <a:effectLst/>
                <a:latin typeface="Consolas" panose="020B0609020204030204" pitchFamily="49" charset="0"/>
              </a:rPr>
              <a:t>"</a:t>
            </a:r>
            <a:r>
              <a:rPr lang="hu-HU" dirty="0">
                <a:latin typeface="Times New Roman" panose="02020603050405020304" pitchFamily="18" charset="0"/>
              </a:rPr>
              <a:t>Almafa</a:t>
            </a:r>
            <a:r>
              <a:rPr lang="hu-HU" sz="2400" b="1" dirty="0">
                <a:effectLst/>
                <a:latin typeface="Consolas" panose="020B0609020204030204" pitchFamily="49" charset="0"/>
              </a:rPr>
              <a:t>"</a:t>
            </a:r>
            <a:r>
              <a:rPr lang="hu-HU" dirty="0">
                <a:latin typeface="Times New Roman" panose="02020603050405020304" pitchFamily="18" charset="0"/>
              </a:rPr>
              <a:t>  v.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'</a:t>
            </a:r>
            <a:r>
              <a:rPr lang="hu-HU" dirty="0">
                <a:latin typeface="Times New Roman" panose="02020603050405020304" pitchFamily="18" charset="0"/>
              </a:rPr>
              <a:t>Almafa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'</a:t>
            </a:r>
            <a:r>
              <a:rPr lang="hu-HU" dirty="0">
                <a:latin typeface="Times New Roman" panose="02020603050405020304" pitchFamily="18" charset="0"/>
              </a:rPr>
              <a:t>	</a:t>
            </a:r>
            <a:r>
              <a:rPr lang="hu-HU" dirty="0" err="1">
                <a:latin typeface="Times New Roman" panose="02020603050405020304" pitchFamily="18" charset="0"/>
              </a:rPr>
              <a:t>str</a:t>
            </a:r>
            <a:r>
              <a:rPr lang="hu-HU" dirty="0">
                <a:latin typeface="Times New Roman" panose="02020603050405020304" pitchFamily="18" charset="0"/>
              </a:rPr>
              <a:t>()</a:t>
            </a:r>
          </a:p>
          <a:p>
            <a:pPr lvl="1">
              <a:spcBef>
                <a:spcPts val="0"/>
              </a:spcBef>
              <a:spcAft>
                <a:spcPts val="1300"/>
              </a:spcAft>
            </a:pPr>
            <a:r>
              <a:rPr lang="hu-HU" dirty="0" err="1">
                <a:latin typeface="Times New Roman" panose="02020603050405020304" pitchFamily="18" charset="0"/>
              </a:rPr>
              <a:t>Tuple</a:t>
            </a:r>
            <a:r>
              <a:rPr lang="hu-HU" dirty="0">
                <a:latin typeface="Times New Roman" panose="02020603050405020304" pitchFamily="18" charset="0"/>
              </a:rPr>
              <a:t>				(10, 20, 30, 40)		</a:t>
            </a:r>
            <a:r>
              <a:rPr lang="hu-HU" dirty="0" err="1">
                <a:latin typeface="Times New Roman" panose="02020603050405020304" pitchFamily="18" charset="0"/>
              </a:rPr>
              <a:t>tuple</a:t>
            </a:r>
            <a:r>
              <a:rPr lang="hu-HU" dirty="0">
                <a:latin typeface="Times New Roman" panose="02020603050405020304" pitchFamily="18" charset="0"/>
              </a:rPr>
              <a:t>()</a:t>
            </a:r>
          </a:p>
          <a:p>
            <a:pPr lvl="1">
              <a:spcBef>
                <a:spcPts val="0"/>
              </a:spcBef>
              <a:spcAft>
                <a:spcPts val="1300"/>
              </a:spcAft>
            </a:pPr>
            <a:r>
              <a:rPr lang="hu-HU" dirty="0">
                <a:latin typeface="Times New Roman" panose="02020603050405020304" pitchFamily="18" charset="0"/>
              </a:rPr>
              <a:t>Lista (</a:t>
            </a:r>
            <a:r>
              <a:rPr lang="hu-HU" dirty="0" err="1">
                <a:latin typeface="Times New Roman" panose="02020603050405020304" pitchFamily="18" charset="0"/>
              </a:rPr>
              <a:t>list</a:t>
            </a:r>
            <a:r>
              <a:rPr lang="hu-HU" dirty="0">
                <a:latin typeface="Times New Roman" panose="02020603050405020304" pitchFamily="18" charset="0"/>
              </a:rPr>
              <a:t>)			[1, 2, 2, 3, 3, 3, 4, 4, 4, 4]	</a:t>
            </a:r>
            <a:r>
              <a:rPr lang="hu-HU" dirty="0" err="1">
                <a:latin typeface="Times New Roman" panose="02020603050405020304" pitchFamily="18" charset="0"/>
              </a:rPr>
              <a:t>list</a:t>
            </a:r>
            <a:r>
              <a:rPr lang="hu-HU" dirty="0">
                <a:latin typeface="Times New Roman" panose="02020603050405020304" pitchFamily="18" charset="0"/>
              </a:rPr>
              <a:t>()</a:t>
            </a:r>
          </a:p>
          <a:p>
            <a:pPr lvl="1">
              <a:spcBef>
                <a:spcPts val="0"/>
              </a:spcBef>
              <a:spcAft>
                <a:spcPts val="1300"/>
              </a:spcAft>
            </a:pPr>
            <a:r>
              <a:rPr lang="hu-HU" dirty="0">
                <a:latin typeface="Times New Roman" panose="02020603050405020304" pitchFamily="18" charset="0"/>
              </a:rPr>
              <a:t>Szótár (</a:t>
            </a:r>
            <a:r>
              <a:rPr lang="hu-HU" dirty="0" err="1">
                <a:latin typeface="Times New Roman" panose="02020603050405020304" pitchFamily="18" charset="0"/>
              </a:rPr>
              <a:t>dictionary</a:t>
            </a:r>
            <a:r>
              <a:rPr lang="hu-HU" dirty="0">
                <a:latin typeface="Times New Roman" panose="02020603050405020304" pitchFamily="18" charset="0"/>
              </a:rPr>
              <a:t>)		{a: 1, b: 2, c: 3, d: 4}		</a:t>
            </a:r>
            <a:r>
              <a:rPr lang="hu-HU" dirty="0" err="1">
                <a:latin typeface="Times New Roman" panose="02020603050405020304" pitchFamily="18" charset="0"/>
              </a:rPr>
              <a:t>dict</a:t>
            </a:r>
            <a:r>
              <a:rPr lang="hu-HU" dirty="0">
                <a:latin typeface="Times New Roman" panose="02020603050405020304" pitchFamily="18" charset="0"/>
              </a:rPr>
              <a:t>()</a:t>
            </a:r>
          </a:p>
          <a:p>
            <a:pPr lvl="1">
              <a:spcBef>
                <a:spcPts val="0"/>
              </a:spcBef>
              <a:spcAft>
                <a:spcPts val="1300"/>
              </a:spcAft>
            </a:pPr>
            <a:r>
              <a:rPr lang="hu-HU" dirty="0">
                <a:latin typeface="Times New Roman" panose="02020603050405020304" pitchFamily="18" charset="0"/>
              </a:rPr>
              <a:t>Halmaz (</a:t>
            </a:r>
            <a:r>
              <a:rPr lang="hu-HU" dirty="0" err="1">
                <a:latin typeface="Times New Roman" panose="02020603050405020304" pitchFamily="18" charset="0"/>
              </a:rPr>
              <a:t>set</a:t>
            </a:r>
            <a:r>
              <a:rPr lang="hu-HU" dirty="0">
                <a:latin typeface="Times New Roman" panose="02020603050405020304" pitchFamily="18" charset="0"/>
              </a:rPr>
              <a:t>)</a:t>
            </a:r>
            <a:r>
              <a:rPr lang="hu-HU" b="1" dirty="0">
                <a:latin typeface="Times New Roman" panose="02020603050405020304" pitchFamily="18" charset="0"/>
              </a:rPr>
              <a:t>			</a:t>
            </a:r>
            <a:r>
              <a:rPr lang="hu-HU" dirty="0">
                <a:latin typeface="Times New Roman" panose="02020603050405020304" pitchFamily="18" charset="0"/>
              </a:rPr>
              <a:t>{1, 2, 3, 4}			</a:t>
            </a:r>
            <a:r>
              <a:rPr lang="hu-HU" dirty="0" err="1">
                <a:latin typeface="Times New Roman" panose="02020603050405020304" pitchFamily="18" charset="0"/>
              </a:rPr>
              <a:t>set</a:t>
            </a:r>
            <a:r>
              <a:rPr lang="hu-HU" dirty="0">
                <a:latin typeface="Times New Roman" panose="02020603050405020304" pitchFamily="18" charset="0"/>
              </a:rPr>
              <a:t>()</a:t>
            </a: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787A3DE-932A-BF05-C2C1-95355A532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19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9479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33FA03-0BBE-8A15-D902-B25EF4A0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79805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</a:pPr>
            <a:r>
              <a:rPr lang="hu-HU" b="1" kern="100" dirty="0">
                <a:solidFill>
                  <a:srgbClr val="0000FF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hu-HU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Előadás tematikája</a:t>
            </a:r>
            <a:br>
              <a:rPr lang="hu-HU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</a:t>
            </a:r>
            <a:r>
              <a:rPr lang="hu-HU" sz="4400" b="1" kern="12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Adattípusok és változók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05C02F-0D97-C222-9A80-998750A28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4817" y="2244311"/>
            <a:ext cx="7707355" cy="4112039"/>
          </a:xfrm>
        </p:spPr>
        <p:txBody>
          <a:bodyPr>
            <a:noAutofit/>
          </a:bodyPr>
          <a:lstStyle/>
          <a:p>
            <a:pPr marL="457200" lvl="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Interpreter</a:t>
            </a:r>
            <a:r>
              <a:rPr lang="hu-HU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– </a:t>
            </a:r>
            <a:r>
              <a:rPr lang="hu-HU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compiler</a:t>
            </a:r>
            <a:r>
              <a:rPr lang="hu-HU" kern="10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byte </a:t>
            </a:r>
            <a:r>
              <a:rPr lang="hu-HU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code</a:t>
            </a:r>
            <a:endParaRPr lang="hu-HU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Változók létrehozása és használata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Alapvető adattípusok</a:t>
            </a:r>
            <a:endParaRPr lang="hu-HU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990600" lvl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hu-HU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Elemi adattípusok</a:t>
            </a:r>
          </a:p>
          <a:p>
            <a:pPr marL="990600" lvl="1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</a:pPr>
            <a:r>
              <a:rPr lang="hu-HU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Összetett </a:t>
            </a:r>
            <a:r>
              <a:rPr lang="hu-HU" sz="28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adatípusok</a:t>
            </a:r>
            <a:r>
              <a:rPr lang="hu-HU" sz="28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Műveletek és operátorok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Alapvető ki- és bemeneti műveletek</a:t>
            </a:r>
          </a:p>
          <a:p>
            <a:pPr marL="457200" lvl="0" indent="-457200">
              <a:lnSpc>
                <a:spcPct val="107000"/>
              </a:lnSpc>
              <a:spcBef>
                <a:spcPts val="0"/>
              </a:spcBef>
              <a:spcAft>
                <a:spcPts val="300"/>
              </a:spcAft>
              <a:buFont typeface="+mj-lt"/>
              <a:buAutoNum type="arabicPeriod"/>
            </a:pPr>
            <a:endParaRPr lang="hu-H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8E6453C-C041-0B8F-FF35-14E1A5D3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z="1500" b="1" smtClean="0"/>
              <a:pPr/>
              <a:t>2</a:t>
            </a:fld>
            <a:endParaRPr lang="hu-HU" sz="1500" b="1" dirty="0"/>
          </a:p>
        </p:txBody>
      </p:sp>
    </p:spTree>
    <p:extLst>
      <p:ext uri="{BB962C8B-B14F-4D97-AF65-F5344CB8AC3E}">
        <p14:creationId xmlns:p14="http://schemas.microsoft.com/office/powerpoint/2010/main" val="3373623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B9E0FA-6DAF-94FD-8D46-B968C049B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Adattípusok csoportosítása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60F24E-C402-992A-05F5-E609DDA2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1071" y="1453698"/>
            <a:ext cx="8958943" cy="4902652"/>
          </a:xfrm>
        </p:spPr>
        <p:txBody>
          <a:bodyPr>
            <a:normAutofit/>
          </a:bodyPr>
          <a:lstStyle/>
          <a:p>
            <a:r>
              <a:rPr lang="hu-H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Kategóriák szerint: </a:t>
            </a:r>
          </a:p>
          <a:p>
            <a:pPr lvl="1"/>
            <a:r>
              <a:rPr lang="hu-H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Numerikus típusok: int,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hu-H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endParaRPr lang="hu-HU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Sorozattípusok:	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hu-H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hu-HU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Halmaz</a:t>
            </a:r>
            <a:r>
              <a:rPr lang="hu-H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típusok:	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hu-H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frozenset</a:t>
            </a:r>
            <a:endParaRPr lang="hu-HU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hu-H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Bináris típusok:	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bytes</a:t>
            </a:r>
            <a:r>
              <a:rPr lang="hu-H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bytearray</a:t>
            </a:r>
            <a:r>
              <a:rPr lang="hu-H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b="0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memoryview</a:t>
            </a:r>
            <a:endParaRPr lang="hu-HU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hu-HU" b="1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NoneType</a:t>
            </a:r>
            <a:r>
              <a:rPr lang="hu-HU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hu-HU" sz="2400" b="1" dirty="0">
                <a:solidFill>
                  <a:srgbClr val="21252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a = </a:t>
            </a:r>
            <a:r>
              <a:rPr lang="hu-HU" sz="2400" b="1" dirty="0" err="1">
                <a:solidFill>
                  <a:srgbClr val="21252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None</a:t>
            </a:r>
            <a:r>
              <a:rPr lang="hu-HU" sz="2400" b="1" dirty="0">
                <a:solidFill>
                  <a:srgbClr val="21252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buNone/>
            </a:pPr>
            <a:r>
              <a:rPr lang="hu-HU" sz="2400" b="1" dirty="0">
                <a:solidFill>
                  <a:srgbClr val="21252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	    </a:t>
            </a:r>
            <a:r>
              <a:rPr lang="hu-HU" sz="2400" b="1" dirty="0" err="1">
                <a:solidFill>
                  <a:srgbClr val="21252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type</a:t>
            </a:r>
            <a:r>
              <a:rPr lang="hu-HU" sz="2400" b="1" dirty="0">
                <a:solidFill>
                  <a:srgbClr val="212529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(a)     </a:t>
            </a:r>
            <a:r>
              <a:rPr lang="hu-HU" sz="2400" b="1" dirty="0">
                <a:solidFill>
                  <a:srgbClr val="212529"/>
                </a:solidFill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  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&lt;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class</a:t>
            </a:r>
            <a:r>
              <a:rPr lang="hu-HU" altLang="hu-HU" sz="2400" dirty="0">
                <a:latin typeface="Consolas" panose="020B0609020204030204" pitchFamily="49" charset="0"/>
              </a:rPr>
              <a:t>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'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NoneType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'&gt;</a:t>
            </a:r>
            <a:r>
              <a:rPr kumimoji="0" lang="hu-HU" altLang="hu-HU" sz="1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hu-HU" sz="2400" b="1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hu-HU" b="1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hu-HU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mmutable</a:t>
            </a:r>
            <a:r>
              <a:rPr lang="hu-HU" b="1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hu-H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nem megváltoztatható): </a:t>
            </a:r>
            <a:r>
              <a:rPr lang="hu-HU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szöveg (</a:t>
            </a:r>
            <a:r>
              <a:rPr lang="hu-HU" sz="24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hu-HU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hu-HU" sz="2400" dirty="0" err="1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endParaRPr lang="hu-HU" sz="2400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</a:pPr>
            <a:r>
              <a:rPr lang="hu-HU" b="1" i="0" dirty="0" err="1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Mutable</a:t>
            </a:r>
            <a:r>
              <a:rPr lang="hu-HU" b="1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0" i="0" dirty="0">
                <a:solidFill>
                  <a:srgbClr val="21252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(megváltoztatható): </a:t>
            </a:r>
            <a:r>
              <a:rPr lang="hu-HU" sz="2400" dirty="0">
                <a:solidFill>
                  <a:srgbClr val="2125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többi típus</a:t>
            </a:r>
          </a:p>
          <a:p>
            <a:endParaRPr lang="hu-HU" b="0" i="0" dirty="0">
              <a:solidFill>
                <a:srgbClr val="212529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hu-HU" b="1" dirty="0">
              <a:solidFill>
                <a:srgbClr val="21252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29E02C6-14D0-983D-7D00-3A8D3C1FA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3567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B9E2F1-A9AF-6740-96EF-299DBB5A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163" y="902129"/>
            <a:ext cx="4779580" cy="816429"/>
          </a:xfrm>
        </p:spPr>
        <p:txBody>
          <a:bodyPr>
            <a:normAutofit/>
          </a:bodyPr>
          <a:lstStyle/>
          <a:p>
            <a:r>
              <a:rPr lang="hu-H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Aritmetikai műveletek:</a:t>
            </a:r>
          </a:p>
        </p:txBody>
      </p:sp>
      <p:pic>
        <p:nvPicPr>
          <p:cNvPr id="6" name="Tartalom helye 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9E0E5F72-A782-A709-AC69-6B47FA8CA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2856" y="1157039"/>
            <a:ext cx="5198605" cy="3400419"/>
          </a:xfrm>
          <a:ln>
            <a:solidFill>
              <a:schemeClr val="tx1"/>
            </a:solidFill>
          </a:ln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172BCA6-D058-B615-6C49-33D566656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21</a:t>
            </a:fld>
            <a:endParaRPr lang="hu-HU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6EC348F-461C-FAD1-BA6C-451FD23B8377}"/>
              </a:ext>
            </a:extLst>
          </p:cNvPr>
          <p:cNvSpPr txBox="1"/>
          <p:nvPr/>
        </p:nvSpPr>
        <p:spPr>
          <a:xfrm>
            <a:off x="860347" y="274265"/>
            <a:ext cx="9459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Műveletek és operátorok</a:t>
            </a:r>
          </a:p>
        </p:txBody>
      </p:sp>
      <p:sp>
        <p:nvSpPr>
          <p:cNvPr id="8" name="Cím 1">
            <a:extLst>
              <a:ext uri="{FF2B5EF4-FFF2-40B4-BE49-F238E27FC236}">
                <a16:creationId xmlns:a16="http://schemas.microsoft.com/office/drawing/2014/main" id="{9C1C9462-DFFA-43A1-0452-12D8AC2169E6}"/>
              </a:ext>
            </a:extLst>
          </p:cNvPr>
          <p:cNvSpPr txBox="1">
            <a:spLocks/>
          </p:cNvSpPr>
          <p:nvPr/>
        </p:nvSpPr>
        <p:spPr>
          <a:xfrm>
            <a:off x="756181" y="4775435"/>
            <a:ext cx="10679637" cy="8164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Fontos a nullával osztás elkerülése !</a:t>
            </a:r>
          </a:p>
        </p:txBody>
      </p:sp>
      <p:sp>
        <p:nvSpPr>
          <p:cNvPr id="9" name="Tartalom helye 8">
            <a:extLst>
              <a:ext uri="{FF2B5EF4-FFF2-40B4-BE49-F238E27FC236}">
                <a16:creationId xmlns:a16="http://schemas.microsoft.com/office/drawing/2014/main" id="{701ADEB7-D345-C580-4FEF-4661823E3489}"/>
              </a:ext>
            </a:extLst>
          </p:cNvPr>
          <p:cNvSpPr txBox="1">
            <a:spLocks/>
          </p:cNvSpPr>
          <p:nvPr/>
        </p:nvSpPr>
        <p:spPr>
          <a:xfrm>
            <a:off x="756180" y="5591864"/>
            <a:ext cx="9365281" cy="114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3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Összehasonlító operátorok:    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==,  !=,  &lt;,  &gt;,  &lt;=,  &gt;=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hu-H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85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9FEFBE-8A1D-1FD2-02F3-C00099FC9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660"/>
            <a:ext cx="10515600" cy="5140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/>
              <a:t>	</a:t>
            </a:r>
            <a:r>
              <a:rPr lang="hu-HU" sz="3200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Összefűzés:       </a:t>
            </a:r>
            <a:r>
              <a:rPr lang="hu-HU" sz="32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hu-HU" sz="2300" b="1" dirty="0">
                <a:latin typeface="Consolas" panose="020B0609020204030204" pitchFamily="49" charset="0"/>
              </a:rPr>
              <a:t>x = </a:t>
            </a:r>
            <a:r>
              <a:rPr lang="hu-HU" sz="23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300" b="1" dirty="0">
                <a:latin typeface="Consolas" panose="020B0609020204030204" pitchFamily="49" charset="0"/>
              </a:rPr>
              <a:t>Alma</a:t>
            </a:r>
            <a:r>
              <a:rPr lang="hu-HU" sz="23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300" b="1" dirty="0">
                <a:latin typeface="Consolas" panose="020B0609020204030204" pitchFamily="49" charset="0"/>
              </a:rPr>
              <a:t> + </a:t>
            </a:r>
            <a:r>
              <a:rPr lang="hu-HU" sz="23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300" b="1" dirty="0">
                <a:latin typeface="Consolas" panose="020B0609020204030204" pitchFamily="49" charset="0"/>
              </a:rPr>
              <a:t>fa</a:t>
            </a:r>
            <a:r>
              <a:rPr lang="hu-HU" sz="23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300" b="1" dirty="0">
                <a:latin typeface="Consolas" panose="020B0609020204030204" pitchFamily="49" charset="0"/>
              </a:rPr>
              <a:t>     </a:t>
            </a:r>
            <a:r>
              <a:rPr lang="hu-HU" b="1" dirty="0">
                <a:sym typeface="Wingdings" panose="05000000000000000000" pitchFamily="2" charset="2"/>
              </a:rPr>
              <a:t> </a:t>
            </a:r>
            <a:r>
              <a:rPr lang="hu-HU" sz="28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300" b="1" dirty="0">
                <a:latin typeface="Consolas" panose="020B0609020204030204" pitchFamily="49" charset="0"/>
                <a:sym typeface="Wingdings" panose="05000000000000000000" pitchFamily="2" charset="2"/>
              </a:rPr>
              <a:t>Almafa</a:t>
            </a:r>
            <a:r>
              <a:rPr lang="hu-HU" sz="2300" b="1" dirty="0">
                <a:effectLst/>
                <a:latin typeface="Consolas" panose="020B0609020204030204" pitchFamily="49" charset="0"/>
              </a:rPr>
              <a:t>"</a:t>
            </a:r>
            <a:endParaRPr lang="hu-HU" sz="23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b="1" dirty="0"/>
              <a:t>	</a:t>
            </a:r>
            <a:r>
              <a:rPr lang="hu-HU" sz="3200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Sokszorozás:  </a:t>
            </a:r>
            <a:r>
              <a:rPr lang="hu-HU" sz="32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hu-HU" sz="2300" b="1" dirty="0">
                <a:latin typeface="Consolas" panose="020B0609020204030204" pitchFamily="49" charset="0"/>
              </a:rPr>
              <a:t>y = </a:t>
            </a:r>
            <a:r>
              <a:rPr lang="hu-HU" sz="23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300" b="1" dirty="0" err="1">
                <a:latin typeface="Consolas" panose="020B0609020204030204" pitchFamily="49" charset="0"/>
              </a:rPr>
              <a:t>Rin</a:t>
            </a:r>
            <a:r>
              <a:rPr lang="hu-HU" sz="23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300" b="1" dirty="0">
                <a:latin typeface="Consolas" panose="020B0609020204030204" pitchFamily="49" charset="0"/>
              </a:rPr>
              <a:t> + 2*</a:t>
            </a:r>
            <a:r>
              <a:rPr lang="hu-HU" sz="23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300" b="1" dirty="0">
                <a:latin typeface="Consolas" panose="020B0609020204030204" pitchFamily="49" charset="0"/>
              </a:rPr>
              <a:t> </a:t>
            </a:r>
            <a:r>
              <a:rPr lang="hu-HU" sz="2300" b="1" dirty="0" err="1">
                <a:latin typeface="Consolas" panose="020B0609020204030204" pitchFamily="49" charset="0"/>
              </a:rPr>
              <a:t>Tin</a:t>
            </a:r>
            <a:r>
              <a:rPr lang="hu-HU" sz="23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300" dirty="0">
                <a:latin typeface="Consolas" panose="020B0609020204030204" pitchFamily="49" charset="0"/>
              </a:rPr>
              <a:t> </a:t>
            </a:r>
            <a:r>
              <a:rPr lang="hu-HU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hu-HU" sz="23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hu-HU" sz="23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3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Rin</a:t>
            </a:r>
            <a:r>
              <a:rPr lang="hu-HU" sz="2300" b="1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hu-HU" sz="23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Tin</a:t>
            </a:r>
            <a:r>
              <a:rPr lang="hu-HU" sz="2300" b="1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hu-HU" sz="23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Tin</a:t>
            </a:r>
            <a:r>
              <a:rPr lang="hu-HU" sz="23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300" b="1" dirty="0">
                <a:latin typeface="Consolas" panose="020B0609020204030204" pitchFamily="49" charset="0"/>
                <a:sym typeface="Wingdings" panose="05000000000000000000" pitchFamily="2" charset="2"/>
              </a:rPr>
              <a:t>	</a:t>
            </a:r>
            <a:endParaRPr lang="hu-HU" sz="1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1800" b="0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hu-HU" sz="3200" kern="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String</a:t>
            </a:r>
            <a:r>
              <a:rPr lang="pt-BR" sz="3200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hossza</a:t>
            </a:r>
            <a:r>
              <a:rPr lang="hu-HU" sz="3200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</a:t>
            </a:r>
            <a:r>
              <a:rPr lang="pt-BR" sz="3200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hu-HU" sz="3200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hu-HU" sz="32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hu-HU" sz="2300" b="1" kern="100" dirty="0">
                <a:latin typeface="Consolas" panose="020B0609020204030204" pitchFamily="49" charset="0"/>
                <a:ea typeface="+mj-ea"/>
                <a:cs typeface="Times New Roman" panose="02020603050405020304" pitchFamily="18" charset="0"/>
              </a:rPr>
              <a:t>hossz</a:t>
            </a:r>
            <a:r>
              <a:rPr lang="hu-HU" sz="2300" b="1" dirty="0">
                <a:latin typeface="Consolas" panose="020B0609020204030204" pitchFamily="49" charset="0"/>
              </a:rPr>
              <a:t> </a:t>
            </a:r>
            <a:r>
              <a:rPr lang="pt-BR" sz="2300" b="1" dirty="0">
                <a:latin typeface="Consolas" panose="020B0609020204030204" pitchFamily="49" charset="0"/>
              </a:rPr>
              <a:t>=</a:t>
            </a:r>
            <a:r>
              <a:rPr lang="hu-HU" sz="2300" b="1" dirty="0">
                <a:latin typeface="Consolas" panose="020B0609020204030204" pitchFamily="49" charset="0"/>
              </a:rPr>
              <a:t> </a:t>
            </a:r>
            <a:r>
              <a:rPr lang="pt-BR" sz="2300" b="1" dirty="0">
                <a:latin typeface="Consolas" panose="020B0609020204030204" pitchFamily="49" charset="0"/>
              </a:rPr>
              <a:t>len(</a:t>
            </a:r>
            <a:r>
              <a:rPr lang="hu-HU" sz="2300" b="1" dirty="0">
                <a:latin typeface="Consolas" panose="020B0609020204030204" pitchFamily="49" charset="0"/>
                <a:sym typeface="Wingdings" panose="05000000000000000000" pitchFamily="2" charset="2"/>
              </a:rPr>
              <a:t>y</a:t>
            </a:r>
            <a:r>
              <a:rPr lang="pt-BR" sz="2300" b="1" dirty="0">
                <a:latin typeface="Consolas" panose="020B0609020204030204" pitchFamily="49" charset="0"/>
              </a:rPr>
              <a:t>)</a:t>
            </a:r>
            <a:r>
              <a:rPr lang="hu-HU" sz="2300" b="1" dirty="0">
                <a:latin typeface="Consolas" panose="020B0609020204030204" pitchFamily="49" charset="0"/>
              </a:rPr>
              <a:t>  </a:t>
            </a:r>
            <a:r>
              <a:rPr lang="hu-HU" sz="20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hu-HU" sz="2800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hu-HU" sz="2400" dirty="0">
                <a:latin typeface="Consolas" panose="020B0609020204030204" pitchFamily="49" charset="0"/>
                <a:sym typeface="Wingdings" panose="05000000000000000000" pitchFamily="2" charset="2"/>
              </a:rPr>
              <a:t>   11</a:t>
            </a:r>
            <a:endParaRPr lang="pt-BR" sz="23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l-PL" sz="1800" dirty="0">
                <a:solidFill>
                  <a:srgbClr val="538235"/>
                </a:solidFill>
                <a:latin typeface="Wingdings" panose="05000000000000000000" pitchFamily="2" charset="2"/>
              </a:rPr>
              <a:t>	</a:t>
            </a:r>
            <a:r>
              <a:rPr lang="pl-PL" sz="3200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i. karaktere: </a:t>
            </a:r>
            <a:r>
              <a:rPr lang="pl-PL" sz="32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pl-PL" sz="2300" b="1" kern="100" dirty="0">
                <a:latin typeface="Consolas" panose="020B0609020204030204" pitchFamily="49" charset="0"/>
                <a:ea typeface="+mj-ea"/>
                <a:cs typeface="Times New Roman" panose="02020603050405020304" pitchFamily="18" charset="0"/>
              </a:rPr>
              <a:t>kar</a:t>
            </a:r>
            <a:r>
              <a:rPr lang="pl-PL" sz="2300" b="1" dirty="0">
                <a:latin typeface="Consolas" panose="020B0609020204030204" pitchFamily="49" charset="0"/>
              </a:rPr>
              <a:t> = x[2] </a:t>
            </a:r>
            <a:r>
              <a:rPr lang="hu-HU" sz="2800" dirty="0">
                <a:latin typeface="Consolas" panose="020B0609020204030204" pitchFamily="49" charset="0"/>
                <a:sym typeface="Wingdings" panose="05000000000000000000" pitchFamily="2" charset="2"/>
              </a:rPr>
              <a:t>  </a:t>
            </a:r>
            <a:r>
              <a:rPr lang="hu-HU" sz="2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hu-HU" sz="2300" b="1" dirty="0">
                <a:effectLst/>
                <a:latin typeface="Consolas" panose="020B0609020204030204" pitchFamily="49" charset="0"/>
              </a:rPr>
              <a:t>"m</a:t>
            </a:r>
            <a:r>
              <a:rPr lang="hu-HU" sz="2300" b="1" dirty="0">
                <a:latin typeface="Consolas" panose="020B0609020204030204" pitchFamily="49" charset="0"/>
              </a:rPr>
              <a:t>"</a:t>
            </a:r>
            <a:r>
              <a:rPr lang="hu-HU" sz="1800" b="1" dirty="0">
                <a:effectLst/>
                <a:latin typeface="Consolas" panose="020B0609020204030204" pitchFamily="49" charset="0"/>
              </a:rPr>
              <a:t> </a:t>
            </a:r>
            <a:r>
              <a:rPr lang="pl-PL" sz="1800" dirty="0">
                <a:solidFill>
                  <a:srgbClr val="538235"/>
                </a:solidFill>
                <a:latin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pl-PL" sz="1800" kern="100" dirty="0">
                <a:solidFill>
                  <a:srgbClr val="538235"/>
                </a:solidFill>
                <a:latin typeface="Wingdings" panose="05000000000000000000" pitchFamily="2" charset="2"/>
                <a:ea typeface="+mj-ea"/>
                <a:cs typeface="Times New Roman" panose="02020603050405020304" pitchFamily="18" charset="0"/>
              </a:rPr>
              <a:t>    </a:t>
            </a:r>
            <a:r>
              <a:rPr lang="pl-PL" sz="3200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i.-től a j-1.-ig tartó szelete: </a:t>
            </a:r>
            <a:r>
              <a:rPr lang="pl-PL" sz="32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	</a:t>
            </a:r>
            <a:r>
              <a:rPr lang="pl-PL" sz="2300" b="1" dirty="0">
                <a:latin typeface="Consolas" panose="020B0609020204030204" pitchFamily="49" charset="0"/>
              </a:rPr>
              <a:t>t = x[2:5]  </a:t>
            </a:r>
            <a:r>
              <a:rPr lang="hu-HU" sz="2800" dirty="0">
                <a:latin typeface="Consolas" panose="020B0609020204030204" pitchFamily="49" charset="0"/>
                <a:sym typeface="Wingdings" panose="05000000000000000000" pitchFamily="2" charset="2"/>
              </a:rPr>
              <a:t></a:t>
            </a:r>
            <a:r>
              <a:rPr lang="hu-HU" sz="2400" dirty="0"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hu-HU" sz="24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3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maf</a:t>
            </a:r>
            <a:r>
              <a:rPr lang="hu-HU" sz="2300" b="1" dirty="0">
                <a:effectLst/>
                <a:latin typeface="Consolas" panose="020B0609020204030204" pitchFamily="49" charset="0"/>
              </a:rPr>
              <a:t>"</a:t>
            </a:r>
            <a:endParaRPr lang="hu-HU" sz="23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hu-HU" b="1" dirty="0"/>
              <a:t>	</a:t>
            </a:r>
            <a:r>
              <a:rPr lang="hu-HU" sz="32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Metódusok:</a:t>
            </a:r>
          </a:p>
          <a:p>
            <a:pPr marL="0" indent="0">
              <a:buNone/>
            </a:pPr>
            <a:r>
              <a:rPr lang="hu-HU" b="1" dirty="0"/>
              <a:t>	     </a:t>
            </a:r>
            <a:r>
              <a:rPr lang="hu-HU" dirty="0">
                <a:hlinkClick r:id="rId2"/>
              </a:rPr>
              <a:t>https://www.w3schools.com/python/python_ref_string.asp</a:t>
            </a:r>
            <a:endParaRPr lang="hu-HU" b="1" dirty="0"/>
          </a:p>
          <a:p>
            <a:pPr marL="0" indent="0">
              <a:spcBef>
                <a:spcPts val="3000"/>
              </a:spcBef>
              <a:buNone/>
            </a:pPr>
            <a:r>
              <a:rPr lang="hu-HU" sz="3600" b="1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Logikai műveletek: </a:t>
            </a:r>
            <a:r>
              <a:rPr lang="hu-HU" sz="3200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and, </a:t>
            </a:r>
            <a:r>
              <a:rPr lang="hu-HU" sz="3200" kern="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or</a:t>
            </a:r>
            <a:r>
              <a:rPr lang="hu-HU" sz="3200" kern="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, </a:t>
            </a:r>
            <a:r>
              <a:rPr lang="hu-HU" sz="3200" kern="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not</a:t>
            </a:r>
            <a:endParaRPr lang="hu-HU" sz="3200" kern="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b="1" dirty="0"/>
          </a:p>
          <a:p>
            <a:pPr marL="0" indent="0">
              <a:buNone/>
            </a:pPr>
            <a:endParaRPr lang="hu-HU" b="1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21F6008-248C-F212-7430-53EE842B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22</a:t>
            </a:fld>
            <a:endParaRPr lang="hu-HU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2CF1F06C-2FE0-0F8C-0543-3C24C372C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5606"/>
          </a:xfrm>
        </p:spPr>
        <p:txBody>
          <a:bodyPr>
            <a:normAutofit/>
          </a:bodyPr>
          <a:lstStyle/>
          <a:p>
            <a:r>
              <a:rPr lang="hu-HU" sz="36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Stringműveletek</a:t>
            </a:r>
            <a:endParaRPr lang="hu-HU" sz="36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033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23C5E06-8CB9-D6C8-F9EE-D81E82E0B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134494"/>
            <a:ext cx="11101552" cy="5358380"/>
          </a:xfrm>
        </p:spPr>
        <p:txBody>
          <a:bodyPr>
            <a:normAutofit/>
          </a:bodyPr>
          <a:lstStyle/>
          <a:p>
            <a:pPr algn="l"/>
            <a:endParaRPr lang="hu-HU" sz="1400" b="0" i="0" u="none" strike="noStrike" baseline="0" dirty="0">
              <a:solidFill>
                <a:srgbClr val="000000"/>
              </a:solidFill>
              <a:latin typeface="Garamond" panose="02020404030301010803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30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Összefűzés:  </a:t>
            </a:r>
            <a:r>
              <a:rPr lang="hu-HU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sz="23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[1,2] + [2,1]   </a:t>
            </a:r>
            <a:r>
              <a:rPr lang="hu-HU" sz="2400" b="1" kern="10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hu-HU" sz="23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[1, 2, 2, 1]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  <a:tabLst>
                <a:tab pos="892175" algn="l"/>
              </a:tabLst>
            </a:pPr>
            <a:r>
              <a:rPr lang="hu-HU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Sokszorozás:</a:t>
            </a:r>
            <a:r>
              <a:rPr lang="hu-HU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hu-HU" sz="23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3*[2, 0]	  </a:t>
            </a:r>
            <a:r>
              <a:rPr lang="hu-HU" sz="2400" b="1" kern="10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</a:t>
            </a:r>
            <a:r>
              <a:rPr lang="hu-HU" sz="23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 [2, 0, 2, 0, 2, 0]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hu-HU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Példa:</a:t>
            </a:r>
            <a:r>
              <a:rPr lang="hu-H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hu-HU" sz="23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jegyek = [1, 2, 3, 4, 5]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Tartalmazás-vizsgálat:  	   </a:t>
            </a:r>
            <a:r>
              <a:rPr lang="hu-HU" sz="2300" b="1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if</a:t>
            </a:r>
            <a:r>
              <a:rPr lang="hu-HU" sz="23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3 in jegyek: . . .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lista hossza:        </a:t>
            </a:r>
            <a:r>
              <a:rPr lang="hu-HU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hu-HU" sz="23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n = len(jegyek) </a:t>
            </a:r>
            <a:r>
              <a:rPr lang="hu-HU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lista  i. eleme:   </a:t>
            </a:r>
            <a:r>
              <a:rPr lang="hu-HU" sz="23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  elem=jegyek[i];  jegyek[i]=elem</a:t>
            </a:r>
            <a:endParaRPr lang="hu-HU" sz="3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lista i.-</a:t>
            </a:r>
            <a:r>
              <a:rPr lang="hu-HU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től</a:t>
            </a:r>
            <a:r>
              <a:rPr lang="hu-HU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j-1.-ig tartó szelete (</a:t>
            </a:r>
            <a:r>
              <a:rPr lang="hu-HU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slices</a:t>
            </a:r>
            <a:r>
              <a:rPr lang="hu-HU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  </a:t>
            </a:r>
            <a:r>
              <a:rPr lang="hu-HU" sz="23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új=jegyek[</a:t>
            </a:r>
            <a:r>
              <a:rPr lang="hu-HU" sz="2300" b="1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i:j</a:t>
            </a:r>
            <a:r>
              <a:rPr lang="hu-HU" sz="23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</a:t>
            </a:r>
            <a:r>
              <a:rPr lang="hu-HU" sz="3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</a:t>
            </a:r>
            <a:r>
              <a:rPr lang="hu-HU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(lista kifejezés):  </a:t>
            </a:r>
            <a:r>
              <a:rPr lang="hu-HU" sz="2300" b="1" i="0" u="none" strike="noStrike" baseline="0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számok</a:t>
            </a:r>
            <a:r>
              <a:rPr lang="nn-NO" sz="23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= [i</a:t>
            </a:r>
            <a:r>
              <a:rPr lang="hu-HU" sz="23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*2</a:t>
            </a:r>
            <a:r>
              <a:rPr lang="nn-NO" sz="23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for</a:t>
            </a:r>
            <a:r>
              <a:rPr lang="hu-HU" sz="23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nn-NO" sz="23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i in range(10)]</a:t>
            </a:r>
            <a:endParaRPr lang="hu-HU" sz="3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hu-HU" sz="3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törlése:  </a:t>
            </a:r>
            <a:r>
              <a:rPr lang="hu-HU" sz="2300" b="1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del</a:t>
            </a:r>
            <a:r>
              <a:rPr lang="hu-HU" sz="23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jegyek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endParaRPr lang="hu-HU" sz="32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0B32D23-4300-6C07-0DAB-641818D9B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23</a:t>
            </a:fld>
            <a:endParaRPr lang="hu-HU" dirty="0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C82FA4E3-E217-CA21-BF8E-AE78A57D8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9368"/>
          </a:xfrm>
        </p:spPr>
        <p:txBody>
          <a:bodyPr>
            <a:normAutofit/>
          </a:bodyPr>
          <a:lstStyle/>
          <a:p>
            <a:pPr algn="ctr"/>
            <a:r>
              <a:rPr lang="hu-HU" sz="3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Listaműveletek</a:t>
            </a:r>
          </a:p>
        </p:txBody>
      </p:sp>
    </p:spTree>
    <p:extLst>
      <p:ext uri="{BB962C8B-B14F-4D97-AF65-F5344CB8AC3E}">
        <p14:creationId xmlns:p14="http://schemas.microsoft.com/office/powerpoint/2010/main" val="449127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47F2DA48-0ED5-DA9B-E8F7-390BFE676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2148"/>
            <a:ext cx="10733690" cy="4932527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Másolat (</a:t>
            </a:r>
            <a:r>
              <a:rPr lang="hu-HU" dirty="0" err="1"/>
              <a:t>copies</a:t>
            </a:r>
            <a:r>
              <a:rPr lang="hu-HU" dirty="0"/>
              <a:t>):      	</a:t>
            </a:r>
            <a:r>
              <a:rPr lang="pt-BR" sz="2400" b="1" dirty="0">
                <a:effectLst/>
                <a:latin typeface="Consolas" panose="020B0609020204030204" pitchFamily="49" charset="0"/>
              </a:rPr>
              <a:t>a = [1, 2, 3, 4, 5]</a:t>
            </a:r>
          </a:p>
          <a:p>
            <a:pPr marL="0" indent="0">
              <a:buNone/>
            </a:pPr>
            <a:r>
              <a:rPr lang="hu-HU" sz="2400" b="1" dirty="0">
                <a:effectLst/>
                <a:latin typeface="Consolas" panose="020B0609020204030204" pitchFamily="49" charset="0"/>
              </a:rPr>
              <a:t>         			</a:t>
            </a:r>
            <a:r>
              <a:rPr lang="pt-BR" sz="2400" b="1" dirty="0">
                <a:effectLst/>
                <a:latin typeface="Consolas" panose="020B0609020204030204" pitchFamily="49" charset="0"/>
              </a:rPr>
              <a:t>b = a</a:t>
            </a:r>
            <a:endParaRPr lang="hu-HU" sz="2400" b="1" dirty="0">
              <a:effectLst/>
              <a:latin typeface="Consolas" panose="020B0609020204030204" pitchFamily="49" charset="0"/>
            </a:endParaRPr>
          </a:p>
          <a:p>
            <a:r>
              <a:rPr lang="hu-HU" dirty="0"/>
              <a:t>Szelet (</a:t>
            </a:r>
            <a:r>
              <a:rPr lang="hu-HU" dirty="0" err="1"/>
              <a:t>slices</a:t>
            </a:r>
            <a:r>
              <a:rPr lang="hu-HU" dirty="0"/>
              <a:t>): 	</a:t>
            </a:r>
            <a:r>
              <a:rPr lang="hu-HU" sz="2400" b="1" dirty="0">
                <a:latin typeface="Consolas" panose="020B0609020204030204" pitchFamily="49" charset="0"/>
              </a:rPr>
              <a:t>f = a[:]</a:t>
            </a:r>
          </a:p>
          <a:p>
            <a:r>
              <a:rPr lang="hu-HU" dirty="0"/>
              <a:t>Rendezés: 	</a:t>
            </a:r>
            <a:r>
              <a:rPr lang="en-US" sz="2400" b="1" dirty="0">
                <a:latin typeface="Consolas" panose="020B0609020204030204" pitchFamily="49" charset="0"/>
              </a:rPr>
              <a:t>a = sorted(a, reverse = True)</a:t>
            </a:r>
            <a:endParaRPr lang="hu-HU" sz="2400" b="1" dirty="0">
              <a:latin typeface="Consolas" panose="020B0609020204030204" pitchFamily="49" charset="0"/>
            </a:endParaRPr>
          </a:p>
          <a:p>
            <a:r>
              <a:rPr lang="hu-HU" dirty="0" err="1"/>
              <a:t>Komprehenzív</a:t>
            </a:r>
            <a:r>
              <a:rPr lang="hu-HU" dirty="0"/>
              <a:t> lista (lista kifejezés):  </a:t>
            </a:r>
          </a:p>
          <a:p>
            <a:pPr marL="0" indent="0">
              <a:buNone/>
            </a:pPr>
            <a:r>
              <a:rPr lang="hu-HU" sz="2400" b="1" dirty="0">
                <a:latin typeface="Consolas" panose="020B0609020204030204" pitchFamily="49" charset="0"/>
              </a:rPr>
              <a:t>		</a:t>
            </a:r>
            <a:r>
              <a:rPr lang="en-US" sz="2400" b="1" dirty="0">
                <a:latin typeface="Consolas" panose="020B0609020204030204" pitchFamily="49" charset="0"/>
              </a:rPr>
              <a:t>j = [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**2 for </a:t>
            </a:r>
            <a:r>
              <a:rPr lang="en-US" sz="2400" b="1" dirty="0" err="1">
                <a:latin typeface="Consolas" panose="020B0609020204030204" pitchFamily="49" charset="0"/>
              </a:rPr>
              <a:t>i</a:t>
            </a:r>
            <a:r>
              <a:rPr lang="en-US" sz="2400" b="1" dirty="0">
                <a:latin typeface="Consolas" panose="020B0609020204030204" pitchFamily="49" charset="0"/>
              </a:rPr>
              <a:t> in range(10) if i%3 == 0]</a:t>
            </a:r>
            <a:endParaRPr lang="hu-HU" sz="2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2400" b="1" dirty="0">
                <a:latin typeface="Consolas" panose="020B0609020204030204" pitchFamily="49" charset="0"/>
              </a:rPr>
              <a:t>           k = [i**2 </a:t>
            </a:r>
            <a:r>
              <a:rPr lang="hu-HU" sz="2400" b="1" dirty="0" err="1">
                <a:latin typeface="Consolas" panose="020B0609020204030204" pitchFamily="49" charset="0"/>
              </a:rPr>
              <a:t>if</a:t>
            </a:r>
            <a:r>
              <a:rPr lang="hu-HU" sz="2400" b="1" dirty="0">
                <a:latin typeface="Consolas" panose="020B0609020204030204" pitchFamily="49" charset="0"/>
              </a:rPr>
              <a:t> i%3 == 0 </a:t>
            </a:r>
            <a:r>
              <a:rPr lang="hu-HU" sz="2400" b="1" dirty="0" err="1">
                <a:latin typeface="Consolas" panose="020B0609020204030204" pitchFamily="49" charset="0"/>
              </a:rPr>
              <a:t>else</a:t>
            </a:r>
            <a:r>
              <a:rPr lang="hu-HU" sz="2400" b="1" dirty="0">
                <a:latin typeface="Consolas" panose="020B0609020204030204" pitchFamily="49" charset="0"/>
              </a:rPr>
              <a:t> i </a:t>
            </a:r>
            <a:r>
              <a:rPr lang="hu-HU" sz="2400" b="1" dirty="0" err="1">
                <a:latin typeface="Consolas" panose="020B0609020204030204" pitchFamily="49" charset="0"/>
              </a:rPr>
              <a:t>for</a:t>
            </a:r>
            <a:r>
              <a:rPr lang="hu-HU" sz="2400" b="1" dirty="0">
                <a:latin typeface="Consolas" panose="020B0609020204030204" pitchFamily="49" charset="0"/>
              </a:rPr>
              <a:t> i in </a:t>
            </a:r>
            <a:r>
              <a:rPr lang="hu-HU" sz="2400" b="1" dirty="0" err="1">
                <a:latin typeface="Consolas" panose="020B0609020204030204" pitchFamily="49" charset="0"/>
              </a:rPr>
              <a:t>range</a:t>
            </a:r>
            <a:r>
              <a:rPr lang="hu-HU" sz="2400" b="1" dirty="0">
                <a:latin typeface="Consolas" panose="020B0609020204030204" pitchFamily="49" charset="0"/>
              </a:rPr>
              <a:t>(10)]</a:t>
            </a:r>
          </a:p>
          <a:p>
            <a:endParaRPr lang="hu-HU" sz="2400" b="1" dirty="0">
              <a:latin typeface="Consolas" panose="020B0609020204030204" pitchFamily="49" charset="0"/>
            </a:endParaRPr>
          </a:p>
          <a:p>
            <a:r>
              <a:rPr lang="hu-HU" dirty="0" err="1"/>
              <a:t>Zip</a:t>
            </a:r>
            <a:r>
              <a:rPr lang="hu-HU" dirty="0"/>
              <a:t>:</a:t>
            </a:r>
            <a:r>
              <a:rPr lang="hu-HU" sz="2400" b="1" dirty="0">
                <a:latin typeface="Consolas" panose="020B0609020204030204" pitchFamily="49" charset="0"/>
              </a:rPr>
              <a:t> 	</a:t>
            </a:r>
            <a:r>
              <a:rPr lang="pt-BR" sz="2400" b="1" dirty="0">
                <a:latin typeface="Consolas" panose="020B0609020204030204" pitchFamily="49" charset="0"/>
              </a:rPr>
              <a:t>m = [1,2,3,4,5]</a:t>
            </a:r>
            <a:r>
              <a:rPr lang="hu-HU" sz="2400" b="1" dirty="0">
                <a:latin typeface="Consolas" panose="020B0609020204030204" pitchFamily="49" charset="0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400" b="1" dirty="0">
                <a:latin typeface="Consolas" panose="020B0609020204030204" pitchFamily="49" charset="0"/>
              </a:rPr>
              <a:t>      	</a:t>
            </a:r>
            <a:r>
              <a:rPr lang="pt-BR" sz="2400" b="1" dirty="0">
                <a:latin typeface="Consolas" panose="020B0609020204030204" pitchFamily="49" charset="0"/>
              </a:rPr>
              <a:t>n = ['a','b','c','d','e’]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400" b="1" dirty="0">
                <a:latin typeface="Consolas" panose="020B0609020204030204" pitchFamily="49" charset="0"/>
              </a:rPr>
              <a:t>    		</a:t>
            </a:r>
            <a:r>
              <a:rPr lang="pt-BR" sz="2400" b="1" dirty="0">
                <a:latin typeface="Consolas" panose="020B0609020204030204" pitchFamily="49" charset="0"/>
              </a:rPr>
              <a:t>o = list(zip(m, </a:t>
            </a:r>
            <a:r>
              <a:rPr lang="pt-BR" sz="2400" b="1" dirty="0" err="1">
                <a:latin typeface="Consolas" panose="020B0609020204030204" pitchFamily="49" charset="0"/>
              </a:rPr>
              <a:t>n</a:t>
            </a:r>
            <a:r>
              <a:rPr lang="pt-BR" sz="2400" b="1" dirty="0">
                <a:latin typeface="Consolas" panose="020B0609020204030204" pitchFamily="49" charset="0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endParaRPr lang="pt-BR" sz="24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hu-HU" sz="2400" b="1" dirty="0">
                <a:latin typeface="Consolas" panose="020B0609020204030204" pitchFamily="49" charset="0"/>
              </a:rPr>
              <a:t>[(1, 'a'), (2, '</a:t>
            </a:r>
            <a:r>
              <a:rPr lang="hu-HU" sz="2400" b="1" dirty="0" err="1">
                <a:latin typeface="Consolas" panose="020B0609020204030204" pitchFamily="49" charset="0"/>
              </a:rPr>
              <a:t>b</a:t>
            </a:r>
            <a:r>
              <a:rPr lang="hu-HU" sz="2400" b="1" dirty="0">
                <a:latin typeface="Consolas" panose="020B0609020204030204" pitchFamily="49" charset="0"/>
              </a:rPr>
              <a:t>'), (3, 'c'), (4, 'd'), (5, 'e')]</a:t>
            </a:r>
          </a:p>
          <a:p>
            <a:pPr>
              <a:spcBef>
                <a:spcPts val="0"/>
              </a:spcBef>
            </a:pPr>
            <a:endParaRPr lang="pt-BR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pt-BR" sz="2400" b="1" dirty="0">
              <a:latin typeface="Consolas" panose="020B0609020204030204" pitchFamily="49" charset="0"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70B43F-0FCC-79B0-9E9C-E1444C208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24</a:t>
            </a:fld>
            <a:endParaRPr lang="hu-HU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FCD8894D-FE66-E5A7-0C9E-80836404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0503"/>
          </a:xfrm>
        </p:spPr>
        <p:txBody>
          <a:bodyPr>
            <a:normAutofit/>
          </a:bodyPr>
          <a:lstStyle/>
          <a:p>
            <a:pPr algn="ctr"/>
            <a:r>
              <a:rPr lang="hu-HU" sz="3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Példák listaműveletekre</a:t>
            </a:r>
          </a:p>
        </p:txBody>
      </p:sp>
    </p:spTree>
    <p:extLst>
      <p:ext uri="{BB962C8B-B14F-4D97-AF65-F5344CB8AC3E}">
        <p14:creationId xmlns:p14="http://schemas.microsoft.com/office/powerpoint/2010/main" val="2601037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61AB0B-D090-1CC7-2A11-44CF91802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283"/>
            <a:ext cx="10515600" cy="1325563"/>
          </a:xfrm>
        </p:spPr>
        <p:txBody>
          <a:bodyPr/>
          <a:lstStyle/>
          <a:p>
            <a:r>
              <a:rPr lang="hu-HU" dirty="0"/>
              <a:t>Lista kezelése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6B16D62-65F1-5140-6BF0-A09D386F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25</a:t>
            </a:fld>
            <a:endParaRPr lang="hu-HU"/>
          </a:p>
        </p:txBody>
      </p:sp>
      <p:pic>
        <p:nvPicPr>
          <p:cNvPr id="5" name="Tartalom helye 4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943B6066-7557-578F-B61E-E8B0A2DFD8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601" y="365125"/>
            <a:ext cx="5448199" cy="6079876"/>
          </a:xfrm>
          <a:prstGeom prst="rect">
            <a:avLst/>
          </a:prstGeom>
        </p:spPr>
      </p:pic>
      <p:sp>
        <p:nvSpPr>
          <p:cNvPr id="3" name="Szövegdoboz 2">
            <a:extLst>
              <a:ext uri="{FF2B5EF4-FFF2-40B4-BE49-F238E27FC236}">
                <a16:creationId xmlns:a16="http://schemas.microsoft.com/office/drawing/2014/main" id="{11CDE9E9-E8AB-AE96-059E-27C4CEC69D3C}"/>
              </a:ext>
            </a:extLst>
          </p:cNvPr>
          <p:cNvSpPr txBox="1"/>
          <p:nvPr/>
        </p:nvSpPr>
        <p:spPr>
          <a:xfrm>
            <a:off x="938150" y="1373737"/>
            <a:ext cx="463137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0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sz="2400" b="0" dirty="0">
                <a:solidFill>
                  <a:srgbClr val="FF97F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hu-HU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hu-HU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hu-HU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hu-HU" sz="2400" b="0" dirty="0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'4'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hu-HU" sz="24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hu-HU" sz="2400" b="0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hu-HU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hu-HU" sz="2400" b="0" dirty="0" err="1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hu-HU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hu-HU" sz="2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hu-HU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hu-HU" sz="2400" b="0" dirty="0">
              <a:solidFill>
                <a:srgbClr val="61AFEF"/>
              </a:solidFill>
              <a:effectLst/>
              <a:latin typeface="Menlo" panose="020B0609030804020204" pitchFamily="49" charset="0"/>
            </a:endParaRPr>
          </a:p>
          <a:p>
            <a:r>
              <a:rPr lang="hu-HU" sz="24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hu-HU" sz="2400" b="0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#</a:t>
            </a:r>
            <a:b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hu-HU" sz="2400" b="0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sz="2400" b="0" dirty="0">
                <a:solidFill>
                  <a:srgbClr val="FF97F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sz="2400" b="0" dirty="0" err="1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hu-HU" sz="24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hu-HU" sz="2400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append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hu-HU" sz="2400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hu-HU" sz="2400" b="0" i="1" dirty="0">
                <a:solidFill>
                  <a:srgbClr val="689D6E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hu-HU" sz="2400" b="0" i="1" dirty="0" err="1">
                <a:solidFill>
                  <a:srgbClr val="689D6E"/>
                </a:solidFill>
                <a:effectLst/>
                <a:latin typeface="Menlo" panose="020B0609030804020204" pitchFamily="49" charset="0"/>
              </a:rPr>
              <a:t>None</a:t>
            </a:r>
            <a:endParaRPr lang="hu-HU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endParaRPr lang="hu-HU" sz="2400" b="0" dirty="0">
              <a:solidFill>
                <a:srgbClr val="61AFEF"/>
              </a:solidFill>
              <a:effectLst/>
              <a:latin typeface="Menlo" panose="020B0609030804020204" pitchFamily="49" charset="0"/>
            </a:endParaRPr>
          </a:p>
          <a:p>
            <a:r>
              <a:rPr lang="hu-HU" sz="24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hu-HU" sz="2400" b="0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l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5DCFA6A-4588-582A-BF22-7953D106F411}"/>
              </a:ext>
            </a:extLst>
          </p:cNvPr>
          <p:cNvSpPr txBox="1"/>
          <p:nvPr/>
        </p:nvSpPr>
        <p:spPr>
          <a:xfrm>
            <a:off x="1104405" y="5436388"/>
            <a:ext cx="378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[1, 2, 3, '4']</a:t>
            </a:r>
          </a:p>
          <a:p>
            <a:r>
              <a:rPr lang="hu-HU" sz="2400" dirty="0"/>
              <a:t>[1, 2, 3, '4', 10]</a:t>
            </a:r>
          </a:p>
          <a:p>
            <a:r>
              <a:rPr lang="hu-HU" sz="2400" dirty="0" err="1"/>
              <a:t>None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013794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10ADF1-0085-5A08-05F2-337037497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2507" y="189240"/>
            <a:ext cx="5446986" cy="875096"/>
          </a:xfrm>
        </p:spPr>
        <p:txBody>
          <a:bodyPr>
            <a:normAutofit/>
          </a:bodyPr>
          <a:lstStyle/>
          <a:p>
            <a:pPr algn="ctr"/>
            <a:r>
              <a:rPr lang="hu-HU" sz="3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 metódusok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CE985BF-3916-4480-F315-CA1599B8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26</a:t>
            </a:fld>
            <a:endParaRPr lang="hu-HU" dirty="0"/>
          </a:p>
        </p:txBody>
      </p:sp>
      <p:sp>
        <p:nvSpPr>
          <p:cNvPr id="11" name="Tartalom helye 10">
            <a:extLst>
              <a:ext uri="{FF2B5EF4-FFF2-40B4-BE49-F238E27FC236}">
                <a16:creationId xmlns:a16="http://schemas.microsoft.com/office/drawing/2014/main" id="{B4803435-F922-9551-DD8F-2A15D4A6D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64" y="1477002"/>
            <a:ext cx="10221308" cy="4591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append()	</a:t>
            </a:r>
            <a:r>
              <a:rPr lang="hu-HU" sz="2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lista végéhez egy elemet hozzáfűz	     </a:t>
            </a:r>
            <a:r>
              <a:rPr lang="hu-HU" sz="2100" b="1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lista.append</a:t>
            </a:r>
            <a:r>
              <a:rPr lang="hu-HU" sz="21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(9)</a:t>
            </a:r>
            <a:endParaRPr lang="en-US" sz="2100" b="1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clear()	</a:t>
            </a:r>
            <a:r>
              <a:rPr lang="hu-HU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hu-HU" sz="2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Minden elemet eltávolít a listából		     </a:t>
            </a:r>
            <a:r>
              <a:rPr lang="hu-HU" sz="2100" b="1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lista.clear</a:t>
            </a:r>
            <a:r>
              <a:rPr lang="hu-HU" sz="21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  <a:endParaRPr lang="en-US" sz="2100" b="1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copy()	</a:t>
            </a:r>
            <a:r>
              <a:rPr lang="hu-HU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sz="2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lista egy másolatát adja vissza 	             	     </a:t>
            </a:r>
            <a:r>
              <a:rPr lang="hu-HU" sz="2100" b="1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ptl</a:t>
            </a:r>
            <a:r>
              <a:rPr lang="hu-HU" sz="21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r>
              <a:rPr lang="hu-HU" sz="2100" b="1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lista.copy</a:t>
            </a:r>
            <a:r>
              <a:rPr lang="hu-HU" sz="21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count()	</a:t>
            </a:r>
            <a:r>
              <a:rPr lang="hu-HU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sz="2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Visszaadja a feltételnek megfelelő listaelemek darabszámát</a:t>
            </a:r>
            <a:r>
              <a:rPr lang="hu-HU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extend()	</a:t>
            </a:r>
            <a:r>
              <a:rPr lang="hu-HU" sz="2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lista elemeit az aktuális lista végéhez hozzáfűzi</a:t>
            </a:r>
            <a:endParaRPr lang="en-US" sz="21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index()	</a:t>
            </a:r>
            <a:r>
              <a:rPr lang="hu-HU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sz="2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Visszaadja a feltételnek megfelelő első listaelem indexét</a:t>
            </a:r>
            <a:endParaRPr lang="en-US" sz="21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insert()</a:t>
            </a:r>
            <a:r>
              <a:rPr lang="hu-HU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sz="2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elemet beilleszt a megadott pozícióra</a:t>
            </a:r>
            <a:endParaRPr lang="en-US" sz="21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pop()	</a:t>
            </a:r>
            <a:r>
              <a:rPr lang="hu-HU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hu-HU" sz="2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elemet eltávolít a megadott pozícióról</a:t>
            </a:r>
            <a:endParaRPr lang="en-US" sz="21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remove()	</a:t>
            </a:r>
            <a:r>
              <a:rPr lang="hu-HU" sz="2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Eltávolítja az elsőként előforduló megadott elemet </a:t>
            </a:r>
          </a:p>
          <a:p>
            <a:pPr marL="0" indent="0">
              <a:buNone/>
            </a:pPr>
            <a:r>
              <a:rPr 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reverse()	</a:t>
            </a:r>
            <a:r>
              <a:rPr lang="hu-HU" sz="2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Megfordítja a lista elemeinek sorrendjét</a:t>
            </a:r>
            <a:endParaRPr lang="en-US" sz="21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sort()</a:t>
            </a:r>
            <a:r>
              <a:rPr lang="hu-HU" sz="21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hu-HU" sz="2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Rendezi a listát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86BEB2DB-04FA-3B26-6246-BD19E835B645}"/>
              </a:ext>
            </a:extLst>
          </p:cNvPr>
          <p:cNvSpPr txBox="1"/>
          <p:nvPr/>
        </p:nvSpPr>
        <p:spPr>
          <a:xfrm>
            <a:off x="672662" y="902670"/>
            <a:ext cx="50344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6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Példa:   </a:t>
            </a:r>
            <a:r>
              <a:rPr lang="hu-HU" sz="23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lista = [1, 3, 5, 7]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2D902976-EFC6-8772-7F39-63990234F3E1}"/>
              </a:ext>
            </a:extLst>
          </p:cNvPr>
          <p:cNvSpPr txBox="1"/>
          <p:nvPr/>
        </p:nvSpPr>
        <p:spPr>
          <a:xfrm>
            <a:off x="751488" y="6038070"/>
            <a:ext cx="90126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800" dirty="0">
                <a:hlinkClick r:id="rId2"/>
              </a:rPr>
              <a:t>https://www.w3schools.com/python/python_ref_list.asp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98734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02735822-86A6-7733-BC16-F63C1A603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1266713" cy="66176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hu-HU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200"/>
              </a:spcAft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Példa: 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Gyümölcs = (</a:t>
            </a:r>
            <a:r>
              <a:rPr lang="hu-HU" sz="28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alma</a:t>
            </a:r>
            <a:r>
              <a:rPr lang="hu-HU" sz="28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hu-HU" sz="28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banán</a:t>
            </a:r>
            <a:r>
              <a:rPr lang="hu-HU" sz="28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hu-HU" sz="28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szőlő</a:t>
            </a:r>
            <a:r>
              <a:rPr lang="hu-HU" sz="28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, </a:t>
            </a:r>
            <a:r>
              <a:rPr lang="hu-HU" sz="28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banán</a:t>
            </a:r>
            <a:r>
              <a:rPr lang="hu-HU" sz="28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hu-HU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Dictionary</a:t>
            </a:r>
            <a:r>
              <a:rPr lang="hu-HU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Kulcs: érték pár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Példa: </a:t>
            </a:r>
          </a:p>
          <a:p>
            <a:pPr marL="0" indent="0">
              <a:buNone/>
            </a:pP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  autó 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{"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márka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": "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Opel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  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"model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l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": "</a:t>
            </a:r>
            <a:r>
              <a:rPr lang="hu-HU" sz="2500" b="1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Astra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   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év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": 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2003,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          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tömeg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"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: 1250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  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print(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autó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  <a:endParaRPr lang="hu-HU" sz="2500" b="1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hu-HU" dirty="0"/>
              <a:t>          </a:t>
            </a:r>
            <a:r>
              <a:rPr lang="hu-HU" sz="2500" b="1" dirty="0">
                <a:latin typeface="Consolas" panose="020B0609020204030204" pitchFamily="49" charset="0"/>
                <a:sym typeface="Wingdings" panose="05000000000000000000" pitchFamily="2" charset="2"/>
              </a:rPr>
              <a:t> </a:t>
            </a:r>
            <a:r>
              <a:rPr lang="hu-HU" sz="2500" b="1" kern="100" dirty="0">
                <a:effectLst/>
                <a:latin typeface="Consolas" panose="020B06090202040302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{'márka':'Opel','modell':'Astra','év':2003,'tömeg':1250}</a:t>
            </a:r>
            <a:endParaRPr lang="hu-HU" sz="25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hu-HU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hu-HU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rendezett, nem megváltoztathatóak az elemei, és nem indexelt</a:t>
            </a:r>
          </a:p>
          <a:p>
            <a:pPr marL="0" indent="0">
              <a:buNone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Példák: 	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a = [1,1,1,2,2]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			b = {2,4,6}</a:t>
            </a:r>
            <a:endParaRPr lang="en-US" sz="2500" b="1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		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a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=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set(a)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				</a:t>
            </a:r>
            <a:r>
              <a:rPr lang="hu-HU" sz="2500" b="1" kern="100" dirty="0" err="1">
                <a:latin typeface="Consolas" panose="020B0609020204030204" pitchFamily="49" charset="0"/>
                <a:cs typeface="Times New Roman" panose="02020603050405020304" pitchFamily="18" charset="0"/>
              </a:rPr>
              <a:t>b.add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(8)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  {2,4,6,8}</a:t>
            </a:r>
            <a:endParaRPr lang="en-US" sz="2500" b="1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		</a:t>
            </a:r>
            <a:r>
              <a:rPr lang="en-US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print(a)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</a:rPr>
              <a:t>  </a:t>
            </a:r>
            <a:r>
              <a:rPr lang="hu-HU" sz="2500" b="1" kern="100" dirty="0">
                <a:latin typeface="Consolas" panose="020B0609020204030204" pitchFamily="49" charset="0"/>
                <a:cs typeface="Times New Roman" panose="02020603050405020304" pitchFamily="18" charset="0"/>
                <a:sym typeface="Wingdings" panose="05000000000000000000" pitchFamily="2" charset="2"/>
              </a:rPr>
              <a:t>  {1,2}</a:t>
            </a:r>
            <a:endParaRPr lang="hu-HU" sz="2500" b="1" kern="100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6820605-A269-4A28-F31F-87A27717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27</a:t>
            </a:fld>
            <a:endParaRPr lang="hu-HU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8A604EE-C385-8678-DCB8-97E95B971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{'brand': 'Ford', 'model': 'Mustang', 'year': 1964, 'mass': 1230}</a:t>
            </a:r>
            <a:r>
              <a:rPr kumimoji="0" lang="hu-HU" altLang="hu-H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hu-HU" altLang="hu-H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25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441988A-04A9-752B-CFDD-9BAC8DA3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17187"/>
            <a:ext cx="10515600" cy="1006475"/>
          </a:xfrm>
        </p:spPr>
        <p:txBody>
          <a:bodyPr>
            <a:normAutofit/>
          </a:bodyPr>
          <a:lstStyle/>
          <a:p>
            <a:pPr algn="ctr"/>
            <a:r>
              <a:rPr lang="hu-HU" sz="4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5. </a:t>
            </a:r>
            <a:r>
              <a:rPr lang="hu-HU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Alapvető ki- és bemeneti műveletek</a:t>
            </a:r>
            <a:endParaRPr lang="hu-HU" sz="400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259BCC-8264-2BC9-7953-F02D1CFB5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86" y="1618945"/>
            <a:ext cx="10998137" cy="4435014"/>
          </a:xfrm>
        </p:spPr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endParaRPr lang="hu-HU" sz="3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3000"/>
              </a:spcAft>
              <a:buNone/>
            </a:pPr>
            <a:r>
              <a:rPr lang="hu-HU" sz="27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	</a:t>
            </a:r>
            <a:r>
              <a:rPr lang="hu-HU" sz="25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print("</a:t>
            </a:r>
            <a:r>
              <a:rPr lang="hu-HU" sz="2500" b="1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Hi</a:t>
            </a:r>
            <a:r>
              <a:rPr lang="hu-HU" sz="25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!", "Here I am.", </a:t>
            </a:r>
            <a:r>
              <a:rPr lang="hu-HU" sz="2500" b="1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sep</a:t>
            </a:r>
            <a:r>
              <a:rPr lang="hu-HU" sz="25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"***", end = "###") </a:t>
            </a:r>
          </a:p>
          <a:p>
            <a:pPr marL="0" indent="0">
              <a:buNone/>
            </a:pPr>
            <a:r>
              <a:rPr lang="hu-HU" sz="24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Vagy:</a:t>
            </a:r>
          </a:p>
          <a:p>
            <a:pPr marL="0" indent="0">
              <a:buNone/>
            </a:pPr>
            <a:endParaRPr lang="hu-HU" sz="2400" b="0" dirty="0">
              <a:solidFill>
                <a:srgbClr val="61AFE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hu-HU" sz="2400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hu-HU" sz="2400" b="0" dirty="0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"Hello"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hu-HU" sz="2400" b="0" dirty="0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"World"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hu-HU" sz="2400" b="0" i="1" dirty="0" err="1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sep</a:t>
            </a:r>
            <a:r>
              <a:rPr lang="hu-HU" sz="2400" b="0" dirty="0">
                <a:solidFill>
                  <a:srgbClr val="FF97F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hu-HU" sz="2400" b="0" dirty="0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"***"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hu-HU" sz="2400" b="0" i="1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hu-HU" sz="2400" b="0" dirty="0">
                <a:solidFill>
                  <a:srgbClr val="FF97F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hu-HU" sz="2400" b="0" dirty="0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"###"</a:t>
            </a:r>
            <a:r>
              <a:rPr lang="hu-HU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hu-HU" sz="2400" dirty="0"/>
              <a:t>Hello***World###</a:t>
            </a:r>
          </a:p>
          <a:p>
            <a:pPr marL="0" indent="0">
              <a:buNone/>
            </a:pPr>
            <a:endParaRPr lang="hu-HU" sz="2300" b="1" dirty="0">
              <a:solidFill>
                <a:srgbClr val="000000"/>
              </a:solidFill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EC0CAE1-139B-0342-62B5-DE98EEE12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28</a:t>
            </a:fld>
            <a:endParaRPr lang="hu-HU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2223EBF7-B30C-D7DE-7E14-1088BC7ED0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1178"/>
          <a:stretch/>
        </p:blipFill>
        <p:spPr>
          <a:xfrm>
            <a:off x="497177" y="1618946"/>
            <a:ext cx="10998137" cy="71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46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CBC3CB-2179-A3EF-CE3A-107540C0D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print()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0D168D5-917D-E586-6412-B4191E54D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err="1"/>
              <a:t>object</a:t>
            </a:r>
            <a:r>
              <a:rPr lang="hu-HU" dirty="0"/>
              <a:t>(s): Azok az objektumok, amelyeket ki szeretnénk írni. Több objektumot is megadhatunk, vesszővel elválasztva.</a:t>
            </a:r>
          </a:p>
          <a:p>
            <a:r>
              <a:rPr lang="hu-HU" dirty="0" err="1"/>
              <a:t>sep</a:t>
            </a:r>
            <a:r>
              <a:rPr lang="hu-HU" dirty="0"/>
              <a:t>: Az elválasztó karakterek, amelyek az objektumok közé kerülnek. Alapértelmezett értéke egy szóköz (' ').</a:t>
            </a:r>
          </a:p>
          <a:p>
            <a:r>
              <a:rPr lang="hu-HU" dirty="0"/>
              <a:t>end: Az a karakter vagy karakterlánc, amely a sor végére kerül. Alapértelmezett értéke egy új sor ('\</a:t>
            </a:r>
            <a:r>
              <a:rPr lang="hu-HU" dirty="0" err="1"/>
              <a:t>n</a:t>
            </a:r>
            <a:r>
              <a:rPr lang="hu-HU" dirty="0"/>
              <a:t>').</a:t>
            </a:r>
          </a:p>
          <a:p>
            <a:r>
              <a:rPr lang="hu-HU" dirty="0"/>
              <a:t>file: Az a fájl vagy fájlszerű objektum, ahová a kimenet kerül. Alapértelmezett értéke a standard kimenet (</a:t>
            </a:r>
            <a:r>
              <a:rPr lang="hu-HU" dirty="0" err="1"/>
              <a:t>sys.stdout</a:t>
            </a:r>
            <a:r>
              <a:rPr lang="hu-HU" dirty="0"/>
              <a:t>).</a:t>
            </a:r>
          </a:p>
          <a:p>
            <a:r>
              <a:rPr lang="hu-HU" dirty="0" err="1"/>
              <a:t>flush</a:t>
            </a:r>
            <a:r>
              <a:rPr lang="hu-HU" dirty="0"/>
              <a:t>: Ha </a:t>
            </a:r>
            <a:r>
              <a:rPr lang="hu-HU" dirty="0" err="1"/>
              <a:t>True</a:t>
            </a:r>
            <a:r>
              <a:rPr lang="hu-HU" dirty="0"/>
              <a:t>, akkor a kimeneti puffer azonnal kiürül. Alapértelmezett értéke False. </a:t>
            </a:r>
            <a:r>
              <a:rPr lang="hu-HU"/>
              <a:t>Puffer!</a:t>
            </a:r>
            <a:endParaRPr lang="hu-HU" dirty="0"/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D0BA4A4-D5B7-308A-FBFA-C774655C6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720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422C41-C517-5E8C-DA2B-73E84FF4D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85" y="137183"/>
            <a:ext cx="10515600" cy="1222357"/>
          </a:xfrm>
        </p:spPr>
        <p:txBody>
          <a:bodyPr>
            <a:normAutofit/>
          </a:bodyPr>
          <a:lstStyle/>
          <a:p>
            <a:pPr algn="ctr"/>
            <a:r>
              <a:rPr lang="hu-HU" sz="4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hu-HU" sz="4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r>
              <a:rPr lang="hu-HU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hu-HU" sz="40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hu-HU" sz="40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834F276-BD85-9737-26CA-819F36223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983"/>
            <a:ext cx="10515600" cy="5420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sz="2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Python értelmező úgy futtatja a programot, hogy egyszerre csak egy utasítást hajt végre (szekvenciális végrehajtás).</a:t>
            </a:r>
          </a:p>
          <a:p>
            <a:pPr marL="0" indent="0">
              <a:buNone/>
            </a:pPr>
            <a:endParaRPr lang="hu-HU" sz="23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3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sz="23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hu-HU" sz="32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hu-HU" sz="3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0D857A6-6A43-CD2A-7B34-AE79F4A63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2048B62-C439-142C-A80C-7A62BB206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00" y="2510215"/>
            <a:ext cx="4450956" cy="110951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3623FFE5-B9DC-4111-EC0C-D0BBB71EB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01" y="3780265"/>
            <a:ext cx="7774018" cy="11101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CC2CBF0F-B53A-18D7-B653-24F72182899A}"/>
              </a:ext>
            </a:extLst>
          </p:cNvPr>
          <p:cNvSpPr txBox="1"/>
          <p:nvPr/>
        </p:nvSpPr>
        <p:spPr>
          <a:xfrm>
            <a:off x="1091200" y="1898922"/>
            <a:ext cx="63466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Értelmezés és fordítás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285B0016-51F8-F526-FC1B-6151BF6C88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00" y="5091465"/>
            <a:ext cx="7774019" cy="1108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207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F132AC-0EF6-F8FB-4BA4-DD50319C4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Input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C94158-6FC8-C0CB-1FB3-3072B738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hu-HU" dirty="0"/>
          </a:p>
          <a:p>
            <a:pPr marL="0" indent="0">
              <a:spcAft>
                <a:spcPts val="600"/>
              </a:spcAft>
              <a:buNone/>
            </a:pPr>
            <a:r>
              <a:rPr lang="hu-HU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input(</a:t>
            </a:r>
            <a:r>
              <a:rPr lang="hu-HU" sz="3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lang="hu-HU" sz="3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	a = input(</a:t>
            </a:r>
            <a:r>
              <a:rPr lang="hu-HU" sz="32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Kérek egy egész számot: </a:t>
            </a:r>
            <a:r>
              <a:rPr lang="hu-HU" sz="32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1800"/>
              </a:spcAft>
              <a:buNone/>
            </a:pPr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	</a:t>
            </a:r>
            <a:r>
              <a:rPr lang="hu-HU" sz="2800" b="1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int(a)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  	</a:t>
            </a:r>
            <a:r>
              <a:rPr lang="hu-HU" sz="2800" b="1" dirty="0" err="1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b</a:t>
            </a:r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 = int(input(</a:t>
            </a:r>
            <a:r>
              <a:rPr lang="hu-HU" sz="32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Kérek egy egész számot: </a:t>
            </a:r>
            <a:r>
              <a:rPr lang="hu-HU" sz="3200" b="1" dirty="0">
                <a:effectLst/>
                <a:latin typeface="Consolas" panose="020B0609020204030204" pitchFamily="49" charset="0"/>
              </a:rPr>
              <a:t>"</a:t>
            </a:r>
            <a:r>
              <a:rPr lang="hu-HU" sz="2800" b="1" dirty="0">
                <a:solidFill>
                  <a:srgbClr val="000000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))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377EEA-F5E6-85FD-ECC4-F81A85C40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3774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34D39C-35CA-7984-9012-F447FE17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71" y="379488"/>
            <a:ext cx="2663283" cy="873843"/>
          </a:xfrm>
        </p:spPr>
        <p:txBody>
          <a:bodyPr>
            <a:normAutofit/>
          </a:bodyPr>
          <a:lstStyle/>
          <a:p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1FE38-A05E-DC3F-49FB-E42346A5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71" y="1253331"/>
            <a:ext cx="9456298" cy="2538084"/>
          </a:xfrm>
        </p:spPr>
        <p:txBody>
          <a:bodyPr/>
          <a:lstStyle/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Bemutattuk az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és a </a:t>
            </a:r>
            <a:r>
              <a:rPr lang="hu-H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compiler</a:t>
            </a:r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jelentését</a:t>
            </a:r>
          </a:p>
          <a:p>
            <a:r>
              <a:rPr lang="hu-H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Ismertettük:</a:t>
            </a:r>
          </a:p>
          <a:p>
            <a:pPr lvl="1"/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változók alkalmazását</a:t>
            </a:r>
          </a:p>
          <a:p>
            <a:pPr lvl="1"/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adattípusokat és műveleteiket</a:t>
            </a:r>
          </a:p>
          <a:p>
            <a:pPr lvl="1"/>
            <a:r>
              <a:rPr lang="hu-H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print() és az input() függvényeket</a:t>
            </a:r>
          </a:p>
          <a:p>
            <a:pPr marL="0" lvl="1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4CB5463-570A-C189-2801-7485885C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31</a:t>
            </a:fld>
            <a:endParaRPr lang="hu-HU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935C1D9-84B7-12C0-0A95-152F5767EF9E}"/>
              </a:ext>
            </a:extLst>
          </p:cNvPr>
          <p:cNvSpPr txBox="1">
            <a:spLocks/>
          </p:cNvSpPr>
          <p:nvPr/>
        </p:nvSpPr>
        <p:spPr>
          <a:xfrm>
            <a:off x="4764358" y="4228336"/>
            <a:ext cx="2663283" cy="87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Konzultáció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68938E17-8B8D-389E-FF56-78CB7FAF26EC}"/>
              </a:ext>
            </a:extLst>
          </p:cNvPr>
          <p:cNvSpPr txBox="1">
            <a:spLocks/>
          </p:cNvSpPr>
          <p:nvPr/>
        </p:nvSpPr>
        <p:spPr>
          <a:xfrm>
            <a:off x="2606756" y="4040587"/>
            <a:ext cx="7125629" cy="1761892"/>
          </a:xfrm>
          <a:prstGeom prst="rect">
            <a:avLst/>
          </a:prstGeom>
          <a:ln w="762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Minden héten csütörtökön 18:00 – 20:00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6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88438F-004E-6714-4AB5-A9786CD9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38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0D822A7-E9D1-03EB-54B7-929C991F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4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08945C-9B8F-5B2F-05AC-EC0A85A5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Byte kód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E169FD1-11D2-C79B-8E62-7ECC0B775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lefordított .</a:t>
            </a:r>
            <a:r>
              <a:rPr lang="hu-HU" dirty="0" err="1"/>
              <a:t>pyc</a:t>
            </a:r>
            <a:r>
              <a:rPr lang="hu-HU" dirty="0"/>
              <a:t> fájlok. A __</a:t>
            </a:r>
            <a:r>
              <a:rPr lang="hu-HU" dirty="0" err="1"/>
              <a:t>pycache</a:t>
            </a:r>
            <a:r>
              <a:rPr lang="hu-HU" dirty="0"/>
              <a:t>__</a:t>
            </a:r>
            <a:r>
              <a:rPr lang="hu-HU" b="0" i="0" dirty="0">
                <a:solidFill>
                  <a:srgbClr val="000000"/>
                </a:solidFill>
                <a:effectLst/>
                <a:latin typeface="Red Hat Text"/>
              </a:rPr>
              <a:t>. Könyvtárba kerülnek. Ez a byte-kódos rendszer megakadályozza, hogy minden futtatáskor újra kellene fordítani a fájlokat.</a:t>
            </a:r>
          </a:p>
          <a:p>
            <a:r>
              <a:rPr lang="hu-HU" dirty="0">
                <a:solidFill>
                  <a:srgbClr val="000000"/>
                </a:solidFill>
                <a:latin typeface="Red Hat Text"/>
              </a:rPr>
              <a:t>Miért fontos ez: </a:t>
            </a:r>
          </a:p>
          <a:p>
            <a:pPr lvl="1"/>
            <a:r>
              <a:rPr lang="hu-HU" dirty="0">
                <a:solidFill>
                  <a:srgbClr val="000000"/>
                </a:solidFill>
                <a:latin typeface="Red Hat Text"/>
              </a:rPr>
              <a:t>A lexikális, szintaktikai és szemantikai elemzés, az optimalizálás és a kód generálás időigényes.</a:t>
            </a:r>
          </a:p>
          <a:p>
            <a:r>
              <a:rPr lang="hu-HU" dirty="0">
                <a:solidFill>
                  <a:srgbClr val="000000"/>
                </a:solidFill>
                <a:latin typeface="Red Hat Text"/>
              </a:rPr>
              <a:t>Mi a byte </a:t>
            </a:r>
            <a:r>
              <a:rPr lang="hu-HU" dirty="0" err="1">
                <a:solidFill>
                  <a:srgbClr val="000000"/>
                </a:solidFill>
                <a:latin typeface="Red Hat Text"/>
              </a:rPr>
              <a:t>code</a:t>
            </a:r>
            <a:r>
              <a:rPr lang="hu-HU" dirty="0">
                <a:solidFill>
                  <a:srgbClr val="000000"/>
                </a:solidFill>
                <a:latin typeface="Red Hat Text"/>
              </a:rPr>
              <a:t>?</a:t>
            </a:r>
          </a:p>
          <a:p>
            <a:pPr lvl="1"/>
            <a:r>
              <a:rPr lang="hu-HU" dirty="0"/>
              <a:t>A Pythont gyakran interpretált nyelvként írják le – amelyen a forráskódot a program futása közben natív CPU-utasításokká fordítják le.</a:t>
            </a:r>
          </a:p>
          <a:p>
            <a:pPr lvl="1"/>
            <a:r>
              <a:rPr lang="hu-HU" dirty="0"/>
              <a:t>Ez csak részben igaz.  A forráskódot egy virtuális gép utasításkészletére fordítja.</a:t>
            </a:r>
          </a:p>
          <a:p>
            <a:pPr lvl="1"/>
            <a:r>
              <a:rPr lang="hu-HU" dirty="0"/>
              <a:t>A </a:t>
            </a:r>
            <a:r>
              <a:rPr lang="hu-HU" b="1" dirty="0"/>
              <a:t>Python </a:t>
            </a:r>
            <a:r>
              <a:rPr lang="hu-HU" b="1" dirty="0" err="1"/>
              <a:t>interpreter</a:t>
            </a:r>
            <a:r>
              <a:rPr lang="hu-HU" b="1" dirty="0"/>
              <a:t> </a:t>
            </a:r>
            <a:r>
              <a:rPr lang="hu-HU" dirty="0"/>
              <a:t>ez a virtuális gép.</a:t>
            </a:r>
          </a:p>
          <a:p>
            <a:pPr lvl="1"/>
            <a:r>
              <a:rPr lang="hu-HU" dirty="0"/>
              <a:t>A formátum, amit használ a "</a:t>
            </a:r>
            <a:r>
              <a:rPr lang="hu-HU" dirty="0" err="1"/>
              <a:t>bytecode</a:t>
            </a:r>
            <a:r>
              <a:rPr lang="hu-HU" dirty="0"/>
              <a:t>”.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56AB1C4-AB33-6F90-3FB9-B8CA4C40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12278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B16DE3-75BB-A37E-07AA-797BA544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CPython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3E51AD-49A7-DF02-0612-DA5B61CC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101"/>
            <a:ext cx="10515600" cy="4890774"/>
          </a:xfrm>
        </p:spPr>
        <p:txBody>
          <a:bodyPr>
            <a:normAutofit fontScale="77500" lnSpcReduction="20000"/>
          </a:bodyPr>
          <a:lstStyle/>
          <a:p>
            <a:r>
              <a:rPr lang="hu-HU" dirty="0"/>
              <a:t>Nem forráskód, hanem a Python virtuális gép utasításai.</a:t>
            </a:r>
          </a:p>
          <a:p>
            <a:r>
              <a:rPr lang="hu-HU" dirty="0"/>
              <a:t>A </a:t>
            </a:r>
            <a:r>
              <a:rPr lang="hu-HU" dirty="0" err="1"/>
              <a:t>CPython</a:t>
            </a:r>
            <a:r>
              <a:rPr lang="hu-HU" dirty="0"/>
              <a:t> értelmezőt használja.</a:t>
            </a:r>
          </a:p>
          <a:p>
            <a:r>
              <a:rPr lang="hu-HU" b="1" dirty="0"/>
              <a:t>Verem alapú virtuális gép (LIFO)</a:t>
            </a:r>
          </a:p>
          <a:p>
            <a:r>
              <a:rPr lang="hu-HU" dirty="0"/>
              <a:t>GitHub link: https://</a:t>
            </a:r>
            <a:r>
              <a:rPr lang="hu-HU" dirty="0" err="1"/>
              <a:t>github.com</a:t>
            </a:r>
            <a:r>
              <a:rPr lang="hu-HU" dirty="0"/>
              <a:t>/</a:t>
            </a:r>
            <a:r>
              <a:rPr lang="hu-HU" dirty="0" err="1"/>
              <a:t>python</a:t>
            </a:r>
            <a:r>
              <a:rPr lang="hu-HU" dirty="0"/>
              <a:t>/</a:t>
            </a:r>
            <a:r>
              <a:rPr lang="hu-HU" dirty="0" err="1"/>
              <a:t>cpython</a:t>
            </a:r>
            <a:endParaRPr lang="hu-HU" dirty="0"/>
          </a:p>
          <a:p>
            <a:endParaRPr lang="hu-HU" dirty="0"/>
          </a:p>
          <a:p>
            <a:pPr marL="0" indent="0">
              <a:buNone/>
            </a:pPr>
            <a:r>
              <a:rPr lang="hu-HU" b="0" i="0" dirty="0" err="1">
                <a:solidFill>
                  <a:srgbClr val="222222"/>
                </a:solidFill>
                <a:effectLst/>
                <a:latin typeface="Red Hat Mono"/>
              </a:rPr>
              <a:t>def</a:t>
            </a:r>
            <a:r>
              <a:rPr lang="hu-HU" b="0" i="0" dirty="0">
                <a:solidFill>
                  <a:srgbClr val="222222"/>
                </a:solidFill>
                <a:effectLst/>
                <a:latin typeface="Red Hat Mono"/>
              </a:rPr>
              <a:t> hello() </a:t>
            </a:r>
          </a:p>
          <a:p>
            <a:pPr marL="0" indent="0">
              <a:buNone/>
            </a:pPr>
            <a:r>
              <a:rPr lang="hu-HU" dirty="0">
                <a:solidFill>
                  <a:srgbClr val="222222"/>
                </a:solidFill>
                <a:latin typeface="Red Hat Mono"/>
              </a:rPr>
              <a:t>	</a:t>
            </a:r>
            <a:r>
              <a:rPr lang="hu-HU" b="0" i="0" dirty="0">
                <a:solidFill>
                  <a:srgbClr val="222222"/>
                </a:solidFill>
                <a:effectLst/>
                <a:latin typeface="Red Hat Mono"/>
              </a:rPr>
              <a:t>print("Hello, World!")</a:t>
            </a:r>
          </a:p>
          <a:p>
            <a:pPr marL="0" indent="0">
              <a:buNone/>
            </a:pPr>
            <a:endParaRPr lang="hu-HU" dirty="0">
              <a:solidFill>
                <a:srgbClr val="222222"/>
              </a:solidFill>
              <a:latin typeface="Red Hat Mono"/>
            </a:endParaRPr>
          </a:p>
          <a:p>
            <a:pPr marL="0" indent="0">
              <a:buNone/>
            </a:pPr>
            <a:r>
              <a:rPr lang="hu-HU" dirty="0">
                <a:solidFill>
                  <a:srgbClr val="222222"/>
                </a:solidFill>
                <a:latin typeface="Red Hat Mono"/>
              </a:rPr>
              <a:t>Byte </a:t>
            </a:r>
            <a:r>
              <a:rPr lang="hu-HU" dirty="0" err="1">
                <a:solidFill>
                  <a:srgbClr val="222222"/>
                </a:solidFill>
                <a:latin typeface="Red Hat Mono"/>
              </a:rPr>
              <a:t>code</a:t>
            </a:r>
            <a:r>
              <a:rPr lang="hu-HU" dirty="0">
                <a:solidFill>
                  <a:srgbClr val="222222"/>
                </a:solidFill>
                <a:latin typeface="Red Hat Mono"/>
              </a:rPr>
              <a:t>:</a:t>
            </a:r>
          </a:p>
          <a:p>
            <a:pPr marL="0" indent="0">
              <a:buNone/>
            </a:pPr>
            <a:endParaRPr lang="hu-HU" dirty="0">
              <a:solidFill>
                <a:srgbClr val="222222"/>
              </a:solidFill>
              <a:latin typeface="Red Hat Mono"/>
            </a:endParaRPr>
          </a:p>
          <a:p>
            <a:pPr marL="0" indent="0">
              <a:buNone/>
            </a:pPr>
            <a:r>
              <a:rPr lang="hu-HU" dirty="0"/>
              <a:t>0 LOAD_GLOBAL 		0 (print) </a:t>
            </a:r>
          </a:p>
          <a:p>
            <a:pPr marL="0" indent="0">
              <a:buNone/>
            </a:pPr>
            <a:r>
              <a:rPr lang="hu-HU" dirty="0"/>
              <a:t>2 LOAD_CONST 		1 ('Hello, World!’) </a:t>
            </a:r>
          </a:p>
          <a:p>
            <a:pPr marL="0" indent="0">
              <a:buNone/>
            </a:pPr>
            <a:r>
              <a:rPr lang="hu-HU" dirty="0"/>
              <a:t>4 CALL_FUNCTION 	1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7799F08-7760-02CC-A901-5854E9824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2649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707AEC-4D3D-7C0E-A5A4-3C16EF9CE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CPython</a:t>
            </a:r>
            <a:r>
              <a:rPr lang="hu-HU" dirty="0"/>
              <a:t> verem típusok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3D30E5-F4D2-1E75-EAE7-2B7F56B8D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Három különböző verem típust használ</a:t>
            </a:r>
          </a:p>
          <a:p>
            <a:pPr lvl="1"/>
            <a:r>
              <a:rPr lang="hu-HU" dirty="0"/>
              <a:t>Hívási verem (</a:t>
            </a:r>
            <a:r>
              <a:rPr lang="hu-HU" dirty="0" err="1"/>
              <a:t>call</a:t>
            </a:r>
            <a:r>
              <a:rPr lang="hu-HU" dirty="0"/>
              <a:t> </a:t>
            </a:r>
            <a:r>
              <a:rPr lang="hu-HU" dirty="0" err="1"/>
              <a:t>stack</a:t>
            </a:r>
            <a:r>
              <a:rPr lang="hu-HU" dirty="0"/>
              <a:t>)</a:t>
            </a:r>
          </a:p>
          <a:p>
            <a:pPr lvl="2"/>
            <a:r>
              <a:rPr lang="hu-HU" dirty="0"/>
              <a:t>A függvényhívások, vagy a main program (</a:t>
            </a:r>
            <a:r>
              <a:rPr lang="hu-HU" dirty="0" err="1"/>
              <a:t>frame</a:t>
            </a:r>
            <a:r>
              <a:rPr lang="hu-HU" dirty="0"/>
              <a:t>) végrehajtását vezérli, az alja a belépési pont.</a:t>
            </a:r>
          </a:p>
          <a:p>
            <a:pPr lvl="1"/>
            <a:r>
              <a:rPr lang="hu-HU" dirty="0"/>
              <a:t>Kértékelő, vagy adat verem (</a:t>
            </a:r>
            <a:r>
              <a:rPr lang="hu-HU" dirty="0" err="1"/>
              <a:t>evaluation</a:t>
            </a:r>
            <a:r>
              <a:rPr lang="hu-HU" dirty="0"/>
              <a:t>, vagy </a:t>
            </a:r>
            <a:r>
              <a:rPr lang="hu-HU" dirty="0" err="1"/>
              <a:t>data</a:t>
            </a:r>
            <a:r>
              <a:rPr lang="hu-HU" dirty="0"/>
              <a:t> </a:t>
            </a:r>
            <a:r>
              <a:rPr lang="hu-HU" dirty="0" err="1"/>
              <a:t>stack</a:t>
            </a:r>
            <a:r>
              <a:rPr lang="hu-HU" dirty="0"/>
              <a:t>)</a:t>
            </a:r>
          </a:p>
          <a:p>
            <a:pPr lvl="2"/>
            <a:r>
              <a:rPr lang="hu-HU" dirty="0"/>
              <a:t>Minden híváshoz bekerül egy elem ebbe a verembe, és itt hajtódnak </a:t>
            </a:r>
            <a:r>
              <a:rPr lang="hu-HU" dirty="0" err="1"/>
              <a:t>gére</a:t>
            </a:r>
            <a:r>
              <a:rPr lang="hu-HU" dirty="0"/>
              <a:t> az utasítások.</a:t>
            </a:r>
          </a:p>
          <a:p>
            <a:pPr lvl="1"/>
            <a:r>
              <a:rPr lang="hu-HU" dirty="0"/>
              <a:t>Blokk verem (</a:t>
            </a:r>
            <a:r>
              <a:rPr lang="hu-HU" dirty="0" err="1"/>
              <a:t>block</a:t>
            </a:r>
            <a:r>
              <a:rPr lang="hu-HU" dirty="0"/>
              <a:t> </a:t>
            </a:r>
            <a:r>
              <a:rPr lang="hu-HU" dirty="0" err="1"/>
              <a:t>stack</a:t>
            </a:r>
            <a:r>
              <a:rPr lang="hu-HU" dirty="0"/>
              <a:t>)</a:t>
            </a:r>
          </a:p>
          <a:p>
            <a:pPr lvl="2"/>
            <a:r>
              <a:rPr lang="hu-HU" dirty="0"/>
              <a:t>A vezérlő struktúrák végrehajtása, pl.: </a:t>
            </a:r>
            <a:r>
              <a:rPr lang="hu-HU" dirty="0" err="1"/>
              <a:t>with</a:t>
            </a:r>
            <a:r>
              <a:rPr lang="hu-HU" dirty="0"/>
              <a:t>, </a:t>
            </a:r>
            <a:r>
              <a:rPr lang="hu-HU" dirty="0" err="1"/>
              <a:t>try</a:t>
            </a:r>
            <a:r>
              <a:rPr lang="hu-HU" dirty="0"/>
              <a:t>, </a:t>
            </a:r>
            <a:r>
              <a:rPr lang="hu-HU" dirty="0" err="1"/>
              <a:t>break</a:t>
            </a:r>
            <a:r>
              <a:rPr lang="hu-HU" dirty="0"/>
              <a:t>, </a:t>
            </a:r>
            <a:r>
              <a:rPr lang="hu-HU" dirty="0" err="1"/>
              <a:t>continue</a:t>
            </a:r>
            <a:r>
              <a:rPr lang="hu-HU" dirty="0"/>
              <a:t>, </a:t>
            </a:r>
            <a:r>
              <a:rPr lang="hu-HU" dirty="0" err="1"/>
              <a:t>stb</a:t>
            </a:r>
            <a:endParaRPr lang="hu-HU" dirty="0"/>
          </a:p>
          <a:p>
            <a:r>
              <a:rPr lang="hu-HU" dirty="0"/>
              <a:t>A byte kód végrehajtása többnyire a kiértékelő veremben zajlik.</a:t>
            </a:r>
          </a:p>
          <a:p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F04D47F-8684-2E99-C7B7-B8BB5A2A8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42077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F30A5B4-BEBE-2D99-E5E6-122F15CC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Példa byte </a:t>
            </a:r>
            <a:r>
              <a:rPr lang="hu-HU" dirty="0" err="1"/>
              <a:t>code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5AC8B0-D17A-75B3-9CDD-4290BBA80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7254"/>
            <a:ext cx="10515600" cy="484909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hu-HU" b="1" i="1" dirty="0" err="1"/>
              <a:t>def</a:t>
            </a:r>
            <a:r>
              <a:rPr lang="hu-HU" b="1" i="1" dirty="0"/>
              <a:t> fun1(variable1, 42, variable2)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dirty="0"/>
              <a:t>LOAD_NAME 1 utasításra fordul, ami a függvény objektumot a kiértékelő verem tetejére rakja</a:t>
            </a:r>
          </a:p>
          <a:p>
            <a:pPr marL="0" indent="0">
              <a:buNone/>
            </a:pPr>
            <a:r>
              <a:rPr lang="hu-HU" dirty="0"/>
              <a:t>LOAD_NAME 2 ez a paraméterét rakja a kiértékelési verem tetejére</a:t>
            </a:r>
          </a:p>
          <a:p>
            <a:pPr marL="0" indent="0">
              <a:buNone/>
            </a:pPr>
            <a:r>
              <a:rPr lang="hu-HU" dirty="0"/>
              <a:t>LOAD_CONST 3 a kiértékelést követően a függvény konstans paraméterét (42) rakja a kiértékelési verem tetejére.</a:t>
            </a:r>
          </a:p>
          <a:p>
            <a:pPr marL="0" indent="0">
              <a:buNone/>
            </a:pPr>
            <a:r>
              <a:rPr lang="hu-HU" dirty="0"/>
              <a:t>LOAD_NAME 4 ez a függvény második paraméterét rakja a kiértékelési verem tetejére</a:t>
            </a:r>
          </a:p>
          <a:p>
            <a:pPr marL="0" indent="0">
              <a:buNone/>
            </a:pPr>
            <a:r>
              <a:rPr lang="hu-HU" dirty="0"/>
              <a:t>CALL_FUNCTION_W - kulcsszavas paramétereknél</a:t>
            </a:r>
          </a:p>
          <a:p>
            <a:pPr marL="0" indent="0">
              <a:buNone/>
            </a:pPr>
            <a:r>
              <a:rPr lang="hu-HU" dirty="0"/>
              <a:t>CALL_FUNCTION_EX – kicsomagolandó paramétereknél, stb.</a:t>
            </a:r>
          </a:p>
          <a:p>
            <a:pPr marL="0" indent="0">
              <a:buNone/>
            </a:pPr>
            <a:endParaRPr lang="hu-HU" dirty="0"/>
          </a:p>
          <a:p>
            <a:pPr marL="0" indent="0">
              <a:buNone/>
            </a:pPr>
            <a:r>
              <a:rPr lang="hu-HU" b="1" u="sng" dirty="0" err="1"/>
              <a:t>dis</a:t>
            </a:r>
            <a:r>
              <a:rPr lang="hu-HU" b="1" dirty="0"/>
              <a:t> </a:t>
            </a:r>
            <a:r>
              <a:rPr lang="hu-HU" b="1" dirty="0" err="1"/>
              <a:t>module</a:t>
            </a:r>
            <a:r>
              <a:rPr lang="hu-HU" b="1" dirty="0"/>
              <a:t> - </a:t>
            </a:r>
            <a:r>
              <a:rPr lang="hu-HU" b="0" i="0" dirty="0">
                <a:solidFill>
                  <a:srgbClr val="000000"/>
                </a:solidFill>
                <a:effectLst/>
                <a:latin typeface="Red Hat Text"/>
              </a:rPr>
              <a:t>Python standard </a:t>
            </a:r>
            <a:r>
              <a:rPr lang="hu-HU" b="0" i="0" dirty="0" err="1">
                <a:solidFill>
                  <a:srgbClr val="000000"/>
                </a:solidFill>
                <a:effectLst/>
                <a:latin typeface="Red Hat Text"/>
              </a:rPr>
              <a:t>library</a:t>
            </a:r>
            <a:r>
              <a:rPr lang="hu-HU" b="0" i="0" dirty="0">
                <a:solidFill>
                  <a:srgbClr val="000000"/>
                </a:solidFill>
                <a:effectLst/>
                <a:latin typeface="Red Hat Text"/>
              </a:rPr>
              <a:t>, </a:t>
            </a:r>
            <a:r>
              <a:rPr lang="hu-HU" b="0" i="0" dirty="0" err="1">
                <a:solidFill>
                  <a:srgbClr val="000000"/>
                </a:solidFill>
                <a:effectLst/>
                <a:latin typeface="Red Hat Text"/>
              </a:rPr>
              <a:t>disassembler</a:t>
            </a:r>
            <a:r>
              <a:rPr lang="hu-HU" b="0" i="0" dirty="0">
                <a:solidFill>
                  <a:srgbClr val="000000"/>
                </a:solidFill>
                <a:effectLst/>
                <a:latin typeface="Red Hat Text"/>
              </a:rPr>
              <a:t> -&gt; human-</a:t>
            </a:r>
            <a:r>
              <a:rPr lang="hu-HU" b="0" i="0" dirty="0" err="1">
                <a:solidFill>
                  <a:srgbClr val="000000"/>
                </a:solidFill>
                <a:effectLst/>
                <a:latin typeface="Red Hat Text"/>
              </a:rPr>
              <a:t>readable</a:t>
            </a:r>
            <a:r>
              <a:rPr lang="hu-HU" b="0" i="0" dirty="0">
                <a:solidFill>
                  <a:srgbClr val="000000"/>
                </a:solidFill>
                <a:effectLst/>
                <a:latin typeface="Red Hat Text"/>
              </a:rPr>
              <a:t> version</a:t>
            </a:r>
          </a:p>
          <a:p>
            <a:pPr marL="0" indent="0">
              <a:buNone/>
            </a:pPr>
            <a:r>
              <a:rPr lang="hu-HU" dirty="0">
                <a:solidFill>
                  <a:srgbClr val="000000"/>
                </a:solidFill>
                <a:latin typeface="Red Hat Text"/>
              </a:rPr>
              <a:t>(</a:t>
            </a:r>
            <a:r>
              <a:rPr lang="hu-HU" dirty="0">
                <a:solidFill>
                  <a:srgbClr val="000000"/>
                </a:solidFill>
                <a:latin typeface="Red Hat Text"/>
                <a:hlinkClick r:id="rId2"/>
              </a:rPr>
              <a:t>https://docs.python.org/3/library/dis.html</a:t>
            </a:r>
            <a:r>
              <a:rPr lang="hu-HU" dirty="0">
                <a:solidFill>
                  <a:srgbClr val="000000"/>
                </a:solidFill>
                <a:latin typeface="Red Hat Text"/>
              </a:rPr>
              <a:t>)</a:t>
            </a:r>
          </a:p>
          <a:p>
            <a:pPr marL="0" indent="0">
              <a:buNone/>
            </a:pPr>
            <a:endParaRPr lang="hu-HU" b="1" dirty="0">
              <a:solidFill>
                <a:srgbClr val="000000"/>
              </a:solidFill>
              <a:latin typeface="Red Hat Text"/>
            </a:endParaRPr>
          </a:p>
          <a:p>
            <a:pPr marL="0" indent="0">
              <a:buNone/>
            </a:pPr>
            <a:r>
              <a:rPr lang="hu-HU" b="0" i="0" dirty="0">
                <a:solidFill>
                  <a:srgbClr val="222222"/>
                </a:solidFill>
                <a:effectLst/>
                <a:latin typeface="Red Hat Mono"/>
              </a:rPr>
              <a:t>import </a:t>
            </a:r>
            <a:r>
              <a:rPr lang="hu-HU" b="0" i="0" dirty="0" err="1">
                <a:solidFill>
                  <a:srgbClr val="222222"/>
                </a:solidFill>
                <a:effectLst/>
                <a:latin typeface="Red Hat Mono"/>
              </a:rPr>
              <a:t>dis</a:t>
            </a:r>
            <a:r>
              <a:rPr lang="hu-HU" b="0" i="0" dirty="0">
                <a:solidFill>
                  <a:srgbClr val="222222"/>
                </a:solidFill>
                <a:effectLst/>
                <a:latin typeface="Red Hat Mono"/>
              </a:rPr>
              <a:t> </a:t>
            </a:r>
            <a:r>
              <a:rPr lang="hu-HU" b="0" i="0" dirty="0" err="1">
                <a:solidFill>
                  <a:srgbClr val="222222"/>
                </a:solidFill>
                <a:effectLst/>
                <a:latin typeface="Red Hat Mono"/>
              </a:rPr>
              <a:t>dis.dis</a:t>
            </a:r>
            <a:r>
              <a:rPr lang="hu-HU" b="0" i="0" dirty="0">
                <a:solidFill>
                  <a:srgbClr val="222222"/>
                </a:solidFill>
                <a:effectLst/>
                <a:latin typeface="Red Hat Mono"/>
              </a:rPr>
              <a:t>(</a:t>
            </a:r>
            <a:r>
              <a:rPr lang="hu-HU" dirty="0" err="1">
                <a:solidFill>
                  <a:srgbClr val="222222"/>
                </a:solidFill>
                <a:latin typeface="Red Hat Mono"/>
              </a:rPr>
              <a:t>func</a:t>
            </a:r>
            <a:r>
              <a:rPr lang="hu-HU" b="0" i="0" dirty="0">
                <a:solidFill>
                  <a:srgbClr val="222222"/>
                </a:solidFill>
                <a:effectLst/>
                <a:latin typeface="Red Hat Mono"/>
              </a:rPr>
              <a:t>), amennyiben van egy </a:t>
            </a:r>
            <a:r>
              <a:rPr lang="hu-HU" dirty="0" err="1">
                <a:solidFill>
                  <a:srgbClr val="222222"/>
                </a:solidFill>
                <a:latin typeface="Red Hat Mono"/>
              </a:rPr>
              <a:t>func</a:t>
            </a:r>
            <a:r>
              <a:rPr lang="hu-HU" b="0" i="0" dirty="0">
                <a:solidFill>
                  <a:srgbClr val="222222"/>
                </a:solidFill>
                <a:effectLst/>
                <a:latin typeface="Red Hat Mono"/>
              </a:rPr>
              <a:t>() függvényed</a:t>
            </a:r>
            <a:endParaRPr lang="hu-HU" b="1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AC28E18-3D78-8723-4161-CC3FB92E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4904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FEBA3EE-E3CD-F24B-832D-9295D30A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Byte </a:t>
            </a:r>
            <a:r>
              <a:rPr lang="hu-HU" dirty="0" err="1"/>
              <a:t>code</a:t>
            </a:r>
            <a:r>
              <a:rPr lang="hu-HU" dirty="0"/>
              <a:t> megtekintése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4DCBC08-0422-2977-A7F9-A8873F853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622890" cy="237458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b="0" i="1" dirty="0">
                <a:solidFill>
                  <a:srgbClr val="CE89E2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dirty="0" err="1">
                <a:solidFill>
                  <a:srgbClr val="25E266"/>
                </a:solidFill>
                <a:effectLst/>
                <a:latin typeface="Menlo" panose="020B0609030804020204" pitchFamily="49" charset="0"/>
              </a:rPr>
              <a:t>dis</a:t>
            </a:r>
            <a:endParaRPr lang="hu-HU" b="0" dirty="0">
              <a:solidFill>
                <a:srgbClr val="25E266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hu-HU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hu-HU" b="0" dirty="0" err="1">
                <a:solidFill>
                  <a:srgbClr val="CE89E2"/>
                </a:solidFill>
                <a:effectLst/>
                <a:latin typeface="Menlo" panose="020B0609030804020204" pitchFamily="49" charset="0"/>
              </a:rPr>
              <a:t>def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hu-HU" b="0" i="1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param1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):</a:t>
            </a:r>
          </a:p>
          <a:p>
            <a:pPr marL="0" indent="0">
              <a:buNone/>
            </a:pPr>
            <a:r>
              <a:rPr lang="hu-HU" b="0" i="1" dirty="0">
                <a:solidFill>
                  <a:srgbClr val="CE89E2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hu-HU" b="0" i="1" dirty="0" err="1">
                <a:solidFill>
                  <a:srgbClr val="CE89E2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hu-HU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hu-HU" b="0" i="1" dirty="0">
                <a:solidFill>
                  <a:srgbClr val="96CEFF"/>
                </a:solidFill>
                <a:effectLst/>
                <a:latin typeface="Menlo" panose="020B0609030804020204" pitchFamily="49" charset="0"/>
              </a:rPr>
              <a:t>param1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b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</a:br>
            <a:r>
              <a:rPr lang="hu-HU" b="0" dirty="0" err="1">
                <a:solidFill>
                  <a:srgbClr val="25E266"/>
                </a:solidFill>
                <a:effectLst/>
                <a:latin typeface="Menlo" panose="020B0609030804020204" pitchFamily="49" charset="0"/>
              </a:rPr>
              <a:t>dis</a:t>
            </a:r>
            <a:r>
              <a:rPr lang="hu-HU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hu-HU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dis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hu-HU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func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hu-HU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312F097-6B7B-AB37-CBAA-5B705DB8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8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5C6DCFE-69C3-2B86-F2BB-7B2888785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536" y="4119927"/>
            <a:ext cx="8247592" cy="1979422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AC302406-675A-3C30-C87D-E2AF9918BB09}"/>
              </a:ext>
            </a:extLst>
          </p:cNvPr>
          <p:cNvSpPr txBox="1"/>
          <p:nvPr/>
        </p:nvSpPr>
        <p:spPr>
          <a:xfrm>
            <a:off x="5330651" y="1763023"/>
            <a:ext cx="6099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b="1" dirty="0">
                <a:effectLst/>
                <a:latin typeface="Menlo" panose="020B0609030804020204" pitchFamily="49" charset="0"/>
              </a:rPr>
              <a:t>https://</a:t>
            </a:r>
            <a:r>
              <a:rPr lang="hu-HU" b="1" dirty="0" err="1">
                <a:effectLst/>
                <a:latin typeface="Menlo" panose="020B0609030804020204" pitchFamily="49" charset="0"/>
              </a:rPr>
              <a:t>docs.python.org</a:t>
            </a:r>
            <a:r>
              <a:rPr lang="hu-HU" b="1" dirty="0">
                <a:effectLst/>
                <a:latin typeface="Menlo" panose="020B0609030804020204" pitchFamily="49" charset="0"/>
              </a:rPr>
              <a:t>/3/</a:t>
            </a:r>
            <a:r>
              <a:rPr lang="hu-HU" b="1" dirty="0" err="1">
                <a:effectLst/>
                <a:latin typeface="Menlo" panose="020B0609030804020204" pitchFamily="49" charset="0"/>
              </a:rPr>
              <a:t>library</a:t>
            </a:r>
            <a:r>
              <a:rPr lang="hu-HU" b="1" dirty="0">
                <a:effectLst/>
                <a:latin typeface="Menlo" panose="020B0609030804020204" pitchFamily="49" charset="0"/>
              </a:rPr>
              <a:t>/</a:t>
            </a:r>
            <a:r>
              <a:rPr lang="hu-HU" b="1" dirty="0" err="1">
                <a:effectLst/>
                <a:latin typeface="Menlo" panose="020B0609030804020204" pitchFamily="49" charset="0"/>
              </a:rPr>
              <a:t>dis.html</a:t>
            </a:r>
            <a:endParaRPr lang="hu-HU" b="1" dirty="0"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229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9D2544-6474-ADDF-75D4-D670780E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ismerjük meg a byte </a:t>
            </a:r>
            <a:r>
              <a:rPr lang="hu-HU" dirty="0" err="1"/>
              <a:t>code</a:t>
            </a:r>
            <a:r>
              <a:rPr lang="hu-HU" dirty="0"/>
              <a:t>-ot?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571C128-5776-78D3-87C1-93146033C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91" y="1825624"/>
            <a:ext cx="11102009" cy="5032375"/>
          </a:xfrm>
        </p:spPr>
        <p:txBody>
          <a:bodyPr>
            <a:normAutofit fontScale="92500" lnSpcReduction="10000"/>
          </a:bodyPr>
          <a:lstStyle/>
          <a:p>
            <a:r>
              <a:rPr lang="hu-HU" dirty="0">
                <a:solidFill>
                  <a:srgbClr val="000000"/>
                </a:solidFill>
                <a:latin typeface="Red Hat Text"/>
              </a:rPr>
              <a:t>B</a:t>
            </a:r>
            <a:r>
              <a:rPr lang="hu-HU" b="0" i="0" dirty="0">
                <a:solidFill>
                  <a:srgbClr val="000000"/>
                </a:solidFill>
                <a:effectLst/>
                <a:latin typeface="Red Hat Text"/>
              </a:rPr>
              <a:t>izonyos konstrukciók miért gyorsabbak, mint mások? </a:t>
            </a:r>
          </a:p>
          <a:p>
            <a:r>
              <a:rPr lang="hu-HU" dirty="0">
                <a:solidFill>
                  <a:srgbClr val="000000"/>
                </a:solidFill>
                <a:latin typeface="Red Hat Text"/>
              </a:rPr>
              <a:t>M</a:t>
            </a:r>
            <a:r>
              <a:rPr lang="hu-HU" b="0" i="0" dirty="0">
                <a:solidFill>
                  <a:srgbClr val="000000"/>
                </a:solidFill>
                <a:effectLst/>
                <a:latin typeface="Red Hat Text"/>
              </a:rPr>
              <a:t>iért gyorsabb a </a:t>
            </a:r>
            <a:r>
              <a:rPr lang="hu-HU" dirty="0"/>
              <a:t>{}</a:t>
            </a:r>
            <a:r>
              <a:rPr lang="hu-HU" b="0" i="0" dirty="0">
                <a:solidFill>
                  <a:srgbClr val="000000"/>
                </a:solidFill>
                <a:effectLst/>
                <a:latin typeface="Red Hat Text"/>
              </a:rPr>
              <a:t>, mint </a:t>
            </a:r>
            <a:r>
              <a:rPr lang="hu-HU" dirty="0" err="1"/>
              <a:t>dict</a:t>
            </a:r>
            <a:r>
              <a:rPr lang="hu-HU" dirty="0"/>
              <a:t>()</a:t>
            </a:r>
            <a:r>
              <a:rPr lang="hu-HU" b="0" i="0" dirty="0">
                <a:solidFill>
                  <a:srgbClr val="000000"/>
                </a:solidFill>
                <a:effectLst/>
                <a:latin typeface="Red Hat Text"/>
              </a:rPr>
              <a:t>? </a:t>
            </a:r>
          </a:p>
          <a:p>
            <a:pPr marL="0" indent="0">
              <a:buNone/>
            </a:pPr>
            <a:r>
              <a:rPr lang="hu-HU" b="0" dirty="0" err="1">
                <a:solidFill>
                  <a:srgbClr val="25E266"/>
                </a:solidFill>
                <a:effectLst/>
                <a:latin typeface="Menlo" panose="020B0609030804020204" pitchFamily="49" charset="0"/>
              </a:rPr>
              <a:t>dis</a:t>
            </a:r>
            <a:r>
              <a:rPr lang="hu-HU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hu-HU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dis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hu-HU" b="0" dirty="0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hu-HU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{}</a:t>
            </a:r>
            <a:r>
              <a:rPr lang="hu-HU" b="0" dirty="0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hu-HU" b="0" dirty="0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hu-HU" b="0" dirty="0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"------------- </a:t>
            </a:r>
            <a:r>
              <a:rPr lang="hu-HU" b="0" dirty="0" err="1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vs</a:t>
            </a:r>
            <a:r>
              <a:rPr lang="hu-HU" b="0" dirty="0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 -------------"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hu-HU" b="0" dirty="0" err="1">
                <a:solidFill>
                  <a:srgbClr val="25E266"/>
                </a:solidFill>
                <a:effectLst/>
                <a:latin typeface="Menlo" panose="020B0609030804020204" pitchFamily="49" charset="0"/>
              </a:rPr>
              <a:t>dis</a:t>
            </a:r>
            <a:r>
              <a:rPr lang="hu-HU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hu-HU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dis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hu-HU" b="0" dirty="0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hu-HU" b="0" dirty="0" err="1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dict</a:t>
            </a:r>
            <a:r>
              <a:rPr lang="hu-HU" b="0" dirty="0">
                <a:solidFill>
                  <a:srgbClr val="E6B16D"/>
                </a:solidFill>
                <a:effectLst/>
                <a:latin typeface="Menlo" panose="020B0609030804020204" pitchFamily="49" charset="0"/>
              </a:rPr>
              <a:t>()"</a:t>
            </a:r>
            <a:r>
              <a:rPr lang="hu-HU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hu-HU" dirty="0">
              <a:solidFill>
                <a:srgbClr val="000000"/>
              </a:solidFill>
              <a:latin typeface="Red Hat Text"/>
            </a:endParaRPr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endParaRPr lang="hu-HU" sz="2400" dirty="0"/>
          </a:p>
          <a:p>
            <a:pPr marL="0" indent="0">
              <a:buNone/>
            </a:pPr>
            <a:r>
              <a:rPr lang="hu-HU" sz="2400" dirty="0"/>
              <a:t>https://</a:t>
            </a:r>
            <a:r>
              <a:rPr lang="hu-HU" sz="2400" dirty="0" err="1"/>
              <a:t>opensource.com</a:t>
            </a:r>
            <a:r>
              <a:rPr lang="hu-HU" sz="2400" dirty="0"/>
              <a:t>/</a:t>
            </a:r>
            <a:r>
              <a:rPr lang="hu-HU" sz="2400" dirty="0" err="1"/>
              <a:t>article</a:t>
            </a:r>
            <a:r>
              <a:rPr lang="hu-HU" sz="2400" dirty="0"/>
              <a:t>/18/4/</a:t>
            </a:r>
            <a:r>
              <a:rPr lang="hu-HU" sz="2400" dirty="0" err="1"/>
              <a:t>introduction-python-bytecode</a:t>
            </a:r>
            <a:endParaRPr lang="hu-HU" sz="2400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A9A3783-A792-40E9-D5E1-81C053EB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9</a:t>
            </a:fld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3DE2B69-1EA2-D424-D0ED-90F127F09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965" y="3651813"/>
            <a:ext cx="7686259" cy="26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600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6735</TotalTime>
  <Words>2480</Words>
  <Application>Microsoft Macintosh PowerPoint</Application>
  <PresentationFormat>Szélesvásznú</PresentationFormat>
  <Paragraphs>369</Paragraphs>
  <Slides>32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47" baseType="lpstr">
      <vt:lpstr>-apple-system</vt:lpstr>
      <vt:lpstr>Aptos</vt:lpstr>
      <vt:lpstr>Aptos Display</vt:lpstr>
      <vt:lpstr>Arial</vt:lpstr>
      <vt:lpstr>Calibri</vt:lpstr>
      <vt:lpstr>Consolas</vt:lpstr>
      <vt:lpstr>Garamond</vt:lpstr>
      <vt:lpstr>Lato</vt:lpstr>
      <vt:lpstr>Menlo</vt:lpstr>
      <vt:lpstr>Red Hat Mono</vt:lpstr>
      <vt:lpstr>Red Hat Text</vt:lpstr>
      <vt:lpstr>Symbol</vt:lpstr>
      <vt:lpstr>Times New Roman</vt:lpstr>
      <vt:lpstr>Wingdings</vt:lpstr>
      <vt:lpstr>Office-téma</vt:lpstr>
      <vt:lpstr>2. Előadás Python kurzus</vt:lpstr>
      <vt:lpstr>2. Előadás tematikája              Adattípusok és változók</vt:lpstr>
      <vt:lpstr>1. Interpreter – compiler </vt:lpstr>
      <vt:lpstr>Byte kód</vt:lpstr>
      <vt:lpstr>CPython</vt:lpstr>
      <vt:lpstr>CPython verem típusok</vt:lpstr>
      <vt:lpstr>Példa byte code</vt:lpstr>
      <vt:lpstr>Byte code megtekintése </vt:lpstr>
      <vt:lpstr>Miért ismerjük meg a byte code-ot?</vt:lpstr>
      <vt:lpstr>Előnyök - hátrányok</vt:lpstr>
      <vt:lpstr>Csomag fordítás MacOS/ Linux</vt:lpstr>
      <vt:lpstr>EXE készítése Windows</vt:lpstr>
      <vt:lpstr>PowerPoint-bemutató</vt:lpstr>
      <vt:lpstr>2. Változók létrehozása és használata</vt:lpstr>
      <vt:lpstr>A változók jellemzői Pythonban</vt:lpstr>
      <vt:lpstr>Type check ("We're all consenting adults here")</vt:lpstr>
      <vt:lpstr>Változónevek</vt:lpstr>
      <vt:lpstr>Értékadás</vt:lpstr>
      <vt:lpstr>3. Alapvető adattípusok</vt:lpstr>
      <vt:lpstr>Adattípusok csoportosítása</vt:lpstr>
      <vt:lpstr>Aritmetikai műveletek:</vt:lpstr>
      <vt:lpstr>Stringműveletek</vt:lpstr>
      <vt:lpstr>Listaműveletek</vt:lpstr>
      <vt:lpstr>Példák listaműveletekre</vt:lpstr>
      <vt:lpstr>Lista kezelése</vt:lpstr>
      <vt:lpstr>Lista metódusok</vt:lpstr>
      <vt:lpstr>PowerPoint-bemutató</vt:lpstr>
      <vt:lpstr>5. Alapvető ki- és bemeneti műveletek</vt:lpstr>
      <vt:lpstr>print()</vt:lpstr>
      <vt:lpstr>Input</vt:lpstr>
      <vt:lpstr>Összegzés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Előadás Python kurzus</dc:title>
  <dc:creator>Horváthné Hadobás Olga Erzsébet</dc:creator>
  <cp:lastModifiedBy>Király Roland</cp:lastModifiedBy>
  <cp:revision>162</cp:revision>
  <dcterms:created xsi:type="dcterms:W3CDTF">2024-09-07T08:28:49Z</dcterms:created>
  <dcterms:modified xsi:type="dcterms:W3CDTF">2025-02-18T21:44:13Z</dcterms:modified>
</cp:coreProperties>
</file>