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459" r:id="rId4"/>
    <p:sldId id="460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22" r:id="rId15"/>
    <p:sldId id="470" r:id="rId16"/>
    <p:sldId id="382" r:id="rId17"/>
    <p:sldId id="423" r:id="rId18"/>
    <p:sldId id="424" r:id="rId19"/>
    <p:sldId id="425" r:id="rId20"/>
    <p:sldId id="426" r:id="rId21"/>
    <p:sldId id="390" r:id="rId22"/>
    <p:sldId id="427" r:id="rId23"/>
    <p:sldId id="428" r:id="rId24"/>
    <p:sldId id="429" r:id="rId25"/>
    <p:sldId id="430" r:id="rId26"/>
    <p:sldId id="431" r:id="rId27"/>
    <p:sldId id="432" r:id="rId28"/>
    <p:sldId id="440" r:id="rId29"/>
    <p:sldId id="434" r:id="rId30"/>
    <p:sldId id="435" r:id="rId31"/>
    <p:sldId id="433" r:id="rId32"/>
    <p:sldId id="436" r:id="rId33"/>
    <p:sldId id="441" r:id="rId34"/>
    <p:sldId id="437" r:id="rId35"/>
    <p:sldId id="445" r:id="rId36"/>
    <p:sldId id="443" r:id="rId37"/>
    <p:sldId id="444" r:id="rId38"/>
    <p:sldId id="448" r:id="rId39"/>
    <p:sldId id="272" r:id="rId4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045A5-049B-4789-BE49-C75D8C936797}" type="datetimeFigureOut">
              <a:rPr lang="hu-HU" smtClean="0"/>
              <a:t>2025. 10. 22.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04B8B-0ADA-43E3-95A8-299093CE71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431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4B8F87-CA03-8599-70CB-6CB9B88E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C38049E-7F86-248F-D6FC-E717BC30F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0A2E2C9-940E-2FD7-2BCB-66654124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2630-8D9B-49ED-8304-99ED43C14D1B}" type="datetime1">
              <a:rPr lang="hu-HU" smtClean="0"/>
              <a:t>2025. 10. 22.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4CE792-BD6E-50B5-F2D6-B025620E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A51998F-CA20-8E7D-90EF-6752D058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165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3110DB-B9E5-B48B-5F7C-219161F4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7E0359C-2A2F-CE0C-97EA-F891B5B95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2B0744-7828-8E9F-5A2B-10840C0F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6CAF-4114-45C4-8AE3-5053CDEDC128}" type="datetime1">
              <a:rPr lang="hu-HU" smtClean="0"/>
              <a:t>2025. 10. 22.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9C4EC4-39FF-9843-3785-54F2CBD7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18ABBA-06B0-BD09-46F1-0ACDB690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578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9C2F8B8-6081-7F03-2F27-793FAC957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BEB6E7C-53CC-5A31-19D5-C12ABB908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C20D2E-A1EA-05E2-B472-86E6842A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4E77-6D37-4074-947B-10B2C0705808}" type="datetime1">
              <a:rPr lang="hu-HU" smtClean="0"/>
              <a:t>2025. 10. 22.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887DBA-0405-F65A-DB5A-0A894BA1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2209A9-54C1-96B2-F67C-9CAA29D9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939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95B8D2-9B5E-266E-A442-0C88EAE8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75B59B-F832-C75F-3C41-1EF0C9AE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16F2EC0-8228-9016-01C3-B2DC123C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E28C-ED12-4CED-A1AB-ABCB6F004056}" type="datetime1">
              <a:rPr lang="hu-HU" smtClean="0"/>
              <a:t>2025. 10. 22.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479F76-F78C-3A7D-79F0-36C9FBBE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9F0D6D-C623-253C-B6F8-F5B14744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2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925B71-C462-46CE-BC80-E396ABFE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6FC2D32-66B8-1060-6AEC-8D9BB30F9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781FE1-0280-00B8-15F2-F70B336B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7534-9F68-4B15-8C95-5C92175DF33C}" type="datetime1">
              <a:rPr lang="hu-HU" smtClean="0"/>
              <a:t>2025. 10. 22.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A7771-7292-03F4-AC25-B700E4A8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6258EC-7405-FE8E-DE7A-82884344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22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C0CCBA-964B-394B-98E9-35A63CB2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BF89DA-CBB9-33A2-7DCE-F97A05687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84267A0-5C9B-C542-4C1A-C36680366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514983A-4401-B069-74B4-7100A5DE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0236-4D97-464D-93BF-D0544C34FE7E}" type="datetime1">
              <a:rPr lang="hu-HU" smtClean="0"/>
              <a:t>2025. 10. 22.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C2DE439-D838-7FAF-6795-CC8BBF4A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04FAEF4-B348-9DBE-B770-D4870FF6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774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9CB71E-8ED9-DE5A-BDE4-912E8207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B63C21-756A-EFDD-86DD-F51C14D26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9E9A32A-B62E-EA20-8C42-16E1A252B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9082291-FD74-B10C-771A-F0E560F5B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A600300-1AE5-10E6-7584-37F9B9EFD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9750E59-3BFB-B0E3-6835-F49C0A09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48F6-8FD4-4EB8-B499-F11CBDA24D75}" type="datetime1">
              <a:rPr lang="hu-HU" smtClean="0"/>
              <a:t>2025. 10. 22.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B6CAC49-0CCF-1DC6-FD9B-C785215A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EDA9D38-F741-2564-F7E8-1ED2A15C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152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376130-4ACA-B773-AEF6-0E76F706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FE3357C-964D-4B89-ED09-D03F7930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A55D-31D0-4E88-82C0-E222E4262618}" type="datetime1">
              <a:rPr lang="hu-HU" smtClean="0"/>
              <a:t>2025. 10. 22.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79EE829-8195-F8C8-4BF8-0F145751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E873E1F-D7D3-4C63-C213-C582C481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470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B47E73B-41C9-CBF5-A96A-F2229B5A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DE50-10EB-4FC5-BFFC-DE2E4897F327}" type="datetime1">
              <a:rPr lang="hu-HU" smtClean="0"/>
              <a:t>2025. 10. 22.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1BAB9F5-D8BC-6FCE-FA2F-286B242C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EAFBE0F-9EF9-6BB9-736D-3BA1F952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37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ECBA29-C329-D473-E6C3-4C7F1294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C59E36-08C3-7699-3F4C-00FC6B35B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0A8E7A4-C9E6-303A-CFD0-8D7752FF1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F030EC3-8C40-D733-98DF-82298CC0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695A-6089-43F3-B813-0876336ED26C}" type="datetime1">
              <a:rPr lang="hu-HU" smtClean="0"/>
              <a:t>2025. 10. 22.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2A6D8E8-25AA-FCC1-24EB-9BB9EEDD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13AD1FA-57B8-3EB8-52CC-20712CE1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60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977E1F-4354-7173-BAF3-9C6914DC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685192B-2BFF-99F0-E4F9-4AC6292F9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87E273D-3A90-C3CF-7634-21329106B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039AA39-92D2-1059-2B56-AC11F289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A760-46EB-46DA-8894-A5AC5C0FC941}" type="datetime1">
              <a:rPr lang="hu-HU" smtClean="0"/>
              <a:t>2025. 10. 22.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B00B883-96CD-85D1-4096-4E808D35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306C5BE-3AD0-316E-79D5-D5A92144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903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685CE14-34D4-A133-B044-005F269E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C208165-E2A6-8386-CDD9-E458DB40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6EE347-974A-6D24-3FC8-A3A317AA8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BB4FB-C80A-476F-AB19-B8FB025A4681}" type="datetime1">
              <a:rPr lang="hu-HU" smtClean="0"/>
              <a:t>2025. 10. 22.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B52685-3823-0811-20A3-3C3B12F85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C58795-01BF-0BC6-868F-1E94C83C4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805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httpmessage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1D63188B-C92D-4606-95DB-0601ED0EC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2927A7B7-1B6D-432E-B2C4-E71C6C361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5">
            <a:extLst>
              <a:ext uri="{FF2B5EF4-FFF2-40B4-BE49-F238E27FC236}">
                <a16:creationId xmlns:a16="http://schemas.microsoft.com/office/drawing/2014/main" id="{E27DBEE0-99A4-4464-9371-C89D97E7A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7136182 w 12192000"/>
              <a:gd name="connsiteY1" fmla="*/ 0 h 6858000"/>
              <a:gd name="connsiteX2" fmla="*/ 7136182 w 12192000"/>
              <a:gd name="connsiteY2" fmla="*/ 335 h 6858000"/>
              <a:gd name="connsiteX3" fmla="*/ 7215619 w 12192000"/>
              <a:gd name="connsiteY3" fmla="*/ 2368586 h 6858000"/>
              <a:gd name="connsiteX4" fmla="*/ 7295436 w 12192000"/>
              <a:gd name="connsiteY4" fmla="*/ 3753611 h 6858000"/>
              <a:gd name="connsiteX5" fmla="*/ 7397299 w 12192000"/>
              <a:gd name="connsiteY5" fmla="*/ 4072305 h 6858000"/>
              <a:gd name="connsiteX6" fmla="*/ 7445569 w 12192000"/>
              <a:gd name="connsiteY6" fmla="*/ 4526719 h 6858000"/>
              <a:gd name="connsiteX7" fmla="*/ 7531468 w 12192000"/>
              <a:gd name="connsiteY7" fmla="*/ 5116854 h 6858000"/>
              <a:gd name="connsiteX8" fmla="*/ 7590760 w 12192000"/>
              <a:gd name="connsiteY8" fmla="*/ 5630249 h 6858000"/>
              <a:gd name="connsiteX9" fmla="*/ 7884185 w 12192000"/>
              <a:gd name="connsiteY9" fmla="*/ 5724081 h 6858000"/>
              <a:gd name="connsiteX10" fmla="*/ 8115655 w 12192000"/>
              <a:gd name="connsiteY10" fmla="*/ 5424488 h 6858000"/>
              <a:gd name="connsiteX11" fmla="*/ 8264267 w 12192000"/>
              <a:gd name="connsiteY11" fmla="*/ 5616845 h 6858000"/>
              <a:gd name="connsiteX12" fmla="*/ 8453928 w 12192000"/>
              <a:gd name="connsiteY12" fmla="*/ 5348754 h 6858000"/>
              <a:gd name="connsiteX13" fmla="*/ 8615844 w 12192000"/>
              <a:gd name="connsiteY13" fmla="*/ 5190580 h 6858000"/>
              <a:gd name="connsiteX14" fmla="*/ 8701363 w 12192000"/>
              <a:gd name="connsiteY14" fmla="*/ 4645684 h 6858000"/>
              <a:gd name="connsiteX15" fmla="*/ 8801704 w 12192000"/>
              <a:gd name="connsiteY15" fmla="*/ 4490862 h 6858000"/>
              <a:gd name="connsiteX16" fmla="*/ 8859097 w 12192000"/>
              <a:gd name="connsiteY16" fmla="*/ 4649036 h 6858000"/>
              <a:gd name="connsiteX17" fmla="*/ 8816528 w 12192000"/>
              <a:gd name="connsiteY17" fmla="*/ 5258608 h 6858000"/>
              <a:gd name="connsiteX18" fmla="*/ 8908507 w 12192000"/>
              <a:gd name="connsiteY18" fmla="*/ 5148354 h 6858000"/>
              <a:gd name="connsiteX19" fmla="*/ 9112612 w 12192000"/>
              <a:gd name="connsiteY19" fmla="*/ 4460032 h 6858000"/>
              <a:gd name="connsiteX20" fmla="*/ 9242220 w 12192000"/>
              <a:gd name="connsiteY20" fmla="*/ 4342071 h 6858000"/>
              <a:gd name="connsiteX21" fmla="*/ 9341422 w 12192000"/>
              <a:gd name="connsiteY21" fmla="*/ 4562911 h 6858000"/>
              <a:gd name="connsiteX22" fmla="*/ 9480152 w 12192000"/>
              <a:gd name="connsiteY22" fmla="*/ 5150031 h 6858000"/>
              <a:gd name="connsiteX23" fmla="*/ 9561110 w 12192000"/>
              <a:gd name="connsiteY23" fmla="*/ 4866524 h 6858000"/>
              <a:gd name="connsiteX24" fmla="*/ 9881520 w 12192000"/>
              <a:gd name="connsiteY24" fmla="*/ 4313922 h 6858000"/>
              <a:gd name="connsiteX25" fmla="*/ 10094366 w 12192000"/>
              <a:gd name="connsiteY25" fmla="*/ 4813241 h 6858000"/>
              <a:gd name="connsiteX26" fmla="*/ 10237276 w 12192000"/>
              <a:gd name="connsiteY26" fmla="*/ 4416132 h 6858000"/>
              <a:gd name="connsiteX27" fmla="*/ 10324315 w 12192000"/>
              <a:gd name="connsiteY27" fmla="*/ 4322299 h 6858000"/>
              <a:gd name="connsiteX28" fmla="*/ 10344080 w 12192000"/>
              <a:gd name="connsiteY28" fmla="*/ 4373907 h 6858000"/>
              <a:gd name="connsiteX29" fmla="*/ 10527280 w 12192000"/>
              <a:gd name="connsiteY29" fmla="*/ 3490211 h 6858000"/>
              <a:gd name="connsiteX30" fmla="*/ 10594174 w 12192000"/>
              <a:gd name="connsiteY30" fmla="*/ 3861183 h 6858000"/>
              <a:gd name="connsiteX31" fmla="*/ 11258180 w 12192000"/>
              <a:gd name="connsiteY31" fmla="*/ 1488576 h 6858000"/>
              <a:gd name="connsiteX32" fmla="*/ 11362322 w 12192000"/>
              <a:gd name="connsiteY32" fmla="*/ 0 h 6858000"/>
              <a:gd name="connsiteX33" fmla="*/ 12192000 w 12192000"/>
              <a:gd name="connsiteY33" fmla="*/ 0 h 6858000"/>
              <a:gd name="connsiteX34" fmla="*/ 12192000 w 12192000"/>
              <a:gd name="connsiteY34" fmla="*/ 6858000 h 6858000"/>
              <a:gd name="connsiteX35" fmla="*/ 0 w 12192000"/>
              <a:gd name="connsiteY3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7136182" y="0"/>
                </a:lnTo>
                <a:lnTo>
                  <a:pt x="7136182" y="335"/>
                </a:lnTo>
                <a:cubicBezTo>
                  <a:pt x="7149485" y="1194346"/>
                  <a:pt x="7215999" y="2368586"/>
                  <a:pt x="7215619" y="2368586"/>
                </a:cubicBezTo>
                <a:cubicBezTo>
                  <a:pt x="7215999" y="2370261"/>
                  <a:pt x="7261609" y="3524058"/>
                  <a:pt x="7295436" y="3753611"/>
                </a:cubicBezTo>
                <a:cubicBezTo>
                  <a:pt x="7329643" y="3986516"/>
                  <a:pt x="7366892" y="3841746"/>
                  <a:pt x="7397299" y="4072305"/>
                </a:cubicBezTo>
                <a:cubicBezTo>
                  <a:pt x="7410602" y="4226792"/>
                  <a:pt x="7396538" y="4381615"/>
                  <a:pt x="7445569" y="4526719"/>
                </a:cubicBezTo>
                <a:cubicBezTo>
                  <a:pt x="7442148" y="4749905"/>
                  <a:pt x="7507522" y="4896349"/>
                  <a:pt x="7531468" y="5116854"/>
                </a:cubicBezTo>
                <a:cubicBezTo>
                  <a:pt x="7542490" y="5292454"/>
                  <a:pt x="7518165" y="5467049"/>
                  <a:pt x="7590760" y="5630249"/>
                </a:cubicBezTo>
                <a:cubicBezTo>
                  <a:pt x="7648913" y="5755916"/>
                  <a:pt x="7723029" y="5854440"/>
                  <a:pt x="7884185" y="5724081"/>
                </a:cubicBezTo>
                <a:cubicBezTo>
                  <a:pt x="7883045" y="5562555"/>
                  <a:pt x="8152523" y="5586684"/>
                  <a:pt x="8115655" y="5424488"/>
                </a:cubicBezTo>
                <a:cubicBezTo>
                  <a:pt x="8237281" y="5459341"/>
                  <a:pt x="8173428" y="5573280"/>
                  <a:pt x="8264267" y="5616845"/>
                </a:cubicBezTo>
                <a:cubicBezTo>
                  <a:pt x="8342565" y="5535411"/>
                  <a:pt x="8290493" y="5372882"/>
                  <a:pt x="8453928" y="5348754"/>
                </a:cubicBezTo>
                <a:cubicBezTo>
                  <a:pt x="8621165" y="5384611"/>
                  <a:pt x="8603300" y="5278045"/>
                  <a:pt x="8615844" y="5190580"/>
                </a:cubicBezTo>
                <a:cubicBezTo>
                  <a:pt x="8640930" y="4983479"/>
                  <a:pt x="8661074" y="4848093"/>
                  <a:pt x="8701363" y="4645684"/>
                </a:cubicBezTo>
                <a:cubicBezTo>
                  <a:pt x="8712764" y="4595082"/>
                  <a:pt x="8689960" y="4479468"/>
                  <a:pt x="8801704" y="4490862"/>
                </a:cubicBezTo>
                <a:cubicBezTo>
                  <a:pt x="8887983" y="4501920"/>
                  <a:pt x="8855296" y="4593407"/>
                  <a:pt x="8859097" y="4649036"/>
                </a:cubicBezTo>
                <a:cubicBezTo>
                  <a:pt x="8892544" y="4963372"/>
                  <a:pt x="8818808" y="4944941"/>
                  <a:pt x="8816528" y="5258608"/>
                </a:cubicBezTo>
                <a:cubicBezTo>
                  <a:pt x="8816147" y="5271006"/>
                  <a:pt x="8871260" y="5282066"/>
                  <a:pt x="8908507" y="5148354"/>
                </a:cubicBezTo>
                <a:cubicBezTo>
                  <a:pt x="8981484" y="4884620"/>
                  <a:pt x="9068522" y="4676850"/>
                  <a:pt x="9112612" y="4460032"/>
                </a:cubicBezTo>
                <a:cubicBezTo>
                  <a:pt x="9165063" y="4506612"/>
                  <a:pt x="9210294" y="4296495"/>
                  <a:pt x="9242220" y="4342071"/>
                </a:cubicBezTo>
                <a:cubicBezTo>
                  <a:pt x="9257044" y="4418812"/>
                  <a:pt x="9283648" y="4492872"/>
                  <a:pt x="9341422" y="4562911"/>
                </a:cubicBezTo>
                <a:cubicBezTo>
                  <a:pt x="9391213" y="4774703"/>
                  <a:pt x="9336860" y="4972085"/>
                  <a:pt x="9480152" y="5150031"/>
                </a:cubicBezTo>
                <a:cubicBezTo>
                  <a:pt x="9480152" y="5150031"/>
                  <a:pt x="9482432" y="5095407"/>
                  <a:pt x="9561110" y="4866524"/>
                </a:cubicBezTo>
                <a:cubicBezTo>
                  <a:pt x="9624583" y="4682212"/>
                  <a:pt x="9705921" y="4777385"/>
                  <a:pt x="9881520" y="4313922"/>
                </a:cubicBezTo>
                <a:cubicBezTo>
                  <a:pt x="9929790" y="4492202"/>
                  <a:pt x="9821466" y="4720414"/>
                  <a:pt x="10094366" y="4813241"/>
                </a:cubicBezTo>
                <a:cubicBezTo>
                  <a:pt x="10147197" y="4677855"/>
                  <a:pt x="10106528" y="4511974"/>
                  <a:pt x="10237276" y="4416132"/>
                </a:cubicBezTo>
                <a:cubicBezTo>
                  <a:pt x="10275285" y="4388317"/>
                  <a:pt x="10302651" y="4356481"/>
                  <a:pt x="10324315" y="4322299"/>
                </a:cubicBezTo>
                <a:cubicBezTo>
                  <a:pt x="10330777" y="4339726"/>
                  <a:pt x="10337619" y="4357821"/>
                  <a:pt x="10344080" y="4373907"/>
                </a:cubicBezTo>
                <a:cubicBezTo>
                  <a:pt x="10370306" y="4346763"/>
                  <a:pt x="10519678" y="3662796"/>
                  <a:pt x="10527280" y="3490211"/>
                </a:cubicBezTo>
                <a:cubicBezTo>
                  <a:pt x="10565288" y="3612863"/>
                  <a:pt x="10594174" y="3861183"/>
                  <a:pt x="10594174" y="3861183"/>
                </a:cubicBezTo>
                <a:cubicBezTo>
                  <a:pt x="10594174" y="3861183"/>
                  <a:pt x="10758371" y="3809910"/>
                  <a:pt x="11258180" y="1488576"/>
                </a:cubicBezTo>
                <a:cubicBezTo>
                  <a:pt x="11297708" y="1305268"/>
                  <a:pt x="11334195" y="675255"/>
                  <a:pt x="11362322" y="0"/>
                </a:cubicBez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92E04C-0CD0-A269-5A3C-1511881AC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476" y="972976"/>
            <a:ext cx="5257800" cy="2806704"/>
          </a:xfrm>
        </p:spPr>
        <p:txBody>
          <a:bodyPr anchor="b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hu-HU" sz="44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7. Előadás</a:t>
            </a:r>
            <a:br>
              <a:rPr lang="hu-HU" sz="4400"/>
            </a:br>
            <a:r>
              <a:rPr lang="hu-HU" sz="4400">
                <a:latin typeface="Times New Roman" panose="02020603050405020304" pitchFamily="18" charset="0"/>
                <a:cs typeface="Times New Roman" panose="02020603050405020304" pitchFamily="18" charset="0"/>
              </a:rPr>
              <a:t>Python kurzus</a:t>
            </a:r>
            <a:endParaRPr lang="hu-H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2871FA1-6D34-6A91-4196-5E8F1EAA5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826" y="5129768"/>
            <a:ext cx="7534141" cy="1510511"/>
          </a:xfrm>
        </p:spPr>
        <p:txBody>
          <a:bodyPr>
            <a:normAutofit/>
          </a:bodyPr>
          <a:lstStyle/>
          <a:p>
            <a:pPr algn="l"/>
            <a:r>
              <a:rPr lang="hu-H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Tárgyfelelős:</a:t>
            </a:r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hu-H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Előadó:</a:t>
            </a:r>
          </a:p>
          <a:p>
            <a:pPr algn="l"/>
            <a:r>
              <a:rPr lang="hu-H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Tejfel Máté                                         Dr. Király Roland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315A9097-21BF-AE69-4702-245B8A7049AE}"/>
              </a:ext>
            </a:extLst>
          </p:cNvPr>
          <p:cNvPicPr/>
          <p:nvPr/>
        </p:nvPicPr>
        <p:blipFill>
          <a:blip r:embed="rId2" cstate="print"/>
          <a:srcRect b="34442"/>
          <a:stretch/>
        </p:blipFill>
        <p:spPr>
          <a:xfrm>
            <a:off x="1846791" y="972976"/>
            <a:ext cx="2743201" cy="214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0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5ADBD-8FAB-1F2B-41BA-59CA85C34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8">
            <a:extLst>
              <a:ext uri="{FF2B5EF4-FFF2-40B4-BE49-F238E27FC236}">
                <a16:creationId xmlns:a16="http://schemas.microsoft.com/office/drawing/2014/main" id="{8C6585B3-5B5B-B131-40C3-8D5498A9F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F92D9CBE-4C63-1841-79F9-702C3C66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90DC808-D369-CA58-69D3-56CEB321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048122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Json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fájl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mentése</a:t>
            </a: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A2C09CF-7E49-623D-287D-2FDB302B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041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AC6B40-9665-4BAE-B750-5A40CB73215F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4F5FBAC-7D26-AB35-38A1-4E5A04E64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01" y="1150325"/>
            <a:ext cx="10927798" cy="1463136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8192C9F-E2E9-72E3-6932-C30BD77BB351}"/>
              </a:ext>
            </a:extLst>
          </p:cNvPr>
          <p:cNvSpPr txBox="1"/>
          <p:nvPr/>
        </p:nvSpPr>
        <p:spPr>
          <a:xfrm>
            <a:off x="1042988" y="3693326"/>
            <a:ext cx="1020143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3200" b="0" i="0" dirty="0" err="1">
                <a:solidFill>
                  <a:schemeClr val="bg1"/>
                </a:solidFill>
                <a:effectLst/>
                <a:latin typeface="-apple-system"/>
              </a:rPr>
              <a:t>json.dump</a:t>
            </a:r>
            <a:r>
              <a:rPr lang="hu-HU" sz="3200" b="0" i="0" dirty="0">
                <a:solidFill>
                  <a:schemeClr val="bg1"/>
                </a:solidFill>
                <a:effectLst/>
                <a:latin typeface="-apple-system"/>
              </a:rPr>
              <a:t>(</a:t>
            </a:r>
            <a:r>
              <a:rPr lang="hu-HU" sz="3200" b="0" i="0" dirty="0" err="1">
                <a:solidFill>
                  <a:schemeClr val="bg1"/>
                </a:solidFill>
                <a:effectLst/>
                <a:latin typeface="-apple-system"/>
              </a:rPr>
              <a:t>data</a:t>
            </a:r>
            <a:r>
              <a:rPr lang="hu-HU" sz="3200" b="0" i="0" dirty="0">
                <a:solidFill>
                  <a:schemeClr val="bg1"/>
                </a:solidFill>
                <a:effectLst/>
                <a:latin typeface="-apple-system"/>
              </a:rPr>
              <a:t>, file): soronként JSON-t ír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3200" b="0" i="0" dirty="0" err="1">
                <a:solidFill>
                  <a:schemeClr val="bg1"/>
                </a:solidFill>
                <a:effectLst/>
                <a:latin typeface="-apple-system"/>
              </a:rPr>
              <a:t>indent</a:t>
            </a:r>
            <a:r>
              <a:rPr lang="hu-HU" sz="3200" b="0" i="0" dirty="0">
                <a:solidFill>
                  <a:schemeClr val="bg1"/>
                </a:solidFill>
                <a:effectLst/>
                <a:latin typeface="-apple-system"/>
              </a:rPr>
              <a:t>=2: formázás (</a:t>
            </a:r>
            <a:r>
              <a:rPr lang="hu-HU" sz="3200" b="0" i="0" dirty="0" err="1">
                <a:solidFill>
                  <a:schemeClr val="bg1"/>
                </a:solidFill>
                <a:effectLst/>
                <a:latin typeface="-apple-system"/>
              </a:rPr>
              <a:t>pretty</a:t>
            </a:r>
            <a:r>
              <a:rPr lang="hu-HU" sz="3200" b="0" i="0" dirty="0">
                <a:solidFill>
                  <a:schemeClr val="bg1"/>
                </a:solidFill>
                <a:effectLst/>
                <a:latin typeface="-apple-system"/>
              </a:rPr>
              <a:t>-print) két szóköznyi behúzással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hu-HU" sz="3200" b="0" i="0" dirty="0" err="1">
                <a:solidFill>
                  <a:schemeClr val="bg1"/>
                </a:solidFill>
                <a:effectLst/>
                <a:latin typeface="-apple-system"/>
              </a:rPr>
              <a:t>ensure_ascii</a:t>
            </a:r>
            <a:r>
              <a:rPr lang="hu-HU" sz="3200" b="0" i="0" dirty="0">
                <a:solidFill>
                  <a:schemeClr val="bg1"/>
                </a:solidFill>
                <a:effectLst/>
                <a:latin typeface="-apple-system"/>
              </a:rPr>
              <a:t>=</a:t>
            </a:r>
            <a:r>
              <a:rPr lang="hu-HU" sz="3200" b="0" i="0" dirty="0" err="1">
                <a:solidFill>
                  <a:schemeClr val="bg1"/>
                </a:solidFill>
                <a:effectLst/>
                <a:latin typeface="-apple-system"/>
              </a:rPr>
              <a:t>False</a:t>
            </a:r>
            <a:r>
              <a:rPr lang="hu-HU" sz="3200" b="0" i="0" dirty="0">
                <a:solidFill>
                  <a:schemeClr val="bg1"/>
                </a:solidFill>
                <a:effectLst/>
                <a:latin typeface="-apple-system"/>
              </a:rPr>
              <a:t>: megengedi a nem-ASCII ékezetes betűket eredeti formában - nem </a:t>
            </a:r>
            <a:r>
              <a:rPr lang="hu-HU" sz="3200" b="0" i="0" dirty="0" err="1">
                <a:solidFill>
                  <a:schemeClr val="bg1"/>
                </a:solidFill>
                <a:effectLst/>
                <a:latin typeface="-apple-system"/>
              </a:rPr>
              <a:t>escape-eli</a:t>
            </a:r>
            <a:r>
              <a:rPr lang="hu-HU" sz="3200" b="0" i="0" dirty="0">
                <a:solidFill>
                  <a:schemeClr val="bg1"/>
                </a:solidFill>
                <a:effectLst/>
                <a:latin typeface="-apple-system"/>
              </a:rPr>
              <a:t> őket \</a:t>
            </a:r>
            <a:r>
              <a:rPr lang="hu-HU" sz="3200" b="0" i="0" dirty="0" err="1">
                <a:solidFill>
                  <a:schemeClr val="bg1"/>
                </a:solidFill>
                <a:effectLst/>
                <a:latin typeface="-apple-system"/>
              </a:rPr>
              <a:t>uXXXX</a:t>
            </a:r>
            <a:r>
              <a:rPr lang="hu-HU" sz="3200" b="0" i="0" dirty="0">
                <a:solidFill>
                  <a:schemeClr val="bg1"/>
                </a:solidFill>
                <a:effectLst/>
                <a:latin typeface="-apple-system"/>
              </a:rPr>
              <a:t> formára.</a:t>
            </a:r>
          </a:p>
        </p:txBody>
      </p:sp>
    </p:spTree>
    <p:extLst>
      <p:ext uri="{BB962C8B-B14F-4D97-AF65-F5344CB8AC3E}">
        <p14:creationId xmlns:p14="http://schemas.microsoft.com/office/powerpoint/2010/main" val="275715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FF9F36-D57E-14D8-0675-D2E871992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8">
            <a:extLst>
              <a:ext uri="{FF2B5EF4-FFF2-40B4-BE49-F238E27FC236}">
                <a16:creationId xmlns:a16="http://schemas.microsoft.com/office/drawing/2014/main" id="{67C5F063-9278-5D6A-2C21-87CF01156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C64EB9D0-3051-60BD-6104-3E6AC1BBB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9BB8EA2-E5F8-5492-6530-66139D57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662" y="3319710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Json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adatok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kezelése</a:t>
            </a: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F7098FF-53CB-3B7D-933A-DEBF8D68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041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AC6B40-9665-4BAE-B750-5A40CB73215F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599DD3F-2B49-A262-60C6-1FB8A6DF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947147"/>
            <a:ext cx="9822123" cy="198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7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EE4AD6-67EC-29AF-E160-E1BB0F902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E17E6D-D75B-7314-FE2B-FDCAF3F66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hu-HU" sz="4800" dirty="0">
                <a:solidFill>
                  <a:srgbClr val="FFFFFF"/>
                </a:solidFill>
              </a:rPr>
              <a:t>A teljes kód eddig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DF93E1C-C62E-9D24-8EA6-2829EFBBE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hu-HU">
                <a:solidFill>
                  <a:srgbClr val="FFFFFF"/>
                </a:solidFill>
              </a:rPr>
              <a:t>flsjson.py</a:t>
            </a:r>
          </a:p>
        </p:txBody>
      </p:sp>
    </p:spTree>
    <p:extLst>
      <p:ext uri="{BB962C8B-B14F-4D97-AF65-F5344CB8AC3E}">
        <p14:creationId xmlns:p14="http://schemas.microsoft.com/office/powerpoint/2010/main" val="43719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187A13-4AC5-6613-B923-AAC1EDC10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9568675-EC42-830D-0DDE-3B8A02812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hu-HU" sz="8000" dirty="0" err="1">
                <a:solidFill>
                  <a:srgbClr val="FFFFFF"/>
                </a:solidFill>
              </a:rPr>
              <a:t>Fast</a:t>
            </a:r>
            <a:r>
              <a:rPr lang="hu-HU" sz="8000" dirty="0">
                <a:solidFill>
                  <a:srgbClr val="FFFFFF"/>
                </a:solidFill>
              </a:rPr>
              <a:t> API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8F14A369-AF8B-DF8E-5118-609B6DD51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hu-HU" sz="2800" dirty="0" err="1">
                <a:solidFill>
                  <a:schemeClr val="bg1"/>
                </a:solidFill>
              </a:rPr>
              <a:t>pip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install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fastapi</a:t>
            </a:r>
            <a:r>
              <a:rPr lang="hu-HU" sz="2800" dirty="0">
                <a:solidFill>
                  <a:schemeClr val="bg1"/>
                </a:solidFill>
              </a:rPr>
              <a:t>, </a:t>
            </a:r>
            <a:r>
              <a:rPr lang="hu-HU" sz="2800" dirty="0" err="1">
                <a:solidFill>
                  <a:schemeClr val="bg1"/>
                </a:solidFill>
              </a:rPr>
              <a:t>uvicorn</a:t>
            </a:r>
            <a:endParaRPr lang="hu-HU" sz="2800" dirty="0">
              <a:solidFill>
                <a:schemeClr val="bg1"/>
              </a:solidFill>
            </a:endParaRPr>
          </a:p>
          <a:p>
            <a:pPr algn="l"/>
            <a:r>
              <a:rPr lang="hu-HU" sz="2800" dirty="0" err="1">
                <a:solidFill>
                  <a:schemeClr val="bg1"/>
                </a:solidFill>
              </a:rPr>
              <a:t>uv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init</a:t>
            </a:r>
            <a:r>
              <a:rPr lang="hu-HU" sz="2800" dirty="0">
                <a:solidFill>
                  <a:schemeClr val="bg1"/>
                </a:solidFill>
              </a:rPr>
              <a:t> </a:t>
            </a:r>
            <a:r>
              <a:rPr lang="hu-HU" sz="2800" dirty="0" err="1">
                <a:solidFill>
                  <a:schemeClr val="bg1"/>
                </a:solidFill>
              </a:rPr>
              <a:t>fstapi</a:t>
            </a:r>
            <a:endParaRPr lang="hu-HU" sz="2800" dirty="0">
              <a:solidFill>
                <a:schemeClr val="bg1"/>
              </a:solidFill>
            </a:endParaRPr>
          </a:p>
          <a:p>
            <a:pPr algn="l"/>
            <a:r>
              <a:rPr lang="hu-HU" sz="2800" dirty="0" err="1">
                <a:solidFill>
                  <a:schemeClr val="bg1"/>
                </a:solidFill>
              </a:rPr>
              <a:t>uv</a:t>
            </a:r>
            <a:r>
              <a:rPr lang="hu-HU" sz="2800" dirty="0">
                <a:solidFill>
                  <a:schemeClr val="bg1"/>
                </a:solidFill>
              </a:rPr>
              <a:t> add </a:t>
            </a:r>
            <a:r>
              <a:rPr lang="hu-HU" sz="2800" dirty="0" err="1">
                <a:solidFill>
                  <a:schemeClr val="bg1"/>
                </a:solidFill>
              </a:rPr>
              <a:t>fastapi</a:t>
            </a:r>
            <a:r>
              <a:rPr lang="hu-HU" sz="2800" dirty="0">
                <a:solidFill>
                  <a:schemeClr val="bg1"/>
                </a:solidFill>
              </a:rPr>
              <a:t> (</a:t>
            </a:r>
            <a:r>
              <a:rPr lang="hu-HU" sz="2800" dirty="0" err="1">
                <a:solidFill>
                  <a:schemeClr val="bg1"/>
                </a:solidFill>
              </a:rPr>
              <a:t>env</a:t>
            </a:r>
            <a:r>
              <a:rPr lang="hu-HU" sz="2800" dirty="0">
                <a:solidFill>
                  <a:schemeClr val="bg1"/>
                </a:solidFill>
              </a:rPr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326997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17B27A-12DA-27A8-19D4-49B0F4199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20" y="1271389"/>
            <a:ext cx="10515600" cy="451122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Egységes interfész (uniform </a:t>
            </a:r>
            <a:r>
              <a:rPr lang="hu-H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API-n keresztül elérhető erőforrásokat egységes módon lehet kezelni. Ezek a műveletek általában a </a:t>
            </a:r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módszerek</a:t>
            </a:r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hez kötődnek:</a:t>
            </a:r>
            <a:endParaRPr lang="hu-HU" sz="26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511425" lvl="1">
              <a:lnSpc>
                <a:spcPct val="110000"/>
              </a:lnSpc>
              <a:spcBef>
                <a:spcPts val="0"/>
              </a:spcBef>
              <a:buSzPct val="100000"/>
              <a:tabLst>
                <a:tab pos="714375" algn="l"/>
              </a:tabLs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GET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Adatok lekérése</a:t>
            </a:r>
          </a:p>
          <a:p>
            <a:pPr marL="2511425" lvl="1">
              <a:lnSpc>
                <a:spcPct val="110000"/>
              </a:lnSpc>
              <a:spcBef>
                <a:spcPts val="0"/>
              </a:spcBef>
              <a:buSzPct val="100000"/>
              <a:tabLst>
                <a:tab pos="714375" algn="l"/>
              </a:tabLs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POST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Új adat létrehozása</a:t>
            </a:r>
          </a:p>
          <a:p>
            <a:pPr marL="2511425" lvl="1">
              <a:lnSpc>
                <a:spcPct val="110000"/>
              </a:lnSpc>
              <a:spcBef>
                <a:spcPts val="0"/>
              </a:spcBef>
              <a:buSzPct val="100000"/>
              <a:tabLst>
                <a:tab pos="714375" algn="l"/>
              </a:tabLs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PUT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Adat frissítése</a:t>
            </a:r>
          </a:p>
          <a:p>
            <a:pPr marL="2511425" lvl="1">
              <a:lnSpc>
                <a:spcPct val="110000"/>
              </a:lnSpc>
              <a:spcBef>
                <a:spcPts val="0"/>
              </a:spcBef>
              <a:buSzPct val="100000"/>
              <a:tabLst>
                <a:tab pos="714375" algn="l"/>
              </a:tabLs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DELETE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Adat törlése</a:t>
            </a:r>
          </a:p>
          <a:p>
            <a:pPr>
              <a:lnSpc>
                <a:spcPct val="110000"/>
              </a:lnSpc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Erőforrás alapú: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API erőforrásokat (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kezel, amelyek URL-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ekkel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azonosíthatók.</a:t>
            </a:r>
            <a:b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hu-H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hu-H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54DA2DA-A85F-FCA6-6C78-3725B78F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092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65DC73-9066-2BD1-C3C9-9AC89FA8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alapú kommunikáció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8453F9-1A95-D7D3-0A00-32B4D714D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API JSON </a:t>
            </a:r>
            <a:r>
              <a:rPr lang="hu-HU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(JavaScript </a:t>
            </a:r>
            <a:r>
              <a:rPr lang="hu-HU" sz="2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</a:t>
            </a:r>
            <a:r>
              <a:rPr lang="hu-HU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Notation</a:t>
            </a:r>
            <a:r>
              <a:rPr lang="hu-HU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formátumú válaszokat ad vissza.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8320CDD-5DBD-B634-FC01-03B0E054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15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C750F6E-B7CE-5A27-E968-F78377C19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525" y="3195654"/>
            <a:ext cx="7772400" cy="2722815"/>
          </a:xfrm>
          <a:prstGeom prst="rect">
            <a:avLst/>
          </a:prstGeom>
          <a:effectLst>
            <a:outerShdw blurRad="618877" dist="38100" dir="2700000" sx="106000" sy="106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2249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EE454-4934-9B0D-4B8C-A293EB725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7DF1B7-AE22-0A28-A67E-4273C7B2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17" y="460760"/>
            <a:ext cx="10515600" cy="618040"/>
          </a:xfrm>
        </p:spPr>
        <p:txBody>
          <a:bodyPr>
            <a:normAutofit/>
          </a:bodyPr>
          <a:lstStyle/>
          <a:p>
            <a:pPr algn="ctr"/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hu-H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RESTful</a:t>
            </a:r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alapok és HTTP protokoll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618926-91ED-9014-B6C5-2B5727C78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979" y="2672435"/>
            <a:ext cx="10544504" cy="377030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ct val="100000"/>
              <a:buNone/>
              <a:tabLst>
                <a:tab pos="457200" algn="l"/>
              </a:tabLst>
            </a:pPr>
            <a:r>
              <a:rPr lang="hu-H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hu-HU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RESTful</a:t>
            </a:r>
            <a:r>
              <a:rPr lang="hu-H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fogalma: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REST egy 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architekturális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stílus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amelyet gyakran használnak web API-k tervezésére és fejlesztésére. </a:t>
            </a:r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  <a:buSzPct val="100000"/>
              <a:buNone/>
              <a:tabLst>
                <a:tab pos="457200" algn="l"/>
              </a:tabLst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RESTful</a:t>
            </a:r>
            <a:r>
              <a:rPr lang="hu-H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(REST-kompatibilis API) </a:t>
            </a:r>
            <a:r>
              <a:rPr lang="hu-H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alapelvei:</a:t>
            </a:r>
          </a:p>
          <a:p>
            <a:pPr marL="909638" indent="-279400">
              <a:spcBef>
                <a:spcPts val="0"/>
              </a:spcBef>
              <a:spcAft>
                <a:spcPts val="600"/>
              </a:spcAft>
              <a:buSzPct val="100000"/>
              <a:tabLst>
                <a:tab pos="457200" algn="l"/>
              </a:tabLst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Kliens-szerver architektúra: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API külön választja a kliens (amely kérdez) és a szerver (amely válaszol) logikáját.</a:t>
            </a:r>
          </a:p>
          <a:p>
            <a:pPr marL="909638" indent="-279400">
              <a:spcBef>
                <a:spcPts val="0"/>
              </a:spcBef>
              <a:spcAft>
                <a:spcPts val="300"/>
              </a:spcAft>
              <a:buSzPct val="100000"/>
              <a:tabLst>
                <a:tab pos="457200" algn="l"/>
              </a:tabLst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Állapotmentesség (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statelessness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Minden kérelem (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független, a szerver nem tárolja az előző kérések állapotát.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B7DC9F7-1427-EA76-3C03-EC666B3F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16</a:t>
            </a:fld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5B00ACD-337D-2ACC-65D3-315CF2BF178E}"/>
              </a:ext>
            </a:extLst>
          </p:cNvPr>
          <p:cNvSpPr txBox="1"/>
          <p:nvPr/>
        </p:nvSpPr>
        <p:spPr>
          <a:xfrm>
            <a:off x="917026" y="1221072"/>
            <a:ext cx="10749457" cy="1172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Ebben a részben áttekintjük a 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REST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hu-H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Representational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State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Transfer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és a 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HTTP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protokoll legfontosabb fogalmait, és </a:t>
            </a:r>
            <a:r>
              <a:rPr lang="hu-HU" sz="26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ezek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kapcsolódási pontjait az 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API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hu-H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Application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Programming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Interface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fejlesztéshez Pythonban.</a:t>
            </a:r>
          </a:p>
        </p:txBody>
      </p:sp>
    </p:spTree>
    <p:extLst>
      <p:ext uri="{BB962C8B-B14F-4D97-AF65-F5344CB8AC3E}">
        <p14:creationId xmlns:p14="http://schemas.microsoft.com/office/powerpoint/2010/main" val="1534924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F7053-225E-186A-DA0F-07CC4E14A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7B35B5-DEF9-095D-BB1D-41D9790C4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7" y="1111758"/>
            <a:ext cx="10817773" cy="5746242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SzPct val="100000"/>
              <a:buNone/>
              <a:tabLst>
                <a:tab pos="457200" algn="l"/>
              </a:tabLst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hu-HU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(s)!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amelyen keresztül az API-</a:t>
            </a:r>
            <a:r>
              <a:rPr lang="hu-H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kommunikálnak. A HTTP kérés-válasz modellben működik, ahol a </a:t>
            </a:r>
            <a:b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kliens küld egy kérést a szervernek, és a szerver választ ad rá.</a:t>
            </a:r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  <a:buSzPct val="100000"/>
              <a:buNone/>
              <a:tabLst>
                <a:tab pos="457200" algn="l"/>
              </a:tabLst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HTTP kérés részei:</a:t>
            </a:r>
          </a:p>
          <a:p>
            <a:pPr marL="714375"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erőforrás elérési útvonala.</a:t>
            </a:r>
          </a:p>
          <a:p>
            <a:pPr marL="714375"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metódus: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művelet típusa (pl. GET, POST).</a:t>
            </a:r>
          </a:p>
          <a:p>
            <a:pPr marL="714375"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Fejléc (</a:t>
            </a:r>
            <a:r>
              <a:rPr lang="hu-H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Metaadatok a kérésről (pl. az adatok formátuma).</a:t>
            </a:r>
          </a:p>
          <a:p>
            <a:pPr marL="714375"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Törzs (body): 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kérés tartalma (pl. POST és PUT kéréseknél).</a:t>
            </a:r>
          </a:p>
          <a:p>
            <a:pPr marL="0" indent="0"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  <a:buSzPct val="100000"/>
              <a:buNone/>
              <a:tabLst>
                <a:tab pos="457200" algn="l"/>
              </a:tabLst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HTTP válasz részei:</a:t>
            </a:r>
          </a:p>
          <a:p>
            <a:pPr marL="714375"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Állapotkód (status </a:t>
            </a:r>
            <a:r>
              <a:rPr lang="hu-H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válasz státusza (pl. 200 OK, 404 </a:t>
            </a:r>
            <a:r>
              <a:rPr lang="hu-H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14375"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Fejléc (</a:t>
            </a:r>
            <a:r>
              <a:rPr lang="hu-H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Metaadatok a válaszról.</a:t>
            </a:r>
          </a:p>
          <a:p>
            <a:pPr marL="714375">
              <a:spcBef>
                <a:spcPts val="0"/>
              </a:spcBef>
              <a:buSzPct val="100000"/>
              <a:tabLst>
                <a:tab pos="457200" algn="l"/>
              </a:tabLst>
            </a:pPr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Törzs (body): 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válasz tartalma, amely általában JSON formátumban van.</a:t>
            </a:r>
            <a:endParaRPr lang="hu-HU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8B4FA1C-2A48-2156-2096-9CB6D440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17</a:t>
            </a:fld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607E3F5-E3DA-B3E3-5DC1-E9C8E9B50A7F}"/>
              </a:ext>
            </a:extLst>
          </p:cNvPr>
          <p:cNvSpPr txBox="1"/>
          <p:nvPr/>
        </p:nvSpPr>
        <p:spPr>
          <a:xfrm>
            <a:off x="2895840" y="273502"/>
            <a:ext cx="6098146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hu-HU" dirty="0"/>
              <a:t>HTTP(S) protokoll</a:t>
            </a:r>
          </a:p>
        </p:txBody>
      </p:sp>
    </p:spTree>
    <p:extLst>
      <p:ext uri="{BB962C8B-B14F-4D97-AF65-F5344CB8AC3E}">
        <p14:creationId xmlns:p14="http://schemas.microsoft.com/office/powerpoint/2010/main" val="5611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2D256A8-65A1-267C-D006-FA2B7E27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18</a:t>
            </a:fld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88E48E79-D493-B8A5-EA25-9BFBEE09AFD1}"/>
              </a:ext>
            </a:extLst>
          </p:cNvPr>
          <p:cNvSpPr txBox="1"/>
          <p:nvPr/>
        </p:nvSpPr>
        <p:spPr>
          <a:xfrm>
            <a:off x="538369" y="997429"/>
            <a:ext cx="6739759" cy="4903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hu-HU" sz="2600" b="1" kern="100">
                <a:latin typeface="Times New Roman" panose="02020603050405020304" pitchFamily="18" charset="0"/>
                <a:cs typeface="Times New Roman" panose="02020603050405020304" pitchFamily="18" charset="0"/>
              </a:rPr>
              <a:t>Telepítés:       </a:t>
            </a:r>
            <a:r>
              <a:rPr lang="hu-HU" sz="2200" b="1"/>
              <a:t>pip(3) install fastapi, uvicorn</a:t>
            </a:r>
          </a:p>
          <a:p>
            <a:pPr>
              <a:spcAft>
                <a:spcPts val="800"/>
              </a:spcAft>
            </a:pPr>
            <a:r>
              <a:rPr lang="hu-HU" sz="2200" b="1"/>
              <a:t>Vagy </a:t>
            </a:r>
          </a:p>
          <a:p>
            <a:pPr>
              <a:spcAft>
                <a:spcPts val="800"/>
              </a:spcAft>
            </a:pPr>
            <a:r>
              <a:rPr lang="hu-HU" sz="2200" b="1"/>
              <a:t>uv init mappa</a:t>
            </a:r>
          </a:p>
          <a:p>
            <a:pPr>
              <a:spcAft>
                <a:spcPts val="800"/>
              </a:spcAft>
            </a:pPr>
            <a:r>
              <a:rPr lang="hu-HU" sz="2200" b="1"/>
              <a:t>uv add fastapi</a:t>
            </a:r>
          </a:p>
          <a:p>
            <a:pPr>
              <a:spcAft>
                <a:spcPts val="800"/>
              </a:spcAft>
            </a:pPr>
            <a:r>
              <a:rPr lang="hu-HU" sz="2200" b="1"/>
              <a:t>uv run uvicorn main:app --reload </a:t>
            </a:r>
          </a:p>
          <a:p>
            <a:pPr>
              <a:spcAft>
                <a:spcPts val="800"/>
              </a:spcAft>
            </a:pPr>
            <a:endParaRPr lang="hu-HU" sz="2200" b="1"/>
          </a:p>
          <a:p>
            <a:pPr>
              <a:spcAft>
                <a:spcPts val="800"/>
              </a:spcAft>
            </a:pPr>
            <a:endParaRPr lang="hu-HU" sz="2200" b="1"/>
          </a:p>
          <a:p>
            <a:pPr>
              <a:spcAft>
                <a:spcPts val="800"/>
              </a:spcAft>
            </a:pPr>
            <a:r>
              <a:rPr lang="hu-HU" sz="2200" b="1"/>
              <a:t> </a:t>
            </a:r>
          </a:p>
          <a:p>
            <a:pPr>
              <a:spcAft>
                <a:spcPts val="800"/>
              </a:spcAft>
            </a:pPr>
            <a:r>
              <a:rPr lang="hu-HU" sz="2200" b="1"/>
              <a:t>Test (VSCode)</a:t>
            </a:r>
          </a:p>
          <a:p>
            <a:pPr>
              <a:spcAft>
                <a:spcPts val="800"/>
              </a:spcAft>
            </a:pPr>
            <a:endParaRPr lang="hu-HU" sz="2200" b="1"/>
          </a:p>
          <a:p>
            <a:pPr>
              <a:spcAft>
                <a:spcPts val="800"/>
              </a:spcAft>
            </a:pPr>
            <a:endParaRPr lang="hu-HU" sz="2200" b="1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7D46686-1BD4-E273-759D-8ED69F1DEDA9}"/>
              </a:ext>
            </a:extLst>
          </p:cNvPr>
          <p:cNvSpPr txBox="1"/>
          <p:nvPr/>
        </p:nvSpPr>
        <p:spPr>
          <a:xfrm>
            <a:off x="2895840" y="273502"/>
            <a:ext cx="6098146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hu-HU"/>
              <a:t>A Fast API használata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7119A4B-39E6-3DEA-1D25-99D3A888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677" y="3879835"/>
            <a:ext cx="4992348" cy="22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14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9C6F9E-2A14-FBDF-A3F3-BA4D3F98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5153"/>
            <a:ext cx="11190514" cy="16931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hu-HU" sz="3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.4. HTTP státuszkódok kezelése</a:t>
            </a:r>
            <a:br>
              <a:rPr lang="hu-HU" sz="2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lehetővé teszi azt is, hogy különböző HTTP válaszkódokat adjunk vissza.</a:t>
            </a:r>
            <a:b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HTTP státuszkódok ismertetése: 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https://www.w3schools.com/tags/ref_httpmessages.asp</a:t>
            </a:r>
            <a:b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Példa HTTP státuszkódok használatára:</a:t>
            </a:r>
            <a:endParaRPr lang="hu-H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7A9AF92-9087-71E8-90BE-7386372C5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19</a:t>
            </a:fld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800F244-E3B2-9766-D292-48D0BFD795E1}"/>
              </a:ext>
            </a:extLst>
          </p:cNvPr>
          <p:cNvSpPr txBox="1"/>
          <p:nvPr/>
        </p:nvSpPr>
        <p:spPr>
          <a:xfrm>
            <a:off x="1502229" y="2548675"/>
            <a:ext cx="8839200" cy="247760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import 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HTTPException</a:t>
            </a:r>
            <a:endParaRPr lang="hu-HU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 = 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</a:t>
            </a:r>
          </a:p>
          <a:p>
            <a:pPr>
              <a:spcAft>
                <a:spcPts val="600"/>
              </a:spcAft>
            </a:pP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@app.get("/adat/{adat_id}")              # GET kérés státuszkód kezeléssel</a:t>
            </a:r>
          </a:p>
          <a:p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adat_lekerese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adat_id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int):</a:t>
            </a:r>
          </a:p>
          <a:p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adat_id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== 1:</a:t>
            </a:r>
          </a:p>
          <a:p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return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{"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adat_id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": 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adat_id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"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nev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": "Példa adat"}</a:t>
            </a:r>
          </a:p>
          <a:p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raise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HTTPException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status_code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=404, 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detail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="Adat nem található")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7F67BA4-D549-7208-8323-535F7D1CC42E}"/>
              </a:ext>
            </a:extLst>
          </p:cNvPr>
          <p:cNvSpPr txBox="1"/>
          <p:nvPr/>
        </p:nvSpPr>
        <p:spPr>
          <a:xfrm>
            <a:off x="838200" y="5027588"/>
            <a:ext cx="9568544" cy="1128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Magyarázat:</a:t>
            </a:r>
            <a:endParaRPr lang="hu-HU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buSzPts val="1000"/>
              <a:tabLst>
                <a:tab pos="457200" algn="l"/>
              </a:tabLs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példában, ha az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adat_id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értéke 1, akkor visszatérünk egy adattal. </a:t>
            </a:r>
            <a:b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 nem találunk ilyen azonosítót, akkor egy 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404-es hibát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adunk vissza.</a:t>
            </a:r>
          </a:p>
        </p:txBody>
      </p:sp>
    </p:spTree>
    <p:extLst>
      <p:ext uri="{BB962C8B-B14F-4D97-AF65-F5344CB8AC3E}">
        <p14:creationId xmlns:p14="http://schemas.microsoft.com/office/powerpoint/2010/main" val="2788205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BB33FA03-0BBE-8A15-D902-B25EF4A0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hu-HU" sz="3600" b="1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7. Előadás tematikája</a:t>
            </a:r>
            <a:br>
              <a:rPr lang="hu-HU" sz="3600" b="1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3600" b="1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</a:t>
            </a:r>
            <a:br>
              <a:rPr lang="hu-HU" sz="3600" b="1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3600" b="1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3600" b="1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hu-HU" sz="3600" dirty="0">
              <a:solidFill>
                <a:schemeClr val="tx2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05C02F-0D97-C222-9A80-998750A28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hu-HU" sz="2400" kern="1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Validátorok</a:t>
            </a:r>
            <a:endParaRPr lang="hu-HU" sz="2400" kern="1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hu-HU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fájlok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hu-HU" sz="2400" kern="1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RESTful</a:t>
            </a:r>
            <a:r>
              <a:rPr lang="hu-HU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és HTTP protokoll 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hu-HU" sz="2400" kern="1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hu-HU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sz="2400" kern="1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hu-HU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-ok, </a:t>
            </a:r>
            <a:r>
              <a:rPr lang="hu-HU" sz="2400" kern="1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és </a:t>
            </a:r>
            <a:r>
              <a:rPr lang="hu-HU" sz="2400" kern="1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hu-HU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kezelés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hu-HU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válaszok készítése </a:t>
            </a:r>
            <a:r>
              <a:rPr lang="hu-HU" sz="2400" kern="1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hu-HU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hu-HU" sz="2400" kern="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Egyszerű API létrehozása, telepítése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hu-HU" sz="2400" kern="1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hu-HU" sz="2400" kern="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és adatbázis integráció (</a:t>
            </a:r>
            <a:r>
              <a:rPr lang="hu-HU" sz="2400" kern="1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hu-HU" sz="2400" kern="1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bevezetése)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8E6453C-C041-0B8F-FF35-14E1A5D3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AC6B40-9665-4BAE-B750-5A40CB73215F}" type="slidenum">
              <a:rPr lang="hu-HU" b="1" smtClean="0"/>
              <a:pPr>
                <a:spcAft>
                  <a:spcPts val="600"/>
                </a:spcAft>
              </a:pPr>
              <a:t>2</a:t>
            </a:fld>
            <a:endParaRPr lang="hu-HU" b="1"/>
          </a:p>
        </p:txBody>
      </p:sp>
    </p:spTree>
    <p:extLst>
      <p:ext uri="{BB962C8B-B14F-4D97-AF65-F5344CB8AC3E}">
        <p14:creationId xmlns:p14="http://schemas.microsoft.com/office/powerpoint/2010/main" val="3373623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BE2BFB3A-85BD-57AF-759A-B8E7A0B9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20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5B8FC04-6B8C-FFFF-A5C3-DF15AF749325}"/>
              </a:ext>
            </a:extLst>
          </p:cNvPr>
          <p:cNvSpPr txBox="1"/>
          <p:nvPr/>
        </p:nvSpPr>
        <p:spPr>
          <a:xfrm>
            <a:off x="1224642" y="790311"/>
            <a:ext cx="9979386" cy="4903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3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.5. HTTP kérés-válasz folyamat </a:t>
            </a:r>
            <a:r>
              <a:rPr lang="hu-HU" sz="3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-ban</a:t>
            </a:r>
            <a:endParaRPr lang="hu-HU" sz="3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automatikusan kezeli a HTTP kérés-válasz ciklust, és JSON válaszokat generál az API hívásokra. A kliens a HTTP metódusok használatával 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kérdezi le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hozza létre 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vagy 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törli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az adatokat, és a szerver a megfelelő válaszkóddal és üzenettel válaszol.</a:t>
            </a: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600"/>
              </a:spcAft>
            </a:pPr>
            <a:r>
              <a:rPr lang="hu-HU" sz="3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.6. </a:t>
            </a:r>
            <a:r>
              <a:rPr lang="hu-HU" sz="3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futtatása</a:t>
            </a:r>
            <a:endParaRPr lang="hu-HU" sz="3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 alkalmazás futtatásához használjuk az </a:t>
            </a:r>
            <a:r>
              <a:rPr lang="hu-HU" sz="26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uvicorn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szervert:</a:t>
            </a:r>
          </a:p>
          <a:p>
            <a:pPr marL="533400">
              <a:lnSpc>
                <a:spcPct val="107000"/>
              </a:lnSpc>
              <a:spcAft>
                <a:spcPts val="800"/>
              </a:spcAft>
            </a:pPr>
            <a:r>
              <a:rPr lang="hu-HU" sz="2200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uvicorn</a:t>
            </a:r>
            <a:r>
              <a:rPr lang="hu-HU" sz="22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main:app</a:t>
            </a:r>
            <a:r>
              <a:rPr lang="hu-HU" sz="22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–</a:t>
            </a:r>
            <a:r>
              <a:rPr lang="hu-HU" sz="2200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reload</a:t>
            </a:r>
            <a:r>
              <a:rPr lang="hu-HU" sz="22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hu-HU" sz="2200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uv</a:t>
            </a:r>
            <a:r>
              <a:rPr lang="hu-HU" sz="22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run</a:t>
            </a:r>
            <a:r>
              <a:rPr lang="hu-HU" sz="22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uvicorn</a:t>
            </a:r>
            <a:r>
              <a:rPr lang="hu-HU" sz="22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main:app</a:t>
            </a:r>
            <a:r>
              <a:rPr lang="hu-HU" sz="22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--</a:t>
            </a:r>
            <a:r>
              <a:rPr lang="hu-HU" sz="2200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reload</a:t>
            </a:r>
            <a:endParaRPr lang="hu-HU" sz="22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Ez elindítja a </a:t>
            </a:r>
            <a:r>
              <a:rPr lang="hu-H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szervert, amelyet elérhetünk a böngészőben vagy API tesztelő eszközökkel (pl. Postman).</a:t>
            </a:r>
          </a:p>
        </p:txBody>
      </p:sp>
    </p:spTree>
    <p:extLst>
      <p:ext uri="{BB962C8B-B14F-4D97-AF65-F5344CB8AC3E}">
        <p14:creationId xmlns:p14="http://schemas.microsoft.com/office/powerpoint/2010/main" val="3771343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5B2F52A5-D5BC-EDEA-C83D-A6FEAA38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21</a:t>
            </a:fld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9F96D16-F669-03CD-BEC6-369403F3AA56}"/>
              </a:ext>
            </a:extLst>
          </p:cNvPr>
          <p:cNvSpPr txBox="1"/>
          <p:nvPr/>
        </p:nvSpPr>
        <p:spPr>
          <a:xfrm>
            <a:off x="560614" y="289833"/>
            <a:ext cx="11239500" cy="4520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1800"/>
              </a:spcAft>
            </a:pPr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hu-H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alapok: </a:t>
            </a:r>
            <a:r>
              <a:rPr lang="hu-H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-ok, </a:t>
            </a:r>
            <a:r>
              <a:rPr lang="hu-H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és </a:t>
            </a:r>
            <a:r>
              <a:rPr lang="hu-H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kezelés</a:t>
            </a:r>
            <a:endParaRPr lang="hu-H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3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.1. </a:t>
            </a:r>
            <a:r>
              <a:rPr lang="hu-HU" sz="3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Route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-ok (útvonalak) </a:t>
            </a:r>
            <a:r>
              <a:rPr lang="hu-HU" sz="3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-ban</a:t>
            </a:r>
            <a:endParaRPr lang="hu-HU" sz="3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6088">
              <a:lnSpc>
                <a:spcPct val="80000"/>
              </a:lnSpc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route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-ok vagy útvonalak határozzák meg az alkalmazás különböző végpontjait (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endpoints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), amelyek elérhetők a HTTP metódusok segítségével. Minden útvonal </a:t>
            </a:r>
            <a:b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egy adott URL-hez és HTTP metódushoz kötött.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-ban egyszerűen </a:t>
            </a:r>
            <a:b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hozhatunk létre különböző útvonalakat.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hu-HU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Példák különböző HTTP metódusokra:</a:t>
            </a:r>
            <a:r>
              <a:rPr lang="hu-HU" sz="2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446088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GET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adatok lekérésére</a:t>
            </a:r>
            <a:r>
              <a:rPr lang="hu-HU" sz="26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POST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új adatok létrehozására, </a:t>
            </a:r>
            <a:b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PUT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már létező adatok módosítására, 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DELETE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adatok törlésére használjuk.</a:t>
            </a:r>
          </a:p>
          <a:p>
            <a:pPr>
              <a:lnSpc>
                <a:spcPct val="90000"/>
              </a:lnSpc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Példa GET kérésre </a:t>
            </a:r>
            <a:r>
              <a:rPr lang="hu-HU" sz="26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-ban:</a:t>
            </a:r>
            <a:endParaRPr lang="hu-HU" sz="2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1A7D73D-5D62-2782-D21B-B86272FFED7B}"/>
              </a:ext>
            </a:extLst>
          </p:cNvPr>
          <p:cNvSpPr txBox="1"/>
          <p:nvPr/>
        </p:nvSpPr>
        <p:spPr>
          <a:xfrm>
            <a:off x="925285" y="4808220"/>
            <a:ext cx="591094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hu-HU" b="1" dirty="0" err="1"/>
              <a:t>from</a:t>
            </a:r>
            <a:r>
              <a:rPr lang="hu-HU" b="1" dirty="0"/>
              <a:t> </a:t>
            </a:r>
            <a:r>
              <a:rPr lang="hu-HU" b="1" dirty="0" err="1"/>
              <a:t>fastapi</a:t>
            </a:r>
            <a:r>
              <a:rPr lang="hu-HU" b="1" dirty="0"/>
              <a:t> import </a:t>
            </a:r>
            <a:r>
              <a:rPr lang="hu-HU" b="1" dirty="0" err="1"/>
              <a:t>FastAPI</a:t>
            </a:r>
            <a:endParaRPr lang="hu-HU" b="1" dirty="0"/>
          </a:p>
          <a:p>
            <a:r>
              <a:rPr lang="hu-HU" b="1" dirty="0"/>
              <a:t>app = </a:t>
            </a:r>
            <a:r>
              <a:rPr lang="hu-HU" b="1" dirty="0" err="1"/>
              <a:t>FastAPI</a:t>
            </a:r>
            <a:r>
              <a:rPr lang="hu-HU" b="1" dirty="0"/>
              <a:t>()</a:t>
            </a:r>
          </a:p>
          <a:p>
            <a:r>
              <a:rPr lang="hu-HU" b="1" dirty="0"/>
              <a:t>@app.get("/udvozlet")</a:t>
            </a:r>
          </a:p>
          <a:p>
            <a:r>
              <a:rPr lang="hu-HU" b="1" dirty="0" err="1"/>
              <a:t>def</a:t>
            </a:r>
            <a:r>
              <a:rPr lang="hu-HU" b="1" dirty="0"/>
              <a:t> </a:t>
            </a:r>
            <a:r>
              <a:rPr lang="hu-HU" b="1" dirty="0" err="1"/>
              <a:t>udvozlet</a:t>
            </a:r>
            <a:r>
              <a:rPr lang="hu-HU" b="1" dirty="0"/>
              <a:t>():</a:t>
            </a:r>
          </a:p>
          <a:p>
            <a:r>
              <a:rPr lang="hu-HU" b="1" dirty="0"/>
              <a:t>    </a:t>
            </a:r>
            <a:r>
              <a:rPr lang="hu-HU" b="1" dirty="0" err="1"/>
              <a:t>return</a:t>
            </a:r>
            <a:r>
              <a:rPr lang="hu-HU" b="1" dirty="0"/>
              <a:t> {"</a:t>
            </a:r>
            <a:r>
              <a:rPr lang="hu-HU" b="1" dirty="0" err="1"/>
              <a:t>uzenet</a:t>
            </a:r>
            <a:r>
              <a:rPr lang="hu-HU" b="1" dirty="0"/>
              <a:t>": "Üdvözöllek a </a:t>
            </a:r>
            <a:r>
              <a:rPr lang="hu-HU" b="1" dirty="0" err="1"/>
              <a:t>FastAPI</a:t>
            </a:r>
            <a:r>
              <a:rPr lang="hu-HU" b="1" dirty="0"/>
              <a:t> világában!"}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2AECDB9-33FF-79C1-61EA-79C68608927B}"/>
              </a:ext>
            </a:extLst>
          </p:cNvPr>
          <p:cNvSpPr txBox="1"/>
          <p:nvPr/>
        </p:nvSpPr>
        <p:spPr>
          <a:xfrm>
            <a:off x="7032172" y="4602024"/>
            <a:ext cx="48985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Magyarázat:</a:t>
            </a:r>
            <a:endParaRPr lang="hu-HU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buSzPts val="1000"/>
              <a:tabLst>
                <a:tab pos="457200" algn="l"/>
              </a:tabLst>
            </a:pP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példa egy egyszerű </a:t>
            </a:r>
            <a:r>
              <a:rPr lang="hu-HU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GET</a:t>
            </a: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kérés kezelésére szolgáló útvonalat definiál. Ha valaki a /</a:t>
            </a:r>
            <a:r>
              <a:rPr lang="hu-HU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udvozlet</a:t>
            </a: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URL-t hívja meg, a szerver egy "Üdvözöllek a </a:t>
            </a:r>
            <a:r>
              <a:rPr lang="hu-HU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világában!" üzenetet küld vissza JSON formátumban.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497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B5F0A13E-4F28-6E6F-0FF8-D1F8BFFF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22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7DD8F87-AE10-B4FA-5852-BF85FF97C476}"/>
              </a:ext>
            </a:extLst>
          </p:cNvPr>
          <p:cNvSpPr txBox="1"/>
          <p:nvPr/>
        </p:nvSpPr>
        <p:spPr>
          <a:xfrm>
            <a:off x="914400" y="619651"/>
            <a:ext cx="6096000" cy="49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Példa POST kérésre </a:t>
            </a:r>
            <a:r>
              <a:rPr lang="hu-HU" sz="26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-ban: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BDA9374-18BE-4C59-CEC8-615CAC241616}"/>
              </a:ext>
            </a:extLst>
          </p:cNvPr>
          <p:cNvSpPr txBox="1"/>
          <p:nvPr/>
        </p:nvSpPr>
        <p:spPr>
          <a:xfrm>
            <a:off x="1856013" y="1342275"/>
            <a:ext cx="8763002" cy="23376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b="1" dirty="0" err="1"/>
              <a:t>from</a:t>
            </a:r>
            <a:r>
              <a:rPr lang="hu-HU" b="1" dirty="0"/>
              <a:t> </a:t>
            </a:r>
            <a:r>
              <a:rPr lang="hu-HU" b="1" dirty="0" err="1"/>
              <a:t>fastapi</a:t>
            </a:r>
            <a:r>
              <a:rPr lang="hu-HU" b="1" dirty="0"/>
              <a:t> import </a:t>
            </a:r>
            <a:r>
              <a:rPr lang="hu-HU" b="1" dirty="0" err="1"/>
              <a:t>FastAPI</a:t>
            </a:r>
            <a:endParaRPr lang="hu-HU" b="1" dirty="0"/>
          </a:p>
          <a:p>
            <a:pPr>
              <a:lnSpc>
                <a:spcPct val="90000"/>
              </a:lnSpc>
            </a:pPr>
            <a:r>
              <a:rPr lang="hu-HU" b="1" dirty="0" err="1"/>
              <a:t>from</a:t>
            </a:r>
            <a:r>
              <a:rPr lang="hu-HU" b="1" dirty="0"/>
              <a:t> </a:t>
            </a:r>
            <a:r>
              <a:rPr lang="hu-HU" b="1" dirty="0" err="1"/>
              <a:t>pydantic</a:t>
            </a:r>
            <a:r>
              <a:rPr lang="hu-HU" b="1" dirty="0"/>
              <a:t> import </a:t>
            </a:r>
            <a:r>
              <a:rPr lang="hu-HU" b="1" dirty="0" err="1"/>
              <a:t>BaseModel</a:t>
            </a:r>
            <a:endParaRPr lang="hu-HU" b="1" dirty="0"/>
          </a:p>
          <a:p>
            <a:pPr>
              <a:lnSpc>
                <a:spcPct val="90000"/>
              </a:lnSpc>
            </a:pPr>
            <a:r>
              <a:rPr lang="hu-HU" b="1" dirty="0"/>
              <a:t>app = </a:t>
            </a:r>
            <a:r>
              <a:rPr lang="hu-HU" b="1" dirty="0" err="1"/>
              <a:t>FastAPI</a:t>
            </a:r>
            <a:r>
              <a:rPr lang="hu-HU" b="1" dirty="0"/>
              <a:t>()</a:t>
            </a:r>
          </a:p>
          <a:p>
            <a:pPr>
              <a:lnSpc>
                <a:spcPct val="90000"/>
              </a:lnSpc>
            </a:pPr>
            <a:r>
              <a:rPr lang="hu-HU" b="1" dirty="0" err="1"/>
              <a:t>class</a:t>
            </a:r>
            <a:r>
              <a:rPr lang="hu-HU" b="1" dirty="0"/>
              <a:t> Adat(</a:t>
            </a:r>
            <a:r>
              <a:rPr lang="hu-HU" b="1" dirty="0" err="1"/>
              <a:t>BaseModel</a:t>
            </a:r>
            <a:r>
              <a:rPr lang="hu-HU" b="1" dirty="0"/>
              <a:t>):                        # Modell az adat validációhoz</a:t>
            </a:r>
          </a:p>
          <a:p>
            <a:pPr>
              <a:lnSpc>
                <a:spcPct val="90000"/>
              </a:lnSpc>
            </a:pPr>
            <a:r>
              <a:rPr lang="hu-HU" b="1" dirty="0"/>
              <a:t>    </a:t>
            </a:r>
            <a:r>
              <a:rPr lang="hu-HU" b="1" dirty="0" err="1"/>
              <a:t>nev</a:t>
            </a:r>
            <a:r>
              <a:rPr lang="hu-HU" b="1" dirty="0"/>
              <a:t>: </a:t>
            </a:r>
            <a:r>
              <a:rPr lang="hu-HU" b="1" dirty="0" err="1"/>
              <a:t>str</a:t>
            </a:r>
            <a:endParaRPr lang="hu-HU" b="1" dirty="0"/>
          </a:p>
          <a:p>
            <a:pPr>
              <a:lnSpc>
                <a:spcPct val="90000"/>
              </a:lnSpc>
            </a:pPr>
            <a:r>
              <a:rPr lang="hu-HU" b="1" dirty="0"/>
              <a:t>    </a:t>
            </a:r>
            <a:r>
              <a:rPr lang="hu-HU" b="1" dirty="0" err="1"/>
              <a:t>eletkor</a:t>
            </a:r>
            <a:r>
              <a:rPr lang="hu-HU" b="1" dirty="0"/>
              <a:t>: int</a:t>
            </a:r>
          </a:p>
          <a:p>
            <a:pPr>
              <a:lnSpc>
                <a:spcPct val="90000"/>
              </a:lnSpc>
            </a:pPr>
            <a:r>
              <a:rPr lang="hu-HU" b="1" dirty="0"/>
              <a:t>@app.post("/uj_felhasznalo")</a:t>
            </a:r>
          </a:p>
          <a:p>
            <a:pPr>
              <a:lnSpc>
                <a:spcPct val="90000"/>
              </a:lnSpc>
            </a:pPr>
            <a:r>
              <a:rPr lang="hu-HU" b="1" dirty="0" err="1"/>
              <a:t>def</a:t>
            </a:r>
            <a:r>
              <a:rPr lang="hu-HU" b="1" dirty="0"/>
              <a:t> </a:t>
            </a:r>
            <a:r>
              <a:rPr lang="hu-HU" b="1" dirty="0" err="1"/>
              <a:t>uj_felhasznalo</a:t>
            </a:r>
            <a:r>
              <a:rPr lang="hu-HU" b="1" dirty="0"/>
              <a:t>(adat: Adat):</a:t>
            </a:r>
          </a:p>
          <a:p>
            <a:pPr>
              <a:lnSpc>
                <a:spcPct val="90000"/>
              </a:lnSpc>
            </a:pPr>
            <a:r>
              <a:rPr lang="hu-HU" b="1" dirty="0"/>
              <a:t>    </a:t>
            </a:r>
            <a:r>
              <a:rPr lang="hu-HU" b="1" dirty="0" err="1"/>
              <a:t>return</a:t>
            </a:r>
            <a:r>
              <a:rPr lang="hu-HU" b="1" dirty="0"/>
              <a:t> {"</a:t>
            </a:r>
            <a:r>
              <a:rPr lang="hu-HU" b="1" dirty="0" err="1"/>
              <a:t>uzenet</a:t>
            </a:r>
            <a:r>
              <a:rPr lang="hu-HU" b="1" dirty="0"/>
              <a:t>": </a:t>
            </a:r>
            <a:r>
              <a:rPr lang="hu-HU" b="1" dirty="0" err="1"/>
              <a:t>f"Új</a:t>
            </a:r>
            <a:r>
              <a:rPr lang="hu-HU" b="1" dirty="0"/>
              <a:t> felhasználó hozzáadva: {</a:t>
            </a:r>
            <a:r>
              <a:rPr lang="hu-HU" b="1" dirty="0" err="1"/>
              <a:t>adat.nev</a:t>
            </a:r>
            <a:r>
              <a:rPr lang="hu-HU" b="1" dirty="0"/>
              <a:t>}, életkor: {</a:t>
            </a:r>
            <a:r>
              <a:rPr lang="hu-HU" b="1" dirty="0" err="1"/>
              <a:t>adat.eletkor</a:t>
            </a:r>
            <a:r>
              <a:rPr lang="hu-HU" b="1" dirty="0"/>
              <a:t>}"}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A056BDC-D579-2974-8431-84CB2B7188C4}"/>
              </a:ext>
            </a:extLst>
          </p:cNvPr>
          <p:cNvSpPr txBox="1"/>
          <p:nvPr/>
        </p:nvSpPr>
        <p:spPr>
          <a:xfrm>
            <a:off x="914400" y="3905819"/>
            <a:ext cx="10646229" cy="2163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Magyarázat:</a:t>
            </a:r>
            <a:endParaRPr lang="hu-HU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90000"/>
              </a:lnSpc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Ebben a példában a 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POST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kérést használjuk arra, hogy új adatokat fogadjunk el a kliens oldaláról. A kliens egy JSON formátumú adatot küld, amely tartalmazza a felhasználó nevét és életkorát. A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pydantic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modellt 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használjuk az adat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validálására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hogy biztosak legyünk abban, hogy a megfelelő formátumú adat érkezett.</a:t>
            </a:r>
          </a:p>
        </p:txBody>
      </p:sp>
    </p:spTree>
    <p:extLst>
      <p:ext uri="{BB962C8B-B14F-4D97-AF65-F5344CB8AC3E}">
        <p14:creationId xmlns:p14="http://schemas.microsoft.com/office/powerpoint/2010/main" val="2960258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688256C9-A5C8-13BE-A781-EF8AC04B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23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9BDDCD3-08C4-02FE-72EB-24FA3F3007B7}"/>
              </a:ext>
            </a:extLst>
          </p:cNvPr>
          <p:cNvSpPr txBox="1"/>
          <p:nvPr/>
        </p:nvSpPr>
        <p:spPr>
          <a:xfrm>
            <a:off x="740228" y="420203"/>
            <a:ext cx="10809515" cy="2239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3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.2. </a:t>
            </a:r>
            <a:r>
              <a:rPr lang="hu-HU" sz="3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Request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(kérés) kezelés</a:t>
            </a:r>
            <a:endParaRPr lang="hu-HU" sz="3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request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az a HTTP kérés, amelyet a kliens küld a szervernek. A kérés tartalmazhat különféle információkat, mint például URL paraméterek, lekérdezési paraméterek, kérés törzse (body), és fejléc (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headers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1200"/>
              </a:spcAf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Példa a GET </a:t>
            </a:r>
            <a:r>
              <a:rPr lang="hu-HU" sz="2600" b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request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paraméterek kezelésére: </a:t>
            </a:r>
            <a:endParaRPr lang="hu-HU" sz="2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AD381EF-C83A-B2F7-892D-10759F125ED4}"/>
              </a:ext>
            </a:extLst>
          </p:cNvPr>
          <p:cNvSpPr txBox="1"/>
          <p:nvPr/>
        </p:nvSpPr>
        <p:spPr>
          <a:xfrm>
            <a:off x="1480456" y="2588682"/>
            <a:ext cx="821871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hu-HU" b="1" dirty="0" err="1"/>
              <a:t>from</a:t>
            </a:r>
            <a:r>
              <a:rPr lang="hu-HU" b="1" dirty="0"/>
              <a:t> </a:t>
            </a:r>
            <a:r>
              <a:rPr lang="hu-HU" b="1" dirty="0" err="1"/>
              <a:t>fastapi</a:t>
            </a:r>
            <a:r>
              <a:rPr lang="hu-HU" b="1" dirty="0"/>
              <a:t> import </a:t>
            </a:r>
            <a:r>
              <a:rPr lang="hu-HU" b="1" dirty="0" err="1"/>
              <a:t>FastAPI</a:t>
            </a:r>
            <a:endParaRPr lang="hu-HU" b="1" dirty="0"/>
          </a:p>
          <a:p>
            <a:r>
              <a:rPr lang="hu-HU" b="1" dirty="0" err="1"/>
              <a:t>from</a:t>
            </a:r>
            <a:r>
              <a:rPr lang="hu-HU" b="1" dirty="0"/>
              <a:t> </a:t>
            </a:r>
            <a:r>
              <a:rPr lang="hu-HU" b="1" dirty="0" err="1"/>
              <a:t>typing</a:t>
            </a:r>
            <a:r>
              <a:rPr lang="hu-HU" b="1" dirty="0"/>
              <a:t> import </a:t>
            </a:r>
            <a:r>
              <a:rPr lang="hu-HU" b="1" dirty="0" err="1"/>
              <a:t>Optional</a:t>
            </a:r>
            <a:endParaRPr lang="hu-HU" b="1" dirty="0"/>
          </a:p>
          <a:p>
            <a:r>
              <a:rPr lang="hu-HU" b="1" dirty="0"/>
              <a:t>app = </a:t>
            </a:r>
            <a:r>
              <a:rPr lang="hu-HU" b="1" dirty="0" err="1"/>
              <a:t>FastAPI</a:t>
            </a:r>
            <a:r>
              <a:rPr lang="hu-HU" b="1" dirty="0"/>
              <a:t>()</a:t>
            </a:r>
          </a:p>
          <a:p>
            <a:r>
              <a:rPr lang="hu-HU" b="1" dirty="0"/>
              <a:t>@app.get("/konyv/")</a:t>
            </a:r>
          </a:p>
          <a:p>
            <a:r>
              <a:rPr lang="hu-HU" b="1" dirty="0" err="1"/>
              <a:t>def</a:t>
            </a:r>
            <a:r>
              <a:rPr lang="hu-HU" b="1" dirty="0"/>
              <a:t> </a:t>
            </a:r>
            <a:r>
              <a:rPr lang="hu-HU" b="1" dirty="0" err="1"/>
              <a:t>konyv_lekerese</a:t>
            </a:r>
            <a:r>
              <a:rPr lang="hu-HU" b="1" dirty="0"/>
              <a:t>(</a:t>
            </a:r>
            <a:r>
              <a:rPr lang="hu-HU" b="1" dirty="0" err="1"/>
              <a:t>cim</a:t>
            </a:r>
            <a:r>
              <a:rPr lang="hu-HU" b="1" dirty="0"/>
              <a:t>: </a:t>
            </a:r>
            <a:r>
              <a:rPr lang="hu-HU" b="1" dirty="0" err="1"/>
              <a:t>Optional</a:t>
            </a:r>
            <a:r>
              <a:rPr lang="hu-HU" b="1" dirty="0"/>
              <a:t>[</a:t>
            </a:r>
            <a:r>
              <a:rPr lang="hu-HU" b="1" dirty="0" err="1"/>
              <a:t>str</a:t>
            </a:r>
            <a:r>
              <a:rPr lang="hu-HU" b="1" dirty="0"/>
              <a:t>] = </a:t>
            </a:r>
            <a:r>
              <a:rPr lang="hu-HU" b="1" dirty="0" err="1"/>
              <a:t>None</a:t>
            </a:r>
            <a:r>
              <a:rPr lang="hu-HU" b="1" dirty="0"/>
              <a:t>, </a:t>
            </a:r>
            <a:r>
              <a:rPr lang="hu-HU" b="1" dirty="0" err="1"/>
              <a:t>szerzo</a:t>
            </a:r>
            <a:r>
              <a:rPr lang="hu-HU" b="1" dirty="0"/>
              <a:t>: </a:t>
            </a:r>
            <a:r>
              <a:rPr lang="hu-HU" b="1" dirty="0" err="1"/>
              <a:t>Optional</a:t>
            </a:r>
            <a:r>
              <a:rPr lang="hu-HU" b="1" dirty="0"/>
              <a:t>[</a:t>
            </a:r>
            <a:r>
              <a:rPr lang="hu-HU" b="1" dirty="0" err="1"/>
              <a:t>str</a:t>
            </a:r>
            <a:r>
              <a:rPr lang="hu-HU" b="1" dirty="0"/>
              <a:t>] = </a:t>
            </a:r>
            <a:r>
              <a:rPr lang="hu-HU" b="1" dirty="0" err="1"/>
              <a:t>None</a:t>
            </a:r>
            <a:r>
              <a:rPr lang="hu-HU" b="1" dirty="0"/>
              <a:t>):</a:t>
            </a:r>
          </a:p>
          <a:p>
            <a:r>
              <a:rPr lang="hu-HU" b="1" dirty="0"/>
              <a:t>    </a:t>
            </a:r>
            <a:r>
              <a:rPr lang="hu-HU" b="1" dirty="0" err="1"/>
              <a:t>if</a:t>
            </a:r>
            <a:r>
              <a:rPr lang="hu-HU" b="1" dirty="0"/>
              <a:t> </a:t>
            </a:r>
            <a:r>
              <a:rPr lang="hu-HU" b="1" dirty="0" err="1"/>
              <a:t>cim</a:t>
            </a:r>
            <a:r>
              <a:rPr lang="hu-HU" b="1" dirty="0"/>
              <a:t> and </a:t>
            </a:r>
            <a:r>
              <a:rPr lang="hu-HU" b="1" dirty="0" err="1"/>
              <a:t>szerzo</a:t>
            </a:r>
            <a:r>
              <a:rPr lang="hu-HU" b="1" dirty="0"/>
              <a:t>:</a:t>
            </a:r>
          </a:p>
          <a:p>
            <a:r>
              <a:rPr lang="hu-HU" b="1" dirty="0"/>
              <a:t>        </a:t>
            </a:r>
            <a:r>
              <a:rPr lang="hu-HU" b="1" dirty="0" err="1"/>
              <a:t>return</a:t>
            </a:r>
            <a:r>
              <a:rPr lang="hu-HU" b="1" dirty="0"/>
              <a:t> {"</a:t>
            </a:r>
            <a:r>
              <a:rPr lang="hu-HU" b="1" dirty="0" err="1"/>
              <a:t>uzenet</a:t>
            </a:r>
            <a:r>
              <a:rPr lang="hu-HU" b="1" dirty="0"/>
              <a:t>": </a:t>
            </a:r>
            <a:r>
              <a:rPr lang="hu-HU" b="1" dirty="0" err="1"/>
              <a:t>f"A</a:t>
            </a:r>
            <a:r>
              <a:rPr lang="hu-HU" b="1" dirty="0"/>
              <a:t> könyv címe: {</a:t>
            </a:r>
            <a:r>
              <a:rPr lang="hu-HU" b="1" dirty="0" err="1"/>
              <a:t>cim</a:t>
            </a:r>
            <a:r>
              <a:rPr lang="hu-HU" b="1" dirty="0"/>
              <a:t>}, szerzője: {</a:t>
            </a:r>
            <a:r>
              <a:rPr lang="hu-HU" b="1" dirty="0" err="1"/>
              <a:t>szerzo</a:t>
            </a:r>
            <a:r>
              <a:rPr lang="hu-HU" b="1" dirty="0"/>
              <a:t>}"}</a:t>
            </a:r>
          </a:p>
          <a:p>
            <a:r>
              <a:rPr lang="hu-HU" b="1" dirty="0"/>
              <a:t>    </a:t>
            </a:r>
            <a:r>
              <a:rPr lang="hu-HU" b="1" dirty="0" err="1"/>
              <a:t>return</a:t>
            </a:r>
            <a:r>
              <a:rPr lang="hu-HU" b="1" dirty="0"/>
              <a:t> {"</a:t>
            </a:r>
            <a:r>
              <a:rPr lang="hu-HU" b="1" dirty="0" err="1"/>
              <a:t>uzenet</a:t>
            </a:r>
            <a:r>
              <a:rPr lang="hu-HU" b="1" dirty="0"/>
              <a:t>": "Nem adtál meg információt a könyvről."}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3A8B090-CF90-5592-A543-3E36FE9BDE78}"/>
              </a:ext>
            </a:extLst>
          </p:cNvPr>
          <p:cNvSpPr txBox="1"/>
          <p:nvPr/>
        </p:nvSpPr>
        <p:spPr>
          <a:xfrm>
            <a:off x="740228" y="4897006"/>
            <a:ext cx="11201401" cy="149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Magyarázat:</a:t>
            </a:r>
            <a:endParaRPr lang="hu-HU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71463">
              <a:lnSpc>
                <a:spcPct val="90000"/>
              </a:lnSpc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kódban opcionális paramétereket (címet, szerzőt) várunk a kérésben. Ha mindkét paramétert megadjuk, akkor a visszaadott üzenet tartalmazza a könyv címét és szerzőjét. Ha nem adunk meg paramétert, egy alapértelmezett üzenetet kapunk.</a:t>
            </a:r>
          </a:p>
        </p:txBody>
      </p:sp>
    </p:spTree>
    <p:extLst>
      <p:ext uri="{BB962C8B-B14F-4D97-AF65-F5344CB8AC3E}">
        <p14:creationId xmlns:p14="http://schemas.microsoft.com/office/powerpoint/2010/main" val="3305256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55D191D8-3697-4C52-7CCD-9A74E8C6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24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53E7AB6-4F03-DFD6-027C-A826EFB0BCD6}"/>
              </a:ext>
            </a:extLst>
          </p:cNvPr>
          <p:cNvSpPr txBox="1"/>
          <p:nvPr/>
        </p:nvSpPr>
        <p:spPr>
          <a:xfrm>
            <a:off x="925285" y="561832"/>
            <a:ext cx="8113611" cy="52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 b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hu-HU" sz="2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equest</a:t>
            </a:r>
            <a:r>
              <a:rPr lang="hu-HU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objektum használata POST metódusnál: </a:t>
            </a:r>
            <a:endParaRPr lang="hu-HU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F992A67-9EEB-FB41-775D-F354F303F430}"/>
              </a:ext>
            </a:extLst>
          </p:cNvPr>
          <p:cNvSpPr txBox="1"/>
          <p:nvPr/>
        </p:nvSpPr>
        <p:spPr>
          <a:xfrm>
            <a:off x="1224642" y="1274740"/>
            <a:ext cx="9579992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hu-HU" b="1" dirty="0" err="1"/>
              <a:t>from</a:t>
            </a:r>
            <a:r>
              <a:rPr lang="hu-HU" b="1" dirty="0"/>
              <a:t> </a:t>
            </a:r>
            <a:r>
              <a:rPr lang="hu-HU" b="1" dirty="0" err="1"/>
              <a:t>fastapi</a:t>
            </a:r>
            <a:r>
              <a:rPr lang="hu-HU" b="1" dirty="0"/>
              <a:t> import </a:t>
            </a:r>
            <a:r>
              <a:rPr lang="hu-HU" b="1" dirty="0" err="1"/>
              <a:t>FastAPI</a:t>
            </a:r>
            <a:r>
              <a:rPr lang="hu-HU" b="1" dirty="0"/>
              <a:t>, </a:t>
            </a:r>
            <a:r>
              <a:rPr lang="hu-HU" b="1" dirty="0" err="1"/>
              <a:t>Request</a:t>
            </a:r>
            <a:endParaRPr lang="hu-HU" b="1" dirty="0"/>
          </a:p>
          <a:p>
            <a:r>
              <a:rPr lang="hu-HU" b="1" dirty="0"/>
              <a:t>app = </a:t>
            </a:r>
            <a:r>
              <a:rPr lang="hu-HU" b="1" dirty="0" err="1"/>
              <a:t>FastAPI</a:t>
            </a:r>
            <a:r>
              <a:rPr lang="hu-HU" b="1" dirty="0"/>
              <a:t>()</a:t>
            </a:r>
          </a:p>
          <a:p>
            <a:r>
              <a:rPr lang="hu-HU" b="1" dirty="0"/>
              <a:t>@app.post("/adat_fogadasa")</a:t>
            </a:r>
          </a:p>
          <a:p>
            <a:r>
              <a:rPr lang="hu-HU" b="1" dirty="0" err="1"/>
              <a:t>async</a:t>
            </a:r>
            <a:r>
              <a:rPr lang="hu-HU" b="1" dirty="0"/>
              <a:t> </a:t>
            </a:r>
            <a:r>
              <a:rPr lang="hu-HU" b="1" dirty="0" err="1"/>
              <a:t>def</a:t>
            </a:r>
            <a:r>
              <a:rPr lang="hu-HU" b="1" dirty="0"/>
              <a:t> </a:t>
            </a:r>
            <a:r>
              <a:rPr lang="hu-HU" b="1" dirty="0" err="1"/>
              <a:t>adat_fogadasa</a:t>
            </a:r>
            <a:r>
              <a:rPr lang="hu-HU" b="1" dirty="0"/>
              <a:t>(</a:t>
            </a:r>
            <a:r>
              <a:rPr lang="hu-HU" b="1" dirty="0" err="1"/>
              <a:t>request</a:t>
            </a:r>
            <a:r>
              <a:rPr lang="hu-HU" b="1" dirty="0"/>
              <a:t>: </a:t>
            </a:r>
            <a:r>
              <a:rPr lang="hu-HU" b="1" dirty="0" err="1"/>
              <a:t>Request</a:t>
            </a:r>
            <a:r>
              <a:rPr lang="hu-HU" b="1" dirty="0"/>
              <a:t>):		# aszinkron adatfogadás beállítása</a:t>
            </a:r>
          </a:p>
          <a:p>
            <a:r>
              <a:rPr lang="hu-HU" b="1" dirty="0"/>
              <a:t>    </a:t>
            </a:r>
            <a:r>
              <a:rPr lang="hu-HU" b="1" dirty="0" err="1"/>
              <a:t>json_adat</a:t>
            </a:r>
            <a:r>
              <a:rPr lang="hu-HU" b="1" dirty="0"/>
              <a:t> = </a:t>
            </a:r>
            <a:r>
              <a:rPr lang="hu-HU" b="1" dirty="0" err="1"/>
              <a:t>await</a:t>
            </a:r>
            <a:r>
              <a:rPr lang="hu-HU" b="1" dirty="0"/>
              <a:t> </a:t>
            </a:r>
            <a:r>
              <a:rPr lang="hu-HU" b="1" dirty="0" err="1"/>
              <a:t>request.json</a:t>
            </a:r>
            <a:r>
              <a:rPr lang="hu-HU" b="1" dirty="0"/>
              <a:t>()			# adat fogadása aszinkron módon </a:t>
            </a:r>
          </a:p>
          <a:p>
            <a:r>
              <a:rPr lang="hu-HU" b="1" dirty="0"/>
              <a:t>    </a:t>
            </a:r>
            <a:r>
              <a:rPr lang="hu-HU" b="1" dirty="0" err="1"/>
              <a:t>return</a:t>
            </a:r>
            <a:r>
              <a:rPr lang="hu-HU" b="1" dirty="0"/>
              <a:t> {"</a:t>
            </a:r>
            <a:r>
              <a:rPr lang="hu-HU" b="1" dirty="0" err="1"/>
              <a:t>kapott_adat</a:t>
            </a:r>
            <a:r>
              <a:rPr lang="hu-HU" b="1" dirty="0"/>
              <a:t>": </a:t>
            </a:r>
            <a:r>
              <a:rPr lang="hu-HU" b="1" dirty="0" err="1"/>
              <a:t>json_adat</a:t>
            </a:r>
            <a:r>
              <a:rPr lang="hu-HU" b="1" dirty="0"/>
              <a:t>}</a:t>
            </a:r>
          </a:p>
          <a:p>
            <a:endParaRPr lang="hu-HU" b="1" dirty="0"/>
          </a:p>
          <a:p>
            <a:r>
              <a:rPr lang="hu-HU" b="1" dirty="0" err="1"/>
              <a:t>curl</a:t>
            </a:r>
            <a:r>
              <a:rPr lang="hu-HU" b="1" dirty="0"/>
              <a:t> -X POST "http://127.0.0.1:8000/</a:t>
            </a:r>
            <a:r>
              <a:rPr lang="hu-HU" b="1" dirty="0" err="1"/>
              <a:t>data_request</a:t>
            </a:r>
            <a:r>
              <a:rPr lang="hu-HU" b="1" dirty="0"/>
              <a:t>" -</a:t>
            </a:r>
            <a:r>
              <a:rPr lang="hu-HU" b="1" dirty="0" err="1"/>
              <a:t>H</a:t>
            </a:r>
            <a:r>
              <a:rPr lang="hu-HU" b="1" dirty="0"/>
              <a:t> "</a:t>
            </a:r>
            <a:r>
              <a:rPr lang="hu-HU" b="1" dirty="0" err="1"/>
              <a:t>Content-Type</a:t>
            </a:r>
            <a:r>
              <a:rPr lang="hu-HU" b="1" dirty="0"/>
              <a:t>: </a:t>
            </a:r>
            <a:r>
              <a:rPr lang="hu-HU" b="1" dirty="0" err="1"/>
              <a:t>application</a:t>
            </a:r>
            <a:r>
              <a:rPr lang="hu-HU" b="1" dirty="0"/>
              <a:t>/</a:t>
            </a:r>
            <a:r>
              <a:rPr lang="hu-HU" b="1" dirty="0" err="1"/>
              <a:t>json</a:t>
            </a:r>
            <a:r>
              <a:rPr lang="hu-HU" b="1" dirty="0"/>
              <a:t>" -d '{"kulcs": "</a:t>
            </a:r>
            <a:r>
              <a:rPr lang="hu-HU" b="1" dirty="0" err="1"/>
              <a:t>ertek</a:t>
            </a:r>
            <a:r>
              <a:rPr lang="hu-HU" b="1" dirty="0"/>
              <a:t>"}'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5FB14A6-058F-B971-9B45-BCBC7E0EBEA3}"/>
              </a:ext>
            </a:extLst>
          </p:cNvPr>
          <p:cNvSpPr txBox="1"/>
          <p:nvPr/>
        </p:nvSpPr>
        <p:spPr>
          <a:xfrm>
            <a:off x="1040149" y="4100238"/>
            <a:ext cx="9764485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Magyarázat:</a:t>
            </a:r>
            <a:endParaRPr lang="hu-HU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Ebben a példában a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Request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objektumot használjuk, hogy közvetlenül hozzáférjünk a kérés tartalmához. Az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async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és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await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kulcsszavakat használjuk, mert 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aszinkron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támogatást biztosít, ami gyorsabb válaszidőt eredményezhet nagy terhelés alatt.</a:t>
            </a:r>
          </a:p>
        </p:txBody>
      </p:sp>
    </p:spTree>
    <p:extLst>
      <p:ext uri="{BB962C8B-B14F-4D97-AF65-F5344CB8AC3E}">
        <p14:creationId xmlns:p14="http://schemas.microsoft.com/office/powerpoint/2010/main" val="2643833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D048ECA4-60EB-5260-7FA0-3F037FC1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25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4082806-5960-E900-B4F0-4B9397DA225E}"/>
              </a:ext>
            </a:extLst>
          </p:cNvPr>
          <p:cNvSpPr txBox="1"/>
          <p:nvPr/>
        </p:nvSpPr>
        <p:spPr>
          <a:xfrm>
            <a:off x="865414" y="916470"/>
            <a:ext cx="1046117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hu-H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 </a:t>
            </a:r>
            <a:r>
              <a:rPr lang="hu-HU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hu-H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(válasz) kezelés</a:t>
            </a:r>
          </a:p>
          <a:p>
            <a:pPr marL="358775">
              <a:spcAft>
                <a:spcPts val="1200"/>
              </a:spcAft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szerver által adott válasz, amelyet a kérés feldolgozása után küld vissza a kliensnek. A válasz tartalmazhat adatokat (pl. JSON formátumban), valamint HTTP státuszkódokat és fejléceket is.</a:t>
            </a:r>
          </a:p>
          <a:p>
            <a:r>
              <a:rPr lang="hu-H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Egyszerű válasz JSON formátumban manuális beállítással: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70B7C02-48D5-4230-1637-EB6A15CB6379}"/>
              </a:ext>
            </a:extLst>
          </p:cNvPr>
          <p:cNvSpPr txBox="1"/>
          <p:nvPr/>
        </p:nvSpPr>
        <p:spPr>
          <a:xfrm>
            <a:off x="947058" y="3585328"/>
            <a:ext cx="5671456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hu-HU" sz="2000" b="1" dirty="0" err="1"/>
              <a:t>from</a:t>
            </a:r>
            <a:r>
              <a:rPr lang="hu-HU" sz="2000" b="1" dirty="0"/>
              <a:t> </a:t>
            </a:r>
            <a:r>
              <a:rPr lang="hu-HU" sz="2000" b="1" dirty="0" err="1"/>
              <a:t>fastapi</a:t>
            </a:r>
            <a:r>
              <a:rPr lang="hu-HU" sz="2000" b="1" dirty="0"/>
              <a:t> import </a:t>
            </a:r>
            <a:r>
              <a:rPr lang="hu-HU" sz="2000" b="1" dirty="0" err="1"/>
              <a:t>FastAPI</a:t>
            </a:r>
            <a:endParaRPr lang="hu-HU" sz="2000" b="1" dirty="0"/>
          </a:p>
          <a:p>
            <a:r>
              <a:rPr lang="hu-HU" sz="2000" b="1" dirty="0" err="1"/>
              <a:t>from</a:t>
            </a:r>
            <a:r>
              <a:rPr lang="hu-HU" sz="2000" b="1" dirty="0"/>
              <a:t> </a:t>
            </a:r>
            <a:r>
              <a:rPr lang="hu-HU" sz="2000" b="1" dirty="0" err="1"/>
              <a:t>fastapi.responses</a:t>
            </a:r>
            <a:r>
              <a:rPr lang="hu-HU" sz="2000" b="1" dirty="0"/>
              <a:t> import </a:t>
            </a:r>
            <a:r>
              <a:rPr lang="hu-HU" sz="2000" b="1" dirty="0" err="1"/>
              <a:t>JSONResponse</a:t>
            </a:r>
            <a:endParaRPr lang="hu-HU" sz="2000" b="1" dirty="0"/>
          </a:p>
          <a:p>
            <a:r>
              <a:rPr lang="hu-HU" sz="2000" b="1" dirty="0"/>
              <a:t>app = </a:t>
            </a:r>
            <a:r>
              <a:rPr lang="hu-HU" sz="2000" b="1" dirty="0" err="1"/>
              <a:t>FastAPI</a:t>
            </a:r>
            <a:r>
              <a:rPr lang="hu-HU" sz="2000" b="1" dirty="0"/>
              <a:t>()</a:t>
            </a:r>
          </a:p>
          <a:p>
            <a:r>
              <a:rPr lang="hu-HU" sz="2000" b="1" dirty="0"/>
              <a:t>@app.get("/json_valasz")</a:t>
            </a:r>
          </a:p>
          <a:p>
            <a:r>
              <a:rPr lang="hu-HU" sz="2000" b="1" dirty="0" err="1"/>
              <a:t>def</a:t>
            </a:r>
            <a:r>
              <a:rPr lang="hu-HU" sz="2000" b="1" dirty="0"/>
              <a:t> </a:t>
            </a:r>
            <a:r>
              <a:rPr lang="hu-HU" sz="2000" b="1" dirty="0" err="1"/>
              <a:t>json_valasz</a:t>
            </a:r>
            <a:r>
              <a:rPr lang="hu-HU" sz="2000" b="1" dirty="0"/>
              <a:t>():</a:t>
            </a:r>
          </a:p>
          <a:p>
            <a:r>
              <a:rPr lang="hu-HU" sz="2000" b="1" dirty="0"/>
              <a:t>    tartalom = {"</a:t>
            </a:r>
            <a:r>
              <a:rPr lang="hu-HU" sz="2000" b="1" dirty="0" err="1"/>
              <a:t>uzenet</a:t>
            </a:r>
            <a:r>
              <a:rPr lang="hu-HU" sz="2000" b="1" dirty="0"/>
              <a:t>": "Ez egy JSON válasz!"}</a:t>
            </a:r>
          </a:p>
          <a:p>
            <a:r>
              <a:rPr lang="hu-HU" sz="2000" b="1" dirty="0"/>
              <a:t>    </a:t>
            </a:r>
            <a:r>
              <a:rPr lang="hu-HU" sz="2000" b="1" dirty="0" err="1"/>
              <a:t>return</a:t>
            </a:r>
            <a:r>
              <a:rPr lang="hu-HU" sz="2000" b="1" dirty="0"/>
              <a:t> </a:t>
            </a:r>
            <a:r>
              <a:rPr lang="hu-HU" sz="2000" b="1" dirty="0" err="1"/>
              <a:t>JSONResponse</a:t>
            </a:r>
            <a:r>
              <a:rPr lang="hu-HU" sz="2000" b="1" dirty="0"/>
              <a:t>(</a:t>
            </a:r>
            <a:r>
              <a:rPr lang="hu-HU" sz="2000" b="1" dirty="0" err="1"/>
              <a:t>content</a:t>
            </a:r>
            <a:r>
              <a:rPr lang="hu-HU" sz="2000" b="1" dirty="0"/>
              <a:t>=tartalom)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D801EB2-94A8-F3D2-3664-58799D5FC173}"/>
              </a:ext>
            </a:extLst>
          </p:cNvPr>
          <p:cNvSpPr txBox="1"/>
          <p:nvPr/>
        </p:nvSpPr>
        <p:spPr>
          <a:xfrm>
            <a:off x="6868885" y="3440795"/>
            <a:ext cx="4822371" cy="2828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Magyarázat:</a:t>
            </a:r>
          </a:p>
          <a:p>
            <a:pPr>
              <a:lnSpc>
                <a:spcPct val="9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Itt egy JSON választ adunk vissza manuálisan, a </a:t>
            </a:r>
            <a:r>
              <a:rPr lang="hu-H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JSONResponse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objektum segítségével.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alapértelmezésben automatikusan JSON válaszokat generál, de 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manuálisan is megadhatjuk a válasz formátumát.</a:t>
            </a:r>
          </a:p>
        </p:txBody>
      </p:sp>
    </p:spTree>
    <p:extLst>
      <p:ext uri="{BB962C8B-B14F-4D97-AF65-F5344CB8AC3E}">
        <p14:creationId xmlns:p14="http://schemas.microsoft.com/office/powerpoint/2010/main" val="2924011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812B1AC7-A4E6-49EB-D996-34833F5B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26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AAE450B-484F-E561-BE33-D261384DD69A}"/>
              </a:ext>
            </a:extLst>
          </p:cNvPr>
          <p:cNvSpPr txBox="1"/>
          <p:nvPr/>
        </p:nvSpPr>
        <p:spPr>
          <a:xfrm>
            <a:off x="723900" y="233062"/>
            <a:ext cx="8164286" cy="52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HTTP státuszkód és fejléc beállítása a válaszban:</a:t>
            </a:r>
            <a:endParaRPr lang="hu-HU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9AC591F-6A25-7C2E-DF0E-806D3864DE52}"/>
              </a:ext>
            </a:extLst>
          </p:cNvPr>
          <p:cNvSpPr txBox="1"/>
          <p:nvPr/>
        </p:nvSpPr>
        <p:spPr>
          <a:xfrm>
            <a:off x="1077686" y="790125"/>
            <a:ext cx="9046028" cy="2088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b="1" dirty="0" err="1"/>
              <a:t>from</a:t>
            </a:r>
            <a:r>
              <a:rPr lang="hu-HU" b="1" dirty="0"/>
              <a:t> </a:t>
            </a:r>
            <a:r>
              <a:rPr lang="hu-HU" b="1" dirty="0" err="1"/>
              <a:t>fastapi</a:t>
            </a:r>
            <a:r>
              <a:rPr lang="hu-HU" b="1" dirty="0"/>
              <a:t> import </a:t>
            </a:r>
            <a:r>
              <a:rPr lang="hu-HU" b="1" dirty="0" err="1"/>
              <a:t>FastAPI</a:t>
            </a:r>
            <a:endParaRPr lang="hu-HU" b="1" dirty="0"/>
          </a:p>
          <a:p>
            <a:pPr>
              <a:lnSpc>
                <a:spcPct val="90000"/>
              </a:lnSpc>
            </a:pPr>
            <a:r>
              <a:rPr lang="hu-HU" b="1" dirty="0" err="1"/>
              <a:t>from</a:t>
            </a:r>
            <a:r>
              <a:rPr lang="hu-HU" b="1" dirty="0"/>
              <a:t> </a:t>
            </a:r>
            <a:r>
              <a:rPr lang="hu-HU" b="1" dirty="0" err="1"/>
              <a:t>fastapi.responses</a:t>
            </a:r>
            <a:r>
              <a:rPr lang="hu-HU" b="1" dirty="0"/>
              <a:t> import </a:t>
            </a:r>
            <a:r>
              <a:rPr lang="hu-HU" b="1" dirty="0" err="1"/>
              <a:t>JSONResponse</a:t>
            </a:r>
            <a:endParaRPr lang="hu-HU" b="1" dirty="0"/>
          </a:p>
          <a:p>
            <a:pPr>
              <a:lnSpc>
                <a:spcPct val="90000"/>
              </a:lnSpc>
            </a:pPr>
            <a:r>
              <a:rPr lang="hu-HU" b="1" dirty="0"/>
              <a:t>app = </a:t>
            </a:r>
            <a:r>
              <a:rPr lang="hu-HU" b="1" dirty="0" err="1"/>
              <a:t>FastAPI</a:t>
            </a:r>
            <a:r>
              <a:rPr lang="hu-HU" b="1" dirty="0"/>
              <a:t>()</a:t>
            </a:r>
          </a:p>
          <a:p>
            <a:pPr>
              <a:lnSpc>
                <a:spcPct val="90000"/>
              </a:lnSpc>
            </a:pPr>
            <a:r>
              <a:rPr lang="hu-HU" b="1" dirty="0"/>
              <a:t>@app.get("/egyedi_valasz")</a:t>
            </a:r>
          </a:p>
          <a:p>
            <a:pPr>
              <a:lnSpc>
                <a:spcPct val="90000"/>
              </a:lnSpc>
            </a:pPr>
            <a:r>
              <a:rPr lang="hu-HU" b="1" dirty="0" err="1"/>
              <a:t>def</a:t>
            </a:r>
            <a:r>
              <a:rPr lang="hu-HU" b="1" dirty="0"/>
              <a:t> </a:t>
            </a:r>
            <a:r>
              <a:rPr lang="hu-HU" b="1" dirty="0" err="1"/>
              <a:t>egyedi_valasz</a:t>
            </a:r>
            <a:r>
              <a:rPr lang="hu-HU" b="1" dirty="0"/>
              <a:t>():</a:t>
            </a:r>
          </a:p>
          <a:p>
            <a:pPr>
              <a:lnSpc>
                <a:spcPct val="90000"/>
              </a:lnSpc>
            </a:pPr>
            <a:r>
              <a:rPr lang="hu-HU" b="1" dirty="0"/>
              <a:t>    tartalom = {"</a:t>
            </a:r>
            <a:r>
              <a:rPr lang="hu-HU" b="1" dirty="0" err="1"/>
              <a:t>uzenet</a:t>
            </a:r>
            <a:r>
              <a:rPr lang="hu-HU" b="1" dirty="0"/>
              <a:t>": "Ez egy egyedi válasz!"}</a:t>
            </a:r>
          </a:p>
          <a:p>
            <a:pPr>
              <a:lnSpc>
                <a:spcPct val="90000"/>
              </a:lnSpc>
            </a:pPr>
            <a:r>
              <a:rPr lang="hu-HU" b="1" dirty="0"/>
              <a:t>    </a:t>
            </a:r>
            <a:r>
              <a:rPr lang="hu-HU" b="1" dirty="0" err="1"/>
              <a:t>fejlecek</a:t>
            </a:r>
            <a:r>
              <a:rPr lang="hu-HU" b="1" dirty="0"/>
              <a:t> = {"X-</a:t>
            </a:r>
            <a:r>
              <a:rPr lang="hu-HU" b="1" dirty="0" err="1"/>
              <a:t>Special</a:t>
            </a:r>
            <a:r>
              <a:rPr lang="hu-HU" b="1" dirty="0"/>
              <a:t>-</a:t>
            </a:r>
            <a:r>
              <a:rPr lang="hu-HU" b="1" dirty="0" err="1"/>
              <a:t>Header</a:t>
            </a:r>
            <a:r>
              <a:rPr lang="hu-HU" b="1" dirty="0"/>
              <a:t>": "Egyedi fejléc érték"}</a:t>
            </a:r>
          </a:p>
          <a:p>
            <a:pPr>
              <a:lnSpc>
                <a:spcPct val="90000"/>
              </a:lnSpc>
            </a:pPr>
            <a:r>
              <a:rPr lang="hu-HU" b="1" dirty="0"/>
              <a:t>    </a:t>
            </a:r>
            <a:r>
              <a:rPr lang="hu-HU" b="1" dirty="0" err="1"/>
              <a:t>return</a:t>
            </a:r>
            <a:r>
              <a:rPr lang="hu-HU" b="1" dirty="0"/>
              <a:t> </a:t>
            </a:r>
            <a:r>
              <a:rPr lang="hu-HU" b="1" dirty="0" err="1"/>
              <a:t>JSONResponse</a:t>
            </a:r>
            <a:r>
              <a:rPr lang="hu-HU" b="1" dirty="0"/>
              <a:t>(</a:t>
            </a:r>
            <a:r>
              <a:rPr lang="hu-HU" b="1" dirty="0" err="1"/>
              <a:t>content</a:t>
            </a:r>
            <a:r>
              <a:rPr lang="hu-HU" b="1" dirty="0"/>
              <a:t>=tartalom, </a:t>
            </a:r>
            <a:r>
              <a:rPr lang="hu-HU" b="1" dirty="0" err="1"/>
              <a:t>headers</a:t>
            </a:r>
            <a:r>
              <a:rPr lang="hu-HU" b="1" dirty="0"/>
              <a:t>=</a:t>
            </a:r>
            <a:r>
              <a:rPr lang="hu-HU" b="1" dirty="0" err="1"/>
              <a:t>fejlecek</a:t>
            </a:r>
            <a:r>
              <a:rPr lang="hu-HU" b="1" dirty="0"/>
              <a:t>, </a:t>
            </a:r>
            <a:r>
              <a:rPr lang="hu-HU" b="1" dirty="0" err="1"/>
              <a:t>status_code</a:t>
            </a:r>
            <a:r>
              <a:rPr lang="hu-HU" b="1" dirty="0"/>
              <a:t>=201)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0D3E50F-824D-BDC0-A5CD-58DFC924A122}"/>
              </a:ext>
            </a:extLst>
          </p:cNvPr>
          <p:cNvSpPr txBox="1"/>
          <p:nvPr/>
        </p:nvSpPr>
        <p:spPr>
          <a:xfrm>
            <a:off x="718457" y="2908049"/>
            <a:ext cx="9916885" cy="100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Magyarázat:</a:t>
            </a:r>
            <a:endParaRPr lang="hu-HU" sz="2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90000"/>
              </a:lnSpc>
            </a:pP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kódban beállítunk egy egyedi HTTP státuszkódot (201), és egy 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egyedi fejlécet 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X-</a:t>
            </a: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Special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Header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). Ezzel </a:t>
            </a: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testreszabhatjuk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válaszunkat.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351A6BE-30C3-186C-4396-D31568BAC407}"/>
              </a:ext>
            </a:extLst>
          </p:cNvPr>
          <p:cNvSpPr txBox="1"/>
          <p:nvPr/>
        </p:nvSpPr>
        <p:spPr>
          <a:xfrm>
            <a:off x="718457" y="414303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Redirect</a:t>
            </a:r>
            <a:r>
              <a:rPr lang="hu-HU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válasz (átirányítás):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469225A-5A38-AA96-C83C-F00C4CC804DA}"/>
              </a:ext>
            </a:extLst>
          </p:cNvPr>
          <p:cNvSpPr txBox="1"/>
          <p:nvPr/>
        </p:nvSpPr>
        <p:spPr>
          <a:xfrm>
            <a:off x="1077686" y="4762868"/>
            <a:ext cx="6096000" cy="15897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import </a:t>
            </a: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endParaRPr lang="hu-HU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fastapi.responses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import </a:t>
            </a: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RedirectResponse</a:t>
            </a:r>
            <a:endParaRPr lang="hu-HU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 = </a:t>
            </a: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@app.get("/atiranyitas")</a:t>
            </a:r>
          </a:p>
          <a:p>
            <a:pPr>
              <a:lnSpc>
                <a:spcPct val="90000"/>
              </a:lnSpc>
            </a:pP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atiranyitas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():</a:t>
            </a:r>
          </a:p>
          <a:p>
            <a:pPr>
              <a:lnSpc>
                <a:spcPct val="90000"/>
              </a:lnSpc>
            </a:pP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return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RedirectResponse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url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="/</a:t>
            </a: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udvozlet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")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7AE62EE8-FF2D-97DC-263A-2AA0BD5ECD97}"/>
              </a:ext>
            </a:extLst>
          </p:cNvPr>
          <p:cNvSpPr txBox="1"/>
          <p:nvPr/>
        </p:nvSpPr>
        <p:spPr>
          <a:xfrm>
            <a:off x="7277100" y="4399713"/>
            <a:ext cx="4365172" cy="2225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Magyarázat:</a:t>
            </a:r>
            <a:endParaRPr lang="hu-HU" sz="2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90000"/>
              </a:lnSpc>
            </a:pP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RedirectResponse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által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egy átirányítást hozunk létre, amely egy másik útvonalra irányítja át a kérést. </a:t>
            </a:r>
            <a:r>
              <a:rPr lang="hu-HU" sz="22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Most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udvozlet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végpont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felé történik az 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átirányítás.</a:t>
            </a:r>
          </a:p>
        </p:txBody>
      </p:sp>
    </p:spTree>
    <p:extLst>
      <p:ext uri="{BB962C8B-B14F-4D97-AF65-F5344CB8AC3E}">
        <p14:creationId xmlns:p14="http://schemas.microsoft.com/office/powerpoint/2010/main" val="4249461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125F2C68-B091-D71D-E76A-D7F0C55E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27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10DA490-6C7D-ED4C-EE0B-8890E8B9EB4D}"/>
              </a:ext>
            </a:extLst>
          </p:cNvPr>
          <p:cNvSpPr txBox="1"/>
          <p:nvPr/>
        </p:nvSpPr>
        <p:spPr>
          <a:xfrm>
            <a:off x="859971" y="373815"/>
            <a:ext cx="10918371" cy="1950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3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.4. </a:t>
            </a:r>
            <a:r>
              <a:rPr lang="hu-HU" sz="3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Response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modellek használata</a:t>
            </a:r>
            <a:endParaRPr lang="hu-HU" sz="3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lehetőséget biztosít arra, hogy válaszainkat 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modellekkel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validáljuk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b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Ez azt jelenti, hogy meghatározhatjuk, milyen formátumú adatokat adhatunk vissza.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Példa válasz modellre:</a:t>
            </a:r>
            <a:endParaRPr lang="hu-HU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09559F7-F786-26E3-D31E-D98D22593AD9}"/>
              </a:ext>
            </a:extLst>
          </p:cNvPr>
          <p:cNvSpPr txBox="1"/>
          <p:nvPr/>
        </p:nvSpPr>
        <p:spPr>
          <a:xfrm>
            <a:off x="2525485" y="2336660"/>
            <a:ext cx="6672943" cy="23376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b="1" dirty="0" err="1"/>
              <a:t>from</a:t>
            </a:r>
            <a:r>
              <a:rPr lang="hu-HU" b="1" dirty="0"/>
              <a:t> </a:t>
            </a:r>
            <a:r>
              <a:rPr lang="hu-HU" b="1" dirty="0" err="1"/>
              <a:t>fastapi</a:t>
            </a:r>
            <a:r>
              <a:rPr lang="hu-HU" b="1" dirty="0"/>
              <a:t> import </a:t>
            </a:r>
            <a:r>
              <a:rPr lang="hu-HU" b="1" dirty="0" err="1"/>
              <a:t>FastAPI</a:t>
            </a:r>
            <a:endParaRPr lang="hu-HU" b="1" dirty="0"/>
          </a:p>
          <a:p>
            <a:pPr>
              <a:lnSpc>
                <a:spcPct val="90000"/>
              </a:lnSpc>
            </a:pPr>
            <a:r>
              <a:rPr lang="hu-HU" b="1" dirty="0" err="1"/>
              <a:t>from</a:t>
            </a:r>
            <a:r>
              <a:rPr lang="hu-HU" b="1" dirty="0"/>
              <a:t> </a:t>
            </a:r>
            <a:r>
              <a:rPr lang="hu-HU" b="1" dirty="0" err="1"/>
              <a:t>pydantic</a:t>
            </a:r>
            <a:r>
              <a:rPr lang="hu-HU" b="1" dirty="0"/>
              <a:t> import </a:t>
            </a:r>
            <a:r>
              <a:rPr lang="hu-HU" b="1" dirty="0" err="1"/>
              <a:t>BaseModel</a:t>
            </a:r>
            <a:endParaRPr lang="hu-HU" b="1" dirty="0"/>
          </a:p>
          <a:p>
            <a:pPr>
              <a:lnSpc>
                <a:spcPct val="90000"/>
              </a:lnSpc>
            </a:pPr>
            <a:r>
              <a:rPr lang="hu-HU" b="1" dirty="0"/>
              <a:t>app = </a:t>
            </a:r>
            <a:r>
              <a:rPr lang="hu-HU" b="1" dirty="0" err="1"/>
              <a:t>FastAPI</a:t>
            </a:r>
            <a:r>
              <a:rPr lang="hu-HU" b="1" dirty="0"/>
              <a:t>()</a:t>
            </a:r>
          </a:p>
          <a:p>
            <a:pPr>
              <a:lnSpc>
                <a:spcPct val="90000"/>
              </a:lnSpc>
            </a:pPr>
            <a:r>
              <a:rPr lang="hu-HU" b="1" dirty="0" err="1"/>
              <a:t>class</a:t>
            </a:r>
            <a:r>
              <a:rPr lang="hu-HU" b="1" dirty="0"/>
              <a:t> </a:t>
            </a:r>
            <a:r>
              <a:rPr lang="hu-HU" b="1" dirty="0" err="1"/>
              <a:t>ValaszModell</a:t>
            </a:r>
            <a:r>
              <a:rPr lang="hu-HU" b="1" dirty="0"/>
              <a:t>(</a:t>
            </a:r>
            <a:r>
              <a:rPr lang="hu-HU" b="1" dirty="0" err="1"/>
              <a:t>BaseModel</a:t>
            </a:r>
            <a:r>
              <a:rPr lang="hu-HU" b="1" dirty="0"/>
              <a:t>):</a:t>
            </a:r>
          </a:p>
          <a:p>
            <a:pPr>
              <a:lnSpc>
                <a:spcPct val="90000"/>
              </a:lnSpc>
            </a:pPr>
            <a:r>
              <a:rPr lang="hu-HU" b="1" dirty="0"/>
              <a:t>    </a:t>
            </a:r>
            <a:r>
              <a:rPr lang="hu-HU" b="1" dirty="0" err="1"/>
              <a:t>uzenet</a:t>
            </a:r>
            <a:r>
              <a:rPr lang="hu-HU" b="1" dirty="0"/>
              <a:t>: </a:t>
            </a:r>
            <a:r>
              <a:rPr lang="hu-HU" b="1" dirty="0" err="1"/>
              <a:t>str</a:t>
            </a:r>
            <a:endParaRPr lang="hu-HU" b="1" dirty="0"/>
          </a:p>
          <a:p>
            <a:pPr>
              <a:lnSpc>
                <a:spcPct val="90000"/>
              </a:lnSpc>
            </a:pPr>
            <a:r>
              <a:rPr lang="hu-HU" b="1" dirty="0"/>
              <a:t>    adat: </a:t>
            </a:r>
            <a:r>
              <a:rPr lang="hu-HU" b="1" dirty="0" err="1"/>
              <a:t>dict</a:t>
            </a:r>
            <a:endParaRPr lang="hu-HU" b="1" dirty="0"/>
          </a:p>
          <a:p>
            <a:pPr>
              <a:lnSpc>
                <a:spcPct val="90000"/>
              </a:lnSpc>
            </a:pPr>
            <a:r>
              <a:rPr lang="hu-HU" b="1" dirty="0"/>
              <a:t>@app.get("/valasz_modell", </a:t>
            </a:r>
            <a:r>
              <a:rPr lang="hu-HU" b="1" dirty="0" err="1"/>
              <a:t>response_model</a:t>
            </a:r>
            <a:r>
              <a:rPr lang="hu-HU" b="1" dirty="0"/>
              <a:t>=</a:t>
            </a:r>
            <a:r>
              <a:rPr lang="hu-HU" b="1" dirty="0" err="1"/>
              <a:t>ValaszModell</a:t>
            </a:r>
            <a:r>
              <a:rPr lang="hu-HU" b="1" dirty="0"/>
              <a:t>)</a:t>
            </a:r>
          </a:p>
          <a:p>
            <a:pPr>
              <a:lnSpc>
                <a:spcPct val="90000"/>
              </a:lnSpc>
            </a:pPr>
            <a:r>
              <a:rPr lang="hu-HU" b="1" dirty="0" err="1"/>
              <a:t>def</a:t>
            </a:r>
            <a:r>
              <a:rPr lang="hu-HU" b="1" dirty="0"/>
              <a:t> </a:t>
            </a:r>
            <a:r>
              <a:rPr lang="hu-HU" b="1" dirty="0" err="1"/>
              <a:t>valasz_modell</a:t>
            </a:r>
            <a:r>
              <a:rPr lang="hu-HU" b="1" dirty="0"/>
              <a:t>():</a:t>
            </a:r>
          </a:p>
          <a:p>
            <a:pPr>
              <a:lnSpc>
                <a:spcPct val="90000"/>
              </a:lnSpc>
            </a:pPr>
            <a:r>
              <a:rPr lang="hu-HU" b="1" dirty="0"/>
              <a:t>    </a:t>
            </a:r>
            <a:r>
              <a:rPr lang="hu-HU" b="1" dirty="0" err="1"/>
              <a:t>return</a:t>
            </a:r>
            <a:r>
              <a:rPr lang="hu-HU" b="1" dirty="0"/>
              <a:t> {"</a:t>
            </a:r>
            <a:r>
              <a:rPr lang="hu-HU" b="1" dirty="0" err="1"/>
              <a:t>uzenet</a:t>
            </a:r>
            <a:r>
              <a:rPr lang="hu-HU" b="1" dirty="0"/>
              <a:t>": "Sikeres válasz!", "adat": {"kulcs": "</a:t>
            </a:r>
            <a:r>
              <a:rPr lang="hu-HU" b="1" dirty="0" err="1"/>
              <a:t>ertek</a:t>
            </a:r>
            <a:r>
              <a:rPr lang="hu-HU" b="1" dirty="0"/>
              <a:t>"}}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05A70B2-9042-638D-ED53-D1CEE6C2B287}"/>
              </a:ext>
            </a:extLst>
          </p:cNvPr>
          <p:cNvSpPr txBox="1"/>
          <p:nvPr/>
        </p:nvSpPr>
        <p:spPr>
          <a:xfrm>
            <a:off x="859971" y="4934422"/>
            <a:ext cx="10144360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Magyarázat:</a:t>
            </a:r>
            <a:endParaRPr lang="hu-HU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58775">
              <a:lnSpc>
                <a:spcPct val="90000"/>
              </a:lnSpc>
            </a:pPr>
            <a:r>
              <a:rPr lang="hu-HU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sz="24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response_model</a:t>
            </a:r>
            <a:r>
              <a:rPr lang="hu-HU" sz="2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paraméter használatával megadhatjuk, hogy a visszaadott adat formátuma illeszkedjen egy </a:t>
            </a:r>
            <a:r>
              <a:rPr lang="hu-HU" sz="24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Pydantic</a:t>
            </a:r>
            <a:r>
              <a:rPr lang="hu-HU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modell</a:t>
            </a:r>
            <a:r>
              <a:rPr lang="hu-HU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hez. Ezzel biztosítjuk, hogy a válaszok mindig a megfelelő szerkezetűek legyenek.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6592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041415-E3A5-D268-52AA-40CE09AB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959"/>
            <a:ext cx="10515600" cy="799646"/>
          </a:xfrm>
        </p:spPr>
        <p:txBody>
          <a:bodyPr>
            <a:normAutofit/>
          </a:bodyPr>
          <a:lstStyle/>
          <a:p>
            <a:pPr marL="514350" marR="0" lvl="0" indent="-51435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tabLst/>
              <a:defRPr/>
            </a:pPr>
            <a:r>
              <a:rPr kumimoji="0" lang="hu-HU" sz="36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 JSON válaszok készítése </a:t>
            </a:r>
            <a:r>
              <a:rPr kumimoji="0" lang="hu-HU" sz="3600" b="1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FastAPI-val</a:t>
            </a:r>
            <a:r>
              <a:rPr kumimoji="0" lang="hu-HU" sz="3600" b="1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lang="hu-HU" sz="3600" b="1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ECF6B6E-8E06-25F5-5F04-911B979C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28</a:t>
            </a:fld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F0622A4-B308-4552-41B4-175E693DBD96}"/>
              </a:ext>
            </a:extLst>
          </p:cNvPr>
          <p:cNvSpPr txBox="1"/>
          <p:nvPr/>
        </p:nvSpPr>
        <p:spPr>
          <a:xfrm>
            <a:off x="495298" y="909066"/>
            <a:ext cx="11228615" cy="3557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hu-HU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ttekintjük, hogy hogyan készíthetünk és kezelhetünk JSON formátumú válaszokat, amelyeket 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automatikusan támogat. A JSON (JavaScript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Notation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egy könnyen olvasható, könnyen feldolgozható adatcsere-formátum, amely a legtöbb modern webes alkalmazásban az alapvető adatformátum.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hu-HU" sz="3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.1. Alapértelmezett JSON válaszok </a:t>
            </a:r>
            <a:r>
              <a:rPr lang="hu-HU" sz="3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-ban</a:t>
            </a:r>
            <a:endParaRPr lang="hu-HU" sz="3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alapvetően automatikusan JSON formátumban adja vissza a válaszokat, ha a visszaadott adat egy 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Python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dict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típusú 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objektum. A kliens tehát egy JSON válaszban fogja megkapni az adatokat.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Egyszerű példa egy JSON válaszra:</a:t>
            </a:r>
            <a:endParaRPr lang="hu-HU" sz="2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0185DF3-B50F-A367-B1C6-9274EA2EADDE}"/>
              </a:ext>
            </a:extLst>
          </p:cNvPr>
          <p:cNvSpPr txBox="1"/>
          <p:nvPr/>
        </p:nvSpPr>
        <p:spPr>
          <a:xfrm>
            <a:off x="574222" y="4466963"/>
            <a:ext cx="5442857" cy="1340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import </a:t>
            </a: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endParaRPr lang="hu-HU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 = </a:t>
            </a: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@app.get("/json")</a:t>
            </a:r>
          </a:p>
          <a:p>
            <a:pPr>
              <a:lnSpc>
                <a:spcPct val="90000"/>
              </a:lnSpc>
            </a:pP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egyszeru_json_valasz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():</a:t>
            </a:r>
          </a:p>
          <a:p>
            <a:pPr>
              <a:lnSpc>
                <a:spcPct val="90000"/>
              </a:lnSpc>
            </a:pP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return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{"</a:t>
            </a: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uzenet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": "Ez egy egyszerű JSON válasz."}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D626EDB-3292-9E13-01FD-07EE2C03EFA3}"/>
              </a:ext>
            </a:extLst>
          </p:cNvPr>
          <p:cNvSpPr txBox="1"/>
          <p:nvPr/>
        </p:nvSpPr>
        <p:spPr>
          <a:xfrm>
            <a:off x="6433457" y="4072333"/>
            <a:ext cx="5573486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sz="23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Magyarázat (</a:t>
            </a:r>
            <a:r>
              <a:rPr lang="hu-HU" sz="23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serializálja</a:t>
            </a:r>
            <a:r>
              <a:rPr lang="hu-HU" sz="23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):</a:t>
            </a:r>
            <a:endParaRPr lang="hu-HU" sz="23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hu-HU" sz="2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Itt egy egyszerű útvonalat hozunk létre, amely visszaad egy </a:t>
            </a:r>
            <a:r>
              <a:rPr lang="hu-HU" sz="23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Python </a:t>
            </a:r>
            <a:r>
              <a:rPr lang="hu-HU" sz="23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dict</a:t>
            </a:r>
            <a:r>
              <a:rPr lang="hu-HU" sz="23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objektumot. </a:t>
            </a:r>
            <a:br>
              <a:rPr lang="hu-HU" sz="2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2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sz="23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automatikusan </a:t>
            </a:r>
            <a:r>
              <a:rPr lang="hu-HU" sz="23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JSON formátumú válaszra konvertálja </a:t>
            </a:r>
            <a:r>
              <a:rPr lang="hu-HU" sz="2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ezt az objektumot.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C6614B94-596A-922A-01F4-5E5C3C47BDE1}"/>
              </a:ext>
            </a:extLst>
          </p:cNvPr>
          <p:cNvSpPr txBox="1"/>
          <p:nvPr/>
        </p:nvSpPr>
        <p:spPr>
          <a:xfrm>
            <a:off x="2242456" y="5809031"/>
            <a:ext cx="4582886" cy="6894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hu-HU" b="1" dirty="0"/>
              <a:t>{</a:t>
            </a:r>
          </a:p>
          <a:p>
            <a:pPr>
              <a:lnSpc>
                <a:spcPct val="70000"/>
              </a:lnSpc>
            </a:pPr>
            <a:r>
              <a:rPr lang="hu-HU" b="1" dirty="0"/>
              <a:t>  "</a:t>
            </a:r>
            <a:r>
              <a:rPr lang="hu-HU" b="1" dirty="0" err="1"/>
              <a:t>uzenet</a:t>
            </a:r>
            <a:r>
              <a:rPr lang="hu-HU" b="1" dirty="0"/>
              <a:t>": "Ez egy egyszerű JSON válasz."</a:t>
            </a:r>
          </a:p>
          <a:p>
            <a:pPr>
              <a:lnSpc>
                <a:spcPct val="70000"/>
              </a:lnSpc>
            </a:pPr>
            <a:r>
              <a:rPr lang="hu-HU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9874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BEE5FF32-839E-9AB0-7975-C4194087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29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B3C1A9A-4CE8-DC73-F06E-781409FAC886}"/>
              </a:ext>
            </a:extLst>
          </p:cNvPr>
          <p:cNvSpPr txBox="1"/>
          <p:nvPr/>
        </p:nvSpPr>
        <p:spPr>
          <a:xfrm>
            <a:off x="674912" y="381215"/>
            <a:ext cx="11201777" cy="2239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3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.2. JSON válasz </a:t>
            </a:r>
            <a:r>
              <a:rPr lang="hu-HU" sz="3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testreszabása</a:t>
            </a:r>
            <a:endParaRPr lang="hu-HU" sz="3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Bár 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alapértelmezés szerint JSON formátumot használ, lehetőség van testre-szabni a válaszokat. Ehhez használhatjuk 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beépített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response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osztályait, például 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JSONResponse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-t, amely lehetőséget ad 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válasz részleteinek kézi beállítására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Példa a </a:t>
            </a:r>
            <a:r>
              <a:rPr lang="hu-HU" sz="26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JSONResponse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használatára:</a:t>
            </a:r>
            <a:endParaRPr lang="hu-HU" sz="2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4C978D7-A0F7-EC74-DBA0-FE4F9657249F}"/>
              </a:ext>
            </a:extLst>
          </p:cNvPr>
          <p:cNvSpPr txBox="1"/>
          <p:nvPr/>
        </p:nvSpPr>
        <p:spPr>
          <a:xfrm>
            <a:off x="1251857" y="2732036"/>
            <a:ext cx="7358744" cy="20331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sz="2000" b="1" dirty="0" err="1"/>
              <a:t>from</a:t>
            </a:r>
            <a:r>
              <a:rPr lang="hu-HU" sz="2000" b="1" dirty="0"/>
              <a:t> </a:t>
            </a:r>
            <a:r>
              <a:rPr lang="hu-HU" sz="2000" b="1" dirty="0" err="1"/>
              <a:t>fastapi</a:t>
            </a:r>
            <a:r>
              <a:rPr lang="hu-HU" sz="2000" b="1" dirty="0"/>
              <a:t> import </a:t>
            </a:r>
            <a:r>
              <a:rPr lang="hu-HU" sz="2000" b="1" dirty="0" err="1"/>
              <a:t>FastAPI</a:t>
            </a:r>
            <a:endParaRPr lang="hu-HU" sz="2000" b="1" dirty="0"/>
          </a:p>
          <a:p>
            <a:pPr>
              <a:lnSpc>
                <a:spcPct val="90000"/>
              </a:lnSpc>
            </a:pPr>
            <a:r>
              <a:rPr lang="hu-HU" sz="2000" b="1" dirty="0" err="1"/>
              <a:t>from</a:t>
            </a:r>
            <a:r>
              <a:rPr lang="hu-HU" sz="2000" b="1" dirty="0"/>
              <a:t> </a:t>
            </a:r>
            <a:r>
              <a:rPr lang="hu-HU" sz="2000" b="1" dirty="0" err="1"/>
              <a:t>fastapi.responses</a:t>
            </a:r>
            <a:r>
              <a:rPr lang="hu-HU" sz="2000" b="1" dirty="0"/>
              <a:t> import </a:t>
            </a:r>
            <a:r>
              <a:rPr lang="hu-HU" sz="2000" b="1" dirty="0" err="1"/>
              <a:t>JSONResponse</a:t>
            </a:r>
            <a:endParaRPr lang="hu-HU" sz="2000" b="1" dirty="0"/>
          </a:p>
          <a:p>
            <a:pPr>
              <a:lnSpc>
                <a:spcPct val="90000"/>
              </a:lnSpc>
            </a:pPr>
            <a:r>
              <a:rPr lang="hu-HU" sz="2000" b="1" dirty="0"/>
              <a:t>app = </a:t>
            </a:r>
            <a:r>
              <a:rPr lang="hu-HU" sz="2000" b="1" dirty="0" err="1"/>
              <a:t>FastAPI</a:t>
            </a:r>
            <a:r>
              <a:rPr lang="hu-HU" sz="2000" b="1" dirty="0"/>
              <a:t>()</a:t>
            </a:r>
          </a:p>
          <a:p>
            <a:pPr>
              <a:lnSpc>
                <a:spcPct val="90000"/>
              </a:lnSpc>
            </a:pPr>
            <a:r>
              <a:rPr lang="hu-HU" sz="2000" b="1" dirty="0"/>
              <a:t>@app.get("/egyedi_json")</a:t>
            </a:r>
          </a:p>
          <a:p>
            <a:pPr>
              <a:lnSpc>
                <a:spcPct val="90000"/>
              </a:lnSpc>
            </a:pPr>
            <a:r>
              <a:rPr lang="hu-HU" sz="2000" b="1" dirty="0" err="1"/>
              <a:t>def</a:t>
            </a:r>
            <a:r>
              <a:rPr lang="hu-HU" sz="2000" b="1" dirty="0"/>
              <a:t> </a:t>
            </a:r>
            <a:r>
              <a:rPr lang="hu-HU" sz="2000" b="1" dirty="0" err="1"/>
              <a:t>egyedi_json_valasz</a:t>
            </a:r>
            <a:r>
              <a:rPr lang="hu-HU" sz="2000" b="1" dirty="0"/>
              <a:t>():</a:t>
            </a:r>
          </a:p>
          <a:p>
            <a:pPr>
              <a:lnSpc>
                <a:spcPct val="90000"/>
              </a:lnSpc>
            </a:pPr>
            <a:r>
              <a:rPr lang="hu-HU" sz="2000" b="1" dirty="0"/>
              <a:t>    tartalom = {"</a:t>
            </a:r>
            <a:r>
              <a:rPr lang="hu-HU" sz="2000" b="1" dirty="0" err="1"/>
              <a:t>uzenet</a:t>
            </a:r>
            <a:r>
              <a:rPr lang="hu-HU" sz="2000" b="1" dirty="0"/>
              <a:t>": "Ez egy egyedi JSON válasz."}</a:t>
            </a:r>
          </a:p>
          <a:p>
            <a:pPr>
              <a:lnSpc>
                <a:spcPct val="90000"/>
              </a:lnSpc>
            </a:pPr>
            <a:r>
              <a:rPr lang="hu-HU" sz="2000" b="1" dirty="0"/>
              <a:t>    </a:t>
            </a:r>
            <a:r>
              <a:rPr lang="hu-HU" sz="2000" b="1" dirty="0" err="1"/>
              <a:t>return</a:t>
            </a:r>
            <a:r>
              <a:rPr lang="hu-HU" sz="2000" b="1" dirty="0"/>
              <a:t> </a:t>
            </a:r>
            <a:r>
              <a:rPr lang="hu-HU" sz="2000" b="1" dirty="0" err="1"/>
              <a:t>JSONResponse</a:t>
            </a:r>
            <a:r>
              <a:rPr lang="hu-HU" sz="2000" b="1" dirty="0"/>
              <a:t>(</a:t>
            </a:r>
            <a:r>
              <a:rPr lang="hu-HU" sz="2000" b="1" dirty="0" err="1"/>
              <a:t>content</a:t>
            </a:r>
            <a:r>
              <a:rPr lang="hu-HU" sz="2000" b="1" dirty="0"/>
              <a:t>=tartalom, </a:t>
            </a:r>
            <a:r>
              <a:rPr lang="hu-HU" sz="2000" b="1" dirty="0" err="1"/>
              <a:t>status_code</a:t>
            </a:r>
            <a:r>
              <a:rPr lang="hu-HU" sz="2000" b="1" dirty="0"/>
              <a:t>=201)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7633A6D-1EEF-AFB7-BEDA-D01D23FD0A3F}"/>
              </a:ext>
            </a:extLst>
          </p:cNvPr>
          <p:cNvSpPr txBox="1"/>
          <p:nvPr/>
        </p:nvSpPr>
        <p:spPr>
          <a:xfrm>
            <a:off x="674912" y="4810126"/>
            <a:ext cx="110163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Magyarázat:</a:t>
            </a:r>
            <a:endParaRPr lang="hu-HU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90000"/>
              </a:lnSpc>
              <a:spcAft>
                <a:spcPts val="800"/>
              </a:spcAf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Ebben a példában a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JSONResponse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-t használjuk arra, hogy egy egyedi JSON válasz formátumot és egyedi státuszkódot adjunk vissza (201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Created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). </a:t>
            </a:r>
            <a:b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Ez a válasz rugalmasabb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testreszabási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lehetőségeket biztosít, például további HTTP fejlécek hozzáadását.</a:t>
            </a:r>
          </a:p>
        </p:txBody>
      </p:sp>
    </p:spTree>
    <p:extLst>
      <p:ext uri="{BB962C8B-B14F-4D97-AF65-F5344CB8AC3E}">
        <p14:creationId xmlns:p14="http://schemas.microsoft.com/office/powerpoint/2010/main" val="275052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C60139-61E6-FD15-E276-02C646EB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Validátorok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7882A7-3E7E-09CE-6234-196E45B05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2025"/>
              </a:lnSpc>
              <a:buNone/>
            </a:pPr>
            <a:r>
              <a:rPr lang="hu-HU" dirty="0" err="1">
                <a:effectLst/>
                <a:latin typeface="Menlo" panose="020B0609030804020204" pitchFamily="49" charset="0"/>
              </a:rPr>
              <a:t>from</a:t>
            </a:r>
            <a:r>
              <a:rPr lang="hu-HU" dirty="0">
                <a:effectLst/>
                <a:latin typeface="Menlo" panose="020B0609030804020204" pitchFamily="49" charset="0"/>
              </a:rPr>
              <a:t> </a:t>
            </a:r>
            <a:r>
              <a:rPr lang="hu-HU" dirty="0" err="1">
                <a:effectLst/>
                <a:latin typeface="Menlo" panose="020B0609030804020204" pitchFamily="49" charset="0"/>
              </a:rPr>
              <a:t>pydantic</a:t>
            </a:r>
            <a:r>
              <a:rPr lang="hu-HU" dirty="0">
                <a:effectLst/>
                <a:latin typeface="Menlo" panose="020B0609030804020204" pitchFamily="49" charset="0"/>
              </a:rPr>
              <a:t> import </a:t>
            </a:r>
            <a:r>
              <a:rPr lang="hu-HU" dirty="0" err="1">
                <a:effectLst/>
                <a:latin typeface="Menlo" panose="020B0609030804020204" pitchFamily="49" charset="0"/>
              </a:rPr>
              <a:t>EmailStr</a:t>
            </a:r>
            <a:r>
              <a:rPr lang="hu-HU" dirty="0">
                <a:effectLst/>
                <a:latin typeface="Menlo" panose="020B0609030804020204" pitchFamily="49" charset="0"/>
              </a:rPr>
              <a:t>, </a:t>
            </a:r>
            <a:r>
              <a:rPr lang="hu-HU" dirty="0" err="1">
                <a:effectLst/>
                <a:latin typeface="Menlo" panose="020B0609030804020204" pitchFamily="49" charset="0"/>
              </a:rPr>
              <a:t>BaseModel</a:t>
            </a:r>
            <a:endParaRPr lang="hu-HU" dirty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2025"/>
              </a:lnSpc>
              <a:buNone/>
            </a:pPr>
            <a:endParaRPr lang="hu-HU" dirty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2025"/>
              </a:lnSpc>
              <a:buNone/>
            </a:pPr>
            <a:r>
              <a:rPr lang="hu-HU" dirty="0" err="1">
                <a:effectLst/>
                <a:latin typeface="Menlo" panose="020B0609030804020204" pitchFamily="49" charset="0"/>
              </a:rPr>
              <a:t>from</a:t>
            </a:r>
            <a:r>
              <a:rPr lang="hu-HU" dirty="0">
                <a:effectLst/>
                <a:latin typeface="Menlo" panose="020B0609030804020204" pitchFamily="49" charset="0"/>
              </a:rPr>
              <a:t> </a:t>
            </a:r>
            <a:r>
              <a:rPr lang="hu-HU" dirty="0" err="1">
                <a:effectLst/>
                <a:latin typeface="Menlo" panose="020B0609030804020204" pitchFamily="49" charset="0"/>
              </a:rPr>
              <a:t>pydantic</a:t>
            </a:r>
            <a:r>
              <a:rPr lang="hu-HU" dirty="0">
                <a:effectLst/>
                <a:latin typeface="Menlo" panose="020B0609030804020204" pitchFamily="49" charset="0"/>
              </a:rPr>
              <a:t> import </a:t>
            </a:r>
            <a:r>
              <a:rPr lang="hu-HU" dirty="0" err="1">
                <a:effectLst/>
                <a:latin typeface="Menlo" panose="020B0609030804020204" pitchFamily="49" charset="0"/>
              </a:rPr>
              <a:t>field_validator</a:t>
            </a:r>
            <a:endParaRPr lang="hu-HU" dirty="0">
              <a:latin typeface="Menlo" panose="020B0609030804020204" pitchFamily="49" charset="0"/>
            </a:endParaRPr>
          </a:p>
          <a:p>
            <a:pPr marL="0" indent="0">
              <a:lnSpc>
                <a:spcPts val="2025"/>
              </a:lnSpc>
              <a:buNone/>
            </a:pPr>
            <a:endParaRPr lang="hu-HU" dirty="0">
              <a:latin typeface="Menlo" panose="020B0609030804020204" pitchFamily="49" charset="0"/>
            </a:endParaRPr>
          </a:p>
          <a:p>
            <a:pPr marL="0" indent="0">
              <a:lnSpc>
                <a:spcPts val="2025"/>
              </a:lnSpc>
              <a:buNone/>
            </a:pPr>
            <a:r>
              <a:rPr lang="hu-HU" dirty="0" err="1">
                <a:effectLst/>
                <a:latin typeface="Menlo" panose="020B0609030804020204" pitchFamily="49" charset="0"/>
              </a:rPr>
              <a:t>from</a:t>
            </a:r>
            <a:r>
              <a:rPr lang="hu-HU" dirty="0">
                <a:effectLst/>
                <a:latin typeface="Menlo" panose="020B0609030804020204" pitchFamily="49" charset="0"/>
              </a:rPr>
              <a:t> </a:t>
            </a:r>
            <a:r>
              <a:rPr lang="hu-HU" dirty="0" err="1">
                <a:effectLst/>
                <a:latin typeface="Menlo" panose="020B0609030804020204" pitchFamily="49" charset="0"/>
              </a:rPr>
              <a:t>pydantic</a:t>
            </a:r>
            <a:r>
              <a:rPr lang="hu-HU" dirty="0">
                <a:effectLst/>
                <a:latin typeface="Menlo" panose="020B0609030804020204" pitchFamily="49" charset="0"/>
              </a:rPr>
              <a:t> import </a:t>
            </a:r>
            <a:r>
              <a:rPr lang="hu-HU" dirty="0" err="1">
                <a:effectLst/>
                <a:latin typeface="Menlo" panose="020B0609030804020204" pitchFamily="49" charset="0"/>
              </a:rPr>
              <a:t>model_validator</a:t>
            </a:r>
            <a:endParaRPr lang="hu-HU" dirty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2025"/>
              </a:lnSpc>
              <a:buNone/>
            </a:pPr>
            <a:endParaRPr lang="hu-HU" dirty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2025"/>
              </a:lnSpc>
              <a:buNone/>
            </a:pPr>
            <a:r>
              <a:rPr lang="hu-HU" dirty="0" err="1">
                <a:effectLst/>
                <a:latin typeface="Menlo" panose="020B0609030804020204" pitchFamily="49" charset="0"/>
              </a:rPr>
              <a:t>from</a:t>
            </a:r>
            <a:r>
              <a:rPr lang="hu-HU" dirty="0">
                <a:effectLst/>
                <a:latin typeface="Menlo" panose="020B0609030804020204" pitchFamily="49" charset="0"/>
              </a:rPr>
              <a:t> </a:t>
            </a:r>
            <a:r>
              <a:rPr lang="hu-HU" dirty="0" err="1">
                <a:effectLst/>
                <a:latin typeface="Menlo" panose="020B0609030804020204" pitchFamily="49" charset="0"/>
              </a:rPr>
              <a:t>typing</a:t>
            </a:r>
            <a:r>
              <a:rPr lang="hu-HU" dirty="0">
                <a:effectLst/>
                <a:latin typeface="Menlo" panose="020B0609030804020204" pitchFamily="49" charset="0"/>
              </a:rPr>
              <a:t> import </a:t>
            </a:r>
            <a:r>
              <a:rPr lang="hu-HU" dirty="0" err="1">
                <a:effectLst/>
                <a:latin typeface="Menlo" panose="020B0609030804020204" pitchFamily="49" charset="0"/>
              </a:rPr>
              <a:t>Optional</a:t>
            </a:r>
            <a:endParaRPr lang="hu-HU" dirty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ts val="2025"/>
              </a:lnSpc>
              <a:buNone/>
            </a:pPr>
            <a:endParaRPr lang="hu-HU" dirty="0">
              <a:latin typeface="Menlo" panose="020B0609030804020204" pitchFamily="49" charset="0"/>
            </a:endParaRPr>
          </a:p>
          <a:p>
            <a:pPr marL="0" indent="0">
              <a:lnSpc>
                <a:spcPts val="2025"/>
              </a:lnSpc>
              <a:buNone/>
            </a:pPr>
            <a:r>
              <a:rPr lang="hu-HU" dirty="0">
                <a:effectLst/>
                <a:latin typeface="Menlo" panose="020B0609030804020204" pitchFamily="49" charset="0"/>
              </a:rPr>
              <a:t>A </a:t>
            </a:r>
            <a:r>
              <a:rPr lang="hu-HU" dirty="0" err="1">
                <a:effectLst/>
                <a:latin typeface="Menlo" panose="020B0609030804020204" pitchFamily="49" charset="0"/>
              </a:rPr>
              <a:t>validator</a:t>
            </a:r>
            <a:r>
              <a:rPr lang="hu-HU" dirty="0">
                <a:effectLst/>
                <a:latin typeface="Menlo" panose="020B0609030804020204" pitchFamily="49" charset="0"/>
              </a:rPr>
              <a:t> </a:t>
            </a:r>
            <a:r>
              <a:rPr lang="hu-HU" dirty="0" err="1">
                <a:effectLst/>
                <a:latin typeface="Menlo" panose="020B0609030804020204" pitchFamily="49" charset="0"/>
              </a:rPr>
              <a:t>depricated</a:t>
            </a:r>
            <a:r>
              <a:rPr lang="hu-HU" dirty="0">
                <a:effectLst/>
                <a:latin typeface="Menlo" panose="020B0609030804020204" pitchFamily="49" charset="0"/>
              </a:rPr>
              <a:t>, helyette különböző</a:t>
            </a:r>
          </a:p>
          <a:p>
            <a:pPr marL="0" indent="0">
              <a:lnSpc>
                <a:spcPts val="2025"/>
              </a:lnSpc>
              <a:buNone/>
            </a:pPr>
            <a:r>
              <a:rPr lang="hu-HU" dirty="0">
                <a:effectLst/>
                <a:latin typeface="Menlo" panose="020B0609030804020204" pitchFamily="49" charset="0"/>
              </a:rPr>
              <a:t> </a:t>
            </a:r>
            <a:r>
              <a:rPr lang="hu-HU" dirty="0" err="1">
                <a:effectLst/>
                <a:latin typeface="Menlo" panose="020B0609030804020204" pitchFamily="49" charset="0"/>
              </a:rPr>
              <a:t>validátorok</a:t>
            </a:r>
            <a:r>
              <a:rPr lang="hu-HU" dirty="0">
                <a:effectLst/>
                <a:latin typeface="Menlo" panose="020B0609030804020204" pitchFamily="49" charset="0"/>
              </a:rPr>
              <a:t> jelentek meg.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58200E3-3DCC-03E4-4EE1-FAD17DD9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9965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E7142C3B-FB11-2582-58DC-3D55BB8B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30</a:t>
            </a:fld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E09E8C3-6145-B2D2-412B-DC4A1A5CC483}"/>
              </a:ext>
            </a:extLst>
          </p:cNvPr>
          <p:cNvSpPr txBox="1"/>
          <p:nvPr/>
        </p:nvSpPr>
        <p:spPr>
          <a:xfrm>
            <a:off x="598712" y="475719"/>
            <a:ext cx="11059888" cy="2121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hu-HU" sz="3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.3. </a:t>
            </a:r>
            <a:r>
              <a:rPr lang="hu-HU" sz="3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Pydantic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modellek használata a JSON válaszok </a:t>
            </a:r>
            <a:r>
              <a:rPr lang="hu-HU" sz="3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validálására</a:t>
            </a:r>
            <a:endParaRPr lang="hu-HU" sz="3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egyik nagy előnye, hogy a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Pydantic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könyvtárral integrálódik, amely lehetővé teszi a JSON adatok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validálását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és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szerializálását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Pydantic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modellek segítségével biztosíthatjuk, hogy a visszaadott adatok megfeleljenek az előre definiált szerkezetnek.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Példa válasz modell használatára:</a:t>
            </a:r>
            <a:endParaRPr lang="hu-HU" sz="2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9654AE8-7EDF-5B72-2615-FE231087A513}"/>
              </a:ext>
            </a:extLst>
          </p:cNvPr>
          <p:cNvSpPr txBox="1"/>
          <p:nvPr/>
        </p:nvSpPr>
        <p:spPr>
          <a:xfrm>
            <a:off x="598712" y="2734927"/>
            <a:ext cx="7453995" cy="28641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sz="2000" b="1" dirty="0" err="1"/>
              <a:t>from</a:t>
            </a:r>
            <a:r>
              <a:rPr lang="hu-HU" sz="2000" b="1" dirty="0"/>
              <a:t> </a:t>
            </a:r>
            <a:r>
              <a:rPr lang="hu-HU" sz="2000" b="1" dirty="0" err="1"/>
              <a:t>fastapi</a:t>
            </a:r>
            <a:r>
              <a:rPr lang="hu-HU" sz="2000" b="1" dirty="0"/>
              <a:t> import </a:t>
            </a:r>
            <a:r>
              <a:rPr lang="hu-HU" sz="2000" b="1" dirty="0" err="1"/>
              <a:t>FastAPI</a:t>
            </a:r>
            <a:endParaRPr lang="hu-HU" sz="2000" b="1" dirty="0"/>
          </a:p>
          <a:p>
            <a:pPr>
              <a:lnSpc>
                <a:spcPct val="90000"/>
              </a:lnSpc>
            </a:pPr>
            <a:r>
              <a:rPr lang="hu-HU" sz="2000" b="1" dirty="0" err="1"/>
              <a:t>from</a:t>
            </a:r>
            <a:r>
              <a:rPr lang="hu-HU" sz="2000" b="1" dirty="0"/>
              <a:t> </a:t>
            </a:r>
            <a:r>
              <a:rPr lang="hu-HU" sz="2000" b="1" dirty="0" err="1"/>
              <a:t>pydantic</a:t>
            </a:r>
            <a:r>
              <a:rPr lang="hu-HU" sz="2000" b="1" dirty="0"/>
              <a:t> import </a:t>
            </a:r>
            <a:r>
              <a:rPr lang="hu-HU" sz="2000" b="1" dirty="0" err="1"/>
              <a:t>BaseModel</a:t>
            </a:r>
            <a:endParaRPr lang="hu-HU" sz="2000" b="1" dirty="0"/>
          </a:p>
          <a:p>
            <a:pPr>
              <a:lnSpc>
                <a:spcPct val="90000"/>
              </a:lnSpc>
            </a:pPr>
            <a:r>
              <a:rPr lang="hu-HU" sz="2000" b="1" dirty="0"/>
              <a:t>app = </a:t>
            </a:r>
            <a:r>
              <a:rPr lang="hu-HU" sz="2000" b="1" dirty="0" err="1"/>
              <a:t>FastAPI</a:t>
            </a:r>
            <a:r>
              <a:rPr lang="hu-HU" sz="2000" b="1" dirty="0"/>
              <a:t>()</a:t>
            </a:r>
          </a:p>
          <a:p>
            <a:pPr>
              <a:lnSpc>
                <a:spcPct val="90000"/>
              </a:lnSpc>
            </a:pPr>
            <a:r>
              <a:rPr lang="hu-HU" sz="2000" b="1" dirty="0"/>
              <a:t># </a:t>
            </a:r>
            <a:r>
              <a:rPr lang="hu-HU" sz="2000" b="1" dirty="0" err="1"/>
              <a:t>Pydantic</a:t>
            </a:r>
            <a:r>
              <a:rPr lang="hu-HU" sz="2000" b="1" dirty="0"/>
              <a:t> modell a válasz adatainak szerkezetéhez</a:t>
            </a:r>
          </a:p>
          <a:p>
            <a:pPr>
              <a:lnSpc>
                <a:spcPct val="90000"/>
              </a:lnSpc>
            </a:pPr>
            <a:r>
              <a:rPr lang="hu-HU" sz="2000" b="1" dirty="0" err="1"/>
              <a:t>class</a:t>
            </a:r>
            <a:r>
              <a:rPr lang="hu-HU" sz="2000" b="1" dirty="0"/>
              <a:t> </a:t>
            </a:r>
            <a:r>
              <a:rPr lang="hu-HU" sz="2000" b="1" dirty="0" err="1"/>
              <a:t>FelhasználóValasz</a:t>
            </a:r>
            <a:r>
              <a:rPr lang="hu-HU" sz="2000" b="1" dirty="0"/>
              <a:t>(</a:t>
            </a:r>
            <a:r>
              <a:rPr lang="hu-HU" sz="2000" b="1" dirty="0" err="1"/>
              <a:t>BaseModel</a:t>
            </a:r>
            <a:r>
              <a:rPr lang="hu-HU" sz="2000" b="1" dirty="0"/>
              <a:t>):</a:t>
            </a:r>
          </a:p>
          <a:p>
            <a:pPr>
              <a:lnSpc>
                <a:spcPct val="90000"/>
              </a:lnSpc>
            </a:pPr>
            <a:r>
              <a:rPr lang="hu-HU" sz="2000" b="1" dirty="0"/>
              <a:t>    </a:t>
            </a:r>
            <a:r>
              <a:rPr lang="hu-HU" sz="2000" b="1" dirty="0" err="1"/>
              <a:t>nev</a:t>
            </a:r>
            <a:r>
              <a:rPr lang="hu-HU" sz="2000" b="1" dirty="0"/>
              <a:t>: </a:t>
            </a:r>
            <a:r>
              <a:rPr lang="hu-HU" sz="2000" b="1" dirty="0" err="1"/>
              <a:t>str</a:t>
            </a:r>
            <a:endParaRPr lang="hu-HU" sz="2000" b="1" dirty="0"/>
          </a:p>
          <a:p>
            <a:pPr>
              <a:lnSpc>
                <a:spcPct val="90000"/>
              </a:lnSpc>
            </a:pPr>
            <a:r>
              <a:rPr lang="hu-HU" sz="2000" b="1" dirty="0"/>
              <a:t>    </a:t>
            </a:r>
            <a:r>
              <a:rPr lang="hu-HU" sz="2000" b="1" dirty="0" err="1"/>
              <a:t>eletkor</a:t>
            </a:r>
            <a:r>
              <a:rPr lang="hu-HU" sz="2000" b="1" dirty="0"/>
              <a:t>: int</a:t>
            </a:r>
          </a:p>
          <a:p>
            <a:pPr>
              <a:lnSpc>
                <a:spcPct val="90000"/>
              </a:lnSpc>
            </a:pPr>
            <a:r>
              <a:rPr lang="hu-HU" sz="2000" b="1" dirty="0"/>
              <a:t>@app.get("/felhasznalo", </a:t>
            </a:r>
            <a:r>
              <a:rPr lang="hu-HU" sz="2000" b="1" dirty="0" err="1"/>
              <a:t>response_model</a:t>
            </a:r>
            <a:r>
              <a:rPr lang="hu-HU" sz="2000" b="1" dirty="0"/>
              <a:t>=</a:t>
            </a:r>
            <a:r>
              <a:rPr lang="hu-HU" sz="2000" b="1" dirty="0" err="1"/>
              <a:t>FelhasznaloValasz</a:t>
            </a:r>
            <a:r>
              <a:rPr lang="hu-HU" sz="2000" b="1" dirty="0"/>
              <a:t>)</a:t>
            </a:r>
          </a:p>
          <a:p>
            <a:pPr>
              <a:lnSpc>
                <a:spcPct val="90000"/>
              </a:lnSpc>
            </a:pPr>
            <a:r>
              <a:rPr lang="hu-HU" sz="2000" b="1" dirty="0" err="1"/>
              <a:t>def</a:t>
            </a:r>
            <a:r>
              <a:rPr lang="hu-HU" sz="2000" b="1" dirty="0"/>
              <a:t> </a:t>
            </a:r>
            <a:r>
              <a:rPr lang="hu-HU" sz="2000" b="1" dirty="0" err="1"/>
              <a:t>felhasznalo_lekerese</a:t>
            </a:r>
            <a:r>
              <a:rPr lang="hu-HU" sz="2000" b="1" dirty="0"/>
              <a:t>():</a:t>
            </a:r>
          </a:p>
          <a:p>
            <a:pPr>
              <a:lnSpc>
                <a:spcPct val="90000"/>
              </a:lnSpc>
            </a:pPr>
            <a:r>
              <a:rPr lang="hu-HU" sz="2000" b="1" dirty="0"/>
              <a:t>    </a:t>
            </a:r>
            <a:r>
              <a:rPr lang="hu-HU" sz="2000" b="1" dirty="0" err="1"/>
              <a:t>return</a:t>
            </a:r>
            <a:r>
              <a:rPr lang="hu-HU" sz="2000" b="1" dirty="0"/>
              <a:t> {"</a:t>
            </a:r>
            <a:r>
              <a:rPr lang="hu-HU" sz="2000" b="1" dirty="0" err="1"/>
              <a:t>nev</a:t>
            </a:r>
            <a:r>
              <a:rPr lang="hu-HU" sz="2000" b="1" dirty="0"/>
              <a:t>": "János", "</a:t>
            </a:r>
            <a:r>
              <a:rPr lang="hu-HU" sz="2000" b="1" dirty="0" err="1"/>
              <a:t>eletkor</a:t>
            </a:r>
            <a:r>
              <a:rPr lang="hu-HU" sz="2000" b="1" dirty="0"/>
              <a:t>": 30}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F13C717-8EBE-D503-59D5-C019B6DEC67B}"/>
              </a:ext>
            </a:extLst>
          </p:cNvPr>
          <p:cNvSpPr txBox="1"/>
          <p:nvPr/>
        </p:nvSpPr>
        <p:spPr>
          <a:xfrm>
            <a:off x="8052707" y="2673400"/>
            <a:ext cx="3858986" cy="296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Magyarázat:</a:t>
            </a:r>
            <a:endParaRPr lang="hu-HU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response_model</a:t>
            </a:r>
            <a:r>
              <a:rPr lang="hu-HU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paraméter használatával meghatározzuk, hogy milyen formátumú adatokkal szeretnénk visszatérni. </a:t>
            </a:r>
            <a:b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automatikusan ellenőrzi, hogy a visszaadott adatok illeszkednek-e a </a:t>
            </a:r>
            <a:r>
              <a:rPr lang="hu-HU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Pydantic</a:t>
            </a: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modellhez, és ha szükséges, </a:t>
            </a:r>
            <a:r>
              <a:rPr lang="hu-HU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validálja</a:t>
            </a:r>
            <a:r>
              <a:rPr lang="hu-HU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és konvertálja az adatokat.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8B030B91-29AD-BF53-FF67-AE528EC7B8EF}"/>
              </a:ext>
            </a:extLst>
          </p:cNvPr>
          <p:cNvSpPr txBox="1"/>
          <p:nvPr/>
        </p:nvSpPr>
        <p:spPr>
          <a:xfrm>
            <a:off x="5627913" y="5599044"/>
            <a:ext cx="2079172" cy="8833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</a:pP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"</a:t>
            </a: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nev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": "János",</a:t>
            </a:r>
          </a:p>
          <a:p>
            <a:pPr>
              <a:lnSpc>
                <a:spcPct val="70000"/>
              </a:lnSpc>
            </a:pP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hu-HU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</a:t>
            </a:r>
            <a:r>
              <a:rPr lang="hu-H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eletkor</a:t>
            </a: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": 30</a:t>
            </a:r>
          </a:p>
          <a:p>
            <a:pPr>
              <a:lnSpc>
                <a:spcPct val="70000"/>
              </a:lnSpc>
            </a:pPr>
            <a:r>
              <a:rPr lang="hu-H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8830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378D32AA-5766-9C10-963E-CFEB8ACD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31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F7D77E6-456C-4737-7581-8225C5E212D5}"/>
              </a:ext>
            </a:extLst>
          </p:cNvPr>
          <p:cNvSpPr txBox="1"/>
          <p:nvPr/>
        </p:nvSpPr>
        <p:spPr>
          <a:xfrm>
            <a:off x="696685" y="310963"/>
            <a:ext cx="11114314" cy="552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3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.4. Egyszerű és összetett válasz modellek</a:t>
            </a:r>
            <a:endParaRPr lang="hu-HU" sz="3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DECC27C-2933-C49B-FEA9-81B01A4AE9BA}"/>
              </a:ext>
            </a:extLst>
          </p:cNvPr>
          <p:cNvSpPr txBox="1"/>
          <p:nvPr/>
        </p:nvSpPr>
        <p:spPr>
          <a:xfrm>
            <a:off x="5519061" y="957794"/>
            <a:ext cx="6193971" cy="57649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hu-HU" sz="2000" b="1" dirty="0" err="1"/>
              <a:t>from</a:t>
            </a:r>
            <a:r>
              <a:rPr lang="hu-HU" sz="2000" b="1" dirty="0"/>
              <a:t> </a:t>
            </a:r>
            <a:r>
              <a:rPr lang="hu-HU" sz="2000" b="1" dirty="0" err="1"/>
              <a:t>fastapi</a:t>
            </a:r>
            <a:r>
              <a:rPr lang="hu-HU" sz="2000" b="1" dirty="0"/>
              <a:t> import </a:t>
            </a:r>
            <a:r>
              <a:rPr lang="hu-HU" sz="2000" b="1" dirty="0" err="1"/>
              <a:t>FastAPI</a:t>
            </a:r>
            <a:endParaRPr lang="hu-HU" sz="2000" b="1" dirty="0"/>
          </a:p>
          <a:p>
            <a:pPr>
              <a:lnSpc>
                <a:spcPct val="80000"/>
              </a:lnSpc>
            </a:pPr>
            <a:r>
              <a:rPr lang="hu-HU" sz="2000" b="1" dirty="0" err="1"/>
              <a:t>from</a:t>
            </a:r>
            <a:r>
              <a:rPr lang="hu-HU" sz="2000" b="1" dirty="0"/>
              <a:t> </a:t>
            </a:r>
            <a:r>
              <a:rPr lang="hu-HU" sz="2000" b="1" dirty="0" err="1"/>
              <a:t>pydantic</a:t>
            </a:r>
            <a:r>
              <a:rPr lang="hu-HU" sz="2000" b="1" dirty="0"/>
              <a:t> import </a:t>
            </a:r>
            <a:r>
              <a:rPr lang="hu-HU" sz="2000" b="1" dirty="0" err="1"/>
              <a:t>BaseModel</a:t>
            </a:r>
            <a:endParaRPr lang="hu-HU" sz="2000" b="1" dirty="0"/>
          </a:p>
          <a:p>
            <a:pPr>
              <a:lnSpc>
                <a:spcPct val="80000"/>
              </a:lnSpc>
            </a:pPr>
            <a:r>
              <a:rPr lang="hu-HU" sz="2000" b="1" dirty="0" err="1"/>
              <a:t>from</a:t>
            </a:r>
            <a:r>
              <a:rPr lang="hu-HU" sz="2000" b="1" dirty="0"/>
              <a:t> </a:t>
            </a:r>
            <a:r>
              <a:rPr lang="hu-HU" sz="2000" b="1" dirty="0" err="1"/>
              <a:t>typing</a:t>
            </a:r>
            <a:r>
              <a:rPr lang="hu-HU" sz="2000" b="1" dirty="0"/>
              <a:t> import List</a:t>
            </a:r>
          </a:p>
          <a:p>
            <a:pPr>
              <a:lnSpc>
                <a:spcPct val="80000"/>
              </a:lnSpc>
            </a:pPr>
            <a:r>
              <a:rPr lang="hu-HU" sz="2000" b="1" dirty="0"/>
              <a:t>app = </a:t>
            </a:r>
            <a:r>
              <a:rPr lang="hu-HU" sz="2000" b="1" dirty="0" err="1"/>
              <a:t>FastAPI</a:t>
            </a:r>
            <a:r>
              <a:rPr lang="hu-HU" sz="2000" b="1" dirty="0"/>
              <a:t>()</a:t>
            </a:r>
          </a:p>
          <a:p>
            <a:pPr>
              <a:lnSpc>
                <a:spcPct val="80000"/>
              </a:lnSpc>
            </a:pPr>
            <a:r>
              <a:rPr lang="hu-HU" sz="2000" b="1" dirty="0"/>
              <a:t># </a:t>
            </a:r>
            <a:r>
              <a:rPr lang="hu-HU" sz="2000" b="1" dirty="0" err="1"/>
              <a:t>Pydantic</a:t>
            </a:r>
            <a:r>
              <a:rPr lang="hu-HU" sz="2000" b="1" dirty="0"/>
              <a:t> modellek</a:t>
            </a:r>
          </a:p>
          <a:p>
            <a:pPr>
              <a:lnSpc>
                <a:spcPct val="80000"/>
              </a:lnSpc>
            </a:pPr>
            <a:r>
              <a:rPr lang="hu-HU" sz="2000" b="1" dirty="0" err="1"/>
              <a:t>class</a:t>
            </a:r>
            <a:r>
              <a:rPr lang="hu-HU" sz="2000" b="1" dirty="0"/>
              <a:t> </a:t>
            </a:r>
            <a:r>
              <a:rPr lang="hu-HU" sz="2000" b="1" dirty="0" err="1"/>
              <a:t>Cim</a:t>
            </a:r>
            <a:r>
              <a:rPr lang="hu-HU" sz="2000" b="1" dirty="0"/>
              <a:t>(</a:t>
            </a:r>
            <a:r>
              <a:rPr lang="hu-HU" sz="2000" b="1" dirty="0" err="1"/>
              <a:t>BaseModel</a:t>
            </a:r>
            <a:r>
              <a:rPr lang="hu-HU" sz="2000" b="1" dirty="0"/>
              <a:t>):</a:t>
            </a:r>
          </a:p>
          <a:p>
            <a:pPr>
              <a:lnSpc>
                <a:spcPct val="80000"/>
              </a:lnSpc>
            </a:pPr>
            <a:r>
              <a:rPr lang="hu-HU" sz="2000" b="1" dirty="0"/>
              <a:t>    utca: </a:t>
            </a:r>
            <a:r>
              <a:rPr lang="hu-HU" sz="2000" b="1" dirty="0" err="1"/>
              <a:t>str</a:t>
            </a:r>
            <a:endParaRPr lang="hu-HU" sz="2000" b="1" dirty="0"/>
          </a:p>
          <a:p>
            <a:pPr>
              <a:lnSpc>
                <a:spcPct val="80000"/>
              </a:lnSpc>
            </a:pPr>
            <a:r>
              <a:rPr lang="hu-HU" sz="2000" b="1" dirty="0"/>
              <a:t>    varos: </a:t>
            </a:r>
            <a:r>
              <a:rPr lang="hu-HU" sz="2000" b="1" dirty="0" err="1"/>
              <a:t>str</a:t>
            </a:r>
            <a:endParaRPr lang="hu-HU" sz="2000" b="1" dirty="0"/>
          </a:p>
          <a:p>
            <a:pPr>
              <a:lnSpc>
                <a:spcPct val="80000"/>
              </a:lnSpc>
            </a:pPr>
            <a:r>
              <a:rPr lang="hu-HU" sz="2000" b="1" dirty="0" err="1"/>
              <a:t>class</a:t>
            </a:r>
            <a:r>
              <a:rPr lang="hu-HU" sz="2000" b="1" dirty="0"/>
              <a:t> </a:t>
            </a:r>
            <a:r>
              <a:rPr lang="hu-HU" sz="2000" b="1" dirty="0" err="1"/>
              <a:t>FelhasznaloValasz</a:t>
            </a:r>
            <a:r>
              <a:rPr lang="hu-HU" sz="2000" b="1" dirty="0"/>
              <a:t>(</a:t>
            </a:r>
            <a:r>
              <a:rPr lang="hu-HU" sz="2000" b="1" dirty="0" err="1"/>
              <a:t>BaseModel</a:t>
            </a:r>
            <a:r>
              <a:rPr lang="hu-HU" sz="2000" b="1" dirty="0"/>
              <a:t>):</a:t>
            </a:r>
          </a:p>
          <a:p>
            <a:pPr>
              <a:lnSpc>
                <a:spcPct val="80000"/>
              </a:lnSpc>
            </a:pPr>
            <a:r>
              <a:rPr lang="hu-HU" sz="2000" b="1" dirty="0"/>
              <a:t>    </a:t>
            </a:r>
            <a:r>
              <a:rPr lang="hu-HU" sz="2000" b="1" dirty="0" err="1"/>
              <a:t>nev</a:t>
            </a:r>
            <a:r>
              <a:rPr lang="hu-HU" sz="2000" b="1" dirty="0"/>
              <a:t>: </a:t>
            </a:r>
            <a:r>
              <a:rPr lang="hu-HU" sz="2000" b="1" dirty="0" err="1"/>
              <a:t>str</a:t>
            </a:r>
            <a:endParaRPr lang="hu-HU" sz="2000" b="1" dirty="0"/>
          </a:p>
          <a:p>
            <a:pPr>
              <a:lnSpc>
                <a:spcPct val="80000"/>
              </a:lnSpc>
            </a:pPr>
            <a:r>
              <a:rPr lang="hu-HU" sz="2000" b="1" dirty="0"/>
              <a:t>    </a:t>
            </a:r>
            <a:r>
              <a:rPr lang="hu-HU" sz="2000" b="1" dirty="0" err="1"/>
              <a:t>eletkor</a:t>
            </a:r>
            <a:r>
              <a:rPr lang="hu-HU" sz="2000" b="1" dirty="0"/>
              <a:t>: int</a:t>
            </a:r>
          </a:p>
          <a:p>
            <a:pPr>
              <a:lnSpc>
                <a:spcPct val="80000"/>
              </a:lnSpc>
            </a:pPr>
            <a:r>
              <a:rPr lang="hu-HU" sz="2000" b="1" dirty="0"/>
              <a:t>    </a:t>
            </a:r>
            <a:r>
              <a:rPr lang="hu-HU" sz="2000" b="1" dirty="0" err="1"/>
              <a:t>cimek</a:t>
            </a:r>
            <a:r>
              <a:rPr lang="hu-HU" sz="2000" b="1" dirty="0"/>
              <a:t>: List[</a:t>
            </a:r>
            <a:r>
              <a:rPr lang="hu-HU" sz="2000" b="1" dirty="0" err="1"/>
              <a:t>Cim</a:t>
            </a:r>
            <a:r>
              <a:rPr lang="hu-HU" sz="2000" b="1" dirty="0"/>
              <a:t>]</a:t>
            </a:r>
          </a:p>
          <a:p>
            <a:pPr>
              <a:lnSpc>
                <a:spcPct val="80000"/>
              </a:lnSpc>
            </a:pPr>
            <a:r>
              <a:rPr lang="hu-HU" sz="2000" b="1" dirty="0"/>
              <a:t>@app.get("/felhasznalo_osszetett", </a:t>
            </a:r>
            <a:r>
              <a:rPr lang="hu-HU" sz="2000" b="1" dirty="0" err="1"/>
              <a:t>response_model</a:t>
            </a:r>
            <a:r>
              <a:rPr lang="hu-HU" sz="2000" b="1" dirty="0"/>
              <a:t>=</a:t>
            </a:r>
            <a:r>
              <a:rPr lang="hu-HU" sz="2000" b="1" dirty="0" err="1"/>
              <a:t>FelhasznaloValasz</a:t>
            </a:r>
            <a:r>
              <a:rPr lang="hu-HU" sz="2000" b="1" dirty="0"/>
              <a:t>)</a:t>
            </a:r>
          </a:p>
          <a:p>
            <a:pPr>
              <a:lnSpc>
                <a:spcPct val="80000"/>
              </a:lnSpc>
            </a:pPr>
            <a:r>
              <a:rPr lang="hu-HU" sz="2000" b="1" dirty="0" err="1"/>
              <a:t>def</a:t>
            </a:r>
            <a:r>
              <a:rPr lang="hu-HU" sz="2000" b="1" dirty="0"/>
              <a:t> </a:t>
            </a:r>
            <a:r>
              <a:rPr lang="hu-HU" sz="2000" b="1" dirty="0" err="1"/>
              <a:t>felhasznalo_osszetett</a:t>
            </a:r>
            <a:r>
              <a:rPr lang="hu-HU" sz="2000" b="1" dirty="0"/>
              <a:t>():</a:t>
            </a:r>
          </a:p>
          <a:p>
            <a:pPr>
              <a:lnSpc>
                <a:spcPct val="80000"/>
              </a:lnSpc>
            </a:pPr>
            <a:r>
              <a:rPr lang="hu-HU" sz="2000" b="1" dirty="0"/>
              <a:t>    </a:t>
            </a:r>
            <a:r>
              <a:rPr lang="hu-HU" sz="2000" b="1" dirty="0" err="1"/>
              <a:t>return</a:t>
            </a:r>
            <a:r>
              <a:rPr lang="hu-HU" sz="2000" b="1" dirty="0"/>
              <a:t> {</a:t>
            </a:r>
          </a:p>
          <a:p>
            <a:pPr>
              <a:lnSpc>
                <a:spcPct val="80000"/>
              </a:lnSpc>
            </a:pPr>
            <a:r>
              <a:rPr lang="hu-HU" sz="2000" b="1" dirty="0"/>
              <a:t>        "</a:t>
            </a:r>
            <a:r>
              <a:rPr lang="hu-HU" sz="2000" b="1" dirty="0" err="1"/>
              <a:t>nev</a:t>
            </a:r>
            <a:r>
              <a:rPr lang="hu-HU" sz="2000" b="1" dirty="0"/>
              <a:t>": "Anna",</a:t>
            </a:r>
          </a:p>
          <a:p>
            <a:pPr>
              <a:lnSpc>
                <a:spcPct val="80000"/>
              </a:lnSpc>
            </a:pPr>
            <a:r>
              <a:rPr lang="hu-HU" sz="2000" b="1" dirty="0"/>
              <a:t>        "</a:t>
            </a:r>
            <a:r>
              <a:rPr lang="hu-HU" sz="2000" b="1" dirty="0" err="1"/>
              <a:t>eletkor</a:t>
            </a:r>
            <a:r>
              <a:rPr lang="hu-HU" sz="2000" b="1" dirty="0"/>
              <a:t>": 25,</a:t>
            </a:r>
          </a:p>
          <a:p>
            <a:pPr>
              <a:lnSpc>
                <a:spcPct val="80000"/>
              </a:lnSpc>
            </a:pPr>
            <a:r>
              <a:rPr lang="hu-HU" sz="2000" b="1" dirty="0"/>
              <a:t>        "</a:t>
            </a:r>
            <a:r>
              <a:rPr lang="hu-HU" sz="2000" b="1" dirty="0" err="1"/>
              <a:t>cimek</a:t>
            </a:r>
            <a:r>
              <a:rPr lang="hu-HU" sz="2000" b="1" dirty="0"/>
              <a:t>": [</a:t>
            </a:r>
          </a:p>
          <a:p>
            <a:pPr>
              <a:lnSpc>
                <a:spcPct val="80000"/>
              </a:lnSpc>
            </a:pPr>
            <a:r>
              <a:rPr lang="hu-HU" sz="2000" b="1" dirty="0"/>
              <a:t>            {"utca": "Kossuth utca", "varos": "Budapest"},</a:t>
            </a:r>
          </a:p>
          <a:p>
            <a:pPr>
              <a:lnSpc>
                <a:spcPct val="80000"/>
              </a:lnSpc>
            </a:pPr>
            <a:r>
              <a:rPr lang="hu-HU" sz="2000" b="1" dirty="0"/>
              <a:t>            {"utca": "Rákóczi utca", "varos": "Szeged"}</a:t>
            </a:r>
          </a:p>
          <a:p>
            <a:pPr>
              <a:lnSpc>
                <a:spcPct val="80000"/>
              </a:lnSpc>
            </a:pPr>
            <a:r>
              <a:rPr lang="hu-HU" sz="2000" b="1" dirty="0"/>
              <a:t>        ]</a:t>
            </a:r>
          </a:p>
          <a:p>
            <a:pPr>
              <a:lnSpc>
                <a:spcPct val="80000"/>
              </a:lnSpc>
            </a:pPr>
            <a:r>
              <a:rPr lang="hu-HU" sz="2000" b="1" dirty="0"/>
              <a:t>    }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9714A5D-992A-91EA-FD39-F261CE8C4EEA}"/>
              </a:ext>
            </a:extLst>
          </p:cNvPr>
          <p:cNvSpPr txBox="1"/>
          <p:nvPr/>
        </p:nvSpPr>
        <p:spPr>
          <a:xfrm>
            <a:off x="696685" y="957794"/>
            <a:ext cx="4332515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Pydantic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lehetővé teszi, hogy összetettebb válaszmodelleket is definiáljunk, például beágyazott struktúrákat vagy listákat.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F42794F-0FF5-E958-9964-51FA189107AD}"/>
              </a:ext>
            </a:extLst>
          </p:cNvPr>
          <p:cNvSpPr txBox="1"/>
          <p:nvPr/>
        </p:nvSpPr>
        <p:spPr>
          <a:xfrm>
            <a:off x="794658" y="2473581"/>
            <a:ext cx="4735285" cy="49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Példa összetett válasz modellre:</a:t>
            </a:r>
            <a:endParaRPr lang="hu-HU" sz="2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E10ED90-D0FF-259E-3C6F-5DB34A726BB4}"/>
              </a:ext>
            </a:extLst>
          </p:cNvPr>
          <p:cNvSpPr txBox="1"/>
          <p:nvPr/>
        </p:nvSpPr>
        <p:spPr>
          <a:xfrm>
            <a:off x="838200" y="3604828"/>
            <a:ext cx="4191000" cy="275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Magyarázat:</a:t>
            </a:r>
            <a:endParaRPr lang="hu-HU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Ebben az esetben a válaszmodell összetettebb, hiszen egy 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List 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típusú mezőt tartalmaz, amely lakcímek listáját adja vissza. </a:t>
            </a:r>
            <a:b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beágyazott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Cim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modell biztosítja, hogy minden lakcím helyes struktúrájú legyen.</a:t>
            </a:r>
          </a:p>
        </p:txBody>
      </p:sp>
    </p:spTree>
    <p:extLst>
      <p:ext uri="{BB962C8B-B14F-4D97-AF65-F5344CB8AC3E}">
        <p14:creationId xmlns:p14="http://schemas.microsoft.com/office/powerpoint/2010/main" val="25250520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14AD0B59-D500-D05F-2084-EE4FCDE5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32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9CAC13A-3128-F9FD-8D87-C050578395AF}"/>
              </a:ext>
            </a:extLst>
          </p:cNvPr>
          <p:cNvSpPr txBox="1"/>
          <p:nvPr/>
        </p:nvSpPr>
        <p:spPr>
          <a:xfrm>
            <a:off x="751114" y="265564"/>
            <a:ext cx="10689772" cy="2239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hu-HU" sz="3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.5. HTTP válaszkódok és JSON válaszok kezelése</a:t>
            </a:r>
            <a:endParaRPr lang="hu-HU" sz="3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lehetőséget biztosít arra, hogy a válaszkódokat manuálisan beállítsuk, és közben JSON válaszokat adjunk vissza. Így a megfelelő státuszkóddal együtt a kliens pontosan megérti, hogy mi történt a kérése során.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Példa HTTP válaszkód beállítására:</a:t>
            </a:r>
            <a:endParaRPr lang="hu-HU" sz="2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1FC6C7C-9F4A-BA84-3E83-F3AE6BDCEDB0}"/>
              </a:ext>
            </a:extLst>
          </p:cNvPr>
          <p:cNvSpPr txBox="1"/>
          <p:nvPr/>
        </p:nvSpPr>
        <p:spPr>
          <a:xfrm>
            <a:off x="1377042" y="2551634"/>
            <a:ext cx="9437915" cy="2310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import 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HTTPException</a:t>
            </a:r>
            <a:endParaRPr lang="hu-HU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 = 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@app.get("/ellenorzes/{felhasznalo_id}")</a:t>
            </a:r>
          </a:p>
          <a:p>
            <a:pPr>
              <a:lnSpc>
                <a:spcPct val="90000"/>
              </a:lnSpc>
            </a:pP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felhasznalo_ellenorzes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felhasznalo_id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int):</a:t>
            </a:r>
          </a:p>
          <a:p>
            <a:pPr>
              <a:lnSpc>
                <a:spcPct val="90000"/>
              </a:lnSpc>
            </a:pP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felhasznalo_id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== 1:</a:t>
            </a:r>
          </a:p>
          <a:p>
            <a:pPr>
              <a:lnSpc>
                <a:spcPct val="90000"/>
              </a:lnSpc>
            </a:pP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return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{"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uzenet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": "Felhasználó megtalálva."}</a:t>
            </a:r>
          </a:p>
          <a:p>
            <a:pPr>
              <a:lnSpc>
                <a:spcPct val="90000"/>
              </a:lnSpc>
            </a:pP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else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raise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HTTPException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status_code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=404, </a:t>
            </a:r>
            <a:r>
              <a:rPr lang="hu-HU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detail</a:t>
            </a:r>
            <a:r>
              <a:rPr lang="hu-HU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="Felhasználó nem található.")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F47D258-6333-15B1-EECB-63FFCB95C348}"/>
              </a:ext>
            </a:extLst>
          </p:cNvPr>
          <p:cNvSpPr txBox="1"/>
          <p:nvPr/>
        </p:nvSpPr>
        <p:spPr>
          <a:xfrm>
            <a:off x="838202" y="4948842"/>
            <a:ext cx="10319658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Magyarázat:</a:t>
            </a:r>
            <a:endParaRPr lang="hu-HU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 a felhasználó azonosítója nem létezik (pl. nem 1), akkor egy 404-es státuszkóddal térünk vissza. Az ilyen típusú hibakezelés rendkívül fontos az API-k megbízhatóságának növeléséhez.</a:t>
            </a:r>
          </a:p>
        </p:txBody>
      </p:sp>
    </p:spTree>
    <p:extLst>
      <p:ext uri="{BB962C8B-B14F-4D97-AF65-F5344CB8AC3E}">
        <p14:creationId xmlns:p14="http://schemas.microsoft.com/office/powerpoint/2010/main" val="3634697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1F5FDB9F-D261-9310-F676-2534C90A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33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F3BFBDE-0F3D-3ADF-CDF4-A846748E0DB6}"/>
              </a:ext>
            </a:extLst>
          </p:cNvPr>
          <p:cNvSpPr txBox="1"/>
          <p:nvPr/>
        </p:nvSpPr>
        <p:spPr>
          <a:xfrm>
            <a:off x="805541" y="493558"/>
            <a:ext cx="10831287" cy="1958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hu-HU" sz="3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.6. Fejlécek és sütik hozzáadása a válaszhoz</a:t>
            </a:r>
            <a:endParaRPr lang="hu-HU" sz="3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JSON válaszokon túl 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lehetőséget biztosít fejlécek (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headers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és sütik (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cookies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hozzáadására a válaszokhoz.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Példa válasz fejlécek hozzáadására:</a:t>
            </a:r>
            <a:endParaRPr lang="hu-HU" sz="2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36CEEB2-C46E-270C-30B6-657B6F277943}"/>
              </a:ext>
            </a:extLst>
          </p:cNvPr>
          <p:cNvSpPr txBox="1"/>
          <p:nvPr/>
        </p:nvSpPr>
        <p:spPr>
          <a:xfrm>
            <a:off x="1099456" y="2484905"/>
            <a:ext cx="10537372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hu-HU" sz="2000" b="1" dirty="0" err="1"/>
              <a:t>from</a:t>
            </a:r>
            <a:r>
              <a:rPr lang="hu-HU" sz="2000" b="1" dirty="0"/>
              <a:t> </a:t>
            </a:r>
            <a:r>
              <a:rPr lang="hu-HU" sz="2000" b="1" dirty="0" err="1"/>
              <a:t>fastapi</a:t>
            </a:r>
            <a:r>
              <a:rPr lang="hu-HU" sz="2000" b="1" dirty="0"/>
              <a:t> import </a:t>
            </a:r>
            <a:r>
              <a:rPr lang="hu-HU" sz="2000" b="1" dirty="0" err="1"/>
              <a:t>FastAPI</a:t>
            </a:r>
            <a:endParaRPr lang="hu-HU" sz="2000" b="1" dirty="0"/>
          </a:p>
          <a:p>
            <a:r>
              <a:rPr lang="hu-HU" sz="2000" b="1" dirty="0" err="1"/>
              <a:t>from</a:t>
            </a:r>
            <a:r>
              <a:rPr lang="hu-HU" sz="2000" b="1" dirty="0"/>
              <a:t> </a:t>
            </a:r>
            <a:r>
              <a:rPr lang="hu-HU" sz="2000" b="1" dirty="0" err="1"/>
              <a:t>fastapi.responses</a:t>
            </a:r>
            <a:r>
              <a:rPr lang="hu-HU" sz="2000" b="1" dirty="0"/>
              <a:t> import </a:t>
            </a:r>
            <a:r>
              <a:rPr lang="hu-HU" sz="2000" b="1" dirty="0" err="1"/>
              <a:t>JSONResponse</a:t>
            </a:r>
            <a:endParaRPr lang="hu-HU" sz="2000" b="1" dirty="0"/>
          </a:p>
          <a:p>
            <a:r>
              <a:rPr lang="hu-HU" sz="2000" b="1" dirty="0"/>
              <a:t>app = </a:t>
            </a:r>
            <a:r>
              <a:rPr lang="hu-HU" sz="2000" b="1" dirty="0" err="1"/>
              <a:t>FastAPI</a:t>
            </a:r>
            <a:r>
              <a:rPr lang="hu-HU" sz="2000" b="1" dirty="0"/>
              <a:t>()</a:t>
            </a:r>
          </a:p>
          <a:p>
            <a:r>
              <a:rPr lang="hu-HU" sz="2000" b="1" dirty="0"/>
              <a:t>@app.get("/fejlecek")</a:t>
            </a:r>
          </a:p>
          <a:p>
            <a:r>
              <a:rPr lang="hu-HU" sz="2000" b="1" dirty="0" err="1"/>
              <a:t>def</a:t>
            </a:r>
            <a:r>
              <a:rPr lang="hu-HU" sz="2000" b="1" dirty="0"/>
              <a:t> </a:t>
            </a:r>
            <a:r>
              <a:rPr lang="hu-HU" sz="2000" b="1" dirty="0" err="1"/>
              <a:t>fejlecek_hozzaadasa</a:t>
            </a:r>
            <a:r>
              <a:rPr lang="hu-HU" sz="2000" b="1" dirty="0"/>
              <a:t>():</a:t>
            </a:r>
          </a:p>
          <a:p>
            <a:r>
              <a:rPr lang="hu-HU" sz="2000" b="1" dirty="0"/>
              <a:t>    tartalom = {"</a:t>
            </a:r>
            <a:r>
              <a:rPr lang="hu-HU" sz="2000" b="1" dirty="0" err="1"/>
              <a:t>uzenet</a:t>
            </a:r>
            <a:r>
              <a:rPr lang="hu-HU" sz="2000" b="1" dirty="0"/>
              <a:t>": "Fejléc hozzáadva a válaszhoz."}</a:t>
            </a:r>
          </a:p>
          <a:p>
            <a:r>
              <a:rPr lang="hu-HU" sz="2000" b="1" dirty="0"/>
              <a:t>    </a:t>
            </a:r>
            <a:r>
              <a:rPr lang="hu-HU" sz="2000" b="1" dirty="0" err="1"/>
              <a:t>return</a:t>
            </a:r>
            <a:r>
              <a:rPr lang="hu-HU" sz="2000" b="1" dirty="0"/>
              <a:t> </a:t>
            </a:r>
            <a:r>
              <a:rPr lang="hu-HU" sz="2000" b="1" dirty="0" err="1"/>
              <a:t>JSONResponse</a:t>
            </a:r>
            <a:r>
              <a:rPr lang="hu-HU" sz="2000" b="1" dirty="0"/>
              <a:t>(</a:t>
            </a:r>
            <a:r>
              <a:rPr lang="hu-HU" sz="2000" b="1" dirty="0" err="1"/>
              <a:t>content</a:t>
            </a:r>
            <a:r>
              <a:rPr lang="hu-HU" sz="2000" b="1" dirty="0"/>
              <a:t>=tartalom, </a:t>
            </a:r>
            <a:r>
              <a:rPr lang="hu-HU" sz="2000" b="1" dirty="0" err="1"/>
              <a:t>headers</a:t>
            </a:r>
            <a:r>
              <a:rPr lang="hu-HU" sz="2000" b="1" dirty="0"/>
              <a:t>={"X-</a:t>
            </a:r>
            <a:r>
              <a:rPr lang="hu-HU" sz="2000" b="1" dirty="0" err="1"/>
              <a:t>Custom</a:t>
            </a:r>
            <a:r>
              <a:rPr lang="hu-HU" sz="2000" b="1" dirty="0"/>
              <a:t>-</a:t>
            </a:r>
            <a:r>
              <a:rPr lang="hu-HU" sz="2000" b="1" dirty="0" err="1"/>
              <a:t>Header</a:t>
            </a:r>
            <a:r>
              <a:rPr lang="hu-HU" sz="2000" b="1" dirty="0"/>
              <a:t>": "</a:t>
            </a:r>
            <a:r>
              <a:rPr lang="hu-HU" sz="2000" b="1" dirty="0" err="1"/>
              <a:t>EgyediErtek</a:t>
            </a:r>
            <a:r>
              <a:rPr lang="hu-HU" sz="2000" b="1" dirty="0"/>
              <a:t>"})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6D38AED9-CD3C-CB3A-90C1-397D0A75AE89}"/>
              </a:ext>
            </a:extLst>
          </p:cNvPr>
          <p:cNvSpPr txBox="1"/>
          <p:nvPr/>
        </p:nvSpPr>
        <p:spPr>
          <a:xfrm>
            <a:off x="723901" y="4833048"/>
            <a:ext cx="10744198" cy="146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Magyarázat:</a:t>
            </a:r>
            <a:endParaRPr lang="hu-HU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90000"/>
              </a:lnSpc>
              <a:spcAft>
                <a:spcPts val="800"/>
              </a:spcAf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Ebben a példában egy egyedi fejlécet adunk a válaszhoz. Ez gyakran hasznos lehet, ha speciális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metaadatokat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szeretnénk küldeni a kliensnek, például biztonsági vagy követési információkat. (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token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1588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B08C90A6-55DF-D765-DF01-DCF2578E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34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9C5B820-DAE7-A604-9D84-DE8014C13FEF}"/>
              </a:ext>
            </a:extLst>
          </p:cNvPr>
          <p:cNvSpPr txBox="1"/>
          <p:nvPr/>
        </p:nvSpPr>
        <p:spPr>
          <a:xfrm>
            <a:off x="533400" y="375693"/>
            <a:ext cx="10820400" cy="2172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hu-HU" sz="3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.7. </a:t>
            </a:r>
            <a:r>
              <a:rPr lang="hu-HU" sz="3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Async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JSON válaszok kezelése</a:t>
            </a:r>
            <a:endParaRPr lang="hu-HU" sz="3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teljes mértékben támogatja az aszinkron műveleteket. Az aszinkron válaszok lehetővé teszik a jobb teljesítményt, különösen akkor, ha a szervernek más forrásokhoz (pl. adatbázisokhoz) kell hozzáférnie a válasz előtt.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Példa aszinkron JSON válaszra:</a:t>
            </a:r>
            <a:endParaRPr lang="hu-HU" sz="2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1DD876D-35FB-78F9-D193-551A6E9D633C}"/>
              </a:ext>
            </a:extLst>
          </p:cNvPr>
          <p:cNvSpPr txBox="1"/>
          <p:nvPr/>
        </p:nvSpPr>
        <p:spPr>
          <a:xfrm>
            <a:off x="838200" y="2548596"/>
            <a:ext cx="9786257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hu-HU" sz="2000" b="1" dirty="0" err="1"/>
              <a:t>from</a:t>
            </a:r>
            <a:r>
              <a:rPr lang="hu-HU" sz="2000" b="1" dirty="0"/>
              <a:t> </a:t>
            </a:r>
            <a:r>
              <a:rPr lang="hu-HU" sz="2000" b="1" dirty="0" err="1"/>
              <a:t>fastapi</a:t>
            </a:r>
            <a:r>
              <a:rPr lang="hu-HU" sz="2000" b="1" dirty="0"/>
              <a:t> import </a:t>
            </a:r>
            <a:r>
              <a:rPr lang="hu-HU" sz="2000" b="1" dirty="0" err="1"/>
              <a:t>FastAPI</a:t>
            </a:r>
            <a:endParaRPr lang="hu-HU" sz="2000" b="1" dirty="0"/>
          </a:p>
          <a:p>
            <a:r>
              <a:rPr lang="hu-HU" sz="2000" b="1" dirty="0"/>
              <a:t>import </a:t>
            </a:r>
            <a:r>
              <a:rPr lang="hu-HU" sz="2000" b="1" dirty="0" err="1"/>
              <a:t>asyncio</a:t>
            </a:r>
            <a:r>
              <a:rPr lang="hu-HU" sz="2000" b="1" dirty="0"/>
              <a:t>			# aszinkron input/output</a:t>
            </a:r>
          </a:p>
          <a:p>
            <a:r>
              <a:rPr lang="hu-HU" sz="2000" b="1" dirty="0"/>
              <a:t>app = </a:t>
            </a:r>
            <a:r>
              <a:rPr lang="hu-HU" sz="2000" b="1" dirty="0" err="1"/>
              <a:t>FastAPI</a:t>
            </a:r>
            <a:r>
              <a:rPr lang="hu-HU" sz="2000" b="1" dirty="0"/>
              <a:t>()</a:t>
            </a:r>
          </a:p>
          <a:p>
            <a:r>
              <a:rPr lang="hu-HU" sz="2000" b="1" dirty="0"/>
              <a:t>@app.get("/async_json")</a:t>
            </a:r>
          </a:p>
          <a:p>
            <a:r>
              <a:rPr lang="hu-HU" sz="2000" b="1" dirty="0" err="1"/>
              <a:t>async</a:t>
            </a:r>
            <a:r>
              <a:rPr lang="hu-HU" sz="2000" b="1" dirty="0"/>
              <a:t> </a:t>
            </a:r>
            <a:r>
              <a:rPr lang="hu-HU" sz="2000" b="1" dirty="0" err="1"/>
              <a:t>def</a:t>
            </a:r>
            <a:r>
              <a:rPr lang="hu-HU" sz="2000" b="1" dirty="0"/>
              <a:t> </a:t>
            </a:r>
            <a:r>
              <a:rPr lang="hu-HU" sz="2000" b="1" dirty="0" err="1"/>
              <a:t>async_json_valasz</a:t>
            </a:r>
            <a:r>
              <a:rPr lang="hu-HU" sz="2000" b="1" dirty="0"/>
              <a:t>():</a:t>
            </a:r>
          </a:p>
          <a:p>
            <a:r>
              <a:rPr lang="hu-HU" sz="2000" b="1" dirty="0"/>
              <a:t>    </a:t>
            </a:r>
            <a:r>
              <a:rPr lang="hu-HU" sz="2000" b="1" dirty="0" err="1"/>
              <a:t>await</a:t>
            </a:r>
            <a:r>
              <a:rPr lang="hu-HU" sz="2000" b="1" dirty="0"/>
              <a:t> </a:t>
            </a:r>
            <a:r>
              <a:rPr lang="hu-HU" sz="2000" b="1" dirty="0" err="1"/>
              <a:t>asyncio.sleep</a:t>
            </a:r>
            <a:r>
              <a:rPr lang="hu-HU" sz="2000" b="1" dirty="0"/>
              <a:t>(2)                       # Szimulálunk egy késleltetést</a:t>
            </a:r>
          </a:p>
          <a:p>
            <a:r>
              <a:rPr lang="hu-HU" sz="2000" b="1" dirty="0"/>
              <a:t>    </a:t>
            </a:r>
            <a:r>
              <a:rPr lang="hu-HU" sz="2000" b="1" dirty="0" err="1"/>
              <a:t>return</a:t>
            </a:r>
            <a:r>
              <a:rPr lang="hu-HU" sz="2000" b="1" dirty="0"/>
              <a:t> {"</a:t>
            </a:r>
            <a:r>
              <a:rPr lang="hu-HU" sz="2000" b="1" dirty="0" err="1"/>
              <a:t>uzenet</a:t>
            </a:r>
            <a:r>
              <a:rPr lang="hu-HU" sz="2000" b="1" dirty="0"/>
              <a:t>": "Ez egy aszinkron JSON válasz, 2 másodperc késleltetéssel."}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EEC1B9E-A4F0-44DE-B6BA-9E76EFCCA065}"/>
              </a:ext>
            </a:extLst>
          </p:cNvPr>
          <p:cNvSpPr txBox="1"/>
          <p:nvPr/>
        </p:nvSpPr>
        <p:spPr>
          <a:xfrm>
            <a:off x="533399" y="4880657"/>
            <a:ext cx="10929257" cy="149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Magyarázat:</a:t>
            </a:r>
            <a:endParaRPr lang="hu-HU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90000"/>
              </a:lnSpc>
              <a:spcAft>
                <a:spcPts val="600"/>
              </a:spcAf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async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és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await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használata lehetővé teszi, hogy a válasz késleltetést szimuláljuk. Ez gyakran előfordulhat például adatbázis-műveletek során, ahol a válasz megvárja az adatbázisból érkező eredményt.</a:t>
            </a:r>
          </a:p>
        </p:txBody>
      </p:sp>
    </p:spTree>
    <p:extLst>
      <p:ext uri="{BB962C8B-B14F-4D97-AF65-F5344CB8AC3E}">
        <p14:creationId xmlns:p14="http://schemas.microsoft.com/office/powerpoint/2010/main" val="1418825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5C3600-3BC6-6CC9-0AF5-AD948BBA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>
            <a:normAutofit/>
          </a:bodyPr>
          <a:lstStyle/>
          <a:p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Egyszerű API létrehozása és telepítése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90BC1-604E-80E7-6C79-4A6DC724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35</a:t>
            </a:fld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F4DD979-533B-5715-9B8D-84AE5E916DA0}"/>
              </a:ext>
            </a:extLst>
          </p:cNvPr>
          <p:cNvSpPr txBox="1"/>
          <p:nvPr/>
        </p:nvSpPr>
        <p:spPr>
          <a:xfrm>
            <a:off x="838200" y="1131278"/>
            <a:ext cx="10809514" cy="5176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32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hu-HU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.1. Egyszerű API létrehozása </a:t>
            </a:r>
            <a:r>
              <a:rPr lang="hu-HU" sz="3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FastAPI-val</a:t>
            </a:r>
            <a:endParaRPr lang="hu-HU" sz="3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segítségével nagyon egyszerű egy API-t létrehozni, amely különböző funkciókat kínálhat a felhasználóknak. Például készíthetünk egy API-t, amely kezeli a felhasználók adatait, termékeket listáz, vagy egyszerű matematikai műveleteket végez.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3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.1.1. API alap létrehozása</a:t>
            </a:r>
            <a:endParaRPr lang="hu-HU" sz="3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Első lépésként hozzuk létre a projektet és telepítsük a szükséges csomagokat.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22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         </a:t>
            </a:r>
            <a:r>
              <a:rPr lang="hu-HU" sz="2200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pip</a:t>
            </a:r>
            <a:r>
              <a:rPr lang="hu-HU" sz="22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install</a:t>
            </a:r>
            <a:r>
              <a:rPr lang="hu-HU" sz="22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2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uvicorn</a:t>
            </a:r>
            <a:endParaRPr lang="hu-HU" sz="22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projekt fájljait egy 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main.py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nevű fájlban fogjuk létrehozni. Ez a fájl lesz az API belépési pontja.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3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.1.2. Egyszerű </a:t>
            </a:r>
            <a:r>
              <a:rPr lang="hu-HU" sz="3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API kód</a:t>
            </a:r>
            <a:endParaRPr lang="hu-HU" sz="3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Létrehozunk egy egyszerű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alkalmazást, amely két végpontot biztosít: az egyik üdvözöl minket, a másik pedig felhasználói adatokat ad vissza (</a:t>
            </a:r>
            <a:r>
              <a:rPr lang="hu-HU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l. a 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következő dián):</a:t>
            </a:r>
          </a:p>
        </p:txBody>
      </p:sp>
    </p:spTree>
    <p:extLst>
      <p:ext uri="{BB962C8B-B14F-4D97-AF65-F5344CB8AC3E}">
        <p14:creationId xmlns:p14="http://schemas.microsoft.com/office/powerpoint/2010/main" val="1115333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9E9616D4-FDAF-9993-D278-431208FB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36</a:t>
            </a:fld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3D66495-31B5-8ABA-E099-79BB4344585F}"/>
              </a:ext>
            </a:extLst>
          </p:cNvPr>
          <p:cNvSpPr txBox="1"/>
          <p:nvPr/>
        </p:nvSpPr>
        <p:spPr>
          <a:xfrm>
            <a:off x="381001" y="349068"/>
            <a:ext cx="6781800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hu-HU" b="1" dirty="0" err="1"/>
              <a:t>from</a:t>
            </a:r>
            <a:r>
              <a:rPr lang="hu-HU" b="1" dirty="0"/>
              <a:t> </a:t>
            </a:r>
            <a:r>
              <a:rPr lang="hu-HU" b="1" dirty="0" err="1"/>
              <a:t>fastapi</a:t>
            </a:r>
            <a:r>
              <a:rPr lang="hu-HU" b="1" dirty="0"/>
              <a:t> import </a:t>
            </a:r>
            <a:r>
              <a:rPr lang="hu-HU" b="1" dirty="0" err="1"/>
              <a:t>FastAPI</a:t>
            </a:r>
            <a:endParaRPr lang="hu-HU" b="1" dirty="0"/>
          </a:p>
          <a:p>
            <a:r>
              <a:rPr lang="hu-HU" b="1" dirty="0" err="1"/>
              <a:t>from</a:t>
            </a:r>
            <a:r>
              <a:rPr lang="hu-HU" b="1" dirty="0"/>
              <a:t> </a:t>
            </a:r>
            <a:r>
              <a:rPr lang="hu-HU" b="1" dirty="0" err="1"/>
              <a:t>pydantic</a:t>
            </a:r>
            <a:r>
              <a:rPr lang="hu-HU" b="1" dirty="0"/>
              <a:t> import </a:t>
            </a:r>
            <a:r>
              <a:rPr lang="hu-HU" b="1" dirty="0" err="1"/>
              <a:t>BaseModel</a:t>
            </a:r>
            <a:endParaRPr lang="hu-HU" b="1" dirty="0"/>
          </a:p>
          <a:p>
            <a:r>
              <a:rPr lang="hu-HU" b="1" dirty="0" err="1"/>
              <a:t>from</a:t>
            </a:r>
            <a:r>
              <a:rPr lang="hu-HU" b="1" dirty="0"/>
              <a:t> </a:t>
            </a:r>
            <a:r>
              <a:rPr lang="hu-HU" b="1" dirty="0" err="1"/>
              <a:t>typing</a:t>
            </a:r>
            <a:r>
              <a:rPr lang="hu-HU" b="1" dirty="0"/>
              <a:t> import List</a:t>
            </a:r>
          </a:p>
          <a:p>
            <a:r>
              <a:rPr lang="hu-HU" b="1" dirty="0"/>
              <a:t># Alkalmazás inicializálása:</a:t>
            </a:r>
          </a:p>
          <a:p>
            <a:r>
              <a:rPr lang="hu-HU" b="1" dirty="0"/>
              <a:t>app = </a:t>
            </a:r>
            <a:r>
              <a:rPr lang="hu-HU" b="1" dirty="0" err="1"/>
              <a:t>FastAPI</a:t>
            </a:r>
            <a:r>
              <a:rPr lang="hu-HU" b="1" dirty="0"/>
              <a:t>()</a:t>
            </a:r>
          </a:p>
          <a:p>
            <a:r>
              <a:rPr lang="hu-HU" b="1" dirty="0"/>
              <a:t># Felhasználó modell:</a:t>
            </a:r>
          </a:p>
          <a:p>
            <a:r>
              <a:rPr lang="hu-HU" b="1" dirty="0" err="1"/>
              <a:t>class</a:t>
            </a:r>
            <a:r>
              <a:rPr lang="hu-HU" b="1" dirty="0"/>
              <a:t> </a:t>
            </a:r>
            <a:r>
              <a:rPr lang="hu-HU" b="1" dirty="0" err="1"/>
              <a:t>Felhasznalo</a:t>
            </a:r>
            <a:r>
              <a:rPr lang="hu-HU" b="1" dirty="0"/>
              <a:t>(</a:t>
            </a:r>
            <a:r>
              <a:rPr lang="hu-HU" b="1" dirty="0" err="1"/>
              <a:t>BaseModel</a:t>
            </a:r>
            <a:r>
              <a:rPr lang="hu-HU" b="1" dirty="0"/>
              <a:t>):</a:t>
            </a:r>
          </a:p>
          <a:p>
            <a:r>
              <a:rPr lang="hu-HU" b="1" dirty="0"/>
              <a:t>    </a:t>
            </a:r>
            <a:r>
              <a:rPr lang="hu-HU" b="1" dirty="0" err="1"/>
              <a:t>nev</a:t>
            </a:r>
            <a:r>
              <a:rPr lang="hu-HU" b="1" dirty="0"/>
              <a:t>: </a:t>
            </a:r>
            <a:r>
              <a:rPr lang="hu-HU" b="1" dirty="0" err="1"/>
              <a:t>str</a:t>
            </a:r>
            <a:endParaRPr lang="hu-HU" b="1" dirty="0"/>
          </a:p>
          <a:p>
            <a:r>
              <a:rPr lang="hu-HU" b="1" dirty="0"/>
              <a:t>    </a:t>
            </a:r>
            <a:r>
              <a:rPr lang="hu-HU" b="1" dirty="0" err="1"/>
              <a:t>eletkor</a:t>
            </a:r>
            <a:r>
              <a:rPr lang="hu-HU" b="1" dirty="0"/>
              <a:t>: int</a:t>
            </a:r>
          </a:p>
          <a:p>
            <a:r>
              <a:rPr lang="hu-HU" b="1" dirty="0"/>
              <a:t># Üdvözlő végpont:</a:t>
            </a:r>
          </a:p>
          <a:p>
            <a:r>
              <a:rPr lang="hu-HU" b="1" dirty="0"/>
              <a:t>@app.get("/")</a:t>
            </a:r>
          </a:p>
          <a:p>
            <a:r>
              <a:rPr lang="hu-HU" b="1" dirty="0" err="1"/>
              <a:t>def</a:t>
            </a:r>
            <a:r>
              <a:rPr lang="hu-HU" b="1" dirty="0"/>
              <a:t> </a:t>
            </a:r>
            <a:r>
              <a:rPr lang="hu-HU" b="1" dirty="0" err="1"/>
              <a:t>udvozles</a:t>
            </a:r>
            <a:r>
              <a:rPr lang="hu-HU" b="1" dirty="0"/>
              <a:t>():</a:t>
            </a:r>
          </a:p>
          <a:p>
            <a:r>
              <a:rPr lang="hu-HU" b="1" dirty="0"/>
              <a:t>    </a:t>
            </a:r>
            <a:r>
              <a:rPr lang="hu-HU" b="1" dirty="0" err="1"/>
              <a:t>return</a:t>
            </a:r>
            <a:r>
              <a:rPr lang="hu-HU" b="1" dirty="0"/>
              <a:t> {"</a:t>
            </a:r>
            <a:r>
              <a:rPr lang="hu-HU" b="1" dirty="0" err="1"/>
              <a:t>uzenet</a:t>
            </a:r>
            <a:r>
              <a:rPr lang="hu-HU" b="1" dirty="0"/>
              <a:t>": "Üdvözöllek a </a:t>
            </a:r>
            <a:r>
              <a:rPr lang="hu-HU" b="1" dirty="0" err="1"/>
              <a:t>FastAPI</a:t>
            </a:r>
            <a:r>
              <a:rPr lang="hu-HU" b="1" dirty="0"/>
              <a:t> alkalmazásban!"}</a:t>
            </a:r>
          </a:p>
          <a:p>
            <a:r>
              <a:rPr lang="hu-HU" b="1" dirty="0"/>
              <a:t># Felhasználói adatok lekérdezése</a:t>
            </a:r>
          </a:p>
          <a:p>
            <a:r>
              <a:rPr lang="hu-HU" b="1" dirty="0"/>
              <a:t>@app.get("/felhasznalok/", </a:t>
            </a:r>
            <a:r>
              <a:rPr lang="hu-HU" b="1" dirty="0" err="1"/>
              <a:t>response_model</a:t>
            </a:r>
            <a:r>
              <a:rPr lang="hu-HU" b="1" dirty="0"/>
              <a:t>=List[</a:t>
            </a:r>
            <a:r>
              <a:rPr lang="hu-HU" b="1" dirty="0" err="1"/>
              <a:t>Felhasznalo</a:t>
            </a:r>
            <a:r>
              <a:rPr lang="hu-HU" b="1" dirty="0"/>
              <a:t>])</a:t>
            </a:r>
          </a:p>
          <a:p>
            <a:r>
              <a:rPr lang="hu-HU" b="1" dirty="0" err="1"/>
              <a:t>def</a:t>
            </a:r>
            <a:r>
              <a:rPr lang="hu-HU" b="1" dirty="0"/>
              <a:t> </a:t>
            </a:r>
            <a:r>
              <a:rPr lang="hu-HU" b="1" dirty="0" err="1"/>
              <a:t>felhasznalok_listazasa</a:t>
            </a:r>
            <a:r>
              <a:rPr lang="hu-HU" b="1" dirty="0"/>
              <a:t>():</a:t>
            </a:r>
          </a:p>
          <a:p>
            <a:r>
              <a:rPr lang="hu-HU" b="1" dirty="0"/>
              <a:t>    </a:t>
            </a:r>
            <a:r>
              <a:rPr lang="hu-HU" b="1" dirty="0" err="1"/>
              <a:t>felhasznalok</a:t>
            </a:r>
            <a:r>
              <a:rPr lang="hu-HU" b="1" dirty="0"/>
              <a:t> = [</a:t>
            </a:r>
          </a:p>
          <a:p>
            <a:r>
              <a:rPr lang="hu-HU" b="1" dirty="0"/>
              <a:t>        {"</a:t>
            </a:r>
            <a:r>
              <a:rPr lang="hu-HU" b="1" dirty="0" err="1"/>
              <a:t>nev</a:t>
            </a:r>
            <a:r>
              <a:rPr lang="hu-HU" b="1" dirty="0"/>
              <a:t>": "Anna", "</a:t>
            </a:r>
            <a:r>
              <a:rPr lang="hu-HU" b="1" dirty="0" err="1"/>
              <a:t>eletkor</a:t>
            </a:r>
            <a:r>
              <a:rPr lang="hu-HU" b="1" dirty="0"/>
              <a:t>": 25},</a:t>
            </a:r>
          </a:p>
          <a:p>
            <a:r>
              <a:rPr lang="hu-HU" b="1" dirty="0"/>
              <a:t>        {"</a:t>
            </a:r>
            <a:r>
              <a:rPr lang="hu-HU" b="1" dirty="0" err="1"/>
              <a:t>nev</a:t>
            </a:r>
            <a:r>
              <a:rPr lang="hu-HU" b="1" dirty="0"/>
              <a:t>": "János", "</a:t>
            </a:r>
            <a:r>
              <a:rPr lang="hu-HU" b="1" dirty="0" err="1"/>
              <a:t>eletkor</a:t>
            </a:r>
            <a:r>
              <a:rPr lang="hu-HU" b="1" dirty="0"/>
              <a:t>": 30}</a:t>
            </a:r>
          </a:p>
          <a:p>
            <a:r>
              <a:rPr lang="hu-HU" b="1" dirty="0"/>
              <a:t>    ]</a:t>
            </a:r>
          </a:p>
          <a:p>
            <a:r>
              <a:rPr lang="hu-HU" b="1" dirty="0"/>
              <a:t>    </a:t>
            </a:r>
            <a:r>
              <a:rPr lang="hu-HU" b="1" dirty="0" err="1"/>
              <a:t>return</a:t>
            </a:r>
            <a:r>
              <a:rPr lang="hu-HU" b="1" dirty="0"/>
              <a:t> </a:t>
            </a:r>
            <a:r>
              <a:rPr lang="hu-HU" b="1" dirty="0" err="1"/>
              <a:t>felhasznalok</a:t>
            </a:r>
            <a:endParaRPr lang="hu-HU" b="1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EBDB926-A200-4FED-38CD-7C1B04C901CF}"/>
              </a:ext>
            </a:extLst>
          </p:cNvPr>
          <p:cNvSpPr txBox="1"/>
          <p:nvPr/>
        </p:nvSpPr>
        <p:spPr>
          <a:xfrm>
            <a:off x="7304313" y="610678"/>
            <a:ext cx="450668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Magyarázat:</a:t>
            </a:r>
            <a:endParaRPr lang="hu-HU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Létrehoztuk az alkalmazást egy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 példányon keresztül.</a:t>
            </a:r>
          </a:p>
          <a:p>
            <a:pPr marL="342900" lvl="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Létrehoztunk egy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Felhasznalo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nevű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Pydantic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modellt, amely biztosítja, hogy a felhasználói adatok helyes szerkezetűek legyenek.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Egy üdvözlő végpontot definiáltunk a GET metódussal, amely visszaad egy egyszerű üzenetet.</a:t>
            </a:r>
          </a:p>
          <a:p>
            <a:pPr marL="342900" lvl="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/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felhasznalok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 végpont visszaad egy listát felhasználókról.</a:t>
            </a:r>
          </a:p>
        </p:txBody>
      </p:sp>
    </p:spTree>
    <p:extLst>
      <p:ext uri="{BB962C8B-B14F-4D97-AF65-F5344CB8AC3E}">
        <p14:creationId xmlns:p14="http://schemas.microsoft.com/office/powerpoint/2010/main" val="3732170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CA2A551F-8EE0-9C73-B3DC-F893D10B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37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3F239E3-307C-E4CB-2062-95E870C13028}"/>
              </a:ext>
            </a:extLst>
          </p:cNvPr>
          <p:cNvSpPr txBox="1"/>
          <p:nvPr/>
        </p:nvSpPr>
        <p:spPr>
          <a:xfrm>
            <a:off x="838200" y="475714"/>
            <a:ext cx="10782294" cy="609089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hu-HU" sz="32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hu-HU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.2. API futtatása lokálisan</a:t>
            </a:r>
            <a:endParaRPr lang="hu-HU" sz="3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alkalmazást lokálisan futtathatjuk az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uvicorn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szerver segítségével. </a:t>
            </a:r>
            <a:b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uvicorn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egy gyors ASGI (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Asynchronous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Server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Gateway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Interface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szerver, amely képes futtatni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alkalmazásokat.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Parancs az API futtatásához:</a:t>
            </a:r>
            <a:r>
              <a:rPr lang="hu-HU" sz="26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</a:t>
            </a:r>
            <a:r>
              <a:rPr lang="hu-HU" sz="22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uvicorn</a:t>
            </a:r>
            <a:r>
              <a:rPr lang="hu-HU" sz="22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main:app</a:t>
            </a:r>
            <a:r>
              <a:rPr lang="hu-HU" sz="22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--</a:t>
            </a:r>
            <a:r>
              <a:rPr lang="hu-HU" sz="2200" b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reload</a:t>
            </a:r>
            <a:endParaRPr lang="hu-HU" sz="22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Magyarázat:</a:t>
            </a:r>
            <a:endParaRPr lang="hu-HU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19138" lvl="0" indent="-168275">
              <a:lnSpc>
                <a:spcPct val="9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uvicorn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main:app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--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reload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parancs elindítja 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alkalmazást az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uvicorn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szerveren, ahol a 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main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fájl neve, és az 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app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az alkalmazás objektum neve.</a:t>
            </a:r>
          </a:p>
          <a:p>
            <a:pPr marL="719138" lvl="0" indent="-168275">
              <a:lnSpc>
                <a:spcPct val="90000"/>
              </a:lnSpc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--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reload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kapcsoló engedélyezi az automatikus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újratöltést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amikor a fájlok módosulnak, ami hasznos a fejlesztés során.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Ezt követően az API elérhető lesz a http://127.0.0.1:8000 címen. Itt megtekinthetjük </a:t>
            </a:r>
            <a:b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 alkalmazás dokumentációját is 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által automatikusan generált interaktív felületen, amely a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Swagger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26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Swagger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UI elérése:</a:t>
            </a:r>
            <a:endParaRPr lang="hu-HU" sz="2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 API dokumentációját a következő URL-en érhetjük el:  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http://127.0.0.1:8000/docs</a:t>
            </a:r>
            <a:endParaRPr lang="hu-HU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773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47825DC9-B84A-E3E5-A8F8-72046799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38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8ACD2A3-FD80-7C48-0DB0-4148B7C86BDD}"/>
              </a:ext>
            </a:extLst>
          </p:cNvPr>
          <p:cNvSpPr txBox="1"/>
          <p:nvPr/>
        </p:nvSpPr>
        <p:spPr>
          <a:xfrm>
            <a:off x="821870" y="961751"/>
            <a:ext cx="1102178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hu-HU" sz="32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hu-HU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.4. API skálázása és optimalizálása</a:t>
            </a:r>
            <a:endParaRPr lang="hu-HU" sz="3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800"/>
              </a:spcAft>
            </a:pP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Amint az API már él, érdemes gondolkodni annak skálázhatóságáról és optimalizálásáról. Ez magában foglalhatja a következőket:</a:t>
            </a:r>
          </a:p>
          <a:p>
            <a:pPr marL="719138" lvl="0" indent="-185738"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Adatbázis kapcsolatok kezelése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(pl. </a:t>
            </a:r>
            <a:r>
              <a:rPr lang="hu-H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SQLAlchemy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hu-H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MongoDB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integráció).</a:t>
            </a:r>
          </a:p>
          <a:p>
            <a:pPr marL="719138" lvl="0" indent="-185738"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Aszinkron feldolgozás használata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ami növeli a teljesítményt.</a:t>
            </a:r>
          </a:p>
          <a:p>
            <a:pPr marL="719138" lvl="0" indent="-185738"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Cache alkalmazása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az API válaszidők optimalizálására (pl. </a:t>
            </a:r>
            <a:r>
              <a:rPr lang="hu-H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Redis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719138" lvl="0" indent="-185738"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sz="26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Load</a:t>
            </a:r>
            <a:r>
              <a:rPr lang="hu-HU" sz="2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6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balancer</a:t>
            </a:r>
            <a:r>
              <a:rPr lang="hu-HU" sz="2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használata nagyobb terhelés kezelésére.</a:t>
            </a:r>
            <a:endParaRPr lang="hu-H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99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88438F-004E-6714-4AB5-A9786CD9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38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0D822A7-E9D1-03EB-54B7-929C991F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4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470017F-B78A-DBB8-4657-8C47058F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EmailStr</a:t>
            </a:r>
            <a:r>
              <a:rPr lang="en-US" sz="2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</a:t>
            </a:r>
            <a:r>
              <a:rPr lang="en-US" sz="28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BaseModel</a:t>
            </a:r>
            <a:r>
              <a:rPr lang="en-US" sz="2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, str</a:t>
            </a:r>
            <a:br>
              <a:rPr lang="en-US" sz="2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Tartalom helye 4" descr="A képen szöveg, képernyőkép, Betűtípus, so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EAC99E6-3CA7-CF65-23BE-61189B65F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107" y="1837031"/>
            <a:ext cx="7187079" cy="2928734"/>
          </a:xfrm>
          <a:prstGeom prst="rect">
            <a:avLst/>
          </a:prstGeom>
          <a:effectLst>
            <a:outerShdw blurRad="672081" dist="38100" dir="2700000" sx="109043" sy="109043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1EBCB22-B5BE-B75D-58D4-9E13761E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AC6B40-9665-4BAE-B750-5A40CB73215F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5E746E2D-B646-8551-B666-4B63D5A2E9BC}"/>
              </a:ext>
            </a:extLst>
          </p:cNvPr>
          <p:cNvSpPr txBox="1"/>
          <p:nvPr/>
        </p:nvSpPr>
        <p:spPr>
          <a:xfrm>
            <a:off x="3681005" y="5521868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b="0" dirty="0" err="1">
                <a:effectLst/>
                <a:latin typeface="Menlo" panose="020B0609030804020204" pitchFamily="49" charset="0"/>
              </a:rPr>
              <a:t>from</a:t>
            </a:r>
            <a:r>
              <a:rPr lang="hu-HU" sz="2400" b="0" dirty="0">
                <a:effectLst/>
                <a:latin typeface="Menlo" panose="020B0609030804020204" pitchFamily="49" charset="0"/>
              </a:rPr>
              <a:t> </a:t>
            </a:r>
            <a:r>
              <a:rPr lang="hu-HU" sz="2400" b="0" dirty="0" err="1">
                <a:effectLst/>
                <a:latin typeface="Menlo" panose="020B0609030804020204" pitchFamily="49" charset="0"/>
              </a:rPr>
              <a:t>typing</a:t>
            </a:r>
            <a:r>
              <a:rPr lang="hu-HU" sz="2400" b="0" dirty="0">
                <a:effectLst/>
                <a:latin typeface="Menlo" panose="020B0609030804020204" pitchFamily="49" charset="0"/>
              </a:rPr>
              <a:t> import </a:t>
            </a:r>
            <a:r>
              <a:rPr lang="hu-HU" sz="2400" b="0" dirty="0" err="1">
                <a:effectLst/>
                <a:latin typeface="Menlo" panose="020B0609030804020204" pitchFamily="49" charset="0"/>
              </a:rPr>
              <a:t>Optional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11840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3A888FF-5526-28DE-5169-B28676A4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dirty="0"/>
              <a:t>f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rom </a:t>
            </a:r>
            <a:r>
              <a:rPr lang="en-US" sz="32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pydantic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import </a:t>
            </a:r>
            <a:r>
              <a:rPr lang="en-US" sz="32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field_validator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AFABB2E-468B-D992-984E-F5798188C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664" y="1555164"/>
            <a:ext cx="10209442" cy="3930634"/>
          </a:xfrm>
          <a:prstGeom prst="rect">
            <a:avLst/>
          </a:prstGeom>
          <a:effectLst>
            <a:outerShdw blurRad="288424" dist="38100" dir="2700000" sx="103220" sy="10322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25223F-C1F4-2674-F70C-E9A187107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AC6B40-9665-4BAE-B750-5A40CB73215F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36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ED5393-6430-1F12-4279-B84E6ADA6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46" y="245052"/>
            <a:ext cx="10640754" cy="77584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from </a:t>
            </a:r>
            <a:r>
              <a:rPr lang="en-US" sz="3600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pydantic</a:t>
            </a:r>
            <a:r>
              <a:rPr lang="en-US" sz="36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import </a:t>
            </a:r>
            <a:r>
              <a:rPr lang="en-US" sz="3600" kern="120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model_validator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7D1E2B5-AE8E-685B-019B-8A9D81133C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911" y="1947817"/>
            <a:ext cx="11232178" cy="2695720"/>
          </a:xfrm>
          <a:prstGeom prst="rect">
            <a:avLst/>
          </a:prstGeom>
          <a:effectLst>
            <a:outerShdw blurRad="536263" dist="38100" dir="2700000" sx="106980" sy="10698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FEE7A9F-6ACE-6348-AB94-27ED9F5A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AC6B40-9665-4BAE-B750-5A40CB73215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78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00AE421-ED28-0EE5-2F65-485634C52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hu-HU" sz="4800">
                <a:solidFill>
                  <a:srgbClr val="FFFFFF"/>
                </a:solidFill>
              </a:rPr>
              <a:t>A teljes kód eddig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A48874B-9C9F-0494-EC30-8D6457C94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validation.py</a:t>
            </a:r>
          </a:p>
        </p:txBody>
      </p:sp>
    </p:spTree>
    <p:extLst>
      <p:ext uri="{BB962C8B-B14F-4D97-AF65-F5344CB8AC3E}">
        <p14:creationId xmlns:p14="http://schemas.microsoft.com/office/powerpoint/2010/main" val="28141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C230031-098E-3ED3-789B-356A7AE2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70" y="198103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Fájlok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json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A46EBB2-D61D-1B41-8059-732EBC07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AC6B40-9665-4BAE-B750-5A40CB73215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EE7AD91-EEB7-2FCE-462D-03F6C7D5363D}"/>
              </a:ext>
            </a:extLst>
          </p:cNvPr>
          <p:cNvSpPr txBox="1"/>
          <p:nvPr/>
        </p:nvSpPr>
        <p:spPr>
          <a:xfrm>
            <a:off x="1345323" y="2637472"/>
            <a:ext cx="9553904" cy="4084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__file__: a jelenlegi Python modul fájlneve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os.path.dirname</a:t>
            </a:r>
            <a:r>
              <a:rPr lang="hu-HU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(__file__): visszaadja a fájl könyvtárát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os.path.join</a:t>
            </a:r>
            <a:r>
              <a:rPr lang="hu-HU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(..., "</a:t>
            </a:r>
            <a:r>
              <a:rPr lang="hu-HU" sz="3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data.json</a:t>
            </a:r>
            <a:r>
              <a:rPr lang="hu-HU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"): a könyvtárhoz fűzi a "</a:t>
            </a:r>
            <a:r>
              <a:rPr lang="hu-HU" sz="3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data.json</a:t>
            </a:r>
            <a:r>
              <a:rPr lang="hu-HU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"-t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hu-HU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Amire szükség lesz:</a:t>
            </a: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import </a:t>
            </a:r>
            <a:r>
              <a:rPr lang="hu-HU" sz="3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json</a:t>
            </a:r>
            <a:endParaRPr lang="hu-HU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import </a:t>
            </a:r>
            <a:r>
              <a:rPr lang="hu-HU" sz="3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os</a:t>
            </a:r>
            <a:endParaRPr lang="hu-HU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hu-HU" sz="3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from</a:t>
            </a:r>
            <a:r>
              <a:rPr lang="hu-HU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3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typing</a:t>
            </a:r>
            <a:r>
              <a:rPr lang="hu-HU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import </a:t>
            </a:r>
            <a:r>
              <a:rPr lang="hu-HU" sz="3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Dict</a:t>
            </a:r>
            <a:r>
              <a:rPr lang="hu-HU" sz="3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hu-HU" sz="3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Any</a:t>
            </a:r>
            <a:endParaRPr lang="hu-HU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Tartalom helye 4">
            <a:extLst>
              <a:ext uri="{FF2B5EF4-FFF2-40B4-BE49-F238E27FC236}">
                <a16:creationId xmlns:a16="http://schemas.microsoft.com/office/drawing/2014/main" id="{53D6EDEE-4F2F-9E5F-9A35-3687F3227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24" y="1087274"/>
            <a:ext cx="10586186" cy="100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3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8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5AA98B5-9D4A-9827-C0EF-214DF7BE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93" y="3665419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Json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fájl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betöltése</a:t>
            </a: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6BC8742-40BB-9D0C-6FDB-333C7F67D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294" y="857605"/>
            <a:ext cx="11643039" cy="1950209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B0E2E3C-D459-D0AE-A872-AFB2717D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0417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1AC6B40-9665-4BAE-B750-5A40CB73215F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Tartalom helye 4" descr="A képen szöveg, képernyőkép, Betűtípus, so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69953CB-91C2-9DC9-9E35-63B5E32AA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519" y="3429000"/>
            <a:ext cx="5708814" cy="2326341"/>
          </a:xfrm>
          <a:prstGeom prst="rect">
            <a:avLst/>
          </a:prstGeom>
          <a:effectLst>
            <a:outerShdw blurRad="672081" dist="38100" dir="2700000" sx="109043" sy="109043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141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30511</TotalTime>
  <Words>3536</Words>
  <Application>Microsoft Macintosh PowerPoint</Application>
  <PresentationFormat>Szélesvásznú</PresentationFormat>
  <Paragraphs>391</Paragraphs>
  <Slides>39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39</vt:i4>
      </vt:variant>
    </vt:vector>
  </HeadingPairs>
  <TitlesOfParts>
    <vt:vector size="46" baseType="lpstr">
      <vt:lpstr>-apple-system</vt:lpstr>
      <vt:lpstr>Aptos</vt:lpstr>
      <vt:lpstr>Aptos Display</vt:lpstr>
      <vt:lpstr>Arial</vt:lpstr>
      <vt:lpstr>Menlo</vt:lpstr>
      <vt:lpstr>Times New Roman</vt:lpstr>
      <vt:lpstr>Office-téma</vt:lpstr>
      <vt:lpstr>7. Előadás Python kurzus</vt:lpstr>
      <vt:lpstr>7. Előadás tematikája               FastAPI </vt:lpstr>
      <vt:lpstr>Validátorok</vt:lpstr>
      <vt:lpstr>EmailStr, BaseModel, str </vt:lpstr>
      <vt:lpstr>from pydantic import field_validator </vt:lpstr>
      <vt:lpstr>from pydantic import model_validator</vt:lpstr>
      <vt:lpstr>A teljes kód eddig</vt:lpstr>
      <vt:lpstr>Fájlok (json)</vt:lpstr>
      <vt:lpstr>Json fájl betöltése</vt:lpstr>
      <vt:lpstr>Json fájl mentése</vt:lpstr>
      <vt:lpstr>Json adatok kezelése</vt:lpstr>
      <vt:lpstr>A teljes kód eddig</vt:lpstr>
      <vt:lpstr>Fast API</vt:lpstr>
      <vt:lpstr>PowerPoint-bemutató</vt:lpstr>
      <vt:lpstr>JSON alapú kommunikáció</vt:lpstr>
      <vt:lpstr>2. RESTful API alapok és HTTP protokoll </vt:lpstr>
      <vt:lpstr>PowerPoint-bemutató</vt:lpstr>
      <vt:lpstr>PowerPoint-bemutató</vt:lpstr>
      <vt:lpstr>2.4. HTTP státuszkódok kezelése A FastAPI lehetővé teszi azt is, hogy különböző HTTP válaszkódokat adjunk vissza. HTTP státuszkódok ismertetése: https://www.w3schools.com/tags/ref_httpmessages.asp  Példa HTTP státuszkódok használatára: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4. JSON válaszok készítése FastAPI-val 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5. Egyszerű API létrehozása és telepítése</vt:lpstr>
      <vt:lpstr>PowerPoint-bemutató</vt:lpstr>
      <vt:lpstr>PowerPoint-bemutató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Horváthné Hadobás Olga Erzsébet</dc:creator>
  <cp:lastModifiedBy>Király Roland</cp:lastModifiedBy>
  <cp:revision>680</cp:revision>
  <dcterms:created xsi:type="dcterms:W3CDTF">2024-09-07T08:28:49Z</dcterms:created>
  <dcterms:modified xsi:type="dcterms:W3CDTF">2025-10-22T08:25:53Z</dcterms:modified>
</cp:coreProperties>
</file>