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615" r:id="rId3"/>
    <p:sldId id="595" r:id="rId4"/>
    <p:sldId id="596" r:id="rId5"/>
    <p:sldId id="599" r:id="rId6"/>
    <p:sldId id="610" r:id="rId7"/>
    <p:sldId id="628" r:id="rId8"/>
    <p:sldId id="609" r:id="rId9"/>
    <p:sldId id="611" r:id="rId10"/>
    <p:sldId id="629" r:id="rId11"/>
    <p:sldId id="630" r:id="rId12"/>
    <p:sldId id="600" r:id="rId13"/>
    <p:sldId id="623" r:id="rId14"/>
    <p:sldId id="613" r:id="rId15"/>
    <p:sldId id="631" r:id="rId16"/>
    <p:sldId id="622" r:id="rId17"/>
    <p:sldId id="624" r:id="rId18"/>
    <p:sldId id="625" r:id="rId19"/>
    <p:sldId id="612" r:id="rId20"/>
    <p:sldId id="621" r:id="rId21"/>
    <p:sldId id="626" r:id="rId22"/>
    <p:sldId id="614" r:id="rId23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/>
    <p:restoredTop sz="77504"/>
  </p:normalViewPr>
  <p:slideViewPr>
    <p:cSldViewPr snapToGrid="0">
      <p:cViewPr varScale="1">
        <p:scale>
          <a:sx n="91" d="100"/>
          <a:sy n="91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084CF-7677-1C4E-8BDC-DB10C50139AE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3CF9-19D6-F045-9758-F198A4F4706E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64744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3CF9-19D6-F045-9758-F198A4F4706E}" type="slidenum">
              <a:rPr lang="en-HU" smtClean="0"/>
              <a:t>4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5319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3CF9-19D6-F045-9758-F198A4F4706E}" type="slidenum">
              <a:rPr lang="en-HU" smtClean="0"/>
              <a:t>5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86272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3CF9-19D6-F045-9758-F198A4F4706E}" type="slidenum">
              <a:rPr lang="en-HU" smtClean="0"/>
              <a:t>9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36193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3CF9-19D6-F045-9758-F198A4F4706E}" type="slidenum">
              <a:rPr lang="en-HU" smtClean="0"/>
              <a:t>13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43056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A3CF9-19D6-F045-9758-F198A4F4706E}" type="slidenum">
              <a:rPr lang="en-HU" smtClean="0"/>
              <a:t>19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12783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9BCB-48CF-1ED1-4332-4A2E82A8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A39CB-FA14-EAC6-DBD1-CAC448767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3893-11AD-8FC9-189E-7AACE738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B828-876B-ED03-167A-27F7C6F8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528B-AC6E-0231-DBD5-14AE6A94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919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2638-022E-179D-9B35-7E7E4F39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F4313-F44A-A4C9-5AF9-AE17BC125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EE87-DF9D-CA2D-DF7F-EB2E54C6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EFE2-97C8-5610-96A4-A71C8836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1AF-6DDE-0232-00BE-CEA55103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2924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FF6E3-4039-D864-653E-4D629BDB2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0E514-0FBB-695A-D547-DAD65E15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FF2D-E489-CA29-5991-016274C2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C4F5-C0D0-2434-14B0-18E81A9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AEC4-5197-A0D9-8B12-0741D246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7060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3041-DA3B-4B9C-F619-9EE81387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78DA-7B72-2398-97B0-E3C7803E7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5DBB-885F-FDBB-9748-4427C6F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CB06-F1A3-E154-EE64-BF5A3D3C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8F62-BFD8-7B95-692E-37D94D48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949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ACE6-59C3-DCFF-3172-20637037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6097-7855-C5A5-A3B9-910D1E41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EAC9-2B67-E43C-2438-A69D7CF3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88A4-E232-4783-294A-73FE167D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CF7C-C765-F996-0C39-EA634BD5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05730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A684-D12B-0E90-3B48-6C811478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282A-0AE0-27D1-CD74-3B958718B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E8AEF-556F-90FA-2C20-BA5278EC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1656-572F-48BE-7B88-F7BAC57B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EE9A-6347-8714-1438-129A58FE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0FBAE-F929-F28D-AF11-483CEE3B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3836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8EF8-54D3-BDF7-D98D-059E09DE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1BAD-86E4-A48A-7CD3-9A062733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8B3A-071C-780E-37E7-AF838100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17E4C-7AAA-AAA9-961C-DB220926B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68B24-0471-D3E2-D417-9A55B4052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923AB-498E-3F9C-DBBC-D646B7E3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8F5D3-42F6-CB1D-7025-5F39C85E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5E540-9C94-4F7A-4EF3-E24583CC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1135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3743-5B2F-31B0-5DC6-5B865B60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2F684-47D2-2BE7-EB2F-9F3001C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55029-607B-B7A4-6FE9-2A879080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E7469-6A25-2978-5D69-B507DF4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896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D61D3-4A6A-2ED3-C218-C1758B1F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A90DC-4445-27E0-914D-AF822F4A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19B9-E135-06C5-5830-AD39D217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6526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5F3D-FB55-6BB7-85F3-5707A3FB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140-B7D5-CE57-F01C-7E614C18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04EC9-ABF4-51AE-CDB1-D3458E23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502A-D5A9-2404-77A6-B6F1708F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A99B2-17F4-F521-BF3A-F3B73D86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397E-10A6-5644-1346-6BE74FA9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1933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2940-8E83-312D-5F3C-C1963AD0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89C6C-938D-281D-1635-8AE9A6B09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F666-AC6D-E13A-EE6E-9565DA7D6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BA69-A239-92D2-2014-B15D9369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1F07-B570-A8D7-1256-8F2CC8E2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234D6-FEF6-17AA-23A2-9397ABA8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266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7B817-C05E-F175-0D4C-9F7A3E65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B8811-BAD9-39AB-D1CF-AE04CE56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C98B3-32E2-7A1E-5099-257A3EBA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7896-1C2F-AD4C-9894-57FFEDC6D1C2}" type="datetimeFigureOut">
              <a:rPr lang="en-HU" smtClean="0"/>
              <a:t>2024. 11. 11.</a:t>
            </a:fld>
            <a:endParaRPr lang="en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FAD5-D551-DDBA-5A39-803D8B393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A094-3FBE-FB7A-A00E-75875D9BB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2A4C-6F58-A040-9461-5C20825481AD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90659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891F-3EC0-EDB9-00C0-3EA9EC674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u-HU" noProof="0" dirty="0"/>
              <a:t>Innovatív vállalkozás menedzsment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24AE-8665-4CFC-EF29-2B7F88F18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838"/>
            <a:ext cx="9144000" cy="1655762"/>
          </a:xfrm>
        </p:spPr>
        <p:txBody>
          <a:bodyPr/>
          <a:lstStyle/>
          <a:p>
            <a:pPr defTabSz="457200"/>
            <a:r>
              <a:rPr lang="hu-HU" sz="2400" noProof="0" dirty="0">
                <a:cs typeface="Lucida Sans Unicode"/>
              </a:rPr>
              <a:t>Gábor Miklós</a:t>
            </a:r>
          </a:p>
          <a:p>
            <a:pPr defTabSz="457200"/>
            <a:r>
              <a:rPr lang="hu-HU" sz="2400" noProof="0" dirty="0" err="1">
                <a:cs typeface="Lucida Sans Unicode"/>
              </a:rPr>
              <a:t>mgabor@inf.elte.hu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53478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4" y="1122219"/>
            <a:ext cx="11271012" cy="5347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csatorna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két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közvetítővel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Fogyasztási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cikkeknél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nagy-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kiskereskedo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(klasszikus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vagy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termelo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számlájára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dolgozo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kiskereskedo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beruházási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javaknál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eloszto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kapcsolódik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össze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egy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láncot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alkotva.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csatorna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három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közvetítővel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fogyasztási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cikkek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piacán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megtalálhato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lánc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biztos eleme a nagy-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kiskereskedo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̋. A harmadik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láncszem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vagy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bróker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aki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termelo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és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nagykereskedo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̋, vagy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utóbbi</a:t>
            </a:r>
            <a:r>
              <a:rPr lang="hu-HU" sz="3200" noProof="0" dirty="0">
                <a:latin typeface="Calibri" panose="020F0502020204030204" pitchFamily="34" charset="0"/>
                <a:cs typeface="Calibri" panose="020F0502020204030204" pitchFamily="34" charset="0"/>
              </a:rPr>
              <a:t> és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kiskereskedo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között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helyezkedik el.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9951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1253331"/>
            <a:ext cx="112754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3600" noProof="0" dirty="0"/>
              <a:t>A marketing eszköztár negyedik csoportját alkotó módszerek és megoldások legfontosabb jellemzője, hogy segítségükkel a vállalat </a:t>
            </a:r>
            <a:r>
              <a:rPr lang="hu-HU" sz="3600" b="1" noProof="0" dirty="0"/>
              <a:t>kommunikál</a:t>
            </a:r>
            <a:r>
              <a:rPr lang="hu-HU" sz="3600" noProof="0" dirty="0"/>
              <a:t> a jelenlegi és potenciális vásárlókkal, az üzleti partnerekkel, szállítókkal, kereskedőkkel, a közvéleménnyel, és tulajdonképpen az érdekeltek teljes körével annak érdekében, hogy saját üzleti céljainak megfelelően </a:t>
            </a:r>
            <a:r>
              <a:rPr lang="hu-HU" sz="3600" b="1" noProof="0" dirty="0"/>
              <a:t>befolyásolja</a:t>
            </a:r>
            <a:r>
              <a:rPr lang="hu-HU" sz="3600" noProof="0" dirty="0"/>
              <a:t> piaci magatartásukat.</a:t>
            </a:r>
          </a:p>
        </p:txBody>
      </p:sp>
    </p:spTree>
    <p:extLst>
      <p:ext uri="{BB962C8B-B14F-4D97-AF65-F5344CB8AC3E}">
        <p14:creationId xmlns:p14="http://schemas.microsoft.com/office/powerpoint/2010/main" val="344139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1253330"/>
            <a:ext cx="10515600" cy="51474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200" noProof="0" dirty="0"/>
              <a:t>A piacbefolyásolás célja kettős:</a:t>
            </a:r>
          </a:p>
          <a:p>
            <a:pPr algn="just"/>
            <a:r>
              <a:rPr lang="hu-HU" sz="3200" noProof="0" dirty="0"/>
              <a:t>egyrészt a fenti csoportok számára történő </a:t>
            </a:r>
            <a:r>
              <a:rPr lang="hu-HU" sz="3200" b="1" noProof="0" dirty="0"/>
              <a:t>információnyújtás</a:t>
            </a:r>
            <a:r>
              <a:rPr lang="hu-HU" sz="3200" noProof="0" dirty="0"/>
              <a:t>, </a:t>
            </a:r>
            <a:r>
              <a:rPr lang="hu-HU" sz="3200" b="1" noProof="0" dirty="0"/>
              <a:t>tájékoztatás</a:t>
            </a:r>
            <a:r>
              <a:rPr lang="hu-HU" sz="3200" noProof="0" dirty="0"/>
              <a:t>, </a:t>
            </a:r>
          </a:p>
          <a:p>
            <a:pPr algn="just"/>
            <a:r>
              <a:rPr lang="hu-HU" sz="3200" noProof="0" dirty="0"/>
              <a:t>másrészt pedig a </a:t>
            </a:r>
            <a:r>
              <a:rPr lang="hu-HU" sz="3200" b="1" noProof="0" dirty="0"/>
              <a:t>befolyásolás</a:t>
            </a:r>
            <a:r>
              <a:rPr lang="hu-HU" sz="3200" noProof="0" dirty="0"/>
              <a:t>, </a:t>
            </a:r>
            <a:r>
              <a:rPr lang="hu-HU" sz="3200" b="1" noProof="0" dirty="0"/>
              <a:t>meggyőzés</a:t>
            </a:r>
            <a:r>
              <a:rPr lang="hu-HU" sz="3200" noProof="0" dirty="0"/>
              <a:t> vagy éppen </a:t>
            </a:r>
            <a:r>
              <a:rPr lang="hu-HU" sz="3200" b="1" noProof="0" dirty="0"/>
              <a:t>figyelemfelkeltés</a:t>
            </a:r>
            <a:r>
              <a:rPr lang="hu-HU" sz="3200" noProof="0" dirty="0"/>
              <a:t>. </a:t>
            </a:r>
          </a:p>
          <a:p>
            <a:pPr marL="0" indent="0" algn="just">
              <a:buNone/>
            </a:pPr>
            <a:r>
              <a:rPr lang="hu-HU" sz="3200" noProof="0" dirty="0"/>
              <a:t>A kommunikációs aktivitások tárgya egyaránt lehet a vállalat által előállított </a:t>
            </a:r>
            <a:r>
              <a:rPr lang="hu-HU" sz="3200" b="1" noProof="0" dirty="0"/>
              <a:t>termék</a:t>
            </a:r>
            <a:r>
              <a:rPr lang="hu-HU" sz="3200" noProof="0" dirty="0"/>
              <a:t> (áru vagy szolgáltatás), a </a:t>
            </a:r>
            <a:r>
              <a:rPr lang="hu-HU" sz="3200" b="1" noProof="0" dirty="0"/>
              <a:t>márka</a:t>
            </a:r>
            <a:r>
              <a:rPr lang="hu-HU" sz="3200" noProof="0" dirty="0"/>
              <a:t> és maga a </a:t>
            </a:r>
            <a:r>
              <a:rPr lang="hu-HU" sz="3200" b="1" noProof="0" dirty="0"/>
              <a:t>vállalat</a:t>
            </a:r>
            <a:r>
              <a:rPr lang="hu-HU" sz="3200" noProof="0" dirty="0"/>
              <a:t> (vagy annak valamely egysége, része) is. </a:t>
            </a:r>
          </a:p>
          <a:p>
            <a:pPr marL="0" indent="0" algn="just">
              <a:buNone/>
            </a:pPr>
            <a:r>
              <a:rPr lang="hu-HU" sz="3200" noProof="0" dirty="0"/>
              <a:t>A marketingkommunikáció segíti a termék </a:t>
            </a:r>
            <a:r>
              <a:rPr lang="hu-HU" sz="3200" b="1" noProof="0" dirty="0"/>
              <a:t>eladását</a:t>
            </a:r>
            <a:r>
              <a:rPr lang="hu-HU" sz="3200" noProof="0" dirty="0"/>
              <a:t>, megkönnyíti az érdekeltek számára a termék és a vállalat </a:t>
            </a:r>
            <a:r>
              <a:rPr lang="hu-HU" sz="3200" b="1" noProof="0" dirty="0"/>
              <a:t>megismerését</a:t>
            </a:r>
            <a:r>
              <a:rPr lang="hu-HU" sz="3200" noProof="0" dirty="0"/>
              <a:t>, elfogadását.</a:t>
            </a:r>
          </a:p>
        </p:txBody>
      </p:sp>
    </p:spTree>
    <p:extLst>
      <p:ext uri="{BB962C8B-B14F-4D97-AF65-F5344CB8AC3E}">
        <p14:creationId xmlns:p14="http://schemas.microsoft.com/office/powerpoint/2010/main" val="387404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414D-12F3-D287-700E-3E4E6B68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C2BC-C90C-E0C4-C330-57250F5B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34" y="1244184"/>
            <a:ext cx="11341789" cy="53816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sz="2400" noProof="0" dirty="0"/>
              <a:t>Philip </a:t>
            </a:r>
            <a:r>
              <a:rPr lang="hu-HU" sz="2400" noProof="0" dirty="0" err="1"/>
              <a:t>Kotler</a:t>
            </a:r>
            <a:r>
              <a:rPr lang="hu-HU" sz="2400" noProof="0" dirty="0"/>
              <a:t> (1991) a marketingkommunikációs eszközöket </a:t>
            </a:r>
            <a:r>
              <a:rPr lang="hu-HU" sz="2400" b="1" noProof="0" dirty="0"/>
              <a:t>4</a:t>
            </a:r>
            <a:r>
              <a:rPr lang="hu-HU" sz="2400" noProof="0" dirty="0"/>
              <a:t> fő csoportba sorolta: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b="1" noProof="0" dirty="0"/>
              <a:t>Reklám</a:t>
            </a:r>
            <a:r>
              <a:rPr lang="hu-HU" sz="2400" noProof="0" dirty="0"/>
              <a:t> – a tömegkommunikációs eszközök segítségével térítés ellenében végzett </a:t>
            </a:r>
            <a:r>
              <a:rPr lang="hu-HU" sz="2400" b="1" noProof="0" dirty="0"/>
              <a:t>piacbefolyásolási tevékenység</a:t>
            </a:r>
            <a:r>
              <a:rPr lang="hu-HU" sz="2400" noProof="0" dirty="0"/>
              <a:t>, amely közvetlenül a termék vásárlását hivatott előidézni (hosszabb, vagy rövidebb időtávon kifejtve hatását).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b="1" noProof="0" dirty="0"/>
              <a:t>Vásárlásösztönzés</a:t>
            </a:r>
            <a:r>
              <a:rPr lang="hu-HU" sz="2400" noProof="0" dirty="0"/>
              <a:t> – a fogyasztók gyors és határozott reakcióját kiváltó kommunikációs megoldás, amely az adott (rövidebb) időszak értékesített mennyiségét hivatott jelentősen megnövelni.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b="1" noProof="0" dirty="0"/>
              <a:t>Public Relations (PR) </a:t>
            </a:r>
            <a:r>
              <a:rPr lang="hu-HU" sz="2400" noProof="0" dirty="0"/>
              <a:t>– a vállalatról, a márkáról, a termékről szóló hírek, információk, aktualitások sajtótermékekben történő ingyenes megjelenésének előidézése.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400" b="1" noProof="0" dirty="0"/>
              <a:t>Személyes eladás </a:t>
            </a:r>
            <a:r>
              <a:rPr lang="hu-HU" sz="2400" noProof="0" dirty="0"/>
              <a:t>– a termék ügynöki vagy bolti értékesítése során létrejövő eladószemélyzettel történő interakció, melynek során az eladó/ügynök verbális érveléssel, illetve a termék részletes bemutatásával győzi meg a vásárlót.</a:t>
            </a:r>
          </a:p>
          <a:p>
            <a:pPr marL="0" indent="0">
              <a:buNone/>
            </a:pPr>
            <a:r>
              <a:rPr lang="hu-HU" sz="2400" noProof="0" dirty="0"/>
              <a:t>+1. A ’90-es években tapasztalható másik komoly változás a </a:t>
            </a:r>
            <a:r>
              <a:rPr lang="hu-HU" sz="2400" b="1" noProof="0" dirty="0"/>
              <a:t>direkt marketing </a:t>
            </a:r>
            <a:r>
              <a:rPr lang="hu-HU" sz="2400" noProof="0" dirty="0"/>
              <a:t>felértékelődése volt. Világszerte egyre nagyobb jelentőséget tulajdonítottak a vállalatok a fogyasztók közvetlen, személyre szabott megszólításának és az így elért azonnali vásárlásoknak. </a:t>
            </a:r>
          </a:p>
        </p:txBody>
      </p:sp>
    </p:spTree>
    <p:extLst>
      <p:ext uri="{BB962C8B-B14F-4D97-AF65-F5344CB8AC3E}">
        <p14:creationId xmlns:p14="http://schemas.microsoft.com/office/powerpoint/2010/main" val="333465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CEF07-7182-B40D-D926-41D32053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481" y="1122219"/>
            <a:ext cx="5348992" cy="5254321"/>
          </a:xfrm>
        </p:spPr>
      </p:pic>
    </p:spTree>
    <p:extLst>
      <p:ext uri="{BB962C8B-B14F-4D97-AF65-F5344CB8AC3E}">
        <p14:creationId xmlns:p14="http://schemas.microsoft.com/office/powerpoint/2010/main" val="405787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F60-3A8B-D3B5-6A8D-789FE7D6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980-3A63-DA09-775E-AFB77137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034322"/>
            <a:ext cx="11377535" cy="5458553"/>
          </a:xfrm>
        </p:spPr>
        <p:txBody>
          <a:bodyPr>
            <a:normAutofit/>
          </a:bodyPr>
          <a:lstStyle/>
          <a:p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Reklám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Advertisement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Fizetett,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termékeket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szolgáltatásokat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ötleteket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szervezeteket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embereket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széles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hatóköru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médián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keresztül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eléro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meggyőzésre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törekvo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kommunikácio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́, ahol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közölt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információk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tartalmát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reklámot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fizeto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vállalkozás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határozza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meg.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eladótól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vevo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felé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irányulo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informácio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kibocsátás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annak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érdekében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hogy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befogado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attitűdjét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magatartását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befolyásolja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egyénekre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legnagyobb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hatást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gyakorolja.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noProof="0" dirty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3272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F60-3A8B-D3B5-6A8D-789FE7D6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980-3A63-DA09-775E-AFB77137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034322"/>
            <a:ext cx="11377535" cy="5458553"/>
          </a:xfrm>
        </p:spPr>
        <p:txBody>
          <a:bodyPr>
            <a:normAutofit/>
          </a:bodyPr>
          <a:lstStyle/>
          <a:p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Értékesítésösztönzés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Promotion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Olyan fizetett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piacbefolyásolási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tevékenységek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sora, amelyek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révén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kereskedők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hatékonyságát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vagy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potenciális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fogyasztók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vásárlási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kedvét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kívánjuk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növelni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Személyes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eladás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Fizetett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képviselők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ügynökök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egy, vagy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több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potenciális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vevo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közötti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beszélgetést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jelent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eladás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céljából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eladás</a:t>
            </a:r>
            <a:r>
              <a:rPr lang="hu-HU" sz="3200" noProof="0" dirty="0">
                <a:latin typeface="Calibri" panose="020F0502020204030204" pitchFamily="34" charset="0"/>
                <a:cs typeface="Calibri" panose="020F0502020204030204" pitchFamily="34" charset="0"/>
              </a:rPr>
              <a:t> és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vásárlás minden esetben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üzletben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résztvevők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aktív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közreműködésével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jön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létre</a:t>
            </a:r>
            <a:r>
              <a:rPr lang="hu-HU" sz="32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hu-HU" sz="4400" noProof="0" dirty="0"/>
          </a:p>
        </p:txBody>
      </p:sp>
    </p:spTree>
    <p:extLst>
      <p:ext uri="{BB962C8B-B14F-4D97-AF65-F5344CB8AC3E}">
        <p14:creationId xmlns:p14="http://schemas.microsoft.com/office/powerpoint/2010/main" val="169933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F60-3A8B-D3B5-6A8D-789FE7D6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980-3A63-DA09-775E-AFB77137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034322"/>
            <a:ext cx="11377535" cy="5458553"/>
          </a:xfrm>
        </p:spPr>
        <p:txBody>
          <a:bodyPr>
            <a:normAutofit/>
          </a:bodyPr>
          <a:lstStyle/>
          <a:p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Relations (PR)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Imázsközpontu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elsősorban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nem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eladási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célokat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szolgálo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vállalati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marketingkommunikációs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forma. </a:t>
            </a:r>
          </a:p>
          <a:p>
            <a:pPr marL="0" indent="0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Egy olyan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tervszeru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folyamatos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műveletsorozat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tevékenység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együttes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amelynek az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célja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hogy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vállalat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illetve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szűkebb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tágabb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környezete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között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megértést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bizalmat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építsen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ki. </a:t>
            </a:r>
          </a:p>
          <a:p>
            <a:pPr marL="0" indent="0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elsősorban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irányul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hogy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vállalat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belso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külso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kapcsolatainál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megértést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bizalmat szerezzen, ezzel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üzleti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tevékeny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ségének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eredményességét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hosszu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távra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megalapozza,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kialakítsa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cég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hírnevét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hírnévgondozás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alapja az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egységes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vállalati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arculat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kialakítása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Corporate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u-HU" noProof="0" dirty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48750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2F60-3A8B-D3B5-6A8D-789FE7D6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9980-3A63-DA09-775E-AFB77137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034322"/>
            <a:ext cx="11377535" cy="5458553"/>
          </a:xfrm>
        </p:spPr>
        <p:txBody>
          <a:bodyPr>
            <a:normAutofit/>
          </a:bodyPr>
          <a:lstStyle/>
          <a:p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hírnév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három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összetevőn</a:t>
            </a:r>
            <a:r>
              <a:rPr lang="hu-HU" sz="32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alapszik: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 mi mondunk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magunkról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amit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mások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mondanak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rólunk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imázs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amit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teszünk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hu-HU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három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összetevo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közül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tevőlegesség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legerősebb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elem. Ha a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cég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működése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ezekkel az alapelvekkel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összhangban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van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hosszútávon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ezt </a:t>
            </a:r>
            <a:r>
              <a:rPr lang="hu-HU" sz="32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képviseli</a:t>
            </a:r>
            <a:r>
              <a:rPr lang="hu-HU" sz="32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akkor tud hiteles lenni.</a:t>
            </a:r>
            <a:endParaRPr lang="hu-HU" sz="4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9746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1253331"/>
            <a:ext cx="11320640" cy="536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A marketingkommunikáció eszközeinek modern értelmezése szerinti csoportosítás:  </a:t>
            </a:r>
          </a:p>
          <a:p>
            <a:r>
              <a:rPr lang="hu-HU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ATL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line) eszközök – vonal feletti eszközök: a klasszikus reklámeszközök, amelyek a tömegmédiumokhoz kapcsolódnak. </a:t>
            </a:r>
          </a:p>
          <a:p>
            <a:r>
              <a:rPr lang="hu-HU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BTL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line) eszközök – vonal alatti eszközök: minden olyan eszköz, amely nem tartozik az ATL eszközök csoportjába. Jelentősége napjainkban folyamatosan erősödik.</a:t>
            </a:r>
          </a:p>
          <a:p>
            <a:r>
              <a:rPr lang="hu-HU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TTL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 line) kifejezéssel illetik, ami arra utal, hogy az ATL eszközök használata a BTL eszköz felé irányítja (vagy fordítva) a potenciális vásárlót, s így közös erőfeszítések révén válik eredményessé a kommunikáció.</a:t>
            </a:r>
          </a:p>
          <a:p>
            <a:pPr marL="0" indent="0">
              <a:buNone/>
            </a:pPr>
            <a:endParaRPr lang="hu-HU" sz="1600" noProof="0" dirty="0"/>
          </a:p>
        </p:txBody>
      </p:sp>
    </p:spTree>
    <p:extLst>
      <p:ext uri="{BB962C8B-B14F-4D97-AF65-F5344CB8AC3E}">
        <p14:creationId xmlns:p14="http://schemas.microsoft.com/office/powerpoint/2010/main" val="38782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9556C-1926-DC2C-2884-09BDE88C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6" y="0"/>
            <a:ext cx="6733309" cy="66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4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688955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06" y="1058459"/>
            <a:ext cx="11320640" cy="536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600" b="1" noProof="0" dirty="0"/>
              <a:t>ATL</a:t>
            </a:r>
          </a:p>
          <a:p>
            <a:r>
              <a:rPr lang="hu-HU" sz="3600" noProof="0" dirty="0"/>
              <a:t>Televízió</a:t>
            </a:r>
          </a:p>
          <a:p>
            <a:r>
              <a:rPr lang="hu-HU" sz="3600" noProof="0" dirty="0"/>
              <a:t>Sajtóhirdetés</a:t>
            </a:r>
          </a:p>
          <a:p>
            <a:r>
              <a:rPr lang="hu-HU" sz="3600" noProof="0" dirty="0"/>
              <a:t>Rádió</a:t>
            </a:r>
          </a:p>
          <a:p>
            <a:r>
              <a:rPr lang="hu-HU" sz="3600" noProof="0" dirty="0"/>
              <a:t>Szabadtéri reklámeszközök</a:t>
            </a:r>
          </a:p>
          <a:p>
            <a:r>
              <a:rPr lang="hu-HU" sz="3600" noProof="0" dirty="0"/>
              <a:t>Mozi</a:t>
            </a:r>
          </a:p>
          <a:p>
            <a:r>
              <a:rPr lang="hu-HU" sz="3600" noProof="0" dirty="0"/>
              <a:t>Internet: szalaghirdetés (banner), keresőmarketing (kulcsszó alapú hirdetés a keresőrendszerek felületén)  </a:t>
            </a:r>
          </a:p>
          <a:p>
            <a:pPr marL="0" indent="0">
              <a:buNone/>
            </a:pPr>
            <a:endParaRPr lang="hu-HU" sz="1600" noProof="0" dirty="0"/>
          </a:p>
        </p:txBody>
      </p:sp>
    </p:spTree>
    <p:extLst>
      <p:ext uri="{BB962C8B-B14F-4D97-AF65-F5344CB8AC3E}">
        <p14:creationId xmlns:p14="http://schemas.microsoft.com/office/powerpoint/2010/main" val="54049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688955"/>
          </a:xfrm>
        </p:spPr>
        <p:txBody>
          <a:bodyPr>
            <a:normAutofit fontScale="90000"/>
          </a:bodyPr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06" y="929390"/>
            <a:ext cx="11320640" cy="5688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3600" b="1" noProof="0" dirty="0"/>
              <a:t>BTL</a:t>
            </a:r>
          </a:p>
          <a:p>
            <a:r>
              <a:rPr lang="hu-HU" noProof="0" dirty="0" err="1"/>
              <a:t>public</a:t>
            </a:r>
            <a:r>
              <a:rPr lang="hu-HU" noProof="0" dirty="0"/>
              <a:t> relations</a:t>
            </a:r>
          </a:p>
          <a:p>
            <a:r>
              <a:rPr lang="hu-HU" noProof="0" dirty="0"/>
              <a:t>vásárlásösztönzés (</a:t>
            </a:r>
            <a:r>
              <a:rPr lang="hu-HU" noProof="0" dirty="0" err="1"/>
              <a:t>sales</a:t>
            </a:r>
            <a:r>
              <a:rPr lang="hu-HU" noProof="0" dirty="0"/>
              <a:t> 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  <a:p>
            <a:r>
              <a:rPr lang="hu-HU" noProof="0" dirty="0"/>
              <a:t>személyes eladás</a:t>
            </a:r>
          </a:p>
          <a:p>
            <a:r>
              <a:rPr lang="hu-HU" noProof="0" dirty="0"/>
              <a:t>gerillamarketing</a:t>
            </a:r>
          </a:p>
          <a:p>
            <a:r>
              <a:rPr lang="hu-HU" noProof="0" dirty="0"/>
              <a:t>direkt marketing</a:t>
            </a:r>
          </a:p>
          <a:p>
            <a:r>
              <a:rPr lang="hu-HU" noProof="0" dirty="0"/>
              <a:t>vásárláshelyi reklám (</a:t>
            </a:r>
            <a:r>
              <a:rPr lang="hu-HU" noProof="0" dirty="0" err="1"/>
              <a:t>point</a:t>
            </a:r>
            <a:r>
              <a:rPr lang="hu-HU" noProof="0" dirty="0"/>
              <a:t> of </a:t>
            </a:r>
            <a:r>
              <a:rPr lang="hu-HU" noProof="0" dirty="0" err="1"/>
              <a:t>purchase</a:t>
            </a:r>
            <a:r>
              <a:rPr lang="hu-HU" noProof="0" dirty="0"/>
              <a:t> - POP vagy </a:t>
            </a:r>
            <a:r>
              <a:rPr lang="hu-HU" noProof="0" dirty="0" err="1"/>
              <a:t>point</a:t>
            </a:r>
            <a:r>
              <a:rPr lang="hu-HU" noProof="0" dirty="0"/>
              <a:t> of </a:t>
            </a:r>
            <a:r>
              <a:rPr lang="hu-HU" noProof="0" dirty="0" err="1"/>
              <a:t>sale</a:t>
            </a:r>
            <a:r>
              <a:rPr lang="hu-HU" noProof="0" dirty="0"/>
              <a:t> - POS </a:t>
            </a:r>
            <a:r>
              <a:rPr lang="hu-HU" noProof="0" dirty="0" err="1"/>
              <a:t>advertising</a:t>
            </a:r>
            <a:r>
              <a:rPr lang="hu-HU" noProof="0" dirty="0"/>
              <a:t>)</a:t>
            </a:r>
          </a:p>
          <a:p>
            <a:r>
              <a:rPr lang="hu-HU" noProof="0" dirty="0"/>
              <a:t>eseménymarketing, rendezvények</a:t>
            </a:r>
          </a:p>
          <a:p>
            <a:r>
              <a:rPr lang="hu-HU" noProof="0" dirty="0"/>
              <a:t>vásárok, kiállítások</a:t>
            </a:r>
          </a:p>
          <a:p>
            <a:r>
              <a:rPr lang="hu-HU" noProof="0" dirty="0"/>
              <a:t>szponzorálás</a:t>
            </a:r>
          </a:p>
          <a:p>
            <a:r>
              <a:rPr lang="hu-HU" noProof="0" dirty="0"/>
              <a:t>termékelhelyezés</a:t>
            </a:r>
          </a:p>
        </p:txBody>
      </p:sp>
    </p:spTree>
    <p:extLst>
      <p:ext uri="{BB962C8B-B14F-4D97-AF65-F5344CB8AC3E}">
        <p14:creationId xmlns:p14="http://schemas.microsoft.com/office/powerpoint/2010/main" val="105994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10"/>
            <a:ext cx="10515600" cy="881784"/>
          </a:xfrm>
        </p:spPr>
        <p:txBody>
          <a:bodyPr/>
          <a:lstStyle/>
          <a:p>
            <a:r>
              <a:rPr lang="hu-HU" noProof="0" dirty="0" err="1"/>
              <a:t>Marketingkommunikácó</a:t>
            </a:r>
            <a:r>
              <a:rPr lang="hu-HU" noProof="0" dirty="0"/>
              <a:t> (</a:t>
            </a:r>
            <a:r>
              <a:rPr lang="hu-HU" noProof="0" dirty="0" err="1"/>
              <a:t>Promotion</a:t>
            </a:r>
            <a:r>
              <a:rPr lang="hu-HU" noProof="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83CED-1A4A-8A18-92FC-089C9F12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8" y="1011382"/>
            <a:ext cx="10960092" cy="5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2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F0B-CC5F-7343-563F-8701B17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909493"/>
          </a:xfrm>
        </p:spPr>
        <p:txBody>
          <a:bodyPr/>
          <a:lstStyle/>
          <a:p>
            <a:r>
              <a:rPr lang="hu-HU" noProof="0" dirty="0"/>
              <a:t>Marketing - értelmezés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5EF0-C29D-7A9D-CE84-BE6817DE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1441306"/>
            <a:ext cx="11029391" cy="49735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hu-HU" sz="3200" b="1" noProof="0" dirty="0" err="1">
                <a:solidFill>
                  <a:schemeClr val="accent1"/>
                </a:solidFill>
                <a:effectLst/>
              </a:rPr>
              <a:t>Szűkebb</a:t>
            </a:r>
            <a:r>
              <a:rPr lang="hu-HU" sz="3200" b="1" noProof="0" dirty="0">
                <a:solidFill>
                  <a:schemeClr val="accent1"/>
                </a:solidFill>
                <a:effectLst/>
              </a:rPr>
              <a:t> értelmezés: </a:t>
            </a:r>
            <a:r>
              <a:rPr lang="hu-HU" sz="3200" noProof="0" dirty="0">
                <a:effectLst/>
              </a:rPr>
              <a:t>a marketing olyan </a:t>
            </a:r>
            <a:r>
              <a:rPr lang="hu-HU" sz="3200" noProof="0" dirty="0" err="1">
                <a:effectLst/>
              </a:rPr>
              <a:t>vállalati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tevékenység</a:t>
            </a:r>
            <a:r>
              <a:rPr lang="hu-HU" sz="3200" noProof="0" dirty="0">
                <a:effectLst/>
              </a:rPr>
              <a:t>, amely a </a:t>
            </a:r>
            <a:r>
              <a:rPr lang="hu-HU" sz="3200" noProof="0" dirty="0" err="1">
                <a:effectLst/>
              </a:rPr>
              <a:t>vevők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és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felhasználók</a:t>
            </a:r>
            <a:r>
              <a:rPr lang="hu-HU" sz="3200" noProof="0" dirty="0">
                <a:effectLst/>
              </a:rPr>
              <a:t> </a:t>
            </a:r>
            <a:r>
              <a:rPr lang="hu-HU" sz="3200" b="1" noProof="0" dirty="0" err="1">
                <a:effectLst/>
              </a:rPr>
              <a:t>igényeinek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kielégítése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érdekében</a:t>
            </a:r>
            <a:r>
              <a:rPr lang="hu-HU" sz="3200" noProof="0" dirty="0">
                <a:effectLst/>
              </a:rPr>
              <a:t> elemzi a </a:t>
            </a:r>
            <a:r>
              <a:rPr lang="hu-HU" sz="3200" b="1" noProof="0" dirty="0">
                <a:effectLst/>
              </a:rPr>
              <a:t>piacot</a:t>
            </a:r>
            <a:r>
              <a:rPr lang="hu-HU" sz="3200" noProof="0" dirty="0">
                <a:effectLst/>
              </a:rPr>
              <a:t>, </a:t>
            </a:r>
            <a:r>
              <a:rPr lang="hu-HU" sz="3200" noProof="0" dirty="0" err="1">
                <a:effectLst/>
              </a:rPr>
              <a:t>meghatározza</a:t>
            </a:r>
            <a:r>
              <a:rPr lang="hu-HU" sz="3200" noProof="0" dirty="0">
                <a:effectLst/>
              </a:rPr>
              <a:t> az eladni </a:t>
            </a:r>
            <a:r>
              <a:rPr lang="hu-HU" sz="3200" noProof="0" dirty="0" err="1">
                <a:effectLst/>
              </a:rPr>
              <a:t>kívánt</a:t>
            </a:r>
            <a:r>
              <a:rPr lang="hu-HU" sz="3200" noProof="0" dirty="0">
                <a:effectLst/>
              </a:rPr>
              <a:t> </a:t>
            </a:r>
            <a:r>
              <a:rPr lang="hu-HU" sz="3200" b="1" noProof="0" dirty="0" err="1">
                <a:effectLst/>
              </a:rPr>
              <a:t>termékeket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és</a:t>
            </a:r>
            <a:r>
              <a:rPr lang="hu-HU" sz="3200" noProof="0" dirty="0">
                <a:effectLst/>
              </a:rPr>
              <a:t> </a:t>
            </a:r>
            <a:r>
              <a:rPr lang="hu-HU" sz="3200" b="1" noProof="0" dirty="0" err="1">
                <a:effectLst/>
              </a:rPr>
              <a:t>szolgáltatásokat</a:t>
            </a:r>
            <a:r>
              <a:rPr lang="hu-HU" sz="3200" noProof="0" dirty="0">
                <a:effectLst/>
              </a:rPr>
              <a:t>, megismerteti azokat a </a:t>
            </a:r>
            <a:r>
              <a:rPr lang="hu-HU" sz="3200" b="1" noProof="0" dirty="0" err="1">
                <a:effectLst/>
              </a:rPr>
              <a:t>fogyasztókkal</a:t>
            </a:r>
            <a:r>
              <a:rPr lang="hu-HU" sz="3200" noProof="0" dirty="0">
                <a:effectLst/>
              </a:rPr>
              <a:t>, </a:t>
            </a:r>
            <a:r>
              <a:rPr lang="hu-HU" sz="3200" noProof="0" dirty="0" err="1">
                <a:effectLst/>
              </a:rPr>
              <a:t>kialakítja</a:t>
            </a:r>
            <a:r>
              <a:rPr lang="hu-HU" sz="3200" noProof="0" dirty="0">
                <a:effectLst/>
              </a:rPr>
              <a:t> az </a:t>
            </a:r>
            <a:r>
              <a:rPr lang="hu-HU" sz="3200" b="1" noProof="0" dirty="0" err="1">
                <a:effectLst/>
              </a:rPr>
              <a:t>árakat</a:t>
            </a:r>
            <a:r>
              <a:rPr lang="hu-HU" sz="3200" noProof="0" dirty="0">
                <a:effectLst/>
              </a:rPr>
              <a:t>, megszervezi az </a:t>
            </a:r>
            <a:r>
              <a:rPr lang="hu-HU" sz="3200" b="1" noProof="0" dirty="0" err="1">
                <a:effectLst/>
              </a:rPr>
              <a:t>értékesítést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és</a:t>
            </a:r>
            <a:r>
              <a:rPr lang="hu-HU" sz="3200" noProof="0" dirty="0">
                <a:effectLst/>
              </a:rPr>
              <a:t> </a:t>
            </a:r>
            <a:r>
              <a:rPr lang="hu-HU" sz="3200" b="1" noProof="0" dirty="0" err="1">
                <a:effectLst/>
              </a:rPr>
              <a:t>befolyásolja</a:t>
            </a:r>
            <a:r>
              <a:rPr lang="hu-HU" sz="3200" noProof="0" dirty="0">
                <a:effectLst/>
              </a:rPr>
              <a:t> a </a:t>
            </a:r>
            <a:r>
              <a:rPr lang="hu-HU" sz="3200" noProof="0" dirty="0" err="1">
                <a:effectLst/>
              </a:rPr>
              <a:t>vásárlókat</a:t>
            </a:r>
            <a:r>
              <a:rPr lang="hu-HU" sz="3200" noProof="0" dirty="0">
                <a:effectLst/>
              </a:rPr>
              <a:t>. </a:t>
            </a:r>
          </a:p>
          <a:p>
            <a:pPr algn="just"/>
            <a:endParaRPr lang="hu-HU" sz="4400" noProof="0" dirty="0"/>
          </a:p>
          <a:p>
            <a:pPr algn="just"/>
            <a:r>
              <a:rPr lang="hu-HU" sz="3200" b="1" noProof="0" dirty="0" err="1">
                <a:solidFill>
                  <a:schemeClr val="accent1"/>
                </a:solidFill>
                <a:effectLst/>
              </a:rPr>
              <a:t>Tágabb</a:t>
            </a:r>
            <a:r>
              <a:rPr lang="hu-HU" sz="3200" b="1" noProof="0" dirty="0">
                <a:solidFill>
                  <a:schemeClr val="accent1"/>
                </a:solidFill>
                <a:effectLst/>
              </a:rPr>
              <a:t> értelmezés: </a:t>
            </a:r>
            <a:r>
              <a:rPr lang="hu-HU" sz="3200" noProof="0" dirty="0">
                <a:effectLst/>
              </a:rPr>
              <a:t>a marketing a </a:t>
            </a:r>
            <a:r>
              <a:rPr lang="hu-HU" sz="3200" noProof="0" dirty="0" err="1">
                <a:effectLst/>
              </a:rPr>
              <a:t>vállalat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egészére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kiterjedo</a:t>
            </a:r>
            <a:r>
              <a:rPr lang="hu-HU" sz="3200" noProof="0" dirty="0">
                <a:effectLst/>
              </a:rPr>
              <a:t>̋, a </a:t>
            </a:r>
            <a:r>
              <a:rPr lang="hu-HU" sz="3200" noProof="0" dirty="0" err="1">
                <a:effectLst/>
              </a:rPr>
              <a:t>vevőkkel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valo</a:t>
            </a:r>
            <a:r>
              <a:rPr lang="hu-HU" sz="3200" noProof="0" dirty="0">
                <a:effectLst/>
              </a:rPr>
              <a:t>́ </a:t>
            </a:r>
            <a:r>
              <a:rPr lang="hu-HU" sz="3200" noProof="0" dirty="0" err="1">
                <a:effectLst/>
              </a:rPr>
              <a:t>azonosulást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hangsúlyozo</a:t>
            </a:r>
            <a:r>
              <a:rPr lang="hu-HU" sz="3200" noProof="0" dirty="0">
                <a:effectLst/>
              </a:rPr>
              <a:t>́ </a:t>
            </a:r>
            <a:r>
              <a:rPr lang="hu-HU" sz="3200" noProof="0" dirty="0" err="1">
                <a:effectLst/>
              </a:rPr>
              <a:t>filozófia</a:t>
            </a:r>
            <a:r>
              <a:rPr lang="hu-HU" sz="3200" noProof="0" dirty="0">
                <a:effectLst/>
              </a:rPr>
              <a:t>, </a:t>
            </a:r>
            <a:r>
              <a:rPr lang="hu-HU" sz="3200" noProof="0" dirty="0" err="1">
                <a:effectLst/>
              </a:rPr>
              <a:t>szemléletmód</a:t>
            </a:r>
            <a:r>
              <a:rPr lang="hu-HU" sz="3200" noProof="0" dirty="0">
                <a:effectLst/>
              </a:rPr>
              <a:t>, amelynek </a:t>
            </a:r>
            <a:r>
              <a:rPr lang="hu-HU" sz="3200" noProof="0" dirty="0" err="1">
                <a:effectLst/>
              </a:rPr>
              <a:t>megvalósítása</a:t>
            </a:r>
            <a:r>
              <a:rPr lang="hu-HU" sz="3200" noProof="0" dirty="0">
                <a:effectLst/>
              </a:rPr>
              <a:t> a </a:t>
            </a:r>
            <a:r>
              <a:rPr lang="hu-HU" sz="3200" noProof="0" dirty="0" err="1">
                <a:effectLst/>
              </a:rPr>
              <a:t>vállalati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felsővezetés</a:t>
            </a:r>
            <a:r>
              <a:rPr lang="hu-HU" sz="3200" noProof="0" dirty="0">
                <a:effectLst/>
              </a:rPr>
              <a:t> feladata, oly </a:t>
            </a:r>
            <a:r>
              <a:rPr lang="hu-HU" sz="3200" noProof="0" dirty="0" err="1">
                <a:effectLst/>
              </a:rPr>
              <a:t>módon</a:t>
            </a:r>
            <a:r>
              <a:rPr lang="hu-HU" sz="3200" noProof="0" dirty="0">
                <a:effectLst/>
              </a:rPr>
              <a:t>, hogy a </a:t>
            </a:r>
            <a:r>
              <a:rPr lang="hu-HU" sz="3200" noProof="0" dirty="0" err="1">
                <a:effectLst/>
              </a:rPr>
              <a:t>vállalati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résztevékenységek</a:t>
            </a:r>
            <a:r>
              <a:rPr lang="hu-HU" sz="3200" noProof="0" dirty="0">
                <a:effectLst/>
              </a:rPr>
              <a:t> </a:t>
            </a:r>
            <a:r>
              <a:rPr lang="hu-HU" sz="3200" noProof="0" dirty="0" err="1">
                <a:effectLst/>
              </a:rPr>
              <a:t>integrációjában</a:t>
            </a:r>
            <a:r>
              <a:rPr lang="hu-HU" sz="3200" noProof="0" dirty="0">
                <a:effectLst/>
              </a:rPr>
              <a:t> a marketing szempontok </a:t>
            </a:r>
            <a:r>
              <a:rPr lang="hu-HU" sz="3200" noProof="0" dirty="0" err="1">
                <a:effectLst/>
              </a:rPr>
              <a:t>domináljanak</a:t>
            </a:r>
            <a:r>
              <a:rPr lang="hu-HU" sz="3200" noProof="0" dirty="0">
                <a:effectLst/>
              </a:rPr>
              <a:t>. </a:t>
            </a:r>
          </a:p>
          <a:p>
            <a:pPr marL="0" indent="0" algn="just">
              <a:buNone/>
            </a:pPr>
            <a:endParaRPr lang="hu-HU" sz="4400" noProof="0" dirty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8587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8F0B-CC5F-7343-563F-8701B17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1" y="106495"/>
            <a:ext cx="4203832" cy="840220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Marketing-mix + 4P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45EF0-C29D-7A9D-CE84-BE6817DE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147756"/>
            <a:ext cx="4414151" cy="50520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marketing-mix a </a:t>
            </a:r>
            <a:r>
              <a:rPr lang="hu-HU" sz="33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vállalati</a:t>
            </a: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marketingeszközök</a:t>
            </a: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különbözo</a:t>
            </a: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piaci helyzetekben alkalmazott </a:t>
            </a:r>
            <a:r>
              <a:rPr lang="hu-HU" sz="33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kombinációja</a:t>
            </a: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marketing-mix elemek a </a:t>
            </a:r>
            <a:r>
              <a:rPr lang="hu-HU" sz="3300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4P</a:t>
            </a:r>
            <a:r>
              <a:rPr lang="hu-HU" sz="3300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szerint </a:t>
            </a:r>
            <a:r>
              <a:rPr lang="hu-HU" sz="3300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csoportosíthatók</a:t>
            </a:r>
            <a:endParaRPr lang="hu-HU" sz="3300" noProof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eszközök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közötti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koordinácio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célja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az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optimális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marketing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cég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működés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3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elérése</a:t>
            </a:r>
            <a:r>
              <a:rPr lang="hu-HU" sz="33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hu-HU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29124-4502-A93D-3B70-E6B0521D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84" y="106495"/>
            <a:ext cx="7627947" cy="609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784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989351"/>
            <a:ext cx="11330973" cy="548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politika (</a:t>
            </a: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Place-Distribution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Policy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 marketing-mix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eszköz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rendszerének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harmadik eleme. Az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alábbi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kérdésekkel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foglalkozik: </a:t>
            </a:r>
          </a:p>
          <a:p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út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tervezése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logisztika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fizikai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elosztás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kereskedelmi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formák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nagykereskedelem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kiskereskedelem,</a:t>
            </a:r>
          </a:p>
          <a:p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kereskedelmi partnerek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kiválasztása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értékelése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A marketing (</a:t>
            </a:r>
            <a:r>
              <a:rPr lang="hu-HU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értékesítési,disztribúciós</a:t>
            </a: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) csatorna kialakítására, működtetésére vonatkozó döntések és eszközök összessége.</a:t>
            </a:r>
          </a:p>
          <a:p>
            <a:pPr marL="0" indent="0">
              <a:buNone/>
            </a:pPr>
            <a:r>
              <a:rPr lang="hu-HU" noProof="0" dirty="0">
                <a:latin typeface="Calibri" panose="020F0502020204030204" pitchFamily="34" charset="0"/>
                <a:cs typeface="Calibri" panose="020F0502020204030204" pitchFamily="34" charset="0"/>
              </a:rPr>
              <a:t>A marketing/értékesítési csatorna egymással szoros kapcsolatban lévő olyan szervezetek, amelyek részt vesznek abban a  folyamatban, amely a terméket vagy szolgáltatást elérhetővé teszi a felhasználó vagy fogyasztó számára. </a:t>
            </a:r>
          </a:p>
          <a:p>
            <a:pPr marL="0" indent="0">
              <a:buNone/>
            </a:pPr>
            <a:endParaRPr lang="hu-H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45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718935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253331"/>
            <a:ext cx="10993581" cy="521674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kereskedelmi cégek </a:t>
            </a:r>
            <a:r>
              <a:rPr lang="hu-HU" sz="3200" noProof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disztribúciós, értékesítési csatorna szereplői: közvetítők, nagy-és kiskereskedelemi cégek</a:t>
            </a:r>
            <a:r>
              <a:rPr lang="hu-HU" sz="3200" noProof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Speciális kereskedők: ügynökök, brókerek, bizományosok, képviselők stb.</a:t>
            </a:r>
          </a:p>
          <a:p>
            <a:pPr marL="0" indent="0" algn="just">
              <a:buNone/>
            </a:pP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kereskedők az alábbi feladatokat tudják elvégezni a termelőnél hatékonyabban: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3200" b="1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Szállítás</a:t>
            </a: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termelők maguk többnyire képtelenek lennének egy teljes piac lefedésére, a kereskedők szállítják el akár távoli pontokra is a termékeket.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3200" b="1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Raktározás</a:t>
            </a:r>
            <a:r>
              <a:rPr lang="hu-HU" sz="3200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Szintén költséges tevékenység, hiszen megfelelő körülményeket (hőmérséklet, biztonság, stb.) kell biztosítani.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437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718935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4" y="1253331"/>
            <a:ext cx="10993581" cy="521674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b="1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Adagolás</a:t>
            </a:r>
            <a:r>
              <a:rPr lang="hu-HU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termelő jellemzően nagy tömegekben állítja elő az árut, a fogyasztó azonban a polcon egyesével szeretné azt látni, így a kereskedők feladata a konténer/raklap szintjén szállított áruk kisebb adagokra való bontása.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Kockázatvállalás</a:t>
            </a:r>
            <a:r>
              <a:rPr lang="hu-HU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Aki a termék tulajdonosa, az viseli az ahhoz kapcsolódó kockázatokat, melyek például egy hosszabb szállítás, vagy raktározás során a termék megrongálódásából, vagy eltűnéséből fakadhatnak.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1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Finanszírozás</a:t>
            </a:r>
            <a:r>
              <a:rPr lang="hu-HU" b="0" i="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Az értékesítés egyik kritikus kérdése, hogy „kinek áll a pénze a polcon lévő termékekben"? Amikor a kereskedő megvásárolja a terméket a termelőtől, onnantól kezdve a kereskedő pénze áll abban, így, ha nem tudja eladni, akkor a veszteség is az övé. A kereskedelemben fontos kérdés a fizetési határidő, hiszen, ha egy kiskereskedő a gyártótól (vagy egy nagykereskedőtől) átveszi a terméket, de csak 15 nap múlva kell kifizetnie, akkor annyi idő alatt el tudja adni, így nem áll benne a pénze.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1805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71"/>
            <a:ext cx="10515600" cy="881784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42B7F-F057-D6AA-1D7C-B6549231B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32" y="850173"/>
            <a:ext cx="7961172" cy="5961356"/>
          </a:xfrm>
        </p:spPr>
      </p:pic>
    </p:spTree>
    <p:extLst>
      <p:ext uri="{BB962C8B-B14F-4D97-AF65-F5344CB8AC3E}">
        <p14:creationId xmlns:p14="http://schemas.microsoft.com/office/powerpoint/2010/main" val="36227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6597-72CB-B44B-5F3A-D3607E7E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881784"/>
          </a:xfrm>
        </p:spPr>
        <p:txBody>
          <a:bodyPr/>
          <a:lstStyle/>
          <a:p>
            <a:r>
              <a:rPr lang="hu-HU" noProof="0" dirty="0"/>
              <a:t>Értékesítéspolitika (</a:t>
            </a:r>
            <a:r>
              <a:rPr lang="hu-HU" noProof="0" dirty="0" err="1"/>
              <a:t>Place</a:t>
            </a:r>
            <a:r>
              <a:rPr lang="hu-HU" noProof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2520-1738-66C0-BA19-E548FB38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4" y="1122219"/>
            <a:ext cx="11271012" cy="53478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Rövid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vagy </a:t>
            </a: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közvetlen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csatorna </a:t>
            </a:r>
            <a:endParaRPr lang="hu-HU" sz="4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termelo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közvetlenül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végso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fogyasztónak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adja el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terméket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Megvalósulhat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ez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saját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márkabolt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hálózat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útján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direkt marketing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által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vagy személyes kapcsolatokat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ápolo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ügynökei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révén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módszer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előnye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hogy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termelo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ellenőrzése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alatt tarthatja a teljes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folyamatot, valamint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közvetlen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kapcsolatot fejleszthet ki a piaccal,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így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elso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kézből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szerezhet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információt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fogyasztókról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 „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háztól-házig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módszer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nagyon elterjedt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beruházási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javak (pl.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gépek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berendezések)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esetén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hu-HU" sz="4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Értékesítési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csatorna egy </a:t>
            </a:r>
            <a:r>
              <a:rPr lang="hu-HU" b="1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közvetítővel</a:t>
            </a:r>
            <a:r>
              <a:rPr lang="hu-HU" b="1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4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fogyasztási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cikkek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területén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gyártótól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vásárol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kiskereskedo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̋,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beruházási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javaknál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általában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az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ügynök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jelenti a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termelo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̋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és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felhasználo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́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közötti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noProof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lépcsőfokot</a:t>
            </a:r>
            <a:r>
              <a:rPr lang="hu-HU" noProof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hu-HU" sz="4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1675</Words>
  <Application>Microsoft Macintosh PowerPoint</Application>
  <PresentationFormat>Widescreen</PresentationFormat>
  <Paragraphs>106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Sans Unicode</vt:lpstr>
      <vt:lpstr>Office Theme</vt:lpstr>
      <vt:lpstr>Innovatív vállalkozás menedzsment</vt:lpstr>
      <vt:lpstr>PowerPoint Presentation</vt:lpstr>
      <vt:lpstr>Marketing - értelmezés</vt:lpstr>
      <vt:lpstr>Marketing-mix + 4P</vt:lpstr>
      <vt:lpstr>Értékesítéspolitika (Place)</vt:lpstr>
      <vt:lpstr>Értékesítéspolitika (Place)</vt:lpstr>
      <vt:lpstr>Értékesítéspolitika (Place)</vt:lpstr>
      <vt:lpstr>Értékesítéspolitika (Place)</vt:lpstr>
      <vt:lpstr>Értékesítéspolitika (Place)</vt:lpstr>
      <vt:lpstr>Értékesítéspolitika (Place)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  <vt:lpstr>Marketingkommunikácó (Promotion)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Gábor Miklós</dc:creator>
  <cp:lastModifiedBy>Gábor Miklós</cp:lastModifiedBy>
  <cp:revision>114</cp:revision>
  <dcterms:created xsi:type="dcterms:W3CDTF">2022-09-11T19:57:55Z</dcterms:created>
  <dcterms:modified xsi:type="dcterms:W3CDTF">2024-11-11T09:18:16Z</dcterms:modified>
</cp:coreProperties>
</file>