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notesMasterIdLst>
    <p:notesMasterId r:id="rId21"/>
  </p:notesMasterIdLst>
  <p:sldIdLst>
    <p:sldId id="270" r:id="rId2"/>
    <p:sldId id="285" r:id="rId3"/>
    <p:sldId id="271" r:id="rId4"/>
    <p:sldId id="286" r:id="rId5"/>
    <p:sldId id="272" r:id="rId6"/>
    <p:sldId id="273" r:id="rId7"/>
    <p:sldId id="274" r:id="rId8"/>
    <p:sldId id="275" r:id="rId9"/>
    <p:sldId id="284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7" r:id="rId18"/>
    <p:sldId id="306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E074CE1A-6D4E-4EC4-9165-49EA0066AFFD}">
          <p14:sldIdLst>
            <p14:sldId id="270"/>
          </p14:sldIdLst>
        </p14:section>
        <p14:section name="Összefoglaló szakasz" id="{8C593696-04EB-47EB-9D50-39A5CA5349CD}">
          <p14:sldIdLst>
            <p14:sldId id="285"/>
          </p14:sldIdLst>
        </p14:section>
        <p14:section name="Függvények aszimptotikus viselkedése" id="{14A072A0-CA1A-445A-88A4-9FE2C0DE9012}">
          <p14:sldIdLst>
            <p14:sldId id="271"/>
          </p14:sldIdLst>
        </p14:section>
        <p14:section name="Aszimptotikus korlátok" id="{F117554B-5C3C-4C2A-8F29-1A3EB863F55C}">
          <p14:sldIdLst>
            <p14:sldId id="286"/>
            <p14:sldId id="272"/>
          </p14:sldIdLst>
        </p14:section>
        <p14:section name="Függvények aszimptotikus összehasonlítása" id="{96A65099-80BF-440E-BF0F-E18AD7185DF6}">
          <p14:sldIdLst>
            <p14:sldId id="273"/>
          </p14:sldIdLst>
        </p14:section>
        <p14:section name="Példa AP függvények nagyságrendjére:" id="{8E68A800-D99B-4AE0-83C2-B85A7D7D8BE9}">
          <p14:sldIdLst>
            <p14:sldId id="274"/>
          </p14:sldIdLst>
        </p14:section>
        <p14:section name="A  függvényosztályok tulajdonságai" id="{51D1762E-15DA-4F71-8D94-B8D8BFDFEBBB}">
          <p14:sldIdLst>
            <p14:sldId id="275"/>
          </p14:sldIdLst>
        </p14:section>
        <p14:section name="További tulajdonságok" id="{335D1307-D9FE-450E-81FA-5A52DA5DA797}">
          <p14:sldIdLst>
            <p14:sldId id="284"/>
            <p14:sldId id="276"/>
          </p14:sldIdLst>
        </p14:section>
        <p14:section name="A függvények aszimptotikus viszonya" id="{AAF830E9-0272-4FF1-8832-1ED79B83FABC}">
          <p14:sldIdLst>
            <p14:sldId id="277"/>
            <p14:sldId id="278"/>
          </p14:sldIdLst>
        </p14:section>
        <p14:section name="L’Hospital szabály és következménye" id="{6E3C5C3A-3DA7-4565-9297-9D8C045E5DC4}">
          <p14:sldIdLst>
            <p14:sldId id="279"/>
            <p14:sldId id="280"/>
          </p14:sldIdLst>
        </p14:section>
        <p14:section name="További tételek" id="{097C7759-AE1C-49F2-9B4D-F3D6DF3DAE52}">
          <p14:sldIdLst>
            <p14:sldId id="281"/>
          </p14:sldIdLst>
        </p14:section>
        <p14:section name="N × N értelmezési tartományú függvények" id="{0E09BAA3-A3FA-4EE6-B7FB-8420DC036AEC}">
          <p14:sldIdLst>
            <p14:sldId id="282"/>
            <p14:sldId id="287"/>
            <p14:sldId id="306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DC168-3F17-4897-9AB9-AFD6023AB110}" v="60" dt="2025-04-29T18:17:38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dégfelhasználó" userId="S::urn:spo:anon#c0fcda67f4686dca6fc6c6cac34e5f81d1b702d2ea85ed0b235666db597c7c69::" providerId="AD" clId="Web-{F5145054-F3C7-6106-E983-353FB7F845E0}"/>
    <pc:docChg chg="sldOrd modSection">
      <pc:chgData name="Vendégfelhasználó" userId="S::urn:spo:anon#c0fcda67f4686dca6fc6c6cac34e5f81d1b702d2ea85ed0b235666db597c7c69::" providerId="AD" clId="Web-{F5145054-F3C7-6106-E983-353FB7F845E0}" dt="2023-05-27T16:02:31.278" v="0"/>
      <pc:docMkLst>
        <pc:docMk/>
      </pc:docMkLst>
      <pc:sldChg chg="ord">
        <pc:chgData name="Vendégfelhasználó" userId="S::urn:spo:anon#c0fcda67f4686dca6fc6c6cac34e5f81d1b702d2ea85ed0b235666db597c7c69::" providerId="AD" clId="Web-{F5145054-F3C7-6106-E983-353FB7F845E0}" dt="2023-05-27T16:02:31.278" v="0"/>
        <pc:sldMkLst>
          <pc:docMk/>
          <pc:sldMk cId="1178760869" sldId="274"/>
        </pc:sldMkLst>
      </pc:sldChg>
    </pc:docChg>
  </pc:docChgLst>
  <pc:docChgLst>
    <pc:chgData name="Kovácsné Pusztai Kinga" userId="1282fdc4-838f-4805-a47a-02b770215156" providerId="ADAL" clId="{50BDC168-3F17-4897-9AB9-AFD6023AB110}"/>
    <pc:docChg chg="undo custSel addSld delSld modSld sldOrd delSection modSection">
      <pc:chgData name="Kovácsné Pusztai Kinga" userId="1282fdc4-838f-4805-a47a-02b770215156" providerId="ADAL" clId="{50BDC168-3F17-4897-9AB9-AFD6023AB110}" dt="2025-04-29T18:18:32.870" v="303" actId="20577"/>
      <pc:docMkLst>
        <pc:docMk/>
      </pc:docMkLst>
      <pc:sldChg chg="addSp modSp mod">
        <pc:chgData name="Kovácsné Pusztai Kinga" userId="1282fdc4-838f-4805-a47a-02b770215156" providerId="ADAL" clId="{50BDC168-3F17-4897-9AB9-AFD6023AB110}" dt="2025-01-23T22:16:00.717" v="190" actId="2711"/>
        <pc:sldMkLst>
          <pc:docMk/>
          <pc:sldMk cId="3268763634" sldId="271"/>
        </pc:sldMkLst>
      </pc:sldChg>
      <pc:sldChg chg="addSp delSp modSp mod">
        <pc:chgData name="Kovácsné Pusztai Kinga" userId="1282fdc4-838f-4805-a47a-02b770215156" providerId="ADAL" clId="{50BDC168-3F17-4897-9AB9-AFD6023AB110}" dt="2025-01-23T22:15:24.368" v="188" actId="14100"/>
        <pc:sldMkLst>
          <pc:docMk/>
          <pc:sldMk cId="1339881895" sldId="272"/>
        </pc:sldMkLst>
      </pc:sldChg>
      <pc:sldChg chg="modSp mod">
        <pc:chgData name="Kovácsné Pusztai Kinga" userId="1282fdc4-838f-4805-a47a-02b770215156" providerId="ADAL" clId="{50BDC168-3F17-4897-9AB9-AFD6023AB110}" dt="2025-01-23T22:16:34.669" v="192" actId="2711"/>
        <pc:sldMkLst>
          <pc:docMk/>
          <pc:sldMk cId="2783263659" sldId="273"/>
        </pc:sldMkLst>
      </pc:sldChg>
      <pc:sldChg chg="addSp modSp mod">
        <pc:chgData name="Kovácsné Pusztai Kinga" userId="1282fdc4-838f-4805-a47a-02b770215156" providerId="ADAL" clId="{50BDC168-3F17-4897-9AB9-AFD6023AB110}" dt="2025-01-23T22:16:58.383" v="193" actId="2711"/>
        <pc:sldMkLst>
          <pc:docMk/>
          <pc:sldMk cId="1178760869" sldId="274"/>
        </pc:sldMkLst>
      </pc:sldChg>
      <pc:sldChg chg="modSp mod">
        <pc:chgData name="Kovácsné Pusztai Kinga" userId="1282fdc4-838f-4805-a47a-02b770215156" providerId="ADAL" clId="{50BDC168-3F17-4897-9AB9-AFD6023AB110}" dt="2025-01-23T22:17:22.463" v="195" actId="2711"/>
        <pc:sldMkLst>
          <pc:docMk/>
          <pc:sldMk cId="231560806" sldId="275"/>
        </pc:sldMkLst>
      </pc:sldChg>
      <pc:sldChg chg="addSp delSp modSp mod">
        <pc:chgData name="Kovácsné Pusztai Kinga" userId="1282fdc4-838f-4805-a47a-02b770215156" providerId="ADAL" clId="{50BDC168-3F17-4897-9AB9-AFD6023AB110}" dt="2025-04-29T18:16:51.779" v="295" actId="478"/>
        <pc:sldMkLst>
          <pc:docMk/>
          <pc:sldMk cId="1587879346" sldId="276"/>
        </pc:sldMkLst>
        <pc:spChg chg="add del mod">
          <ac:chgData name="Kovácsné Pusztai Kinga" userId="1282fdc4-838f-4805-a47a-02b770215156" providerId="ADAL" clId="{50BDC168-3F17-4897-9AB9-AFD6023AB110}" dt="2025-04-29T18:16:51.779" v="295" actId="478"/>
          <ac:spMkLst>
            <pc:docMk/>
            <pc:sldMk cId="1587879346" sldId="276"/>
            <ac:spMk id="5" creationId="{9270B113-E276-1646-6587-12150AE96687}"/>
          </ac:spMkLst>
        </pc:spChg>
        <pc:spChg chg="add del mod">
          <ac:chgData name="Kovácsné Pusztai Kinga" userId="1282fdc4-838f-4805-a47a-02b770215156" providerId="ADAL" clId="{50BDC168-3F17-4897-9AB9-AFD6023AB110}" dt="2025-04-29T18:13:18.870" v="275" actId="478"/>
          <ac:spMkLst>
            <pc:docMk/>
            <pc:sldMk cId="1587879346" sldId="276"/>
            <ac:spMk id="6" creationId="{860744C7-D6BA-2045-EDCC-DDAA8DC023AB}"/>
          </ac:spMkLst>
        </pc:spChg>
        <pc:spChg chg="add del">
          <ac:chgData name="Kovácsné Pusztai Kinga" userId="1282fdc4-838f-4805-a47a-02b770215156" providerId="ADAL" clId="{50BDC168-3F17-4897-9AB9-AFD6023AB110}" dt="2025-04-29T18:13:43.822" v="277" actId="478"/>
          <ac:spMkLst>
            <pc:docMk/>
            <pc:sldMk cId="1587879346" sldId="276"/>
            <ac:spMk id="7" creationId="{9C60BF06-C726-7720-D973-E651CE2ED132}"/>
          </ac:spMkLst>
        </pc:spChg>
        <pc:spChg chg="add del">
          <ac:chgData name="Kovácsné Pusztai Kinga" userId="1282fdc4-838f-4805-a47a-02b770215156" providerId="ADAL" clId="{50BDC168-3F17-4897-9AB9-AFD6023AB110}" dt="2025-04-29T18:15:28.319" v="284" actId="478"/>
          <ac:spMkLst>
            <pc:docMk/>
            <pc:sldMk cId="1587879346" sldId="276"/>
            <ac:spMk id="8" creationId="{158FCF95-7259-AE08-6712-5767EB18AF05}"/>
          </ac:spMkLst>
        </pc:spChg>
        <pc:spChg chg="add del">
          <ac:chgData name="Kovácsné Pusztai Kinga" userId="1282fdc4-838f-4805-a47a-02b770215156" providerId="ADAL" clId="{50BDC168-3F17-4897-9AB9-AFD6023AB110}" dt="2025-04-29T18:15:31.618" v="285" actId="478"/>
          <ac:spMkLst>
            <pc:docMk/>
            <pc:sldMk cId="1587879346" sldId="276"/>
            <ac:spMk id="9" creationId="{747C5B98-770E-6FA7-1805-150E47D332D8}"/>
          </ac:spMkLst>
        </pc:spChg>
        <pc:spChg chg="add del">
          <ac:chgData name="Kovácsné Pusztai Kinga" userId="1282fdc4-838f-4805-a47a-02b770215156" providerId="ADAL" clId="{50BDC168-3F17-4897-9AB9-AFD6023AB110}" dt="2025-04-29T18:14:55.017" v="281" actId="478"/>
          <ac:spMkLst>
            <pc:docMk/>
            <pc:sldMk cId="1587879346" sldId="276"/>
            <ac:spMk id="10" creationId="{4571F05C-6695-ADD6-968D-6211F19680C8}"/>
          </ac:spMkLst>
        </pc:spChg>
        <pc:spChg chg="add del">
          <ac:chgData name="Kovácsné Pusztai Kinga" userId="1282fdc4-838f-4805-a47a-02b770215156" providerId="ADAL" clId="{50BDC168-3F17-4897-9AB9-AFD6023AB110}" dt="2025-04-29T18:15:26.117" v="283" actId="478"/>
          <ac:spMkLst>
            <pc:docMk/>
            <pc:sldMk cId="1587879346" sldId="276"/>
            <ac:spMk id="11" creationId="{1FF7545C-15B7-E778-AA15-9FF00844C376}"/>
          </ac:spMkLst>
        </pc:spChg>
        <pc:spChg chg="add del mod">
          <ac:chgData name="Kovácsné Pusztai Kinga" userId="1282fdc4-838f-4805-a47a-02b770215156" providerId="ADAL" clId="{50BDC168-3F17-4897-9AB9-AFD6023AB110}" dt="2025-04-29T18:16:49.588" v="294" actId="478"/>
          <ac:spMkLst>
            <pc:docMk/>
            <pc:sldMk cId="1587879346" sldId="276"/>
            <ac:spMk id="12" creationId="{DC5F9241-80B2-849E-BA58-59D94D280588}"/>
          </ac:spMkLst>
        </pc:spChg>
      </pc:sldChg>
      <pc:sldChg chg="modSp mod">
        <pc:chgData name="Kovácsné Pusztai Kinga" userId="1282fdc4-838f-4805-a47a-02b770215156" providerId="ADAL" clId="{50BDC168-3F17-4897-9AB9-AFD6023AB110}" dt="2025-01-24T06:45:35.969" v="201" actId="2711"/>
        <pc:sldMkLst>
          <pc:docMk/>
          <pc:sldMk cId="2267343100" sldId="277"/>
        </pc:sldMkLst>
      </pc:sldChg>
      <pc:sldChg chg="addSp delSp modSp mod">
        <pc:chgData name="Kovácsné Pusztai Kinga" userId="1282fdc4-838f-4805-a47a-02b770215156" providerId="ADAL" clId="{50BDC168-3F17-4897-9AB9-AFD6023AB110}" dt="2025-04-29T18:17:38.243" v="299" actId="6549"/>
        <pc:sldMkLst>
          <pc:docMk/>
          <pc:sldMk cId="2699137301" sldId="278"/>
        </pc:sldMkLst>
        <pc:spChg chg="mod">
          <ac:chgData name="Kovácsné Pusztai Kinga" userId="1282fdc4-838f-4805-a47a-02b770215156" providerId="ADAL" clId="{50BDC168-3F17-4897-9AB9-AFD6023AB110}" dt="2025-04-29T18:17:38.243" v="299" actId="6549"/>
          <ac:spMkLst>
            <pc:docMk/>
            <pc:sldMk cId="2699137301" sldId="278"/>
            <ac:spMk id="7" creationId="{68D923E7-3828-567A-FFCF-4FEA0D09F39C}"/>
          </ac:spMkLst>
        </pc:spChg>
      </pc:sldChg>
      <pc:sldChg chg="modSp mod">
        <pc:chgData name="Kovácsné Pusztai Kinga" userId="1282fdc4-838f-4805-a47a-02b770215156" providerId="ADAL" clId="{50BDC168-3F17-4897-9AB9-AFD6023AB110}" dt="2025-01-24T06:47:41.025" v="210" actId="2711"/>
        <pc:sldMkLst>
          <pc:docMk/>
          <pc:sldMk cId="2594868978" sldId="279"/>
        </pc:sldMkLst>
      </pc:sldChg>
      <pc:sldChg chg="delSp modSp mod">
        <pc:chgData name="Kovácsné Pusztai Kinga" userId="1282fdc4-838f-4805-a47a-02b770215156" providerId="ADAL" clId="{50BDC168-3F17-4897-9AB9-AFD6023AB110}" dt="2025-01-23T22:04:51.871" v="79" actId="1076"/>
        <pc:sldMkLst>
          <pc:docMk/>
          <pc:sldMk cId="1658343123" sldId="280"/>
        </pc:sldMkLst>
      </pc:sldChg>
      <pc:sldChg chg="modSp mod">
        <pc:chgData name="Kovácsné Pusztai Kinga" userId="1282fdc4-838f-4805-a47a-02b770215156" providerId="ADAL" clId="{50BDC168-3F17-4897-9AB9-AFD6023AB110}" dt="2025-01-24T22:14:39.301" v="227" actId="14100"/>
        <pc:sldMkLst>
          <pc:docMk/>
          <pc:sldMk cId="2437265233" sldId="281"/>
        </pc:sldMkLst>
      </pc:sldChg>
      <pc:sldChg chg="modSp mod">
        <pc:chgData name="Kovácsné Pusztai Kinga" userId="1282fdc4-838f-4805-a47a-02b770215156" providerId="ADAL" clId="{50BDC168-3F17-4897-9AB9-AFD6023AB110}" dt="2025-01-24T22:13:50.244" v="218" actId="20577"/>
        <pc:sldMkLst>
          <pc:docMk/>
          <pc:sldMk cId="2183771125" sldId="282"/>
        </pc:sldMkLst>
      </pc:sldChg>
      <pc:sldChg chg="del">
        <pc:chgData name="Kovácsné Pusztai Kinga" userId="1282fdc4-838f-4805-a47a-02b770215156" providerId="ADAL" clId="{50BDC168-3F17-4897-9AB9-AFD6023AB110}" dt="2025-01-24T22:12:35.235" v="212" actId="47"/>
        <pc:sldMkLst>
          <pc:docMk/>
          <pc:sldMk cId="3030570527" sldId="283"/>
        </pc:sldMkLst>
      </pc:sldChg>
      <pc:sldChg chg="modSp mod">
        <pc:chgData name="Kovácsné Pusztai Kinga" userId="1282fdc4-838f-4805-a47a-02b770215156" providerId="ADAL" clId="{50BDC168-3F17-4897-9AB9-AFD6023AB110}" dt="2025-01-23T22:17:53.237" v="197" actId="1076"/>
        <pc:sldMkLst>
          <pc:docMk/>
          <pc:sldMk cId="733482870" sldId="284"/>
        </pc:sldMkLst>
      </pc:sldChg>
      <pc:sldChg chg="modSp mod">
        <pc:chgData name="Kovácsné Pusztai Kinga" userId="1282fdc4-838f-4805-a47a-02b770215156" providerId="ADAL" clId="{50BDC168-3F17-4897-9AB9-AFD6023AB110}" dt="2025-01-23T22:08:15.133" v="98" actId="1076"/>
        <pc:sldMkLst>
          <pc:docMk/>
          <pc:sldMk cId="2244582942" sldId="285"/>
        </pc:sldMkLst>
      </pc:sldChg>
      <pc:sldChg chg="delSp modSp add mod ord">
        <pc:chgData name="Kovácsné Pusztai Kinga" userId="1282fdc4-838f-4805-a47a-02b770215156" providerId="ADAL" clId="{50BDC168-3F17-4897-9AB9-AFD6023AB110}" dt="2025-01-23T22:12:38.418" v="155"/>
        <pc:sldMkLst>
          <pc:docMk/>
          <pc:sldMk cId="3964629613" sldId="286"/>
        </pc:sldMkLst>
      </pc:sldChg>
      <pc:sldChg chg="modSp add">
        <pc:chgData name="Kovácsné Pusztai Kinga" userId="1282fdc4-838f-4805-a47a-02b770215156" providerId="ADAL" clId="{50BDC168-3F17-4897-9AB9-AFD6023AB110}" dt="2025-01-24T22:14:03.880" v="220" actId="20577"/>
        <pc:sldMkLst>
          <pc:docMk/>
          <pc:sldMk cId="2970391719" sldId="287"/>
        </pc:sldMkLst>
      </pc:sldChg>
      <pc:sldChg chg="add replId">
        <pc:chgData name="Kovácsné Pusztai Kinga" userId="1282fdc4-838f-4805-a47a-02b770215156" providerId="ADAL" clId="{50BDC168-3F17-4897-9AB9-AFD6023AB110}" dt="2025-01-24T22:12:26.268" v="211" actId="2890"/>
        <pc:sldMkLst>
          <pc:docMk/>
          <pc:sldMk cId="2657704301" sldId="288"/>
        </pc:sldMkLst>
      </pc:sldChg>
      <pc:sldChg chg="modSp add mod">
        <pc:chgData name="Kovácsné Pusztai Kinga" userId="1282fdc4-838f-4805-a47a-02b770215156" providerId="ADAL" clId="{50BDC168-3F17-4897-9AB9-AFD6023AB110}" dt="2025-04-29T18:18:32.870" v="303" actId="20577"/>
        <pc:sldMkLst>
          <pc:docMk/>
          <pc:sldMk cId="48050062" sldId="306"/>
        </pc:sldMkLst>
        <pc:spChg chg="mod">
          <ac:chgData name="Kovácsné Pusztai Kinga" userId="1282fdc4-838f-4805-a47a-02b770215156" providerId="ADAL" clId="{50BDC168-3F17-4897-9AB9-AFD6023AB110}" dt="2025-04-29T18:18:32.870" v="303" actId="20577"/>
          <ac:spMkLst>
            <pc:docMk/>
            <pc:sldMk cId="48050062" sldId="306"/>
            <ac:spMk id="3" creationId="{B2253D2E-D2FA-577A-E1F7-B012A9D79A3A}"/>
          </ac:spMkLst>
        </pc:spChg>
      </pc:sldChg>
    </pc:docChg>
  </pc:docChgLst>
  <pc:docChgLst>
    <pc:chgData name="Vendégfelhasználó" userId="S::urn:spo:anon#8d5135bef8f0a07f63e728dbd47f75bab10304a86da83f9e0339454951304588::" providerId="AD" clId="Web-{4086BD33-A8A6-8C4E-41D7-29088A810474}"/>
    <pc:docChg chg="modSld">
      <pc:chgData name="Vendégfelhasználó" userId="S::urn:spo:anon#8d5135bef8f0a07f63e728dbd47f75bab10304a86da83f9e0339454951304588::" providerId="AD" clId="Web-{4086BD33-A8A6-8C4E-41D7-29088A810474}" dt="2023-05-31T20:09:38.371" v="1" actId="1076"/>
      <pc:docMkLst>
        <pc:docMk/>
      </pc:docMkLst>
      <pc:sldChg chg="modSp">
        <pc:chgData name="Vendégfelhasználó" userId="S::urn:spo:anon#8d5135bef8f0a07f63e728dbd47f75bab10304a86da83f9e0339454951304588::" providerId="AD" clId="Web-{4086BD33-A8A6-8C4E-41D7-29088A810474}" dt="2023-05-31T20:09:38.371" v="1" actId="1076"/>
        <pc:sldMkLst>
          <pc:docMk/>
          <pc:sldMk cId="1339881895" sldId="272"/>
        </pc:sldMkLst>
      </pc:sldChg>
    </pc:docChg>
  </pc:docChgLst>
  <pc:docChgLst>
    <pc:chgData name="Guest User" userId="S::urn:spo:anon#8d5135bef8f0a07f63e728dbd47f75bab10304a86da83f9e0339454951304588::" providerId="AD" clId="Web-{DC3B926D-A8BF-5CAB-53F4-5D91986BA5D6}"/>
    <pc:docChg chg="modSld">
      <pc:chgData name="Guest User" userId="S::urn:spo:anon#8d5135bef8f0a07f63e728dbd47f75bab10304a86da83f9e0339454951304588::" providerId="AD" clId="Web-{DC3B926D-A8BF-5CAB-53F4-5D91986BA5D6}" dt="2023-06-27T08:11:03.574" v="0" actId="1076"/>
      <pc:docMkLst>
        <pc:docMk/>
      </pc:docMkLst>
      <pc:sldChg chg="modSp">
        <pc:chgData name="Guest User" userId="S::urn:spo:anon#8d5135bef8f0a07f63e728dbd47f75bab10304a86da83f9e0339454951304588::" providerId="AD" clId="Web-{DC3B926D-A8BF-5CAB-53F4-5D91986BA5D6}" dt="2023-06-27T08:11:03.574" v="0" actId="1076"/>
        <pc:sldMkLst>
          <pc:docMk/>
          <pc:sldMk cId="2431493244" sldId="270"/>
        </pc:sldMkLst>
      </pc:sldChg>
    </pc:docChg>
  </pc:docChgLst>
  <pc:docChgLst>
    <pc:chgData name="Guest User" userId="S::urn:spo:anon#0841a83d9c73b463698a0ef94ee9c7b6bcf8c9ef91535de6ca2c95aadc3f9d43::" providerId="AD" clId="Web-{C04ECDB7-4CA5-78E8-ACCF-A1B1121FBDC4}"/>
    <pc:docChg chg="sldOrd">
      <pc:chgData name="Guest User" userId="S::urn:spo:anon#0841a83d9c73b463698a0ef94ee9c7b6bcf8c9ef91535de6ca2c95aadc3f9d43::" providerId="AD" clId="Web-{C04ECDB7-4CA5-78E8-ACCF-A1B1121FBDC4}" dt="2023-07-06T14:08:19.282" v="0"/>
      <pc:docMkLst>
        <pc:docMk/>
      </pc:docMkLst>
      <pc:sldChg chg="ord">
        <pc:chgData name="Guest User" userId="S::urn:spo:anon#0841a83d9c73b463698a0ef94ee9c7b6bcf8c9ef91535de6ca2c95aadc3f9d43::" providerId="AD" clId="Web-{C04ECDB7-4CA5-78E8-ACCF-A1B1121FBDC4}" dt="2023-07-06T14:08:19.282" v="0"/>
        <pc:sldMkLst>
          <pc:docMk/>
          <pc:sldMk cId="1339881895" sldId="272"/>
        </pc:sldMkLst>
      </pc:sldChg>
    </pc:docChg>
  </pc:docChgLst>
  <pc:docChgLst>
    <pc:chgData name="Vendégfelhasználó" userId="S::urn:spo:anon#ff6af69f1ebe8dcf19539853567af655d08c4fdf4625024c1efcd780d61efee6::" providerId="AD" clId="Web-{BE8A4E9A-F0D8-4A9A-BA0B-22DEE9068DB7}"/>
    <pc:docChg chg="modSld">
      <pc:chgData name="Vendégfelhasználó" userId="S::urn:spo:anon#ff6af69f1ebe8dcf19539853567af655d08c4fdf4625024c1efcd780d61efee6::" providerId="AD" clId="Web-{BE8A4E9A-F0D8-4A9A-BA0B-22DEE9068DB7}" dt="2023-05-29T18:37:21.779" v="1" actId="1076"/>
      <pc:docMkLst>
        <pc:docMk/>
      </pc:docMkLst>
      <pc:sldChg chg="modSp">
        <pc:chgData name="Vendégfelhasználó" userId="S::urn:spo:anon#ff6af69f1ebe8dcf19539853567af655d08c4fdf4625024c1efcd780d61efee6::" providerId="AD" clId="Web-{BE8A4E9A-F0D8-4A9A-BA0B-22DEE9068DB7}" dt="2023-05-29T18:37:21.779" v="1" actId="1076"/>
        <pc:sldMkLst>
          <pc:docMk/>
          <pc:sldMk cId="2267343100" sldId="277"/>
        </pc:sldMkLst>
      </pc:sldChg>
    </pc:docChg>
  </pc:docChgLst>
  <pc:docChgLst>
    <pc:chgData name="Vendégfelhasználó" userId="S::urn:spo:anon#c0fcda67f4686dca6fc6c6cac34e5f81d1b702d2ea85ed0b235666db597c7c69::" providerId="AD" clId="Web-{43C4338A-AD5D-508E-19AD-CCE77F73C256}"/>
    <pc:docChg chg="modSld">
      <pc:chgData name="Vendégfelhasználó" userId="S::urn:spo:anon#c0fcda67f4686dca6fc6c6cac34e5f81d1b702d2ea85ed0b235666db597c7c69::" providerId="AD" clId="Web-{43C4338A-AD5D-508E-19AD-CCE77F73C256}" dt="2023-06-03T11:54:19.821" v="0" actId="1076"/>
      <pc:docMkLst>
        <pc:docMk/>
      </pc:docMkLst>
      <pc:sldChg chg="modSp">
        <pc:chgData name="Vendégfelhasználó" userId="S::urn:spo:anon#c0fcda67f4686dca6fc6c6cac34e5f81d1b702d2ea85ed0b235666db597c7c69::" providerId="AD" clId="Web-{43C4338A-AD5D-508E-19AD-CCE77F73C256}" dt="2023-06-03T11:54:19.821" v="0" actId="1076"/>
        <pc:sldMkLst>
          <pc:docMk/>
          <pc:sldMk cId="3268763634" sldId="271"/>
        </pc:sldMkLst>
      </pc:sldChg>
    </pc:docChg>
  </pc:docChgLst>
  <pc:docChgLst>
    <pc:chgData name="Kovácsné Pusztai Kinga" userId="1282fdc4-838f-4805-a47a-02b770215156" providerId="ADAL" clId="{1C7DDC35-AADF-411B-B231-1BD5FAD3AABB}"/>
    <pc:docChg chg="modSld sldOrd modSection">
      <pc:chgData name="Kovácsné Pusztai Kinga" userId="1282fdc4-838f-4805-a47a-02b770215156" providerId="ADAL" clId="{1C7DDC35-AADF-411B-B231-1BD5FAD3AABB}" dt="2024-03-13T13:10:38.961" v="1"/>
      <pc:docMkLst>
        <pc:docMk/>
      </pc:docMkLst>
      <pc:sldChg chg="ord">
        <pc:chgData name="Kovácsné Pusztai Kinga" userId="1282fdc4-838f-4805-a47a-02b770215156" providerId="ADAL" clId="{1C7DDC35-AADF-411B-B231-1BD5FAD3AABB}" dt="2024-03-13T13:10:38.961" v="1"/>
        <pc:sldMkLst>
          <pc:docMk/>
          <pc:sldMk cId="733482870" sldId="284"/>
        </pc:sldMkLst>
      </pc:sldChg>
    </pc:docChg>
  </pc:docChgLst>
  <pc:docChgLst>
    <pc:chgData name="Vendégfelhasználó" userId="S::urn:spo:anon#c0fcda67f4686dca6fc6c6cac34e5f81d1b702d2ea85ed0b235666db597c7c69::" providerId="AD" clId="Web-{36920327-2787-3A7F-81C7-DEAB8F4EF082}"/>
    <pc:docChg chg="addSld delSld modSld modSection">
      <pc:chgData name="Vendégfelhasználó" userId="S::urn:spo:anon#c0fcda67f4686dca6fc6c6cac34e5f81d1b702d2ea85ed0b235666db597c7c69::" providerId="AD" clId="Web-{36920327-2787-3A7F-81C7-DEAB8F4EF082}" dt="2023-05-28T15:41:37.151" v="4" actId="1076"/>
      <pc:docMkLst>
        <pc:docMk/>
      </pc:docMkLst>
      <pc:sldChg chg="modSp add del">
        <pc:chgData name="Vendégfelhasználó" userId="S::urn:spo:anon#c0fcda67f4686dca6fc6c6cac34e5f81d1b702d2ea85ed0b235666db597c7c69::" providerId="AD" clId="Web-{36920327-2787-3A7F-81C7-DEAB8F4EF082}" dt="2023-05-28T15:41:37.151" v="4" actId="1076"/>
        <pc:sldMkLst>
          <pc:docMk/>
          <pc:sldMk cId="1339881895" sldId="272"/>
        </pc:sldMkLst>
      </pc:sldChg>
    </pc:docChg>
  </pc:docChgLst>
  <pc:docChgLst>
    <pc:chgData name="Kovácsné Pusztai Kinga" userId="1282fdc4-838f-4805-a47a-02b770215156" providerId="ADAL" clId="{2CA6C961-05B0-4BEA-BF9F-55F730A3E564}"/>
    <pc:docChg chg="undo custSel modSld">
      <pc:chgData name="Kovácsné Pusztai Kinga" userId="1282fdc4-838f-4805-a47a-02b770215156" providerId="ADAL" clId="{2CA6C961-05B0-4BEA-BF9F-55F730A3E564}" dt="2024-05-27T15:42:35.956" v="53" actId="14100"/>
      <pc:docMkLst>
        <pc:docMk/>
      </pc:docMkLst>
      <pc:sldChg chg="addSp modSp mod">
        <pc:chgData name="Kovácsné Pusztai Kinga" userId="1282fdc4-838f-4805-a47a-02b770215156" providerId="ADAL" clId="{2CA6C961-05B0-4BEA-BF9F-55F730A3E564}" dt="2024-05-27T15:38:24.876" v="39" actId="1076"/>
        <pc:sldMkLst>
          <pc:docMk/>
          <pc:sldMk cId="3268763634" sldId="271"/>
        </pc:sldMkLst>
      </pc:sldChg>
      <pc:sldChg chg="addSp modSp mod">
        <pc:chgData name="Kovácsné Pusztai Kinga" userId="1282fdc4-838f-4805-a47a-02b770215156" providerId="ADAL" clId="{2CA6C961-05B0-4BEA-BF9F-55F730A3E564}" dt="2024-05-27T15:42:35.956" v="53" actId="14100"/>
        <pc:sldMkLst>
          <pc:docMk/>
          <pc:sldMk cId="1339881895" sldId="272"/>
        </pc:sldMkLst>
      </pc:sldChg>
    </pc:docChg>
  </pc:docChgLst>
  <pc:docChgLst>
    <pc:chgData name="Kovácsné Pusztai Kinga" userId="1282fdc4-838f-4805-a47a-02b770215156" providerId="ADAL" clId="{94F22862-46C7-4398-BCDC-27DF31FDBF1D}"/>
    <pc:docChg chg="undo custSel addSld delSld modSld sldOrd addSection modSection">
      <pc:chgData name="Kovácsné Pusztai Kinga" userId="1282fdc4-838f-4805-a47a-02b770215156" providerId="ADAL" clId="{94F22862-46C7-4398-BCDC-27DF31FDBF1D}" dt="2023-04-05T06:57:46.769" v="256" actId="255"/>
      <pc:docMkLst>
        <pc:docMk/>
      </pc:docMkLst>
      <pc:sldChg chg="modSp mod">
        <pc:chgData name="Kovácsné Pusztai Kinga" userId="1282fdc4-838f-4805-a47a-02b770215156" providerId="ADAL" clId="{94F22862-46C7-4398-BCDC-27DF31FDBF1D}" dt="2023-04-01T21:42:19.140" v="251" actId="113"/>
        <pc:sldMkLst>
          <pc:docMk/>
          <pc:sldMk cId="1339881895" sldId="272"/>
        </pc:sldMkLst>
      </pc:sldChg>
      <pc:sldChg chg="modSp">
        <pc:chgData name="Kovácsné Pusztai Kinga" userId="1282fdc4-838f-4805-a47a-02b770215156" providerId="ADAL" clId="{94F22862-46C7-4398-BCDC-27DF31FDBF1D}" dt="2023-04-01T21:15:18.071" v="236" actId="114"/>
        <pc:sldMkLst>
          <pc:docMk/>
          <pc:sldMk cId="2783263659" sldId="273"/>
        </pc:sldMkLst>
      </pc:sldChg>
      <pc:sldChg chg="modSp mod">
        <pc:chgData name="Kovácsné Pusztai Kinga" userId="1282fdc4-838f-4805-a47a-02b770215156" providerId="ADAL" clId="{94F22862-46C7-4398-BCDC-27DF31FDBF1D}" dt="2023-04-05T06:57:46.769" v="256" actId="255"/>
        <pc:sldMkLst>
          <pc:docMk/>
          <pc:sldMk cId="1178760869" sldId="274"/>
        </pc:sldMkLst>
      </pc:sldChg>
      <pc:sldChg chg="modSp mod">
        <pc:chgData name="Kovácsné Pusztai Kinga" userId="1282fdc4-838f-4805-a47a-02b770215156" providerId="ADAL" clId="{94F22862-46C7-4398-BCDC-27DF31FDBF1D}" dt="2023-04-01T21:14:48.545" v="225" actId="27636"/>
        <pc:sldMkLst>
          <pc:docMk/>
          <pc:sldMk cId="1587879346" sldId="276"/>
        </pc:sldMkLst>
      </pc:sldChg>
      <pc:sldChg chg="modSp mod">
        <pc:chgData name="Kovácsné Pusztai Kinga" userId="1282fdc4-838f-4805-a47a-02b770215156" providerId="ADAL" clId="{94F22862-46C7-4398-BCDC-27DF31FDBF1D}" dt="2023-04-01T21:14:48.629" v="227" actId="27636"/>
        <pc:sldMkLst>
          <pc:docMk/>
          <pc:sldMk cId="2267343100" sldId="277"/>
        </pc:sldMkLst>
      </pc:sldChg>
      <pc:sldChg chg="modSp mod">
        <pc:chgData name="Kovácsné Pusztai Kinga" userId="1282fdc4-838f-4805-a47a-02b770215156" providerId="ADAL" clId="{94F22862-46C7-4398-BCDC-27DF31FDBF1D}" dt="2023-04-01T21:22:04.315" v="246" actId="20577"/>
        <pc:sldMkLst>
          <pc:docMk/>
          <pc:sldMk cId="2699137301" sldId="278"/>
        </pc:sldMkLst>
      </pc:sldChg>
      <pc:sldChg chg="modSp mod">
        <pc:chgData name="Kovácsné Pusztai Kinga" userId="1282fdc4-838f-4805-a47a-02b770215156" providerId="ADAL" clId="{94F22862-46C7-4398-BCDC-27DF31FDBF1D}" dt="2023-04-01T21:23:34.043" v="248" actId="6549"/>
        <pc:sldMkLst>
          <pc:docMk/>
          <pc:sldMk cId="2594868978" sldId="279"/>
        </pc:sldMkLst>
      </pc:sldChg>
      <pc:sldChg chg="modSp mod">
        <pc:chgData name="Kovácsné Pusztai Kinga" userId="1282fdc4-838f-4805-a47a-02b770215156" providerId="ADAL" clId="{94F22862-46C7-4398-BCDC-27DF31FDBF1D}" dt="2023-03-28T20:16:17.366" v="213" actId="1076"/>
        <pc:sldMkLst>
          <pc:docMk/>
          <pc:sldMk cId="3030570527" sldId="283"/>
        </pc:sldMkLst>
      </pc:sldChg>
      <pc:sldChg chg="addSp modSp new mod">
        <pc:chgData name="Kovácsné Pusztai Kinga" userId="1282fdc4-838f-4805-a47a-02b770215156" providerId="ADAL" clId="{94F22862-46C7-4398-BCDC-27DF31FDBF1D}" dt="2023-03-28T19:20:25.522" v="36" actId="1076"/>
        <pc:sldMkLst>
          <pc:docMk/>
          <pc:sldMk cId="733482870" sldId="284"/>
        </pc:sldMkLst>
      </pc:sldChg>
      <pc:sldChg chg="addSp modSp new del mod">
        <pc:chgData name="Kovácsné Pusztai Kinga" userId="1282fdc4-838f-4805-a47a-02b770215156" providerId="ADAL" clId="{94F22862-46C7-4398-BCDC-27DF31FDBF1D}" dt="2023-03-28T20:00:00.847" v="169" actId="47"/>
        <pc:sldMkLst>
          <pc:docMk/>
          <pc:sldMk cId="1133403868" sldId="285"/>
        </pc:sldMkLst>
      </pc:sldChg>
      <pc:sldChg chg="addSp delSp modSp add mod ord">
        <pc:chgData name="Kovácsné Pusztai Kinga" userId="1282fdc4-838f-4805-a47a-02b770215156" providerId="ADAL" clId="{94F22862-46C7-4398-BCDC-27DF31FDBF1D}" dt="2023-03-28T20:15:54.267" v="212" actId="14100"/>
        <pc:sldMkLst>
          <pc:docMk/>
          <pc:sldMk cId="2244582942" sldId="285"/>
        </pc:sldMkLst>
      </pc:sldChg>
    </pc:docChg>
  </pc:docChgLst>
  <pc:docChgLst>
    <pc:chgData name="Kovácsné Pusztai Kinga" userId="1282fdc4-838f-4805-a47a-02b770215156" providerId="ADAL" clId="{7E606E7A-9884-4ADC-83D9-A9EBBFFCD2C9}"/>
    <pc:docChg chg="undo custSel addSld delSld modSld modMainMaster">
      <pc:chgData name="Kovácsné Pusztai Kinga" userId="1282fdc4-838f-4805-a47a-02b770215156" providerId="ADAL" clId="{7E606E7A-9884-4ADC-83D9-A9EBBFFCD2C9}" dt="2023-02-06T17:59:12.741" v="2180" actId="47"/>
      <pc:docMkLst>
        <pc:docMk/>
      </pc:docMkLst>
      <pc:sldChg chg="del">
        <pc:chgData name="Kovácsné Pusztai Kinga" userId="1282fdc4-838f-4805-a47a-02b770215156" providerId="ADAL" clId="{7E606E7A-9884-4ADC-83D9-A9EBBFFCD2C9}" dt="2023-01-27T22:06:04.084" v="2174" actId="47"/>
        <pc:sldMkLst>
          <pc:docMk/>
          <pc:sldMk cId="1014852387" sldId="257"/>
        </pc:sldMkLst>
      </pc:sldChg>
      <pc:sldChg chg="del">
        <pc:chgData name="Kovácsné Pusztai Kinga" userId="1282fdc4-838f-4805-a47a-02b770215156" providerId="ADAL" clId="{7E606E7A-9884-4ADC-83D9-A9EBBFFCD2C9}" dt="2023-01-27T22:06:06.189" v="2175" actId="47"/>
        <pc:sldMkLst>
          <pc:docMk/>
          <pc:sldMk cId="2807657494" sldId="258"/>
        </pc:sldMkLst>
      </pc:sldChg>
      <pc:sldChg chg="del setBg">
        <pc:chgData name="Kovácsné Pusztai Kinga" userId="1282fdc4-838f-4805-a47a-02b770215156" providerId="ADAL" clId="{7E606E7A-9884-4ADC-83D9-A9EBBFFCD2C9}" dt="2023-02-06T17:59:12.741" v="2180" actId="47"/>
        <pc:sldMkLst>
          <pc:docMk/>
          <pc:sldMk cId="3166015993" sldId="269"/>
        </pc:sldMkLst>
      </pc:sldChg>
      <pc:sldChg chg="modSp mod setBg">
        <pc:chgData name="Kovácsné Pusztai Kinga" userId="1282fdc4-838f-4805-a47a-02b770215156" providerId="ADAL" clId="{7E606E7A-9884-4ADC-83D9-A9EBBFFCD2C9}" dt="2023-01-27T22:07:56.439" v="2177"/>
        <pc:sldMkLst>
          <pc:docMk/>
          <pc:sldMk cId="2431493244" sldId="270"/>
        </pc:sldMkLst>
      </pc:sldChg>
      <pc:sldChg chg="modSp new mod">
        <pc:chgData name="Kovácsné Pusztai Kinga" userId="1282fdc4-838f-4805-a47a-02b770215156" providerId="ADAL" clId="{7E606E7A-9884-4ADC-83D9-A9EBBFFCD2C9}" dt="2023-01-26T16:46:36.455" v="263" actId="12"/>
        <pc:sldMkLst>
          <pc:docMk/>
          <pc:sldMk cId="3268763634" sldId="271"/>
        </pc:sldMkLst>
      </pc:sldChg>
      <pc:sldChg chg="addSp modSp new mod">
        <pc:chgData name="Kovácsné Pusztai Kinga" userId="1282fdc4-838f-4805-a47a-02b770215156" providerId="ADAL" clId="{7E606E7A-9884-4ADC-83D9-A9EBBFFCD2C9}" dt="2023-01-27T19:47:15.310" v="1739" actId="113"/>
        <pc:sldMkLst>
          <pc:docMk/>
          <pc:sldMk cId="1339881895" sldId="272"/>
        </pc:sldMkLst>
      </pc:sldChg>
      <pc:sldChg chg="del">
        <pc:chgData name="Kovácsné Pusztai Kinga" userId="1282fdc4-838f-4805-a47a-02b770215156" providerId="ADAL" clId="{7E606E7A-9884-4ADC-83D9-A9EBBFFCD2C9}" dt="2023-01-26T14:23:29.880" v="0" actId="47"/>
        <pc:sldMkLst>
          <pc:docMk/>
          <pc:sldMk cId="3305636783" sldId="272"/>
        </pc:sldMkLst>
      </pc:sldChg>
      <pc:sldChg chg="modSp new mod">
        <pc:chgData name="Kovácsné Pusztai Kinga" userId="1282fdc4-838f-4805-a47a-02b770215156" providerId="ADAL" clId="{7E606E7A-9884-4ADC-83D9-A9EBBFFCD2C9}" dt="2023-01-27T19:49:51.492" v="1761" actId="255"/>
        <pc:sldMkLst>
          <pc:docMk/>
          <pc:sldMk cId="2783263659" sldId="273"/>
        </pc:sldMkLst>
      </pc:sldChg>
      <pc:sldChg chg="addSp delSp modSp new mod">
        <pc:chgData name="Kovácsné Pusztai Kinga" userId="1282fdc4-838f-4805-a47a-02b770215156" providerId="ADAL" clId="{7E606E7A-9884-4ADC-83D9-A9EBBFFCD2C9}" dt="2023-01-27T19:50:29.297" v="1765" actId="113"/>
        <pc:sldMkLst>
          <pc:docMk/>
          <pc:sldMk cId="1178760869" sldId="274"/>
        </pc:sldMkLst>
      </pc:sldChg>
      <pc:sldChg chg="addSp modSp new mod modClrScheme chgLayout">
        <pc:chgData name="Kovácsné Pusztai Kinga" userId="1282fdc4-838f-4805-a47a-02b770215156" providerId="ADAL" clId="{7E606E7A-9884-4ADC-83D9-A9EBBFFCD2C9}" dt="2023-01-27T19:53:40.932" v="1786" actId="11"/>
        <pc:sldMkLst>
          <pc:docMk/>
          <pc:sldMk cId="231560806" sldId="275"/>
        </pc:sldMkLst>
      </pc:sldChg>
      <pc:sldChg chg="modSp new mod">
        <pc:chgData name="Kovácsné Pusztai Kinga" userId="1282fdc4-838f-4805-a47a-02b770215156" providerId="ADAL" clId="{7E606E7A-9884-4ADC-83D9-A9EBBFFCD2C9}" dt="2023-01-27T19:56:38.842" v="1796" actId="255"/>
        <pc:sldMkLst>
          <pc:docMk/>
          <pc:sldMk cId="1587879346" sldId="276"/>
        </pc:sldMkLst>
      </pc:sldChg>
      <pc:sldChg chg="modSp new mod">
        <pc:chgData name="Kovácsné Pusztai Kinga" userId="1282fdc4-838f-4805-a47a-02b770215156" providerId="ADAL" clId="{7E606E7A-9884-4ADC-83D9-A9EBBFFCD2C9}" dt="2023-01-27T19:57:29.903" v="1802" actId="113"/>
        <pc:sldMkLst>
          <pc:docMk/>
          <pc:sldMk cId="2267343100" sldId="277"/>
        </pc:sldMkLst>
      </pc:sldChg>
      <pc:sldChg chg="addSp modSp add mod">
        <pc:chgData name="Kovácsné Pusztai Kinga" userId="1282fdc4-838f-4805-a47a-02b770215156" providerId="ADAL" clId="{7E606E7A-9884-4ADC-83D9-A9EBBFFCD2C9}" dt="2023-01-27T19:58:41.889" v="1814" actId="113"/>
        <pc:sldMkLst>
          <pc:docMk/>
          <pc:sldMk cId="2699137301" sldId="278"/>
        </pc:sldMkLst>
      </pc:sldChg>
      <pc:sldChg chg="modSp new mod">
        <pc:chgData name="Kovácsné Pusztai Kinga" userId="1282fdc4-838f-4805-a47a-02b770215156" providerId="ADAL" clId="{7E606E7A-9884-4ADC-83D9-A9EBBFFCD2C9}" dt="2023-01-27T20:01:01.761" v="1844" actId="20577"/>
        <pc:sldMkLst>
          <pc:docMk/>
          <pc:sldMk cId="2594868978" sldId="279"/>
        </pc:sldMkLst>
      </pc:sldChg>
      <pc:sldChg chg="addSp delSp modSp new mod modClrScheme chgLayout">
        <pc:chgData name="Kovácsné Pusztai Kinga" userId="1282fdc4-838f-4805-a47a-02b770215156" providerId="ADAL" clId="{7E606E7A-9884-4ADC-83D9-A9EBBFFCD2C9}" dt="2023-01-27T21:13:18.365" v="1973" actId="20577"/>
        <pc:sldMkLst>
          <pc:docMk/>
          <pc:sldMk cId="1658343123" sldId="280"/>
        </pc:sldMkLst>
      </pc:sldChg>
      <pc:sldChg chg="modSp new mod">
        <pc:chgData name="Kovácsné Pusztai Kinga" userId="1282fdc4-838f-4805-a47a-02b770215156" providerId="ADAL" clId="{7E606E7A-9884-4ADC-83D9-A9EBBFFCD2C9}" dt="2023-01-27T21:48:50.978" v="2036" actId="20577"/>
        <pc:sldMkLst>
          <pc:docMk/>
          <pc:sldMk cId="2437265233" sldId="281"/>
        </pc:sldMkLst>
      </pc:sldChg>
      <pc:sldChg chg="modSp new mod">
        <pc:chgData name="Kovácsné Pusztai Kinga" userId="1282fdc4-838f-4805-a47a-02b770215156" providerId="ADAL" clId="{7E606E7A-9884-4ADC-83D9-A9EBBFFCD2C9}" dt="2023-01-27T22:05:24.423" v="2173" actId="1076"/>
        <pc:sldMkLst>
          <pc:docMk/>
          <pc:sldMk cId="2183771125" sldId="282"/>
        </pc:sldMkLst>
      </pc:sldChg>
      <pc:sldChg chg="add">
        <pc:chgData name="Kovácsné Pusztai Kinga" userId="1282fdc4-838f-4805-a47a-02b770215156" providerId="ADAL" clId="{7E606E7A-9884-4ADC-83D9-A9EBBFFCD2C9}" dt="2023-02-06T17:59:04.530" v="2179"/>
        <pc:sldMkLst>
          <pc:docMk/>
          <pc:sldMk cId="3030570527" sldId="283"/>
        </pc:sldMkLst>
      </pc:sldChg>
      <pc:sldMasterChg chg="setBg">
        <pc:chgData name="Kovácsné Pusztai Kinga" userId="1282fdc4-838f-4805-a47a-02b770215156" providerId="ADAL" clId="{7E606E7A-9884-4ADC-83D9-A9EBBFFCD2C9}" dt="2023-01-27T22:07:56.439" v="2177"/>
        <pc:sldMasterMkLst>
          <pc:docMk/>
          <pc:sldMasterMk cId="2066727972" sldId="2147483911"/>
        </pc:sldMasterMkLst>
      </pc:sldMasterChg>
    </pc:docChg>
  </pc:docChgLst>
  <pc:docChgLst>
    <pc:chgData name="Vendégfelhasználó" userId="S::urn:spo:anon#ff6af69f1ebe8dcf19539853567af655d08c4fdf4625024c1efcd780d61efee6::" providerId="AD" clId="Web-{347B3BD2-674F-D85F-72DE-E4038FFFA85D}"/>
    <pc:docChg chg="modSld">
      <pc:chgData name="Vendégfelhasználó" userId="S::urn:spo:anon#ff6af69f1ebe8dcf19539853567af655d08c4fdf4625024c1efcd780d61efee6::" providerId="AD" clId="Web-{347B3BD2-674F-D85F-72DE-E4038FFFA85D}" dt="2023-04-05T12:52:04.484" v="1" actId="1076"/>
      <pc:docMkLst>
        <pc:docMk/>
      </pc:docMkLst>
      <pc:sldChg chg="modSp">
        <pc:chgData name="Vendégfelhasználó" userId="S::urn:spo:anon#ff6af69f1ebe8dcf19539853567af655d08c4fdf4625024c1efcd780d61efee6::" providerId="AD" clId="Web-{347B3BD2-674F-D85F-72DE-E4038FFFA85D}" dt="2023-04-05T12:52:04.484" v="1" actId="1076"/>
        <pc:sldMkLst>
          <pc:docMk/>
          <pc:sldMk cId="733482870" sldId="284"/>
        </pc:sldMkLst>
      </pc:sldChg>
    </pc:docChg>
  </pc:docChgLst>
  <pc:docChgLst>
    <pc:chgData name="Guest User" userId="S::urn:spo:anon#ff6af69f1ebe8dcf19539853567af655d08c4fdf4625024c1efcd780d61efee6::" providerId="AD" clId="Web-{8372FEA6-8CD3-46EA-9202-7895A5BCD55B}"/>
    <pc:docChg chg="modSld">
      <pc:chgData name="Guest User" userId="S::urn:spo:anon#ff6af69f1ebe8dcf19539853567af655d08c4fdf4625024c1efcd780d61efee6::" providerId="AD" clId="Web-{8372FEA6-8CD3-46EA-9202-7895A5BCD55B}" dt="2023-06-12T16:05:55.810" v="2" actId="1076"/>
      <pc:docMkLst>
        <pc:docMk/>
      </pc:docMkLst>
      <pc:sldChg chg="modSp">
        <pc:chgData name="Guest User" userId="S::urn:spo:anon#ff6af69f1ebe8dcf19539853567af655d08c4fdf4625024c1efcd780d61efee6::" providerId="AD" clId="Web-{8372FEA6-8CD3-46EA-9202-7895A5BCD55B}" dt="2023-06-12T16:05:55.810" v="2" actId="1076"/>
        <pc:sldMkLst>
          <pc:docMk/>
          <pc:sldMk cId="3268763634" sldId="271"/>
        </pc:sldMkLst>
      </pc:sldChg>
    </pc:docChg>
  </pc:docChgLst>
  <pc:docChgLst>
    <pc:chgData name="Vendégfelhasználó" userId="S::urn:spo:anon#ff6af69f1ebe8dcf19539853567af655d08c4fdf4625024c1efcd780d61efee6::" providerId="AD" clId="Web-{8C3571AC-7405-4F07-ADF3-9BAFAB4DE361}"/>
    <pc:docChg chg="sldOrd modSection">
      <pc:chgData name="Vendégfelhasználó" userId="S::urn:spo:anon#ff6af69f1ebe8dcf19539853567af655d08c4fdf4625024c1efcd780d61efee6::" providerId="AD" clId="Web-{8C3571AC-7405-4F07-ADF3-9BAFAB4DE361}" dt="2023-05-31T08:44:28.335" v="0"/>
      <pc:docMkLst>
        <pc:docMk/>
      </pc:docMkLst>
      <pc:sldChg chg="ord">
        <pc:chgData name="Vendégfelhasználó" userId="S::urn:spo:anon#ff6af69f1ebe8dcf19539853567af655d08c4fdf4625024c1efcd780d61efee6::" providerId="AD" clId="Web-{8C3571AC-7405-4F07-ADF3-9BAFAB4DE361}" dt="2023-05-31T08:44:28.335" v="0"/>
        <pc:sldMkLst>
          <pc:docMk/>
          <pc:sldMk cId="733482870" sldId="284"/>
        </pc:sldMkLst>
      </pc:sldChg>
    </pc:docChg>
  </pc:docChgLst>
  <pc:docChgLst>
    <pc:chgData name="Vendégfelhasználó" userId="S::urn:spo:anon#c0fcda67f4686dca6fc6c6cac34e5f81d1b702d2ea85ed0b235666db597c7c69::" providerId="AD" clId="Web-{CF1838EA-5E2F-78F9-CCF9-760DEDED44DC}"/>
    <pc:docChg chg="modSld">
      <pc:chgData name="Vendégfelhasználó" userId="S::urn:spo:anon#c0fcda67f4686dca6fc6c6cac34e5f81d1b702d2ea85ed0b235666db597c7c69::" providerId="AD" clId="Web-{CF1838EA-5E2F-78F9-CCF9-760DEDED44DC}" dt="2023-06-12T16:05:24.795" v="0" actId="1076"/>
      <pc:docMkLst>
        <pc:docMk/>
      </pc:docMkLst>
      <pc:sldChg chg="modSp">
        <pc:chgData name="Vendégfelhasználó" userId="S::urn:spo:anon#c0fcda67f4686dca6fc6c6cac34e5f81d1b702d2ea85ed0b235666db597c7c69::" providerId="AD" clId="Web-{CF1838EA-5E2F-78F9-CCF9-760DEDED44DC}" dt="2023-06-12T16:05:24.795" v="0" actId="1076"/>
        <pc:sldMkLst>
          <pc:docMk/>
          <pc:sldMk cId="733482870" sldId="284"/>
        </pc:sldMkLst>
      </pc:sldChg>
    </pc:docChg>
  </pc:docChgLst>
  <pc:docChgLst>
    <pc:chgData name="Vendégfelhasználó" userId="S::urn:spo:anon#8d5135bef8f0a07f63e728dbd47f75bab10304a86da83f9e0339454951304588::" providerId="AD" clId="Web-{E1CDA6FB-F507-E076-D4B3-6D5EA0E48AC8}"/>
    <pc:docChg chg="modSld">
      <pc:chgData name="Vendégfelhasználó" userId="S::urn:spo:anon#8d5135bef8f0a07f63e728dbd47f75bab10304a86da83f9e0339454951304588::" providerId="AD" clId="Web-{E1CDA6FB-F507-E076-D4B3-6D5EA0E48AC8}" dt="2023-06-13T16:38:11.937" v="0" actId="1076"/>
      <pc:docMkLst>
        <pc:docMk/>
      </pc:docMkLst>
      <pc:sldChg chg="modSp">
        <pc:chgData name="Vendégfelhasználó" userId="S::urn:spo:anon#8d5135bef8f0a07f63e728dbd47f75bab10304a86da83f9e0339454951304588::" providerId="AD" clId="Web-{E1CDA6FB-F507-E076-D4B3-6D5EA0E48AC8}" dt="2023-06-13T16:38:11.937" v="0" actId="1076"/>
        <pc:sldMkLst>
          <pc:docMk/>
          <pc:sldMk cId="1339881895" sldId="272"/>
        </pc:sldMkLst>
      </pc:sldChg>
    </pc:docChg>
  </pc:docChgLst>
  <pc:docChgLst>
    <pc:chgData name="Vendégfelhasználó" userId="S::urn:spo:anon#c0fcda67f4686dca6fc6c6cac34e5f81d1b702d2ea85ed0b235666db597c7c69::" providerId="AD" clId="Web-{62E7CC3C-CF19-D425-0545-76E1FD525E2D}"/>
    <pc:docChg chg="modSld">
      <pc:chgData name="Vendégfelhasználó" userId="S::urn:spo:anon#c0fcda67f4686dca6fc6c6cac34e5f81d1b702d2ea85ed0b235666db597c7c69::" providerId="AD" clId="Web-{62E7CC3C-CF19-D425-0545-76E1FD525E2D}" dt="2023-06-03T11:55:21.732" v="2" actId="1076"/>
      <pc:docMkLst>
        <pc:docMk/>
      </pc:docMkLst>
      <pc:sldChg chg="modSp">
        <pc:chgData name="Vendégfelhasználó" userId="S::urn:spo:anon#c0fcda67f4686dca6fc6c6cac34e5f81d1b702d2ea85ed0b235666db597c7c69::" providerId="AD" clId="Web-{62E7CC3C-CF19-D425-0545-76E1FD525E2D}" dt="2023-06-03T11:55:21.732" v="2" actId="1076"/>
        <pc:sldMkLst>
          <pc:docMk/>
          <pc:sldMk cId="3268763634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A06B4-92A2-4E44-A6C2-A28A9AE2793A}" type="datetimeFigureOut">
              <a:rPr lang="hu-HU" smtClean="0"/>
              <a:t>2025. 04. 29.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73D5A-F771-4252-923E-C9FD249E19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759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11B4E-670C-A259-5ABA-70C4353BC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615CCB73-926A-84CA-B07B-1AE17A6272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A088A951-8256-414A-DE08-D6F3600BB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49C0D4C-8A2A-5296-F458-C872D0DE9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73D5A-F771-4252-923E-C9FD249E196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45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73D5A-F771-4252-923E-C9FD249E196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591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2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2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hu/photo/89560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image" Target="../media/image3.png"/><Relationship Id="rId5" Type="http://schemas.openxmlformats.org/officeDocument/2006/relationships/slide" Target="slide7.xml"/><Relationship Id="rId10" Type="http://schemas.openxmlformats.org/officeDocument/2006/relationships/slide" Target="slide16.xml"/><Relationship Id="rId4" Type="http://schemas.openxmlformats.org/officeDocument/2006/relationships/slide" Target="slide6.xml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zöveg, névjegykártya látható&#10;&#10;Automatikusan generált leírás">
            <a:extLst>
              <a:ext uri="{FF2B5EF4-FFF2-40B4-BE49-F238E27FC236}">
                <a16:creationId xmlns:a16="http://schemas.microsoft.com/office/drawing/2014/main" id="{7E74CC86-7BF2-81B7-2414-BD09AD0C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4405" t="6530" r="16030" b="1"/>
          <a:stretch/>
        </p:blipFill>
        <p:spPr>
          <a:xfrm>
            <a:off x="20" y="-9397"/>
            <a:ext cx="5448280" cy="685799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</p:pic>
      <p:grpSp>
        <p:nvGrpSpPr>
          <p:cNvPr id="58" name="Group 45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47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9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78399" y="1380068"/>
            <a:ext cx="65246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b="1"/>
              <a:t>Algoritmusok és adatszerkezetek I.</a:t>
            </a:r>
            <a:br>
              <a:rPr lang="hu-HU" b="1"/>
            </a:br>
            <a:r>
              <a:rPr lang="hu-HU" b="1"/>
              <a:t>5. Előadás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775469" y="3996267"/>
            <a:ext cx="5727553" cy="2068631"/>
          </a:xfrm>
        </p:spPr>
        <p:txBody>
          <a:bodyPr>
            <a:normAutofit fontScale="92500"/>
          </a:bodyPr>
          <a:lstStyle/>
          <a:p>
            <a:r>
              <a:rPr lang="hu-HU" sz="4000" b="1">
                <a:solidFill>
                  <a:srgbClr val="C00000"/>
                </a:solidFill>
              </a:rPr>
              <a:t> Függvények aszimptotikus viselkedése</a:t>
            </a:r>
          </a:p>
          <a:p>
            <a:r>
              <a:rPr lang="pt-BR" sz="2000" b="0" i="0" u="none" strike="noStrike" baseline="0">
                <a:latin typeface="F70"/>
              </a:rPr>
              <a:t>(a </a:t>
            </a:r>
            <a:r>
              <a:rPr lang="pt-BR" sz="2000" b="0" i="0" u="none" strike="noStrike" baseline="0">
                <a:latin typeface="CMR10"/>
              </a:rPr>
              <a:t>Θ</a:t>
            </a:r>
            <a:r>
              <a:rPr lang="pt-BR" sz="2000" b="0" i="0" u="none" strike="noStrike" baseline="0">
                <a:latin typeface="CMMI10"/>
              </a:rPr>
              <a:t>,O,</a:t>
            </a:r>
            <a:r>
              <a:rPr lang="pt-BR" sz="2000" b="0" i="0" u="none" strike="noStrike" baseline="0">
                <a:latin typeface="CMR10"/>
              </a:rPr>
              <a:t>Ω</a:t>
            </a:r>
            <a:r>
              <a:rPr lang="pt-BR" sz="2000" b="0" i="0" u="none" strike="noStrike" baseline="0">
                <a:latin typeface="CMMI10"/>
              </a:rPr>
              <a:t>,</a:t>
            </a:r>
            <a:r>
              <a:rPr lang="pt-BR" sz="2000" b="0" i="0" u="none" strike="noStrike" baseline="0">
                <a:latin typeface="CMSY10"/>
              </a:rPr>
              <a:t>≺</a:t>
            </a:r>
            <a:r>
              <a:rPr lang="pt-BR" sz="2000" b="0" i="0" u="none" strike="noStrike" baseline="0">
                <a:latin typeface="CMMI10"/>
              </a:rPr>
              <a:t>,</a:t>
            </a:r>
            <a:r>
              <a:rPr lang="pt-BR" sz="2000" b="0" i="0" u="none" strike="noStrike" baseline="0">
                <a:latin typeface="CMSY10"/>
              </a:rPr>
              <a:t>≻</a:t>
            </a:r>
            <a:r>
              <a:rPr lang="pt-BR" sz="2000" b="0" i="0" u="none" strike="noStrike" baseline="0">
                <a:latin typeface="CMMI10"/>
              </a:rPr>
              <a:t>, o, ω </a:t>
            </a:r>
            <a:r>
              <a:rPr lang="pt-BR" sz="2000" b="0" i="0" u="none" strike="noStrike" baseline="0">
                <a:latin typeface="F70"/>
              </a:rPr>
              <a:t>matematikája)</a:t>
            </a:r>
            <a:endParaRPr lang="hu-HU" sz="2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F2341D-8CE5-90E2-3A5A-C9D56DF9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71168"/>
            <a:ext cx="10018713" cy="828368"/>
          </a:xfrm>
        </p:spPr>
        <p:txBody>
          <a:bodyPr/>
          <a:lstStyle/>
          <a:p>
            <a:r>
              <a:rPr lang="hu-HU"/>
              <a:t>További tulajdonságok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E6D2F42-6F97-8988-2396-2C3E826690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84312" y="1415845"/>
                <a:ext cx="4895055" cy="4758813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 startAt="14"/>
                </a:pPr>
                <a:r>
                  <a:rPr lang="hu-HU" sz="2200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hu-HU" sz="2200" i="1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hu-HU" sz="2200" b="0" i="0" u="none" strike="noStrike" baseline="0" dirty="0"/>
                  <a:t>, </a:t>
                </a:r>
                <a:r>
                  <a:rPr lang="hu-HU" sz="2200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hu-HU" sz="2200" i="1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hu-HU" sz="2200" b="0" i="0" u="none" strike="noStrike" baseline="0" dirty="0"/>
                  <a:t> ∈ </a:t>
                </a:r>
                <a:r>
                  <a:rPr lang="el-GR" sz="2200" b="0" i="0" u="none" strike="noStrike" baseline="0" dirty="0"/>
                  <a:t>Θ(</a:t>
                </a:r>
                <a:r>
                  <a:rPr lang="hu-HU" sz="2200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hu-HU" sz="2200" i="1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hu-HU" sz="2200" b="0" i="0" u="none" strike="noStrike" baseline="0" dirty="0"/>
                  <a:t>) ∧ </a:t>
                </a:r>
                <a:r>
                  <a:rPr lang="hu-HU" sz="2200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hu-HU" sz="2200" i="1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hu-HU" sz="2200" b="0" i="0" u="none" strike="noStrike" baseline="0" dirty="0"/>
                  <a:t>, </a:t>
                </a:r>
                <a:r>
                  <a:rPr lang="hu-HU" sz="2200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hu-HU" sz="2200" i="1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hu-HU" sz="2200" b="0" i="0" u="none" strike="noStrike" baseline="0" dirty="0"/>
                  <a:t> ∈ </a:t>
                </a:r>
                <a:r>
                  <a:rPr lang="el-GR" sz="2200" b="0" i="0" u="none" strike="noStrike" baseline="0" dirty="0"/>
                  <a:t>Θ(</a:t>
                </a:r>
                <a:r>
                  <a:rPr lang="hu-HU" sz="2200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hu-HU" sz="2200" i="1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hu-HU" sz="2200" b="0" i="0" u="none" strike="noStrike" baseline="0" dirty="0"/>
                  <a:t>) </a:t>
                </a:r>
                <a:br>
                  <a:rPr lang="hu-HU" sz="2200" b="0" i="0" u="none" strike="noStrike" baseline="0" dirty="0"/>
                </a:br>
                <a:r>
                  <a:rPr lang="hu-HU" sz="2200" b="0" i="0" u="none" strike="noStrike" baseline="0" dirty="0"/>
                  <a:t>∧ </a:t>
                </a:r>
                <a:r>
                  <a:rPr lang="hu-HU" sz="2200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hu-HU" sz="2200" i="1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hu-HU" sz="2200" b="0" i="0" u="none" strike="noStrike" baseline="0" dirty="0"/>
                  <a:t> ≺ </a:t>
                </a:r>
                <a:r>
                  <a:rPr lang="hu-HU" sz="2200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hu-HU" sz="2200" i="1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hu-HU" sz="2200" b="0" i="0" u="none" strike="noStrike" baseline="0" dirty="0"/>
                  <a:t> ⇒ </a:t>
                </a:r>
                <a:r>
                  <a:rPr lang="hu-HU" sz="2200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hu-HU" sz="2200" i="1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hu-HU" sz="2200" b="0" i="0" u="none" strike="noStrike" baseline="0" dirty="0"/>
                  <a:t> ≺ </a:t>
                </a:r>
                <a:r>
                  <a:rPr lang="hu-HU" sz="2200" b="0" i="1" u="none" strike="noStrike" baseline="0" dirty="0"/>
                  <a:t>g</a:t>
                </a:r>
                <a:r>
                  <a:rPr lang="hu-HU" sz="2200" i="1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hu-HU" sz="2200" b="0" i="0" u="none" strike="noStrike" baseline="0" dirty="0"/>
              </a:p>
              <a:p>
                <a:pPr marL="457200" indent="-457200" algn="l">
                  <a:buFont typeface="+mj-lt"/>
                  <a:buAutoNum type="arabicPeriod" startAt="14"/>
                </a:pPr>
                <a:r>
                  <a:rPr lang="hu-HU" sz="24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</a:rPr>
                  <a:t>Definíció.</a:t>
                </a:r>
              </a:p>
              <a:p>
                <a:pPr lvl="1"/>
                <a:r>
                  <a:rPr lang="el-GR" sz="1800" b="0" i="0" u="none" strike="noStrike" baseline="0" dirty="0"/>
                  <a:t>Θ(</a:t>
                </a:r>
                <a:r>
                  <a:rPr lang="hu-HU" sz="1800" b="0" i="1" u="none" strike="noStrike" baseline="0" dirty="0"/>
                  <a:t>f</a:t>
                </a:r>
                <a:r>
                  <a:rPr lang="hu-HU" sz="1800" b="0" i="0" u="none" strike="noStrike" baseline="0" dirty="0"/>
                  <a:t>) ≺ </a:t>
                </a:r>
                <a:r>
                  <a:rPr lang="el-GR" sz="1800" b="0" i="0" u="none" strike="noStrike" baseline="0" dirty="0"/>
                  <a:t>Θ(</a:t>
                </a:r>
                <a:r>
                  <a:rPr lang="hu-HU" sz="1800" b="0" i="1" u="none" strike="noStrike" baseline="0" dirty="0"/>
                  <a:t>g</a:t>
                </a:r>
                <a:r>
                  <a:rPr lang="hu-HU" sz="1800" b="0" i="0" u="none" strike="noStrike" baseline="0" dirty="0"/>
                  <a:t>) </a:t>
                </a:r>
                <a14:m>
                  <m:oMath xmlns:m="http://schemas.openxmlformats.org/officeDocument/2006/math">
                    <m:r>
                      <a:rPr lang="hu-HU" sz="1800" smtClean="0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⟺</m:t>
                    </m:r>
                  </m:oMath>
                </a14:m>
                <a:r>
                  <a:rPr lang="hu-HU" sz="1800" b="0" i="0" u="none" strike="noStrike" baseline="0" dirty="0"/>
                  <a:t> </a:t>
                </a:r>
                <a:r>
                  <a:rPr lang="hu-HU" sz="1800" b="0" i="1" u="none" strike="noStrike" baseline="0" dirty="0"/>
                  <a:t>f</a:t>
                </a:r>
                <a:r>
                  <a:rPr lang="hu-HU" sz="1800" b="0" i="0" u="none" strike="noStrike" baseline="0" dirty="0"/>
                  <a:t> ≺ </a:t>
                </a:r>
                <a:r>
                  <a:rPr lang="hu-HU" sz="1800" b="0" i="1" u="none" strike="noStrike" baseline="0" dirty="0"/>
                  <a:t>g</a:t>
                </a:r>
              </a:p>
              <a:p>
                <a:pPr marL="457200" indent="-457200">
                  <a:buFont typeface="+mj-lt"/>
                  <a:buAutoNum type="arabicPeriod" startAt="14"/>
                </a:pPr>
                <a:r>
                  <a:rPr lang="hu-HU" sz="24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</a:rPr>
                  <a:t>Zártság</a:t>
                </a:r>
              </a:p>
              <a:p>
                <a:pPr lvl="1"/>
                <a:r>
                  <a:rPr lang="pt-BR" sz="1800" b="0" i="1" u="none" strike="noStrike" baseline="0" dirty="0"/>
                  <a:t>f</a:t>
                </a:r>
                <a:r>
                  <a:rPr lang="pt-BR" sz="1800" b="0" i="0" u="none" strike="noStrike" baseline="0" dirty="0"/>
                  <a:t> ∈ O(</a:t>
                </a:r>
                <a:r>
                  <a:rPr lang="pt-BR" sz="1800" b="0" i="1" u="none" strike="noStrike" baseline="0" dirty="0"/>
                  <a:t>g</a:t>
                </a:r>
                <a:r>
                  <a:rPr lang="pt-BR" sz="1800" b="0" i="0" u="none" strike="noStrike" baseline="0" dirty="0"/>
                  <a:t>) ∧ </a:t>
                </a:r>
                <a:r>
                  <a:rPr lang="pt-BR" sz="1800" b="0" i="1" u="none" strike="noStrike" baseline="0" dirty="0"/>
                  <a:t>c</a:t>
                </a:r>
                <a:r>
                  <a:rPr lang="pt-BR" sz="1800" b="0" i="0" u="none" strike="noStrike" baseline="0" dirty="0"/>
                  <a:t> ∈ </a:t>
                </a:r>
                <a14:m>
                  <m:oMath xmlns:m="http://schemas.openxmlformats.org/officeDocument/2006/math">
                    <m:r>
                      <a:rPr lang="hu-H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pt-BR" sz="1800" b="0" i="0" u="none" strike="noStrike" baseline="0" dirty="0"/>
                  <a:t> ⇒ </a:t>
                </a:r>
                <a:r>
                  <a:rPr lang="pt-BR" sz="1800" b="0" i="1" u="none" strike="noStrike" baseline="0" dirty="0"/>
                  <a:t>c</a:t>
                </a:r>
                <a:r>
                  <a:rPr lang="pt-BR" sz="1800" b="0" i="0" u="none" strike="noStrike" baseline="0" dirty="0"/>
                  <a:t> ∗ </a:t>
                </a:r>
                <a:r>
                  <a:rPr lang="pt-BR" sz="1800" b="0" i="1" u="none" strike="noStrike" baseline="0" dirty="0"/>
                  <a:t>f</a:t>
                </a:r>
                <a:r>
                  <a:rPr lang="pt-BR" sz="1800" b="0" i="0" u="none" strike="noStrike" baseline="0" dirty="0"/>
                  <a:t> ∈ O(</a:t>
                </a:r>
                <a:r>
                  <a:rPr lang="pt-BR" sz="1800" b="0" i="1" u="none" strike="noStrike" baseline="0" dirty="0"/>
                  <a:t>g</a:t>
                </a:r>
                <a:r>
                  <a:rPr lang="pt-BR" sz="1800" b="0" i="0" u="none" strike="noStrike" baseline="0" dirty="0"/>
                  <a:t>)</a:t>
                </a:r>
              </a:p>
              <a:p>
                <a:pPr lvl="1"/>
                <a:r>
                  <a:rPr lang="pt-BR" sz="1800" b="0" i="1" u="none" strike="noStrike" baseline="0" dirty="0"/>
                  <a:t>f</a:t>
                </a:r>
                <a:r>
                  <a:rPr lang="pt-BR" sz="1800" b="0" i="0" u="none" strike="noStrike" baseline="0" dirty="0"/>
                  <a:t> ∈ O(</a:t>
                </a:r>
                <a:r>
                  <a:rPr lang="hu-HU" sz="1800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hu-HU" sz="1800" i="1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pt-BR" sz="1800" b="0" i="0" u="none" strike="noStrike" baseline="0" dirty="0"/>
                  <a:t>) ∧ </a:t>
                </a:r>
                <a:r>
                  <a:rPr lang="pt-BR" sz="1800" b="0" i="1" u="none" strike="noStrike" baseline="0" dirty="0"/>
                  <a:t>g</a:t>
                </a:r>
                <a:r>
                  <a:rPr lang="pt-BR" sz="1800" b="0" i="0" u="none" strike="noStrike" baseline="0" dirty="0"/>
                  <a:t> ∈ O(</a:t>
                </a:r>
                <a:r>
                  <a:rPr lang="hu-HU" sz="1800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hu-HU" sz="1800" i="1" baseline="-25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1800" b="0" i="0" u="none" strike="noStrike" baseline="0" dirty="0"/>
                  <a:t>) ⇒ </a:t>
                </a:r>
                <a:r>
                  <a:rPr lang="pt-BR" sz="1800" b="0" i="1" u="none" strike="noStrike" baseline="0" dirty="0"/>
                  <a:t>f</a:t>
                </a:r>
                <a:r>
                  <a:rPr lang="pt-BR" sz="1800" b="0" i="0" u="none" strike="noStrike" baseline="0" dirty="0"/>
                  <a:t> + </a:t>
                </a:r>
                <a:r>
                  <a:rPr lang="pt-BR" sz="1800" b="0" i="1" u="none" strike="noStrike" baseline="0" dirty="0"/>
                  <a:t>g</a:t>
                </a:r>
                <a:r>
                  <a:rPr lang="pt-BR" sz="1800" b="0" i="0" u="none" strike="noStrike" baseline="0" dirty="0"/>
                  <a:t> ∈ O(</a:t>
                </a:r>
                <a:r>
                  <a:rPr lang="hu-HU" sz="1800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hu-HU" sz="1800" i="1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pt-BR" sz="1800" b="0" i="0" u="none" strike="noStrike" baseline="0" dirty="0"/>
                  <a:t> + </a:t>
                </a:r>
                <a:r>
                  <a:rPr lang="hu-HU" sz="1800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hu-HU" sz="1800" i="1" baseline="-25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1800" b="0" i="0" u="none" strike="noStrike" baseline="0" dirty="0"/>
                  <a:t>)</a:t>
                </a:r>
              </a:p>
              <a:p>
                <a:pPr lvl="1"/>
                <a:r>
                  <a:rPr lang="pt-BR" sz="1800" b="0" i="1" u="none" strike="noStrike" baseline="0" dirty="0"/>
                  <a:t>f</a:t>
                </a:r>
                <a:r>
                  <a:rPr lang="pt-BR" sz="1800" b="0" i="0" u="none" strike="noStrike" baseline="0" dirty="0"/>
                  <a:t> ∈ O(</a:t>
                </a:r>
                <a:r>
                  <a:rPr lang="hu-HU" sz="1800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hu-HU" sz="1800" i="1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pt-BR" sz="1800" b="0" i="0" u="none" strike="noStrike" baseline="0" dirty="0"/>
                  <a:t>) ∧ </a:t>
                </a:r>
                <a:r>
                  <a:rPr lang="pt-BR" sz="1800" b="0" i="1" u="none" strike="noStrike" baseline="0" dirty="0"/>
                  <a:t>g</a:t>
                </a:r>
                <a:r>
                  <a:rPr lang="pt-BR" sz="1800" b="0" i="0" u="none" strike="noStrike" baseline="0" dirty="0"/>
                  <a:t> ∈ O(</a:t>
                </a:r>
                <a:r>
                  <a:rPr lang="hu-HU" sz="1800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hu-HU" sz="1800" i="1" baseline="-25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1800" b="0" i="0" u="none" strike="noStrike" baseline="0" dirty="0"/>
                  <a:t>) ⇒ </a:t>
                </a:r>
                <a:r>
                  <a:rPr lang="pt-BR" sz="1800" b="0" i="1" u="none" strike="noStrike" baseline="0" dirty="0"/>
                  <a:t>f</a:t>
                </a:r>
                <a:r>
                  <a:rPr lang="pt-BR" sz="1800" b="0" i="0" u="none" strike="noStrike" baseline="0" dirty="0"/>
                  <a:t> ∗ </a:t>
                </a:r>
                <a:r>
                  <a:rPr lang="pt-BR" sz="1800" b="0" i="1" u="none" strike="noStrike" baseline="0" dirty="0"/>
                  <a:t>g</a:t>
                </a:r>
                <a:r>
                  <a:rPr lang="pt-BR" sz="1800" b="0" i="0" u="none" strike="noStrike" baseline="0" dirty="0"/>
                  <a:t> ∈ O(</a:t>
                </a:r>
                <a:r>
                  <a:rPr lang="hu-HU" sz="1800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hu-HU" sz="1800" i="1" baseline="-25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pt-BR" sz="1800" b="0" i="0" u="none" strike="noStrike" baseline="0" dirty="0"/>
                  <a:t> ∗ </a:t>
                </a:r>
                <a:r>
                  <a:rPr lang="hu-HU" sz="1800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hu-HU" sz="1800" i="1" baseline="-25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pt-BR" sz="1800" b="0" i="0" u="none" strike="noStrike" baseline="0" dirty="0"/>
                  <a:t>)</a:t>
                </a:r>
              </a:p>
              <a:p>
                <a:pPr lvl="1"/>
                <a:r>
                  <a:rPr lang="hu-HU" sz="1800" b="0" i="1" u="none" strike="noStrike" baseline="0" dirty="0"/>
                  <a:t>f</a:t>
                </a:r>
                <a:r>
                  <a:rPr lang="hu-HU" sz="1800" b="0" i="0" u="none" strike="noStrike" baseline="0" dirty="0"/>
                  <a:t> ∈ O(</a:t>
                </a:r>
                <a:r>
                  <a:rPr lang="hu-HU" sz="1800" b="0" i="1" u="none" strike="noStrike" baseline="0" dirty="0"/>
                  <a:t>g</a:t>
                </a:r>
                <a:r>
                  <a:rPr lang="hu-HU" sz="1800" b="0" i="0" u="none" strike="noStrike" baseline="0" dirty="0"/>
                  <a:t>) ∧ </a:t>
                </a:r>
                <a:r>
                  <a:rPr lang="el-GR" sz="1800" b="0" i="1" u="none" strike="noStrike" baseline="0" dirty="0"/>
                  <a:t>φ</a:t>
                </a:r>
                <a:r>
                  <a:rPr lang="el-GR" sz="1800" b="0" i="0" u="none" strike="noStrike" baseline="0" dirty="0"/>
                  <a:t> ≺ </a:t>
                </a:r>
                <a:r>
                  <a:rPr lang="hu-HU" sz="1800" b="0" i="1" u="none" strike="noStrike" baseline="0" dirty="0"/>
                  <a:t>f</a:t>
                </a:r>
                <a:r>
                  <a:rPr lang="hu-HU" sz="1800" b="0" i="0" u="none" strike="noStrike" baseline="0" dirty="0"/>
                  <a:t> ⇒ </a:t>
                </a:r>
                <a:r>
                  <a:rPr lang="hu-HU" sz="1800" b="0" i="1" u="none" strike="noStrike" baseline="0" dirty="0"/>
                  <a:t>f</a:t>
                </a:r>
                <a:r>
                  <a:rPr lang="hu-HU" sz="1800" b="0" i="0" u="none" strike="noStrike" baseline="0" dirty="0"/>
                  <a:t> + </a:t>
                </a:r>
                <a:r>
                  <a:rPr lang="el-GR" sz="1800" b="0" i="1" u="none" strike="noStrike" baseline="0" dirty="0"/>
                  <a:t>φ</a:t>
                </a:r>
                <a:r>
                  <a:rPr lang="el-GR" sz="1800" b="0" i="0" u="none" strike="noStrike" baseline="0" dirty="0"/>
                  <a:t> ∈ </a:t>
                </a:r>
                <a:r>
                  <a:rPr lang="hu-HU" sz="1800" b="0" i="0" u="none" strike="noStrike" baseline="0" dirty="0"/>
                  <a:t>O(</a:t>
                </a:r>
                <a:r>
                  <a:rPr lang="hu-HU" sz="1800" b="0" i="1" u="none" strike="noStrike" baseline="0" dirty="0"/>
                  <a:t>g</a:t>
                </a:r>
                <a:r>
                  <a:rPr lang="hu-HU" sz="1800" b="0" i="0" u="none" strike="noStrike" baseline="0" dirty="0"/>
                  <a:t>)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E6D2F42-6F97-8988-2396-2C3E82669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84312" y="1415845"/>
                <a:ext cx="4895055" cy="4758813"/>
              </a:xfrm>
              <a:blipFill>
                <a:blip r:embed="rId2"/>
                <a:stretch>
                  <a:fillRect l="-36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3">
                <a:extLst>
                  <a:ext uri="{FF2B5EF4-FFF2-40B4-BE49-F238E27FC236}">
                    <a16:creationId xmlns:a16="http://schemas.microsoft.com/office/drawing/2014/main" id="{E32F0F64-40A0-9A58-3DCD-F38D10F6DF8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607967" y="1415845"/>
                <a:ext cx="4895056" cy="4375355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 algn="l">
                  <a:buFont typeface="+mj-lt"/>
                  <a:buAutoNum type="arabicPeriod" startAt="17"/>
                </a:pPr>
                <a:r>
                  <a:rPr lang="hu-HU" sz="24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</a:rPr>
                  <a:t>Felcserélt szimmetria</a:t>
                </a:r>
              </a:p>
              <a:p>
                <a:pPr lvl="1"/>
                <a:r>
                  <a:rPr lang="hu-HU" sz="2100" b="0" i="1" u="none" strike="noStrike" baseline="0" dirty="0"/>
                  <a:t>f</a:t>
                </a:r>
                <a:r>
                  <a:rPr lang="hu-HU" sz="2100" b="0" i="0" u="none" strike="noStrike" baseline="0" dirty="0"/>
                  <a:t> ∈ O(</a:t>
                </a:r>
                <a:r>
                  <a:rPr lang="hu-HU" sz="2100" b="0" i="1" u="none" strike="noStrike" baseline="0" dirty="0"/>
                  <a:t>g</a:t>
                </a:r>
                <a:r>
                  <a:rPr lang="hu-HU" sz="2100" b="0" i="0" u="none" strike="noStrike" baseline="0" dirty="0"/>
                  <a:t>) </a:t>
                </a:r>
                <a14:m>
                  <m:oMath xmlns:m="http://schemas.openxmlformats.org/officeDocument/2006/math">
                    <m:r>
                      <a:rPr lang="hu-HU" sz="2400" smtClean="0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⟺</m:t>
                    </m:r>
                  </m:oMath>
                </a14:m>
                <a:r>
                  <a:rPr lang="hu-HU" sz="2100" b="0" i="0" u="none" strike="noStrike" baseline="0" dirty="0"/>
                  <a:t> </a:t>
                </a:r>
                <a:r>
                  <a:rPr lang="hu-HU" sz="2100" b="0" i="1" u="none" strike="noStrike" baseline="0" dirty="0"/>
                  <a:t>g</a:t>
                </a:r>
                <a:r>
                  <a:rPr lang="hu-HU" sz="2100" b="0" i="0" u="none" strike="noStrike" baseline="0" dirty="0"/>
                  <a:t> ∈ </a:t>
                </a:r>
                <a:r>
                  <a:rPr lang="el-GR" sz="2100" b="0" i="0" u="none" strike="noStrike" baseline="0" dirty="0"/>
                  <a:t>Ω(</a:t>
                </a:r>
                <a:r>
                  <a:rPr lang="hu-HU" sz="2100" b="0" i="1" u="none" strike="noStrike" baseline="0" dirty="0"/>
                  <a:t>f</a:t>
                </a:r>
                <a:r>
                  <a:rPr lang="hu-HU" sz="2100" b="0" i="0" u="none" strike="noStrike" baseline="0" dirty="0"/>
                  <a:t>)</a:t>
                </a:r>
              </a:p>
              <a:p>
                <a:pPr lvl="1"/>
                <a:r>
                  <a:rPr lang="hu-HU" sz="2100" b="0" i="1" u="none" strike="noStrike" baseline="0" dirty="0"/>
                  <a:t>f</a:t>
                </a:r>
                <a:r>
                  <a:rPr lang="hu-HU" sz="2100" b="0" i="0" u="none" strike="noStrike" baseline="0" dirty="0"/>
                  <a:t> ≺ </a:t>
                </a:r>
                <a:r>
                  <a:rPr lang="hu-HU" sz="2100" b="0" i="1" u="none" strike="noStrike" baseline="0" dirty="0"/>
                  <a:t>g</a:t>
                </a:r>
                <a:r>
                  <a:rPr lang="hu-HU" sz="2100" b="0" i="0" u="none" strike="noStrike" baseline="0" dirty="0"/>
                  <a:t> </a:t>
                </a:r>
                <a14:m>
                  <m:oMath xmlns:m="http://schemas.openxmlformats.org/officeDocument/2006/math">
                    <m:r>
                      <a:rPr lang="hu-HU" sz="2400" smtClean="0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⟺</m:t>
                    </m:r>
                  </m:oMath>
                </a14:m>
                <a:r>
                  <a:rPr lang="hu-HU" sz="2100" b="0" i="0" u="none" strike="noStrike" baseline="0" dirty="0"/>
                  <a:t> </a:t>
                </a:r>
                <a:r>
                  <a:rPr lang="hu-HU" sz="2100" b="0" i="1" u="none" strike="noStrike" baseline="0" dirty="0"/>
                  <a:t>g</a:t>
                </a:r>
                <a:r>
                  <a:rPr lang="hu-HU" sz="2100" b="0" i="0" u="none" strike="noStrike" baseline="0" dirty="0"/>
                  <a:t> ≻ </a:t>
                </a:r>
                <a:r>
                  <a:rPr lang="hu-HU" sz="2100" b="0" i="1" u="none" strike="noStrike" baseline="0" dirty="0"/>
                  <a:t>f</a:t>
                </a:r>
              </a:p>
              <a:p>
                <a:pPr marL="457200" indent="-457200" algn="l">
                  <a:buFont typeface="+mj-lt"/>
                  <a:buAutoNum type="arabicPeriod" startAt="17"/>
                </a:pPr>
                <a:r>
                  <a:rPr lang="hu-HU" sz="24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</a:rPr>
                  <a:t>Aszimmetria</a:t>
                </a:r>
              </a:p>
              <a:p>
                <a:pPr lvl="1"/>
                <a:r>
                  <a:rPr lang="hu-HU" sz="2100" b="0" i="1" u="none" strike="noStrike" baseline="0" dirty="0"/>
                  <a:t>f</a:t>
                </a:r>
                <a:r>
                  <a:rPr lang="hu-HU" sz="2100" b="0" i="0" u="none" strike="noStrike" baseline="0" dirty="0"/>
                  <a:t> ≺ </a:t>
                </a:r>
                <a:r>
                  <a:rPr lang="hu-HU" sz="2100" b="0" i="1" u="none" strike="noStrike" baseline="0" dirty="0"/>
                  <a:t>g</a:t>
                </a:r>
                <a:r>
                  <a:rPr lang="hu-HU" sz="2100" b="0" i="0" u="none" strike="noStrike" baseline="0" dirty="0"/>
                  <a:t> ⇒ ￢(</a:t>
                </a:r>
                <a:r>
                  <a:rPr lang="hu-HU" sz="2100" b="0" i="1" u="none" strike="noStrike" baseline="0" dirty="0"/>
                  <a:t>g</a:t>
                </a:r>
                <a:r>
                  <a:rPr lang="hu-HU" sz="2100" b="0" i="0" u="none" strike="noStrike" baseline="0" dirty="0"/>
                  <a:t> ≺ </a:t>
                </a:r>
                <a:r>
                  <a:rPr lang="hu-HU" sz="2100" b="0" i="1" u="none" strike="noStrike" baseline="0" dirty="0"/>
                  <a:t>f</a:t>
                </a:r>
                <a:r>
                  <a:rPr lang="hu-HU" sz="2100" b="0" i="0" u="none" strike="noStrike" baseline="0" dirty="0"/>
                  <a:t>)</a:t>
                </a:r>
              </a:p>
              <a:p>
                <a:pPr lvl="1"/>
                <a:r>
                  <a:rPr lang="hu-HU" sz="2100" b="0" i="1" u="none" strike="noStrike" baseline="0" dirty="0"/>
                  <a:t>f</a:t>
                </a:r>
                <a:r>
                  <a:rPr lang="hu-HU" sz="2100" b="0" i="0" u="none" strike="noStrike" baseline="0" dirty="0"/>
                  <a:t> ≻ </a:t>
                </a:r>
                <a:r>
                  <a:rPr lang="hu-HU" sz="2100" b="0" i="1" u="none" strike="noStrike" baseline="0" dirty="0"/>
                  <a:t>g</a:t>
                </a:r>
                <a:r>
                  <a:rPr lang="hu-HU" sz="2100" b="0" i="0" u="none" strike="noStrike" baseline="0" dirty="0"/>
                  <a:t> ⇒ ￢(</a:t>
                </a:r>
                <a:r>
                  <a:rPr lang="hu-HU" sz="2100" b="0" i="1" u="none" strike="noStrike" baseline="0" dirty="0"/>
                  <a:t>g</a:t>
                </a:r>
                <a:r>
                  <a:rPr lang="hu-HU" sz="2100" b="0" i="0" u="none" strike="noStrike" baseline="0" dirty="0"/>
                  <a:t> ≻ </a:t>
                </a:r>
                <a:r>
                  <a:rPr lang="hu-HU" sz="2100" b="0" i="1" u="none" strike="noStrike" baseline="0" dirty="0"/>
                  <a:t>f</a:t>
                </a:r>
                <a:r>
                  <a:rPr lang="hu-HU" sz="2100" b="0" i="0" u="none" strike="noStrike" baseline="0" dirty="0"/>
                  <a:t>)</a:t>
                </a:r>
              </a:p>
              <a:p>
                <a:pPr marL="457200" indent="-457200" algn="l">
                  <a:buFont typeface="+mj-lt"/>
                  <a:buAutoNum type="arabicPeriod" startAt="17"/>
                </a:pPr>
                <a:r>
                  <a:rPr lang="hu-HU" sz="24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</a:rPr>
                  <a:t>A ≺ és a ≻ relációk </a:t>
                </a:r>
                <a:r>
                  <a:rPr lang="hu-HU" sz="2400" b="0" i="0" u="none" strike="noStrike" baseline="0" dirty="0" err="1">
                    <a:solidFill>
                      <a:schemeClr val="accent1">
                        <a:lumMod val="75000"/>
                      </a:schemeClr>
                    </a:solidFill>
                  </a:rPr>
                  <a:t>irreflexívek</a:t>
                </a:r>
                <a:r>
                  <a:rPr lang="hu-HU" sz="2400" b="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lang="hu-HU" sz="2100" b="0" i="0" u="none" strike="noStrike" baseline="0" dirty="0"/>
                  <a:t>￢(</a:t>
                </a:r>
                <a:r>
                  <a:rPr lang="hu-HU" sz="2100" b="0" i="1" u="none" strike="noStrike" baseline="0" dirty="0"/>
                  <a:t>f</a:t>
                </a:r>
                <a:r>
                  <a:rPr lang="hu-HU" sz="2100" b="0" i="0" u="none" strike="noStrike" baseline="0" dirty="0"/>
                  <a:t> ≺ </a:t>
                </a:r>
                <a:r>
                  <a:rPr lang="hu-HU" sz="2100" b="0" i="1" u="none" strike="noStrike" baseline="0" dirty="0"/>
                  <a:t>f</a:t>
                </a:r>
                <a:r>
                  <a:rPr lang="hu-HU" sz="2100" b="0" i="0" u="none" strike="noStrike" baseline="0" dirty="0"/>
                  <a:t>)</a:t>
                </a:r>
              </a:p>
              <a:p>
                <a:pPr lvl="1"/>
                <a:r>
                  <a:rPr lang="hu-HU" sz="2100" b="0" i="0" u="none" strike="noStrike" baseline="0" dirty="0"/>
                  <a:t>￢(</a:t>
                </a:r>
                <a:r>
                  <a:rPr lang="hu-HU" sz="2100" b="0" i="1" u="none" strike="noStrike" baseline="0" dirty="0"/>
                  <a:t>f</a:t>
                </a:r>
                <a:r>
                  <a:rPr lang="hu-HU" sz="2100" b="0" i="0" u="none" strike="noStrike" baseline="0" dirty="0"/>
                  <a:t> ≻ </a:t>
                </a:r>
                <a:r>
                  <a:rPr lang="hu-HU" sz="2100" b="0" i="1" u="none" strike="noStrike" baseline="0" dirty="0"/>
                  <a:t>f</a:t>
                </a:r>
                <a:r>
                  <a:rPr lang="hu-HU" sz="2100" b="0" i="0" u="none" strike="noStrike" baseline="0" dirty="0"/>
                  <a:t>) </a:t>
                </a:r>
              </a:p>
              <a:p>
                <a:pPr marL="457200" lvl="1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4" name="Tartalom helye 3">
                <a:extLst>
                  <a:ext uri="{FF2B5EF4-FFF2-40B4-BE49-F238E27FC236}">
                    <a16:creationId xmlns:a16="http://schemas.microsoft.com/office/drawing/2014/main" id="{E32F0F64-40A0-9A58-3DCD-F38D10F6DF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607967" y="1415845"/>
                <a:ext cx="4895056" cy="4375355"/>
              </a:xfrm>
              <a:blipFill>
                <a:blip r:embed="rId3"/>
                <a:stretch>
                  <a:fillRect l="-3736" t="-598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87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C3A01-8B10-767C-5847-223F2215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89271"/>
            <a:ext cx="10018713" cy="877529"/>
          </a:xfrm>
        </p:spPr>
        <p:txBody>
          <a:bodyPr/>
          <a:lstStyle/>
          <a:p>
            <a:r>
              <a:rPr lang="hu-HU"/>
              <a:t>A függvények aszimptotikus viszonya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6829273-BD01-09CE-E63B-82F8A505412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84312" y="1066800"/>
                <a:ext cx="4895055" cy="510540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0"/>
                </a:pPr>
                <a:r>
                  <a:rPr lang="hu-HU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Tétel.</a:t>
                </a:r>
              </a:p>
              <a:p>
                <a:pPr marL="914400" lvl="1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hu-H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=0⟹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≺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func>
                  </m:oMath>
                </a14:m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 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ℙ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⟹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=∞⟹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≻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func>
                  </m:oMath>
                </a14:m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6829273-BD01-09CE-E63B-82F8A5054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84312" y="1066800"/>
                <a:ext cx="4895055" cy="5105400"/>
              </a:xfrm>
              <a:blipFill>
                <a:blip r:embed="rId2"/>
                <a:stretch>
                  <a:fillRect l="-411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3">
                <a:extLst>
                  <a:ext uri="{FF2B5EF4-FFF2-40B4-BE49-F238E27FC236}">
                    <a16:creationId xmlns:a16="http://schemas.microsoft.com/office/drawing/2014/main" id="{2EFD0EE0-20E3-BEED-9125-E02CB140D2F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607967" y="1066800"/>
                <a:ext cx="4895056" cy="4724400"/>
              </a:xfrm>
            </p:spPr>
            <p:txBody>
              <a:bodyPr>
                <a:normAutofit/>
              </a:bodyPr>
              <a:lstStyle/>
              <a:p>
                <a:r>
                  <a:rPr lang="hu-HU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Bizonyítás.</a:t>
                </a:r>
              </a:p>
              <a:p>
                <a:pPr marL="914400" lvl="1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hu-HU" sz="2000" i="1" dirty="0">
                    <a:cs typeface="Times New Roman" panose="02020603050405020304" pitchFamily="18" charset="0"/>
                  </a:rPr>
                  <a:t> </a:t>
                </a:r>
                <a:r>
                  <a:rPr lang="hu-HU" sz="2000" dirty="0">
                    <a:cs typeface="Times New Roman" panose="02020603050405020304" pitchFamily="18" charset="0"/>
                  </a:rPr>
                  <a:t>a</a:t>
                </a:r>
                <a:r>
                  <a:rPr lang="hu-HU" sz="2000" i="1" dirty="0">
                    <a:cs typeface="Times New Roman" panose="02020603050405020304" pitchFamily="18" charset="0"/>
                  </a:rPr>
                  <a:t> </a:t>
                </a:r>
                <a:r>
                  <a:rPr lang="hu-HU" sz="2000" dirty="0">
                    <a:cs typeface="Times New Roman" panose="02020603050405020304" pitchFamily="18" charset="0"/>
                  </a:rPr>
                  <a:t>≺ reláció definíciójából adódik</a:t>
                </a:r>
              </a:p>
              <a:p>
                <a:pPr marL="914400" lvl="1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hu-HU" sz="2000" i="1" dirty="0"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func>
                  </m:oMath>
                </a14:m>
                <a:r>
                  <a:rPr lang="hu-H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hu-HU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hu-H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elég nagy </a:t>
                </a:r>
                <a:r>
                  <a:rPr lang="hu-HU" sz="2000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hu-H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-re: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f>
                      <m:fPr>
                        <m:ctrlP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br>
                  <a:rPr lang="hu-H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hu-HU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      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hu-H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f>
                      <m:fPr>
                        <m:ctrlP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&lt;2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b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</a:b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Mivel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AP, elég nagy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-</a:t>
                </a:r>
                <a:r>
                  <a:rPr lang="hu-HU" sz="2000" dirty="0" err="1">
                    <a:effectLst/>
                    <a:ea typeface="Calibri" panose="020F0502020204030204" pitchFamily="34" charset="0"/>
                    <a:cs typeface="F29"/>
                  </a:rPr>
                  <a:t>ekre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&gt;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0</a:t>
                </a:r>
                <a:b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</a:b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         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 átszorozhatunk vele</a:t>
                </a:r>
                <a:br>
                  <a:rPr lang="hu-H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hu-H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)&lt;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)&lt;2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hu-H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br>
                  <a:rPr lang="hu-H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hu-HU" sz="20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hu-HU" sz="20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hu-HU" sz="2000" i="1" dirty="0"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hu-HU" sz="2000" i="1" dirty="0">
                    <a:cs typeface="Times New Roman" panose="02020603050405020304" pitchFamily="18" charset="0"/>
                  </a:rPr>
                  <a:t> </a:t>
                </a:r>
                <a:r>
                  <a:rPr lang="hu-HU" sz="2000" dirty="0">
                    <a:cs typeface="Times New Roman" panose="02020603050405020304" pitchFamily="18" charset="0"/>
                  </a:rPr>
                  <a:t>a ≻ reláció definíciójából adódik</a:t>
                </a:r>
                <a:endParaRPr lang="hu-HU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artalom helye 3">
                <a:extLst>
                  <a:ext uri="{FF2B5EF4-FFF2-40B4-BE49-F238E27FC236}">
                    <a16:creationId xmlns:a16="http://schemas.microsoft.com/office/drawing/2014/main" id="{2EFD0EE0-20E3-BEED-9125-E02CB140D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607967" y="1066800"/>
                <a:ext cx="4895056" cy="4724400"/>
              </a:xfrm>
              <a:blipFill>
                <a:blip r:embed="rId3"/>
                <a:stretch>
                  <a:fillRect l="-3736" t="-3871" r="-125" b="-374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34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C3A01-8B10-767C-5847-223F2215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89271"/>
            <a:ext cx="10018713" cy="877529"/>
          </a:xfrm>
        </p:spPr>
        <p:txBody>
          <a:bodyPr/>
          <a:lstStyle/>
          <a:p>
            <a:r>
              <a:rPr lang="hu-HU"/>
              <a:t>A függvények aszimptotikus viszonya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6829273-BD01-09CE-E63B-82F8A505412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47888" y="1066800"/>
                <a:ext cx="513148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sz="3500" b="1" dirty="0">
                    <a:solidFill>
                      <a:schemeClr val="accent1">
                        <a:lumMod val="75000"/>
                      </a:schemeClr>
                    </a:solidFill>
                  </a:rPr>
                  <a:t>21</a:t>
                </a:r>
                <a:r>
                  <a:rPr lang="hu-HU" sz="3600" b="1" dirty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  <a:r>
                  <a:rPr lang="hu-HU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Következmény.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k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14:m>
                  <m:oMath xmlns:m="http://schemas.openxmlformats.org/officeDocument/2006/math">
                    <m:r>
                      <a:rPr lang="hu-H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effectLst/>
                    <a:ea typeface="Calibri" panose="020F0502020204030204" pitchFamily="34" charset="0"/>
                    <a:cs typeface="CMSY10"/>
                  </a:rPr>
                  <a:t>∧</a:t>
                </a:r>
                <a:endParaRPr lang="hu-HU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i="1" dirty="0"/>
                  <a:t>a</a:t>
                </a:r>
                <a:r>
                  <a:rPr lang="hu-HU" sz="1800" baseline="-25000" dirty="0"/>
                  <a:t>0</a:t>
                </a:r>
                <a:r>
                  <a:rPr lang="hu-HU" sz="1800" i="1" dirty="0"/>
                  <a:t>, a</a:t>
                </a:r>
                <a:r>
                  <a:rPr lang="hu-HU" sz="1800" baseline="-25000" dirty="0"/>
                  <a:t>1</a:t>
                </a:r>
                <a:r>
                  <a:rPr lang="hu-HU" sz="1800" i="1" dirty="0"/>
                  <a:t>, . . . , </a:t>
                </a:r>
                <a:r>
                  <a:rPr lang="hu-HU" sz="1800" i="1" dirty="0" err="1"/>
                  <a:t>a</a:t>
                </a:r>
                <a:r>
                  <a:rPr lang="hu-HU" sz="1800" i="1" baseline="-25000" dirty="0" err="1"/>
                  <a:t>k</a:t>
                </a:r>
                <a:r>
                  <a:rPr lang="hu-HU" sz="1800" dirty="0"/>
                  <a:t> </a:t>
                </a:r>
                <a:r>
                  <a:rPr lang="en-US" sz="1800" dirty="0"/>
                  <a:t>∈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hu-HU" sz="1800" dirty="0"/>
                  <a:t>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CMSY10"/>
                  </a:rPr>
                  <a:t>∧</a:t>
                </a:r>
                <a:endParaRPr lang="hu-HU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i="1" dirty="0" err="1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2400" i="1" baseline="-25000" dirty="0" err="1">
                    <a:effectLst/>
                    <a:ea typeface="Calibri" panose="020F0502020204030204" pitchFamily="34" charset="0"/>
                    <a:cs typeface="CMMI8"/>
                  </a:rPr>
                  <a:t>k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8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&gt;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0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CMSY10"/>
                  </a:rPr>
                  <a:t>⇒ </a:t>
                </a:r>
                <a:endParaRPr lang="hu-HU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b="1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hu-HU" sz="2400" b="1" i="1" baseline="-250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hu-HU" sz="2400" b="1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2400" b="1" i="1" baseline="300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hu-HU" sz="2400" b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hu-HU" sz="2400" b="1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hu-HU" sz="2400" b="1" i="1" baseline="-250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b="1" i="1" baseline="-25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−</a:t>
                </a:r>
                <a:r>
                  <a:rPr lang="hu-HU" sz="2400" b="1" i="1" baseline="-25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hu-HU" sz="2400" b="1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2400" b="1" i="1" baseline="30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b="1" i="1" baseline="30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−</a:t>
                </a:r>
                <a:r>
                  <a:rPr lang="hu-HU" sz="2400" b="1" i="1" baseline="30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hu-HU" sz="24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:r>
                  <a:rPr lang="en-US" sz="24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r>
                  <a:rPr lang="hu-HU" sz="24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+</a:t>
                </a:r>
                <a:r>
                  <a:rPr lang="hu-HU" sz="2400" b="1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hu-HU" sz="2400" b="1" i="1" baseline="-25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hu-HU" sz="2400" b="1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24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hu-HU" sz="2400" b="1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hu-HU" sz="2400" b="1" i="1" baseline="-25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hu-HU" sz="24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en-US" sz="24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Θ</a:t>
                </a:r>
                <a:r>
                  <a:rPr lang="hu-HU" sz="24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hu-HU" sz="2400" b="1" i="1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2400" b="1" i="1" baseline="300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hu-HU" sz="24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hu-HU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endParaRPr lang="hu-HU" sz="20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6829273-BD01-09CE-E63B-82F8A5054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47888" y="1066800"/>
                <a:ext cx="5131480" cy="5105400"/>
              </a:xfrm>
              <a:blipFill>
                <a:blip r:embed="rId2"/>
                <a:stretch>
                  <a:fillRect l="-3567" r="-9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artalom helye 3">
            <a:extLst>
              <a:ext uri="{FF2B5EF4-FFF2-40B4-BE49-F238E27FC236}">
                <a16:creationId xmlns:a16="http://schemas.microsoft.com/office/drawing/2014/main" id="{2EFD0EE0-20E3-BEED-9125-E02CB140D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5636" y="1288026"/>
            <a:ext cx="4895056" cy="1312606"/>
          </a:xfrm>
        </p:spPr>
        <p:txBody>
          <a:bodyPr>
            <a:normAutofit/>
          </a:bodyPr>
          <a:lstStyle/>
          <a:p>
            <a:r>
              <a:rPr lang="hu-HU" sz="2600" b="1">
                <a:solidFill>
                  <a:schemeClr val="accent1">
                    <a:lumMod val="75000"/>
                  </a:schemeClr>
                </a:solidFill>
              </a:rPr>
              <a:t>Bizonyítás.</a:t>
            </a:r>
          </a:p>
          <a:p>
            <a:endParaRPr lang="hu-HU" sz="260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68D923E7-3828-567A-FFCF-4FEA0D09F39C}"/>
                  </a:ext>
                </a:extLst>
              </p:cNvPr>
              <p:cNvSpPr txBox="1"/>
              <p:nvPr/>
            </p:nvSpPr>
            <p:spPr>
              <a:xfrm>
                <a:off x="6096000" y="2176497"/>
                <a:ext cx="6094206" cy="3854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18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1800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hu-HU" sz="1800" b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hu-HU" sz="1800" b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 </m:t>
                                  </m:r>
                                  <m:r>
                                    <a:rPr lang="en-US" sz="1800" b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…</m:t>
                                  </m:r>
                                  <m:r>
                                    <a:rPr lang="hu-HU" sz="1800" b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+</m:t>
                                  </m:r>
                                  <m:sSub>
                                    <m:sSubPr>
                                      <m:ctrlP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hu-HU" sz="1800" b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</m:fName>
                        <m:e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hu-HU" sz="1800" kern="1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1800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hu-HU" sz="1800" b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 </m:t>
                              </m:r>
                              <m:r>
                                <a:rPr lang="en-US" sz="1800" b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  <m:r>
                                <a:rPr lang="hu-HU" sz="1800" b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+</m:t>
                              </m:r>
                              <m:sSup>
                                <m:sSupPr>
                                  <m:ctrlP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hu-HU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Aptos" panose="020B00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hu-HU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Aptos" panose="020B00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hu-HU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Aptos" panose="020B00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/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  <m:sup/>
                              </m:sSup>
                              <m:r>
                                <a:rPr lang="hu-HU" sz="1800" b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/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hu-HU" sz="1800" kern="1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1800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 ( </m:t>
                              </m:r>
                              <m:sSup>
                                <m:sSupPr>
                                  <m:ctrlP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/>
                              </m:sSup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hu-HU" sz="1800" b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 </m:t>
                              </m:r>
                              <m:r>
                                <a:rPr lang="en-US" sz="1800" b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  <m:r>
                                <a:rPr lang="hu-HU" sz="1800" b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+</m:t>
                              </m:r>
                              <m:sSup>
                                <m:sSupPr>
                                  <m:ctrlPr>
                                    <a:rPr lang="hu-HU" sz="1800" i="1" kern="100" smtClean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  <m:sup/>
                              </m:sSup>
                              <m:r>
                                <a:rPr lang="hu-HU" sz="1800" b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hu-HU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/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hu-HU" sz="1800" kern="1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1800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hu-HU" i="1" kern="10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 kern="10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hu-HU" i="1" kern="10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limLow>
                                <m:limLowPr>
                                  <m:ctrlP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1800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hu-HU" sz="1800" b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 </m:t>
                              </m:r>
                              <m:r>
                                <a:rPr lang="en-US" sz="1800" b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  <m:r>
                                <a:rPr lang="hu-HU" sz="1800" b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+</m:t>
                              </m:r>
                              <m:limLow>
                                <m:limLowPr>
                                  <m:ctrlP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1800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hu-HU" i="1" kern="10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hu-HU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hu-HU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hu-HU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hu-HU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hu-HU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hu-HU" sz="1800" b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limLow>
                                <m:limLowPr>
                                  <m:ctrlP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1800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hu-HU" sz="18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hu-HU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hu-HU" i="1" kern="100"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hu-H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hu-HU" sz="1800" kern="1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hu-HU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+0+…+0+0= </m:t>
                      </m:r>
                      <m:sSub>
                        <m:sSubPr>
                          <m:ctrlP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hu-HU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∈</m:t>
                      </m:r>
                      <m:r>
                        <a:rPr lang="hu-HU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ℙ</m:t>
                      </m:r>
                      <m:r>
                        <a:rPr lang="hu-HU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⟹</m:t>
                      </m:r>
                    </m:oMath>
                  </m:oMathPara>
                </a14:m>
                <a:endParaRPr lang="hu-HU" sz="1800" kern="1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hu-HU" sz="1800" b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hu-HU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hu-HU" sz="1800" b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n-US" sz="1800" b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hu-HU" sz="1800" b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hu-HU" sz="1800" b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hu-HU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hu-HU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hu-HU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hu-HU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u-HU" sz="1800" kern="1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68D923E7-3828-567A-FFCF-4FEA0D09F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76497"/>
                <a:ext cx="6094206" cy="3854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13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36A48E-62A2-4510-8915-FFD4B91F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44677"/>
          </a:xfrm>
        </p:spPr>
        <p:txBody>
          <a:bodyPr/>
          <a:lstStyle/>
          <a:p>
            <a:r>
              <a:rPr lang="hu-HU" err="1"/>
              <a:t>L’Hospital</a:t>
            </a:r>
            <a:r>
              <a:rPr lang="hu-HU"/>
              <a:t> szabály és következménye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AA420FE-E0EB-41C3-4A15-A62153B2CDB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84312" y="2035277"/>
                <a:ext cx="4895055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u-HU" sz="3000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F78"/>
                    <a:ea typeface="Calibri" panose="020F0502020204030204" pitchFamily="34" charset="0"/>
                    <a:cs typeface="F78"/>
                  </a:rPr>
                  <a:t>22</a:t>
                </a:r>
                <a:r>
                  <a:rPr lang="hu-HU" sz="3000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78"/>
                  </a:rPr>
                  <a:t>. </a:t>
                </a:r>
                <a:r>
                  <a:rPr lang="hu-HU" sz="2200" b="1" dirty="0" err="1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78"/>
                  </a:rPr>
                  <a:t>L’Hospital</a:t>
                </a:r>
                <a:r>
                  <a:rPr lang="hu-HU" sz="2200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78"/>
                  </a:rPr>
                  <a:t> szabály.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Ha elég nagy helyettesítési értékekre az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és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függvények valós kiterjesztése differenciálható, valamint</a:t>
                </a:r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)=∞ ∧  </m:t>
                        </m:r>
                      </m:e>
                    </m:func>
                    <m:func>
                      <m:func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)=∞ ∧  </m:t>
                        </m:r>
                      </m:e>
                    </m:func>
                  </m:oMath>
                </a14:m>
                <a:endParaRPr lang="hu-HU" sz="200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∃ </m:t>
                        </m:r>
                        <m:limLow>
                          <m:limLow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⟹</m:t>
                        </m:r>
                      </m:e>
                    </m:func>
                  </m:oMath>
                </a14:m>
                <a:endParaRPr lang="hu-HU" sz="200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hu-HU" sz="2000" dirty="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endParaRPr lang="hu-H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AA420FE-E0EB-41C3-4A15-A62153B2C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84312" y="2035277"/>
                <a:ext cx="4895055" cy="4572000"/>
              </a:xfrm>
              <a:blipFill>
                <a:blip r:embed="rId2"/>
                <a:stretch>
                  <a:fillRect l="-2864" t="-3867" r="-7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3">
                <a:extLst>
                  <a:ext uri="{FF2B5EF4-FFF2-40B4-BE49-F238E27FC236}">
                    <a16:creationId xmlns:a16="http://schemas.microsoft.com/office/drawing/2014/main" id="{5CA6E6DF-EB9A-0864-5766-5380697364F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607967" y="1946787"/>
                <a:ext cx="4895056" cy="399189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3000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F48"/>
                    <a:ea typeface="Calibri" panose="020F0502020204030204" pitchFamily="34" charset="0"/>
                    <a:cs typeface="F48"/>
                  </a:rPr>
                  <a:t>23. </a:t>
                </a:r>
                <a:r>
                  <a:rPr lang="hu-HU" sz="2200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48"/>
                  </a:rPr>
                  <a:t>Következmény</a:t>
                </a:r>
                <a:r>
                  <a:rPr lang="hu-HU" b="1" dirty="0">
                    <a:effectLst/>
                    <a:ea typeface="Calibri" panose="020F0502020204030204" pitchFamily="34" charset="0"/>
                    <a:cs typeface="F48"/>
                  </a:rPr>
                  <a:t>.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(20. és 22. alapján)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c, d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hu-HU" sz="2000" dirty="0">
                    <a:effectLst/>
                    <a:ea typeface="Calibri" panose="020F0502020204030204" pitchFamily="34" charset="0"/>
                    <a:cs typeface="MSBM10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∧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c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&lt;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⇒ </a:t>
                </a:r>
                <a:r>
                  <a:rPr lang="hu-HU" sz="2000" i="1" dirty="0" err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i="1" baseline="30000" dirty="0" err="1">
                    <a:effectLst/>
                    <a:ea typeface="Calibri" panose="020F0502020204030204" pitchFamily="34" charset="0"/>
                    <a:cs typeface="CMMI8"/>
                  </a:rPr>
                  <a:t>c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8"/>
                  </a:rPr>
                  <a:t> </a:t>
                </a:r>
                <a:r>
                  <a:rPr lang="hu-HU" sz="2000" dirty="0">
                    <a:effectLst/>
                    <a:ea typeface="CMSY10"/>
                    <a:cs typeface="Cambria Math" panose="02040503050406030204" pitchFamily="18" charset="0"/>
                  </a:rPr>
                  <a:t>≺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000" i="1" dirty="0" err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i="1" baseline="30000" dirty="0" err="1">
                    <a:effectLst/>
                    <a:ea typeface="Calibri" panose="020F0502020204030204" pitchFamily="34" charset="0"/>
                    <a:cs typeface="CMMI8"/>
                  </a:rPr>
                  <a:t>d</a:t>
                </a:r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c, d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hu-HU" sz="2000" baseline="-25000" dirty="0">
                    <a:effectLst/>
                    <a:ea typeface="Calibri" panose="020F0502020204030204" pitchFamily="34" charset="0"/>
                    <a:cs typeface="CMR8"/>
                  </a:rPr>
                  <a:t>0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∧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c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&lt;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⇒ </a:t>
                </a:r>
                <a:r>
                  <a:rPr lang="hu-HU" sz="2000" i="1" dirty="0" err="1">
                    <a:effectLst/>
                    <a:ea typeface="Calibri" panose="020F0502020204030204" pitchFamily="34" charset="0"/>
                    <a:cs typeface="CMMI12"/>
                  </a:rPr>
                  <a:t>c</a:t>
                </a:r>
                <a:r>
                  <a:rPr lang="hu-HU" sz="2000" i="1" baseline="30000" dirty="0" err="1">
                    <a:effectLst/>
                    <a:ea typeface="Calibri" panose="020F0502020204030204" pitchFamily="34" charset="0"/>
                    <a:cs typeface="CMMI8"/>
                  </a:rPr>
                  <a:t>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8"/>
                  </a:rPr>
                  <a:t> </a:t>
                </a:r>
                <a:r>
                  <a:rPr lang="hu-HU" sz="2000" dirty="0">
                    <a:effectLst/>
                    <a:ea typeface="CMSY10"/>
                    <a:cs typeface="Cambria Math" panose="02040503050406030204" pitchFamily="18" charset="0"/>
                  </a:rPr>
                  <a:t>≺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000" i="1" dirty="0" err="1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sz="2000" i="1" baseline="30000" dirty="0" err="1">
                    <a:effectLst/>
                    <a:ea typeface="Calibri" panose="020F0502020204030204" pitchFamily="34" charset="0"/>
                    <a:cs typeface="CMMI8"/>
                  </a:rPr>
                  <a:t>n</a:t>
                </a:r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c, d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hu-HU" sz="2000" dirty="0">
                    <a:effectLst/>
                    <a:ea typeface="Calibri" panose="020F0502020204030204" pitchFamily="34" charset="0"/>
                    <a:cs typeface="MSBM10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∧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&gt;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1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⇒ </a:t>
                </a:r>
                <a:r>
                  <a:rPr lang="hu-HU" sz="2000" i="1" dirty="0" err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i="1" baseline="30000" dirty="0" err="1">
                    <a:effectLst/>
                    <a:ea typeface="Calibri" panose="020F0502020204030204" pitchFamily="34" charset="0"/>
                    <a:cs typeface="CMMI8"/>
                  </a:rPr>
                  <a:t>c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8"/>
                  </a:rPr>
                  <a:t> </a:t>
                </a:r>
                <a:r>
                  <a:rPr lang="hu-HU" sz="2000" dirty="0">
                    <a:effectLst/>
                    <a:ea typeface="CMSY10"/>
                    <a:cs typeface="Cambria Math" panose="02040503050406030204" pitchFamily="18" charset="0"/>
                  </a:rPr>
                  <a:t>≺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000" i="1" dirty="0" err="1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sz="2000" i="1" baseline="30000" dirty="0" err="1">
                    <a:effectLst/>
                    <a:ea typeface="Calibri" panose="020F0502020204030204" pitchFamily="34" charset="0"/>
                    <a:cs typeface="CMMI8"/>
                  </a:rPr>
                  <a:t>n</a:t>
                </a:r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hu-HU" sz="2000" baseline="-25000" dirty="0">
                    <a:effectLst/>
                    <a:ea typeface="Calibri" panose="020F0502020204030204" pitchFamily="34" charset="0"/>
                    <a:cs typeface="CMR8"/>
                  </a:rPr>
                  <a:t>0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⇒ </a:t>
                </a:r>
                <a:r>
                  <a:rPr lang="hu-HU" sz="2000" i="1" dirty="0" err="1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sz="2000" i="1" baseline="30000" dirty="0" err="1">
                    <a:effectLst/>
                    <a:ea typeface="Calibri" panose="020F0502020204030204" pitchFamily="34" charset="0"/>
                    <a:cs typeface="CMMI8"/>
                  </a:rPr>
                  <a:t>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8"/>
                  </a:rPr>
                  <a:t> </a:t>
                </a:r>
                <a:r>
                  <a:rPr lang="hu-HU" sz="2000" dirty="0">
                    <a:effectLst/>
                    <a:ea typeface="CMSY10"/>
                    <a:cs typeface="Cambria Math" panose="02040503050406030204" pitchFamily="18" charset="0"/>
                  </a:rPr>
                  <a:t>≺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! </a:t>
                </a:r>
                <a:r>
                  <a:rPr lang="hu-HU" sz="2000" dirty="0">
                    <a:effectLst/>
                    <a:ea typeface="CMSY10"/>
                    <a:cs typeface="Cambria Math" panose="02040503050406030204" pitchFamily="18" charset="0"/>
                  </a:rPr>
                  <a:t>≺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000" i="1" dirty="0" err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i="1" baseline="30000" dirty="0" err="1">
                    <a:effectLst/>
                    <a:ea typeface="Calibri" panose="020F0502020204030204" pitchFamily="34" charset="0"/>
                    <a:cs typeface="CMMI8"/>
                  </a:rPr>
                  <a:t>n</a:t>
                </a:r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c, d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hu-HU" sz="2000" dirty="0">
                    <a:effectLst/>
                    <a:ea typeface="Calibri" panose="020F0502020204030204" pitchFamily="34" charset="0"/>
                    <a:cs typeface="MSBM10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∧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c, d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&gt;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1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⇒ </a:t>
                </a:r>
                <a:r>
                  <a:rPr lang="hu-HU" sz="2000" dirty="0" err="1">
                    <a:effectLst/>
                    <a:ea typeface="Calibri" panose="020F0502020204030204" pitchFamily="34" charset="0"/>
                    <a:cs typeface="CMR12"/>
                  </a:rPr>
                  <a:t>log</a:t>
                </a:r>
                <a:r>
                  <a:rPr lang="hu-HU" sz="2000" i="1" baseline="-25000" dirty="0" err="1">
                    <a:effectLst/>
                    <a:ea typeface="Calibri" panose="020F0502020204030204" pitchFamily="34" charset="0"/>
                    <a:cs typeface="CMMI8"/>
                  </a:rPr>
                  <a:t>c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8"/>
                  </a:rPr>
                  <a:t>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(log</a:t>
                </a:r>
                <a:r>
                  <a:rPr lang="hu-HU" sz="2000" i="1" baseline="-25000" dirty="0">
                    <a:effectLst/>
                    <a:ea typeface="Calibri" panose="020F0502020204030204" pitchFamily="34" charset="0"/>
                    <a:cs typeface="CMMI8"/>
                  </a:rPr>
                  <a:t>d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8"/>
                  </a:rPr>
                  <a:t>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i="1" dirty="0">
                    <a:effectLst/>
                    <a:ea typeface="Calibri" panose="020F0502020204030204" pitchFamily="34" charset="0"/>
                    <a:cs typeface="CMMI12"/>
                  </a:rPr>
                  <a:t>ε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hu-HU" sz="2000" dirty="0">
                    <a:effectLst/>
                    <a:ea typeface="Calibri" panose="020F0502020204030204" pitchFamily="34" charset="0"/>
                    <a:cs typeface="MSBM10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⇒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log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MSY10"/>
                    <a:cs typeface="Cambria Math" panose="02040503050406030204" pitchFamily="18" charset="0"/>
                  </a:rPr>
                  <a:t>≺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en-US" sz="2000" i="1" baseline="30000" dirty="0">
                    <a:effectLst/>
                    <a:ea typeface="Calibri" panose="020F0502020204030204" pitchFamily="34" charset="0"/>
                    <a:cs typeface="CMMI8"/>
                  </a:rPr>
                  <a:t>ε</a:t>
                </a:r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c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hu-HU" sz="2000" dirty="0">
                    <a:effectLst/>
                    <a:ea typeface="Calibri" panose="020F0502020204030204" pitchFamily="34" charset="0"/>
                    <a:cs typeface="MSBM10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∧ </a:t>
                </a:r>
                <a:r>
                  <a:rPr lang="en-US" sz="2000" i="1" dirty="0">
                    <a:effectLst/>
                    <a:ea typeface="Calibri" panose="020F0502020204030204" pitchFamily="34" charset="0"/>
                    <a:cs typeface="CMMI12"/>
                  </a:rPr>
                  <a:t>ε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⇒ </a:t>
                </a:r>
                <a:r>
                  <a:rPr lang="hu-HU" sz="2000" i="1" dirty="0" err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i="1" baseline="30000" dirty="0" err="1">
                    <a:effectLst/>
                    <a:ea typeface="Calibri" panose="020F0502020204030204" pitchFamily="34" charset="0"/>
                    <a:cs typeface="CMMI8"/>
                  </a:rPr>
                  <a:t>c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8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log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MSY10"/>
                    <a:cs typeface="Cambria Math" panose="02040503050406030204" pitchFamily="18" charset="0"/>
                  </a:rPr>
                  <a:t>≺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000" i="1" dirty="0" err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i="1" baseline="30000" dirty="0" err="1">
                    <a:effectLst/>
                    <a:ea typeface="Calibri" panose="020F0502020204030204" pitchFamily="34" charset="0"/>
                    <a:cs typeface="CMR8"/>
                  </a:rPr>
                  <a:t>c</a:t>
                </a:r>
                <a:r>
                  <a:rPr lang="hu-HU" sz="2000" i="1" baseline="30000" dirty="0">
                    <a:effectLst/>
                    <a:ea typeface="Calibri" panose="020F0502020204030204" pitchFamily="34" charset="0"/>
                    <a:cs typeface="CMR8"/>
                  </a:rPr>
                  <a:t>+</a:t>
                </a:r>
                <a:r>
                  <a:rPr lang="en-US" sz="2000" i="1" baseline="30000" dirty="0">
                    <a:effectLst/>
                    <a:ea typeface="Calibri" panose="020F0502020204030204" pitchFamily="34" charset="0"/>
                    <a:cs typeface="CMMI8"/>
                  </a:rPr>
                  <a:t>ε</a:t>
                </a:r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artalom helye 3">
                <a:extLst>
                  <a:ext uri="{FF2B5EF4-FFF2-40B4-BE49-F238E27FC236}">
                    <a16:creationId xmlns:a16="http://schemas.microsoft.com/office/drawing/2014/main" id="{5CA6E6DF-EB9A-0864-5766-538069736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607967" y="1946787"/>
                <a:ext cx="4895056" cy="3991897"/>
              </a:xfrm>
              <a:blipFill>
                <a:blip r:embed="rId3"/>
                <a:stretch>
                  <a:fillRect l="-4483" t="-5954" b="-427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86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D6E15461-CD11-B891-28FF-0ED8A78A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76039"/>
            <a:ext cx="10018713" cy="992393"/>
          </a:xfrm>
        </p:spPr>
        <p:txBody>
          <a:bodyPr/>
          <a:lstStyle/>
          <a:p>
            <a:r>
              <a:rPr lang="hu-HU" dirty="0"/>
              <a:t>Bizonyítás és következmény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artalom helye 5">
                <a:extLst>
                  <a:ext uri="{FF2B5EF4-FFF2-40B4-BE49-F238E27FC236}">
                    <a16:creationId xmlns:a16="http://schemas.microsoft.com/office/drawing/2014/main" id="{7E8B3F49-7D3D-5BA0-71BC-CECD9C3C24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804261"/>
                <a:ext cx="10018713" cy="4712184"/>
              </a:xfrm>
            </p:spPr>
            <p:txBody>
              <a:bodyPr>
                <a:normAutofit/>
              </a:bodyPr>
              <a:lstStyle/>
              <a:p>
                <a:r>
                  <a:rPr lang="hu-HU" sz="2800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Bizonyítás.</a:t>
                </a:r>
                <a:r>
                  <a:rPr lang="hu-HU" sz="2800" i="1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800" i="1" dirty="0">
                    <a:effectLst/>
                    <a:ea typeface="Calibri" panose="020F0502020204030204" pitchFamily="34" charset="0"/>
                    <a:cs typeface="CMMI12"/>
                  </a:rPr>
                  <a:t>ε</a:t>
                </a:r>
                <a:r>
                  <a:rPr lang="en-US" sz="28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8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14:m>
                  <m:oMath xmlns:m="http://schemas.openxmlformats.org/officeDocument/2006/math">
                    <m:r>
                      <a:rPr lang="hu-HU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hu-HU" sz="2800" dirty="0">
                    <a:effectLst/>
                    <a:ea typeface="Calibri" panose="020F0502020204030204" pitchFamily="34" charset="0"/>
                    <a:cs typeface="MSBM10"/>
                  </a:rPr>
                  <a:t> </a:t>
                </a:r>
                <a:r>
                  <a:rPr lang="en-US" sz="2800" dirty="0">
                    <a:effectLst/>
                    <a:ea typeface="Calibri" panose="020F0502020204030204" pitchFamily="34" charset="0"/>
                    <a:cs typeface="CMSY10"/>
                  </a:rPr>
                  <a:t>⇒ 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CMR12"/>
                  </a:rPr>
                  <a:t>log </a:t>
                </a:r>
                <a:r>
                  <a:rPr lang="hu-HU" sz="28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800" dirty="0">
                    <a:effectLst/>
                    <a:ea typeface="CMSY10"/>
                    <a:cs typeface="Cambria Math" panose="02040503050406030204" pitchFamily="18" charset="0"/>
                  </a:rPr>
                  <a:t>≺</a:t>
                </a:r>
                <a:r>
                  <a:rPr lang="hu-HU" sz="28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8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en-US" sz="2800" i="1" baseline="30000" dirty="0">
                    <a:effectLst/>
                    <a:ea typeface="Calibri" panose="020F0502020204030204" pitchFamily="34" charset="0"/>
                    <a:cs typeface="CMMI8"/>
                  </a:rPr>
                  <a:t>ε</a:t>
                </a:r>
                <a:r>
                  <a:rPr lang="hu-HU" sz="2800" i="1" baseline="30000" dirty="0">
                    <a:effectLst/>
                    <a:ea typeface="Calibri" panose="020F0502020204030204" pitchFamily="34" charset="0"/>
                    <a:cs typeface="CMMI8"/>
                  </a:rPr>
                  <a:t> </a:t>
                </a:r>
                <a:r>
                  <a:rPr lang="hu-HU" sz="2800" i="1" baseline="30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2800" dirty="0"/>
                  <a:t>(</a:t>
                </a:r>
                <a:r>
                  <a:rPr lang="hu-HU" sz="2800" dirty="0" err="1"/>
                  <a:t>L’Hospital</a:t>
                </a:r>
                <a:r>
                  <a:rPr lang="hu-HU" sz="2800" dirty="0"/>
                  <a:t> szabály alkalmazásával)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hu-HU" sz="2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hu-HU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hu-HU" sz="24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ptos" panose="020B0004020202020204" pitchFamily="34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hu-HU" sz="2400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sSup>
                                  <m:sSupPr>
                                    <m:ctrlP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𝜀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  <m:r>
                          <a:rPr lang="hu-HU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hu-HU" sz="24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log</m:t>
                        </m:r>
                        <m:r>
                          <a:rPr lang="hu-HU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hu-HU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𝑒</m:t>
                        </m:r>
                        <m:r>
                          <a:rPr lang="hu-HU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hu-HU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hu-HU" sz="24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ptos" panose="020B0004020202020204" pitchFamily="34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hu-HU" sz="2400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sSup>
                                  <m:sSupPr>
                                    <m:ctrlP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𝜀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  <m:r>
                          <a:rPr lang="hu-HU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= 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hu-HU" sz="24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log</m:t>
                        </m:r>
                        <m:r>
                          <a:rPr lang="hu-HU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hu-HU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𝑒</m:t>
                        </m:r>
                        <m:r>
                          <a:rPr lang="hu-HU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hu-HU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hu-HU" sz="24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ptos" panose="020B0004020202020204" pitchFamily="34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hu-HU" sz="2400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  <m: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fName>
                                  <m:e>
                                    <m: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sSup>
                                  <m:sSupPr>
                                    <m:ctrlP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𝜀</m:t>
                                    </m:r>
                                  </m:sup>
                                </m:sSup>
                                <m: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)′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hu-HU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hu-HU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hu-HU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u-HU" sz="24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</m:func>
                          </m:num>
                          <m:den>
                            <m:r>
                              <a:rPr lang="hu-HU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den>
                        </m:f>
                      </m:fName>
                      <m:e>
                        <m:func>
                          <m:funcPr>
                            <m:ctrlPr>
                              <a:rPr lang="hu-HU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hu-HU" sz="24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ptos" panose="020B0004020202020204" pitchFamily="34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num>
                              <m:den>
                                <m:sSup>
                                  <m:sSupPr>
                                    <m:ctrlP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𝜀</m:t>
                                    </m:r>
                                    <m: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  <m:r>
                          <a:rPr lang="hu-HU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hu-HU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hu-HU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u-HU" sz="24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</m:func>
                          </m:num>
                          <m:den>
                            <m:r>
                              <a:rPr lang="hu-HU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den>
                        </m:f>
                      </m:fName>
                      <m:e>
                        <m:func>
                          <m:funcPr>
                            <m:ctrlPr>
                              <a:rPr lang="hu-HU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hu-HU" sz="24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ptos" panose="020B0004020202020204" pitchFamily="34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num>
                              <m:den>
                                <m:sSup>
                                  <m:sSupPr>
                                    <m:ctrlP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hu-HU" sz="24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𝜀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  <m:r>
                          <a:rPr lang="hu-HU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hu-HU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u-HU" sz="24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hu-HU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</m:func>
                          </m:num>
                          <m:den>
                            <m:r>
                              <a:rPr lang="hu-HU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hu-HU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0=0</m:t>
                        </m:r>
                      </m:e>
                    </m:func>
                  </m:oMath>
                </a14:m>
                <a:endParaRPr lang="hu-HU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hu-HU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24. Következmény.</a:t>
                </a:r>
              </a:p>
              <a:p>
                <a:pPr lvl="1"/>
                <a:r>
                  <a:rPr lang="en-US" sz="2400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(log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400" dirty="0">
                    <a:effectLst/>
                    <a:ea typeface="CMSY10"/>
                    <a:cs typeface="Cambria Math" panose="02040503050406030204" pitchFamily="18" charset="0"/>
                  </a:rPr>
                  <a:t>≺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400" dirty="0">
                    <a:effectLst/>
                    <a:ea typeface="CMSY10"/>
                    <a:cs typeface="Cambria Math" panose="02040503050406030204" pitchFamily="18" charset="0"/>
                  </a:rPr>
                  <a:t>≺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dirty="0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log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400" dirty="0">
                    <a:effectLst/>
                    <a:ea typeface="CMSY10"/>
                    <a:cs typeface="Cambria Math" panose="02040503050406030204" pitchFamily="18" charset="0"/>
                  </a:rPr>
                  <a:t>≺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baseline="30000" dirty="0">
                    <a:effectLst/>
                    <a:ea typeface="Calibri" panose="020F0502020204030204" pitchFamily="34" charset="0"/>
                    <a:cs typeface="CMR8"/>
                  </a:rPr>
                  <a:t>2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400" dirty="0">
                    <a:effectLst/>
                    <a:ea typeface="CMSY10"/>
                    <a:cs typeface="Cambria Math" panose="02040503050406030204" pitchFamily="18" charset="0"/>
                  </a:rPr>
                  <a:t>≺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baseline="30000" dirty="0">
                    <a:effectLst/>
                    <a:ea typeface="Calibri" panose="020F0502020204030204" pitchFamily="34" charset="0"/>
                    <a:cs typeface="CMR8"/>
                  </a:rPr>
                  <a:t>2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hu-HU" sz="2400" dirty="0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log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400" dirty="0">
                    <a:effectLst/>
                    <a:ea typeface="CMSY10"/>
                    <a:cs typeface="Cambria Math" panose="02040503050406030204" pitchFamily="18" charset="0"/>
                  </a:rPr>
                  <a:t>≺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baseline="30000" dirty="0">
                    <a:effectLst/>
                    <a:ea typeface="Calibri" panose="020F0502020204030204" pitchFamily="34" charset="0"/>
                    <a:cs typeface="CMR8"/>
                  </a:rPr>
                  <a:t>3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endParaRPr lang="hu-HU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hu-HU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artalom helye 5">
                <a:extLst>
                  <a:ext uri="{FF2B5EF4-FFF2-40B4-BE49-F238E27FC236}">
                    <a16:creationId xmlns:a16="http://schemas.microsoft.com/office/drawing/2014/main" id="{7E8B3F49-7D3D-5BA0-71BC-CECD9C3C24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804261"/>
                <a:ext cx="10018713" cy="4712184"/>
              </a:xfrm>
              <a:blipFill>
                <a:blip r:embed="rId2"/>
                <a:stretch>
                  <a:fillRect l="-20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34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0EC8D4-5580-844B-FB8D-DFEA33D5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0040"/>
            <a:ext cx="10018713" cy="1172497"/>
          </a:xfrm>
        </p:spPr>
        <p:txBody>
          <a:bodyPr/>
          <a:lstStyle/>
          <a:p>
            <a:r>
              <a:rPr lang="hu-HU" dirty="0"/>
              <a:t>További tételek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99F6F65-95EA-1FA6-B6B4-390AF7DBB6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70616"/>
                <a:ext cx="10018713" cy="451821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25"/>
                </a:pPr>
                <a:r>
                  <a:rPr lang="hu-HU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MMI12"/>
                    <a:cs typeface="CMMI12"/>
                  </a:rPr>
                  <a:t>Té</a:t>
                </a:r>
                <a:r>
                  <a:rPr lang="hu-HU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tel.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 f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O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14:m>
                  <m:oMath xmlns:m="http://schemas.openxmlformats.org/officeDocument/2006/math">
                    <m:r>
                      <a:rPr lang="hu-H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∃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14:m>
                  <m:oMath xmlns:m="http://schemas.openxmlformats.org/officeDocument/2006/math">
                    <m:r>
                      <a:rPr lang="hu-H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hu-HU" dirty="0">
                    <a:effectLst/>
                    <a:ea typeface="CMMI12"/>
                    <a:cs typeface="MSBM10"/>
                  </a:rPr>
                  <a:t> </a:t>
                </a:r>
                <a:r>
                  <a:rPr lang="hu-HU" dirty="0">
                    <a:effectLst/>
                    <a:ea typeface="CMMI12"/>
                    <a:cs typeface="F78"/>
                  </a:rPr>
                  <a:t>és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∃</a:t>
                </a:r>
                <a:r>
                  <a:rPr lang="en-US" i="1" dirty="0">
                    <a:effectLst/>
                    <a:ea typeface="Calibri" panose="020F0502020204030204" pitchFamily="34" charset="0"/>
                    <a:cs typeface="CMMI12"/>
                  </a:rPr>
                  <a:t>ψ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effectLst/>
                    <a:ea typeface="CMSY10"/>
                    <a:cs typeface="Cambria Math" panose="02040503050406030204" pitchFamily="18" charset="0"/>
                  </a:rPr>
                  <a:t>≺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dirty="0">
                    <a:effectLst/>
                    <a:ea typeface="CMMI12"/>
                    <a:cs typeface="F78"/>
                  </a:rPr>
                  <a:t>, hogy elég nagy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dirty="0">
                    <a:effectLst/>
                    <a:ea typeface="CMMI12"/>
                    <a:cs typeface="F78"/>
                  </a:rPr>
                  <a:t>-</a:t>
                </a:r>
                <a:r>
                  <a:rPr lang="hu-HU" dirty="0" err="1">
                    <a:effectLst/>
                    <a:ea typeface="CMMI12"/>
                    <a:cs typeface="F78"/>
                  </a:rPr>
                  <a:t>ekre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			d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dirty="0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 + </a:t>
                </a:r>
                <a:r>
                  <a:rPr lang="en-US" sz="2400" i="1" dirty="0">
                    <a:effectLst/>
                    <a:ea typeface="Calibri" panose="020F0502020204030204" pitchFamily="34" charset="0"/>
                    <a:cs typeface="CMMI12"/>
                  </a:rPr>
                  <a:t>ψ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CMSY10"/>
                  </a:rPr>
                  <a:t>≥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b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</a:br>
                <a:endParaRPr lang="hu-HU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25"/>
                </a:pPr>
                <a:r>
                  <a:rPr lang="hu-HU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MMI12"/>
                    <a:cs typeface="F48"/>
                  </a:rPr>
                  <a:t>Tétel.</a:t>
                </a:r>
                <a:r>
                  <a:rPr lang="hu-HU" dirty="0">
                    <a:effectLst/>
                    <a:ea typeface="CMMI12"/>
                    <a:cs typeface="F48"/>
                  </a:rPr>
                  <a:t>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R12"/>
                  </a:rPr>
                  <a:t>Ω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14:m>
                  <m:oMath xmlns:m="http://schemas.openxmlformats.org/officeDocument/2006/math">
                    <m:r>
                      <a:rPr lang="hu-H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hu-HU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∃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c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14:m>
                  <m:oMath xmlns:m="http://schemas.openxmlformats.org/officeDocument/2006/math">
                    <m:r>
                      <a:rPr lang="hu-H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hu-HU" dirty="0">
                    <a:effectLst/>
                    <a:ea typeface="CMMI12"/>
                    <a:cs typeface="MSBM10"/>
                  </a:rPr>
                  <a:t> </a:t>
                </a:r>
                <a:r>
                  <a:rPr lang="hu-HU" dirty="0">
                    <a:effectLst/>
                    <a:ea typeface="CMMI12"/>
                    <a:cs typeface="F78"/>
                  </a:rPr>
                  <a:t>és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∃</a:t>
                </a:r>
                <a:r>
                  <a:rPr lang="en-US" i="1" dirty="0">
                    <a:effectLst/>
                    <a:ea typeface="Calibri" panose="020F0502020204030204" pitchFamily="34" charset="0"/>
                    <a:cs typeface="CMMI12"/>
                  </a:rPr>
                  <a:t>φ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effectLst/>
                    <a:ea typeface="CMSY10"/>
                    <a:cs typeface="Cambria Math" panose="02040503050406030204" pitchFamily="18" charset="0"/>
                  </a:rPr>
                  <a:t>≺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dirty="0">
                    <a:effectLst/>
                    <a:ea typeface="CMMI12"/>
                    <a:cs typeface="F78"/>
                  </a:rPr>
                  <a:t>, hogy elég nagy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dirty="0">
                    <a:effectLst/>
                    <a:ea typeface="CMMI12"/>
                    <a:cs typeface="F78"/>
                  </a:rPr>
                  <a:t>-</a:t>
                </a:r>
                <a:r>
                  <a:rPr lang="hu-HU" dirty="0" err="1">
                    <a:effectLst/>
                    <a:ea typeface="CMMI12"/>
                    <a:cs typeface="F78"/>
                  </a:rPr>
                  <a:t>ekre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			c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dirty="0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 + </a:t>
                </a:r>
                <a:r>
                  <a:rPr lang="en-US" sz="2400" i="1" dirty="0">
                    <a:effectLst/>
                    <a:ea typeface="Calibri" panose="020F0502020204030204" pitchFamily="34" charset="0"/>
                    <a:cs typeface="CMMI12"/>
                  </a:rPr>
                  <a:t>φ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CMSY10"/>
                  </a:rPr>
                  <a:t>≤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b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</a:br>
                <a:endParaRPr lang="hu-HU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25"/>
                </a:pPr>
                <a:r>
                  <a:rPr lang="hu-HU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MMI12"/>
                    <a:cs typeface="F48"/>
                  </a:rPr>
                  <a:t>Tétel.</a:t>
                </a:r>
                <a:r>
                  <a:rPr lang="hu-HU" dirty="0">
                    <a:effectLst/>
                    <a:ea typeface="CMMI12"/>
                    <a:cs typeface="F48"/>
                  </a:rPr>
                  <a:t>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14:m>
                  <m:oMath xmlns:m="http://schemas.openxmlformats.org/officeDocument/2006/math">
                    <m:r>
                      <a:rPr lang="hu-H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hu-HU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∃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c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14:m>
                  <m:oMath xmlns:m="http://schemas.openxmlformats.org/officeDocument/2006/math">
                    <m:r>
                      <a:rPr lang="hu-H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hu-HU" dirty="0">
                    <a:effectLst/>
                    <a:ea typeface="CMMI12"/>
                    <a:cs typeface="MSBM10"/>
                  </a:rPr>
                  <a:t> </a:t>
                </a:r>
                <a:r>
                  <a:rPr lang="hu-HU" dirty="0">
                    <a:effectLst/>
                    <a:ea typeface="CMMI12"/>
                    <a:cs typeface="F78"/>
                  </a:rPr>
                  <a:t>és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∃</a:t>
                </a:r>
                <a:r>
                  <a:rPr lang="en-US" i="1" dirty="0">
                    <a:effectLst/>
                    <a:ea typeface="Calibri" panose="020F0502020204030204" pitchFamily="34" charset="0"/>
                    <a:cs typeface="CMMI12"/>
                  </a:rPr>
                  <a:t>φ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en-US" i="1" dirty="0">
                    <a:effectLst/>
                    <a:ea typeface="Calibri" panose="020F0502020204030204" pitchFamily="34" charset="0"/>
                    <a:cs typeface="CMMI12"/>
                  </a:rPr>
                  <a:t>ψ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effectLst/>
                    <a:ea typeface="CMSY10"/>
                    <a:cs typeface="Cambria Math" panose="02040503050406030204" pitchFamily="18" charset="0"/>
                  </a:rPr>
                  <a:t>≺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dirty="0">
                    <a:effectLst/>
                    <a:ea typeface="CMMI12"/>
                    <a:cs typeface="F78"/>
                  </a:rPr>
                  <a:t>, hogy elég nagy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dirty="0">
                    <a:effectLst/>
                    <a:ea typeface="CMMI12"/>
                    <a:cs typeface="F78"/>
                  </a:rPr>
                  <a:t>-</a:t>
                </a:r>
                <a:r>
                  <a:rPr lang="hu-HU" dirty="0" err="1">
                    <a:effectLst/>
                    <a:ea typeface="CMMI12"/>
                    <a:cs typeface="F78"/>
                  </a:rPr>
                  <a:t>ekre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			c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dirty="0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 + </a:t>
                </a:r>
                <a:r>
                  <a:rPr lang="en-US" sz="2400" i="1" dirty="0">
                    <a:effectLst/>
                    <a:ea typeface="Calibri" panose="020F0502020204030204" pitchFamily="34" charset="0"/>
                    <a:cs typeface="CMMI12"/>
                  </a:rPr>
                  <a:t>φ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CMSY10"/>
                  </a:rPr>
                  <a:t>≤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CMSY10"/>
                  </a:rPr>
                  <a:t>≤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dirty="0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 + </a:t>
                </a:r>
                <a:r>
                  <a:rPr lang="en-US" sz="2400" i="1" dirty="0">
                    <a:effectLst/>
                    <a:ea typeface="Calibri" panose="020F0502020204030204" pitchFamily="34" charset="0"/>
                    <a:cs typeface="CMMI12"/>
                  </a:rPr>
                  <a:t>ψ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endParaRPr lang="hu-HU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99F6F65-95EA-1FA6-B6B4-390AF7DBB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70616"/>
                <a:ext cx="10018713" cy="4518211"/>
              </a:xfrm>
              <a:blipFill>
                <a:blip r:embed="rId2"/>
                <a:stretch>
                  <a:fillRect l="-1764" t="-620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26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>
                <a:extLst>
                  <a:ext uri="{FF2B5EF4-FFF2-40B4-BE49-F238E27FC236}">
                    <a16:creationId xmlns:a16="http://schemas.microsoft.com/office/drawing/2014/main" id="{2BBD4141-9B7A-E035-6661-3924C19C5F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84311" y="518652"/>
                <a:ext cx="10018713" cy="9660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hu-HU" dirty="0"/>
                  <a:t> ×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hu-HU" dirty="0"/>
                  <a:t> értelmezési tartományú függvények</a:t>
                </a:r>
              </a:p>
            </p:txBody>
          </p:sp>
        </mc:Choice>
        <mc:Fallback xmlns="">
          <p:sp>
            <p:nvSpPr>
              <p:cNvPr id="2" name="Cím 1">
                <a:extLst>
                  <a:ext uri="{FF2B5EF4-FFF2-40B4-BE49-F238E27FC236}">
                    <a16:creationId xmlns:a16="http://schemas.microsoft.com/office/drawing/2014/main" id="{2BBD4141-9B7A-E035-6661-3924C19C5F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84311" y="518652"/>
                <a:ext cx="10018713" cy="966019"/>
              </a:xfrm>
              <a:blipFill>
                <a:blip r:embed="rId2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0300835-0375-EE37-5C74-BA06216D9E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1339847"/>
                <a:ext cx="10137419" cy="5211097"/>
              </a:xfrm>
            </p:spPr>
            <p:txBody>
              <a:bodyPr>
                <a:norm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28"/>
                  <a:tabLst>
                    <a:tab pos="457200" algn="l"/>
                  </a:tabLst>
                </a:pPr>
                <a:r>
                  <a:rPr lang="hu-HU" b="1" dirty="0"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:r>
                  <a:rPr lang="hu-HU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48"/>
                  </a:rPr>
                  <a:t>Definíció.</a:t>
                </a:r>
                <a:r>
                  <a:rPr lang="hu-HU" dirty="0"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: </a:t>
                </a:r>
                <a14:m>
                  <m:oMath xmlns:m="http://schemas.openxmlformats.org/officeDocument/2006/math">
                    <m:r>
                      <a:rPr lang="hu-H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hu-HU" dirty="0">
                    <a:effectLst/>
                    <a:ea typeface="Calibri" panose="020F0502020204030204" pitchFamily="34" charset="0"/>
                    <a:cs typeface="MSBM10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× </a:t>
                </a:r>
                <a14:m>
                  <m:oMath xmlns:m="http://schemas.openxmlformats.org/officeDocument/2006/math">
                    <m:r>
                      <a:rPr lang="hu-H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hu-HU" dirty="0">
                    <a:effectLst/>
                    <a:ea typeface="Calibri" panose="020F0502020204030204" pitchFamily="34" charset="0"/>
                    <a:cs typeface="MSBM10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→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hu-HU" dirty="0">
                    <a:effectLst/>
                    <a:ea typeface="Calibri" panose="020F0502020204030204" pitchFamily="34" charset="0"/>
                    <a:cs typeface="MSBM10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függvény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78"/>
                  </a:rPr>
                  <a:t>AP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, ha elég nagy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és elég nagy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értékekre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dirty="0" err="1">
                    <a:effectLst/>
                    <a:ea typeface="Calibri" panose="020F0502020204030204" pitchFamily="34" charset="0"/>
                    <a:cs typeface="CMMI12"/>
                  </a:rPr>
                  <a:t>n,m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&gt; 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0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.</a:t>
                </a:r>
                <a:br>
                  <a:rPr lang="hu-HU" dirty="0">
                    <a:effectLst/>
                    <a:ea typeface="Calibri" panose="020F0502020204030204" pitchFamily="34" charset="0"/>
                    <a:cs typeface="F78"/>
                  </a:rPr>
                </a:br>
                <a:endParaRPr lang="hu-HU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28"/>
                  <a:tabLst>
                    <a:tab pos="457200" algn="l"/>
                  </a:tabLst>
                </a:pPr>
                <a:r>
                  <a:rPr lang="hu-HU" b="1" dirty="0"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:r>
                  <a:rPr lang="hu-HU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48"/>
                  </a:rPr>
                  <a:t>Megjegyzés.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A továbbiakban az egyszerűség kedvéért feltesszük, hogy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f, g, h 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: </a:t>
                </a:r>
                <a14:m>
                  <m:oMath xmlns:m="http://schemas.openxmlformats.org/officeDocument/2006/math">
                    <m:r>
                      <a:rPr lang="hu-H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hu-HU" dirty="0">
                    <a:effectLst/>
                    <a:ea typeface="Calibri" panose="020F0502020204030204" pitchFamily="34" charset="0"/>
                    <a:cs typeface="MSBM10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× </a:t>
                </a:r>
                <a14:m>
                  <m:oMath xmlns:m="http://schemas.openxmlformats.org/officeDocument/2006/math">
                    <m:r>
                      <a:rPr lang="hu-H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hu-HU" dirty="0">
                    <a:effectLst/>
                    <a:ea typeface="Calibri" panose="020F0502020204030204" pitchFamily="34" charset="0"/>
                    <a:cs typeface="MSBM10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→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hu-HU" dirty="0">
                    <a:effectLst/>
                    <a:ea typeface="Calibri" panose="020F0502020204030204" pitchFamily="34" charset="0"/>
                    <a:cs typeface="MSBM10"/>
                  </a:rPr>
                  <a:t>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78"/>
                  </a:rPr>
                  <a:t>AP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 függvényeket jelölnek.</a:t>
                </a:r>
                <a:br>
                  <a:rPr lang="hu-HU" dirty="0">
                    <a:effectLst/>
                    <a:ea typeface="Calibri" panose="020F0502020204030204" pitchFamily="34" charset="0"/>
                    <a:cs typeface="F78"/>
                  </a:rPr>
                </a:br>
                <a:endParaRPr lang="hu-HU" dirty="0">
                  <a:effectLst/>
                  <a:ea typeface="Calibri" panose="020F0502020204030204" pitchFamily="34" charset="0"/>
                  <a:cs typeface="F78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28"/>
                  <a:tabLst>
                    <a:tab pos="457200" algn="l"/>
                  </a:tabLst>
                </a:pPr>
                <a:r>
                  <a:rPr lang="hu-HU" b="1" dirty="0"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:r>
                  <a:rPr lang="hu-HU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48"/>
                  </a:rPr>
                  <a:t>Definíció.</a:t>
                </a:r>
                <a:r>
                  <a:rPr lang="hu-HU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O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SY10"/>
                  </a:rPr>
                  <a:t>{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SY10"/>
                  </a:rPr>
                  <a:t>|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∃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14:m>
                  <m:oMath xmlns:m="http://schemas.openxmlformats.org/officeDocument/2006/math">
                    <m:r>
                      <a:rPr lang="hu-H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, hogy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dirty="0" err="1">
                    <a:effectLst/>
                    <a:ea typeface="Calibri" panose="020F0502020204030204" pitchFamily="34" charset="0"/>
                    <a:cs typeface="CMMI12"/>
                  </a:rPr>
                  <a:t>n,m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≤ </a:t>
                </a:r>
                <a:r>
                  <a:rPr lang="hu-HU" i="1" dirty="0" err="1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dirty="0" err="1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i="1" dirty="0" err="1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dirty="0" err="1">
                    <a:effectLst/>
                    <a:ea typeface="Calibri" panose="020F0502020204030204" pitchFamily="34" charset="0"/>
                    <a:cs typeface="CMMI12"/>
                  </a:rPr>
                  <a:t>n,m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, tetszőleges elég nagy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és elég nagy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értékekre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SY10"/>
                  </a:rPr>
                  <a:t>}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0300835-0375-EE37-5C74-BA06216D9E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1339847"/>
                <a:ext cx="10137419" cy="5211097"/>
              </a:xfrm>
              <a:blipFill>
                <a:blip r:embed="rId3"/>
                <a:stretch>
                  <a:fillRect l="-1744" r="-36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771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C6A30-C386-6BE2-0E14-8E563A2E7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>
                <a:extLst>
                  <a:ext uri="{FF2B5EF4-FFF2-40B4-BE49-F238E27FC236}">
                    <a16:creationId xmlns:a16="http://schemas.microsoft.com/office/drawing/2014/main" id="{F576F40E-642F-63D0-419F-203E56E154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84311" y="518652"/>
                <a:ext cx="10018713" cy="9660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hu-HU" dirty="0"/>
                  <a:t> ×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hu-HU" dirty="0"/>
                  <a:t> értelmezési tartományú függvények</a:t>
                </a:r>
              </a:p>
            </p:txBody>
          </p:sp>
        </mc:Choice>
        <mc:Fallback xmlns="">
          <p:sp>
            <p:nvSpPr>
              <p:cNvPr id="2" name="Cím 1">
                <a:extLst>
                  <a:ext uri="{FF2B5EF4-FFF2-40B4-BE49-F238E27FC236}">
                    <a16:creationId xmlns:a16="http://schemas.microsoft.com/office/drawing/2014/main" id="{F576F40E-642F-63D0-419F-203E56E15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84311" y="518652"/>
                <a:ext cx="10018713" cy="966019"/>
              </a:xfrm>
              <a:blipFill>
                <a:blip r:embed="rId2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2C104B0-FAAF-41CE-D264-2FCD4723C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1339847"/>
                <a:ext cx="10137419" cy="5211097"/>
              </a:xfrm>
            </p:spPr>
            <p:txBody>
              <a:bodyPr>
                <a:normAutofit/>
              </a:bodyPr>
              <a:lstStyle/>
              <a:p>
                <a:pPr marL="457200" lvl="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31"/>
                  <a:tabLst>
                    <a:tab pos="457200" algn="l"/>
                  </a:tabLst>
                </a:pPr>
                <a:r>
                  <a:rPr lang="hu-HU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48"/>
                  </a:rPr>
                  <a:t>Definíció.</a:t>
                </a:r>
                <a:r>
                  <a:rPr lang="hu-HU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R12"/>
                  </a:rPr>
                  <a:t>Ω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SY10"/>
                  </a:rPr>
                  <a:t>{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SY10"/>
                  </a:rPr>
                  <a:t>|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∃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c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14:m>
                  <m:oMath xmlns:m="http://schemas.openxmlformats.org/officeDocument/2006/math">
                    <m:r>
                      <a:rPr lang="hu-H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, hogy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dirty="0" err="1">
                    <a:effectLst/>
                    <a:ea typeface="Calibri" panose="020F0502020204030204" pitchFamily="34" charset="0"/>
                    <a:cs typeface="CMMI12"/>
                  </a:rPr>
                  <a:t>n,m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≥ </a:t>
                </a:r>
                <a:r>
                  <a:rPr lang="hu-HU" i="1" dirty="0" err="1">
                    <a:effectLst/>
                    <a:ea typeface="Calibri" panose="020F0502020204030204" pitchFamily="34" charset="0"/>
                    <a:cs typeface="CMMI12"/>
                  </a:rPr>
                  <a:t>c</a:t>
                </a:r>
                <a:r>
                  <a:rPr lang="hu-HU" i="1" dirty="0" err="1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i="1" dirty="0" err="1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dirty="0" err="1">
                    <a:effectLst/>
                    <a:ea typeface="Calibri" panose="020F0502020204030204" pitchFamily="34" charset="0"/>
                    <a:cs typeface="CMMI12"/>
                  </a:rPr>
                  <a:t>n,m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, tetszőleges elég nagy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és elég nagy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értékekre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SY10"/>
                  </a:rPr>
                  <a:t>}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.</a:t>
                </a:r>
                <a:br>
                  <a:rPr lang="hu-HU" dirty="0">
                    <a:effectLst/>
                    <a:ea typeface="Calibri" panose="020F0502020204030204" pitchFamily="34" charset="0"/>
                    <a:cs typeface="F78"/>
                  </a:rPr>
                </a:br>
                <a:endParaRPr lang="hu-HU" dirty="0">
                  <a:effectLst/>
                  <a:ea typeface="Calibri" panose="020F0502020204030204" pitchFamily="34" charset="0"/>
                  <a:cs typeface="F78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31"/>
                  <a:tabLst>
                    <a:tab pos="457200" algn="l"/>
                  </a:tabLst>
                </a:pPr>
                <a:r>
                  <a:rPr lang="hu-HU" b="1" dirty="0"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:r>
                  <a:rPr lang="hu-HU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48"/>
                  </a:rPr>
                  <a:t>Definíció.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SY10"/>
                  </a:rPr>
                  <a:t>{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SY10"/>
                  </a:rPr>
                  <a:t>|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∃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c, d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14:m>
                  <m:oMath xmlns:m="http://schemas.openxmlformats.org/officeDocument/2006/math">
                    <m:r>
                      <a:rPr lang="hu-H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, hogy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c </a:t>
                </a:r>
                <a:r>
                  <a:rPr lang="hu-HU" i="1" dirty="0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dirty="0" err="1">
                    <a:effectLst/>
                    <a:ea typeface="Calibri" panose="020F0502020204030204" pitchFamily="34" charset="0"/>
                    <a:cs typeface="CMMI12"/>
                  </a:rPr>
                  <a:t>n,m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≤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dirty="0" err="1">
                    <a:effectLst/>
                    <a:ea typeface="Calibri" panose="020F0502020204030204" pitchFamily="34" charset="0"/>
                    <a:cs typeface="CMMI12"/>
                  </a:rPr>
                  <a:t>n,m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≤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dirty="0" err="1">
                    <a:effectLst/>
                    <a:ea typeface="Calibri" panose="020F0502020204030204" pitchFamily="34" charset="0"/>
                    <a:cs typeface="CMMI12"/>
                  </a:rPr>
                  <a:t>n,m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, tetszőleges elég nagy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és elég nagy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értékekre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SY10"/>
                  </a:rPr>
                  <a:t>}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.</a:t>
                </a:r>
                <a:br>
                  <a:rPr lang="hu-HU" dirty="0">
                    <a:effectLst/>
                    <a:ea typeface="Calibri" panose="020F0502020204030204" pitchFamily="34" charset="0"/>
                    <a:cs typeface="F78"/>
                  </a:rPr>
                </a:br>
                <a:endParaRPr lang="hu-HU" dirty="0">
                  <a:effectLst/>
                  <a:ea typeface="Calibri" panose="020F0502020204030204" pitchFamily="34" charset="0"/>
                  <a:cs typeface="F78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31"/>
                  <a:tabLst>
                    <a:tab pos="457200" algn="l"/>
                  </a:tabLst>
                </a:pPr>
                <a:r>
                  <a:rPr lang="hu-HU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48"/>
                  </a:rPr>
                  <a:t>Megjegyzés.</a:t>
                </a:r>
                <a:r>
                  <a:rPr lang="hu-HU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A korábban a természetes számokon értelmezett függvényekre vonatkozó tételek az itt </a:t>
                </a:r>
                <a:r>
                  <a:rPr lang="hu-HU" dirty="0" err="1">
                    <a:effectLst/>
                    <a:ea typeface="Calibri" panose="020F0502020204030204" pitchFamily="34" charset="0"/>
                    <a:cs typeface="F78"/>
                  </a:rPr>
                  <a:t>tárgyaltakra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 természetes módon általánosíthatók.</a:t>
                </a:r>
                <a:endParaRPr lang="hu-HU" sz="28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2C104B0-FAAF-41CE-D264-2FCD4723C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1339847"/>
                <a:ext cx="10137419" cy="5211097"/>
              </a:xfrm>
              <a:blipFill>
                <a:blip r:embed="rId3"/>
                <a:stretch>
                  <a:fillRect l="-1744" r="-7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39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3E27B-C0D2-687C-91E9-AA51A453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08370"/>
          </a:xfrm>
        </p:spPr>
        <p:txBody>
          <a:bodyPr/>
          <a:lstStyle/>
          <a:p>
            <a:r>
              <a:rPr lang="hu-HU" dirty="0"/>
              <a:t>Ellenőrző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53D2E-D2FA-577A-E1F7-B012A9D7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94171"/>
            <a:ext cx="10188881" cy="417802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Tegyük fel, hogy </a:t>
            </a:r>
            <a:r>
              <a:rPr lang="hu-HU" i="1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f</a:t>
            </a: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 : ℕ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→</a:t>
            </a: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ℝ, aszimptotikusan nemnegatív függvény! </a:t>
            </a:r>
            <a:b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</a:b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Adja meg az O(</a:t>
            </a:r>
            <a:r>
              <a:rPr lang="hu-HU" i="1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f</a:t>
            </a: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), az 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(</a:t>
            </a:r>
            <a:r>
              <a:rPr lang="hu-HU" i="1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f</a:t>
            </a: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) és a 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(</a:t>
            </a:r>
            <a:r>
              <a:rPr lang="hu-HU" i="1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f</a:t>
            </a: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) függvényhalmazok definícióját!</a:t>
            </a:r>
            <a:endParaRPr lang="hu-HU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Milyen alapvető összefüggést ismer az O(</a:t>
            </a:r>
            <a:r>
              <a:rPr lang="hu-HU" i="1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f</a:t>
            </a: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), az Ω(</a:t>
            </a:r>
            <a:r>
              <a:rPr lang="hu-HU" i="1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g</a:t>
            </a: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) és a Θ(</a:t>
            </a:r>
            <a:r>
              <a:rPr lang="hu-HU" i="1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f</a:t>
            </a: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) függvényhalmazok között?</a:t>
            </a:r>
            <a:endParaRPr lang="hu-HU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Igaz-e, hogy (5</a:t>
            </a:r>
            <a:r>
              <a:rPr lang="hu-HU" i="1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n</a:t>
            </a: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 + 1)(2</a:t>
            </a:r>
            <a:r>
              <a:rPr lang="hu-HU" i="1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n</a:t>
            </a: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-3) ∈ Θ(</a:t>
            </a:r>
            <a:r>
              <a:rPr lang="hu-HU" i="1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n</a:t>
            </a:r>
            <a:r>
              <a:rPr lang="hu-HU" kern="100" baseline="300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2</a:t>
            </a: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)? Miért?</a:t>
            </a:r>
            <a:endParaRPr lang="hu-HU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Igaz-e, hogy 2</a:t>
            </a:r>
            <a:r>
              <a:rPr lang="hu-HU" i="1" kern="100" baseline="300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n</a:t>
            </a: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 ∈ O(</a:t>
            </a:r>
            <a:r>
              <a:rPr lang="hu-HU" i="1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n</a:t>
            </a: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!)? Miért?</a:t>
            </a:r>
            <a:endParaRPr lang="hu-HU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Igaz-e, hogy 2</a:t>
            </a:r>
            <a:r>
              <a:rPr lang="hu-HU" i="1" kern="100" baseline="300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n</a:t>
            </a: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 ∈ Ω (</a:t>
            </a:r>
            <a:r>
              <a:rPr lang="hu-HU" i="1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n</a:t>
            </a:r>
            <a:r>
              <a:rPr lang="hu-HU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!)? Miért?</a:t>
            </a:r>
            <a:endParaRPr lang="hu-HU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0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C017D3-A758-BC5D-7942-DE0D2BB4F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097D9F16-48B6-2FD6-B3A4-EF0F57C6F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32">
            <a:extLst>
              <a:ext uri="{FF2B5EF4-FFF2-40B4-BE49-F238E27FC236}">
                <a16:creationId xmlns:a16="http://schemas.microsoft.com/office/drawing/2014/main" id="{DA70347C-44EA-2DE8-D493-442B59115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34">
            <a:extLst>
              <a:ext uri="{FF2B5EF4-FFF2-40B4-BE49-F238E27FC236}">
                <a16:creationId xmlns:a16="http://schemas.microsoft.com/office/drawing/2014/main" id="{E92FD39F-0D25-9C31-0951-DC9277ED4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8B8FF562-EC43-8D7F-72A9-41FB8EA38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EC45C1D3-03AD-1810-BA1B-AE793C8DE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DDA969F7-7849-951D-5E57-6663D700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523D8A5F-0020-E7F1-4E40-EF1309E98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CC133CBD-7148-B21F-7A48-85465E340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0B11B3E2-4BBB-5C1E-395D-A45BD4D19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24EC071B-9C60-657C-063A-55493E6A8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8790" y="943536"/>
            <a:ext cx="6698127" cy="3842570"/>
          </a:xfrm>
        </p:spPr>
        <p:txBody>
          <a:bodyPr anchor="ctr">
            <a:normAutofit/>
          </a:bodyPr>
          <a:lstStyle/>
          <a:p>
            <a:r>
              <a:rPr lang="hu-HU" b="1"/>
              <a:t>Köszönöm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5F49F578-BED4-D443-9240-2A7DC740B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0990" y="4019759"/>
            <a:ext cx="2531516" cy="905288"/>
          </a:xfrm>
        </p:spPr>
        <p:txBody>
          <a:bodyPr anchor="ctr">
            <a:normAutofit fontScale="92500"/>
          </a:bodyPr>
          <a:lstStyle/>
          <a:p>
            <a:r>
              <a:rPr lang="hu-HU" sz="3200" b="1">
                <a:solidFill>
                  <a:srgbClr val="C00000"/>
                </a:solidFill>
              </a:rPr>
              <a:t>Pusztai Kinga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CD493CD7-619B-7B87-F109-D96B2BB3380A}"/>
              </a:ext>
            </a:extLst>
          </p:cNvPr>
          <p:cNvSpPr txBox="1"/>
          <p:nvPr/>
        </p:nvSpPr>
        <p:spPr>
          <a:xfrm>
            <a:off x="5050431" y="5147015"/>
            <a:ext cx="66981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2000" dirty="0"/>
              <a:t>A bemutató Ásványi Tibor: </a:t>
            </a:r>
            <a:r>
              <a:rPr lang="hu-HU" sz="2000" b="0" i="0" u="none" strike="noStrike" baseline="0" dirty="0">
                <a:latin typeface="F30"/>
              </a:rPr>
              <a:t>Algoritmusok és adatszerkezetek I.</a:t>
            </a:r>
          </a:p>
          <a:p>
            <a:pPr algn="r"/>
            <a:r>
              <a:rPr lang="hu-HU" sz="2000" b="0" i="0" u="none" strike="noStrike" baseline="0" dirty="0">
                <a:latin typeface="F30"/>
              </a:rPr>
              <a:t>Előadásjegyzete alapján készült.</a:t>
            </a:r>
          </a:p>
          <a:p>
            <a:pPr algn="r"/>
            <a:r>
              <a:rPr lang="hu-HU" sz="2000" dirty="0">
                <a:latin typeface="F30"/>
              </a:rPr>
              <a:t>A képek forrása:</a:t>
            </a:r>
            <a:endParaRPr lang="hu-HU" sz="1000" dirty="0">
              <a:latin typeface="F30"/>
            </a:endParaRPr>
          </a:p>
          <a:p>
            <a:pPr algn="r"/>
            <a:r>
              <a:rPr lang="hu-HU" sz="1400" dirty="0"/>
              <a:t>http://tamop412.elte.hu/tananyagok/algoritmusok/lecke2_lap1.html#hiv7</a:t>
            </a:r>
          </a:p>
        </p:txBody>
      </p:sp>
    </p:spTree>
    <p:extLst>
      <p:ext uri="{BB962C8B-B14F-4D97-AF65-F5344CB8AC3E}">
        <p14:creationId xmlns:p14="http://schemas.microsoft.com/office/powerpoint/2010/main" val="265770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9D3EA-F9B1-EC19-F030-539CC896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2" y="322274"/>
            <a:ext cx="10018713" cy="731274"/>
          </a:xfrm>
        </p:spPr>
        <p:txBody>
          <a:bodyPr/>
          <a:lstStyle/>
          <a:p>
            <a:r>
              <a:rPr lang="hu-HU"/>
              <a:t>Tartalom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995C4C9-8308-6EBF-95DE-5E0256419B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97496" y="1560911"/>
                <a:ext cx="10018713" cy="5078896"/>
              </a:xfrm>
            </p:spPr>
            <p:txBody>
              <a:bodyPr anchor="ctr">
                <a:normAutofit/>
              </a:bodyPr>
              <a:lstStyle/>
              <a:p>
                <a:r>
                  <a:rPr lang="hu-HU" dirty="0">
                    <a:hlinkClick r:id="rId2" action="ppaction://hlinksldjump"/>
                  </a:rPr>
                  <a:t>Függvények aszimptotikus viselkedése</a:t>
                </a:r>
              </a:p>
              <a:p>
                <a:r>
                  <a:rPr lang="hu-HU" dirty="0">
                    <a:hlinkClick r:id="rId3" action="ppaction://hlinksldjump"/>
                  </a:rPr>
                  <a:t>Aszimptotikus korlátok</a:t>
                </a:r>
                <a:endParaRPr lang="hu-HU" dirty="0"/>
              </a:p>
              <a:p>
                <a:r>
                  <a:rPr lang="hu-HU" dirty="0">
                    <a:hlinkClick r:id="rId4" action="ppaction://hlinksldjump"/>
                  </a:rPr>
                  <a:t>Függvények aszimptotikus összehasonlítása</a:t>
                </a:r>
                <a:endParaRPr lang="hu-HU" dirty="0"/>
              </a:p>
              <a:p>
                <a:r>
                  <a:rPr lang="hu-HU" dirty="0">
                    <a:hlinkClick r:id="rId5" action="ppaction://hlinksldjump"/>
                  </a:rPr>
                  <a:t>A </a:t>
                </a:r>
                <a:r>
                  <a:rPr lang="hu-HU" sz="1100" dirty="0">
                    <a:effectLst/>
                    <a:latin typeface="F78"/>
                    <a:ea typeface="Calibri" panose="020F0502020204030204" pitchFamily="34" charset="0"/>
                    <a:cs typeface="F78"/>
                    <a:hlinkClick r:id="rId5" action="ppaction://hlinksldjump"/>
                  </a:rPr>
                  <a:t> </a:t>
                </a:r>
                <a:r>
                  <a:rPr lang="hu-HU" dirty="0">
                    <a:hlinkClick r:id="rId5" action="ppaction://hlinksldjump"/>
                  </a:rPr>
                  <a:t>függvényosztályok kapcsolata</a:t>
                </a:r>
                <a:endParaRPr lang="hu-HU" dirty="0"/>
              </a:p>
              <a:p>
                <a:r>
                  <a:rPr lang="hu-HU" dirty="0">
                    <a:hlinkClick r:id="rId6" action="ppaction://hlinksldjump"/>
                  </a:rPr>
                  <a:t>A </a:t>
                </a:r>
                <a:r>
                  <a:rPr lang="hu-HU" sz="1100" dirty="0">
                    <a:effectLst/>
                    <a:latin typeface="F78"/>
                    <a:ea typeface="Calibri" panose="020F0502020204030204" pitchFamily="34" charset="0"/>
                    <a:cs typeface="F78"/>
                    <a:hlinkClick r:id="rId6" action="ppaction://hlinksldjump"/>
                  </a:rPr>
                  <a:t> </a:t>
                </a:r>
                <a:r>
                  <a:rPr lang="hu-HU" dirty="0">
                    <a:hlinkClick r:id="rId6" action="ppaction://hlinksldjump"/>
                  </a:rPr>
                  <a:t>függvényosztályok tulajdonságai</a:t>
                </a:r>
                <a:endParaRPr lang="hu-HU" dirty="0"/>
              </a:p>
              <a:p>
                <a:r>
                  <a:rPr lang="hu-HU" dirty="0">
                    <a:hlinkClick r:id="rId7" action="ppaction://hlinksldjump"/>
                  </a:rPr>
                  <a:t>A függvények aszimptotikus viszonya</a:t>
                </a:r>
                <a:endParaRPr lang="hu-HU" dirty="0"/>
              </a:p>
              <a:p>
                <a:r>
                  <a:rPr lang="hu-HU" dirty="0" err="1">
                    <a:hlinkClick r:id="rId8" action="ppaction://hlinksldjump"/>
                  </a:rPr>
                  <a:t>L’Hospital</a:t>
                </a:r>
                <a:r>
                  <a:rPr lang="hu-HU" dirty="0">
                    <a:hlinkClick r:id="rId8" action="ppaction://hlinksldjump"/>
                  </a:rPr>
                  <a:t> szabály és következménye</a:t>
                </a:r>
                <a:endParaRPr lang="hu-HU" dirty="0"/>
              </a:p>
              <a:p>
                <a:r>
                  <a:rPr lang="hu-HU" dirty="0">
                    <a:hlinkClick r:id="rId9" action="ppaction://hlinksldjump"/>
                  </a:rPr>
                  <a:t>További tételek</a:t>
                </a:r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  <a:hlinkClick r:id="rId10" action="ppaction://hlinksldjump"/>
                      </a:rPr>
                      <m:t>ℕ</m:t>
                    </m:r>
                  </m:oMath>
                </a14:m>
                <a:r>
                  <a:rPr lang="hu-HU" dirty="0">
                    <a:hlinkClick r:id="rId10" action="ppaction://hlinksldjump"/>
                  </a:rPr>
                  <a:t> × 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  <a:hlinkClick r:id="rId10" action="ppaction://hlinksldjump"/>
                      </a:rPr>
                      <m:t>ℕ</m:t>
                    </m:r>
                  </m:oMath>
                </a14:m>
                <a:r>
                  <a:rPr lang="hu-HU" dirty="0">
                    <a:hlinkClick r:id="rId10" action="ppaction://hlinksldjump"/>
                  </a:rPr>
                  <a:t> értelmezési tartományú függvények</a:t>
                </a:r>
                <a:endParaRPr lang="hu-HU" dirty="0"/>
              </a:p>
              <a:p>
                <a:endParaRPr lang="hu-HU" dirty="0">
                  <a:hlinkClick r:id="" action="ppaction://noaction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995C4C9-8308-6EBF-95DE-5E0256419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7496" y="1560911"/>
                <a:ext cx="10018713" cy="5078896"/>
              </a:xfrm>
              <a:blipFill>
                <a:blip r:embed="rId11"/>
                <a:stretch>
                  <a:fillRect l="-1521" t="-384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58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D853287D-AE6B-D6CF-3C68-8A23BF2D243C}"/>
              </a:ext>
            </a:extLst>
          </p:cNvPr>
          <p:cNvSpPr/>
          <p:nvPr/>
        </p:nvSpPr>
        <p:spPr>
          <a:xfrm>
            <a:off x="7981940" y="3098202"/>
            <a:ext cx="4210059" cy="3442447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5F6347B-9EDD-E43C-E95E-69D6A352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900" y="218929"/>
            <a:ext cx="10018713" cy="975049"/>
          </a:xfrm>
        </p:spPr>
        <p:txBody>
          <a:bodyPr/>
          <a:lstStyle/>
          <a:p>
            <a:r>
              <a:rPr lang="hu-HU" dirty="0"/>
              <a:t>Függvények aszimptotikus viselkedése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1056AA4-DE74-A2BB-0083-182B77143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7900" y="1359913"/>
                <a:ext cx="10347860" cy="1474727"/>
              </a:xfrm>
            </p:spPr>
            <p:txBody>
              <a:bodyPr>
                <a:no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hu-HU" sz="22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</a:rPr>
                  <a:t>Definíció</a:t>
                </a:r>
                <a:r>
                  <a:rPr lang="hu-HU" sz="2200" b="1" i="0" u="none" strike="noStrike" baseline="0" dirty="0">
                    <a:solidFill>
                      <a:srgbClr val="C00000"/>
                    </a:solidFill>
                  </a:rPr>
                  <a:t>.</a:t>
                </a:r>
                <a:r>
                  <a:rPr lang="hu-HU" sz="2200" b="0" i="0" u="none" strike="noStrike" baseline="0" dirty="0"/>
                  <a:t> Valamely </a:t>
                </a:r>
                <a:r>
                  <a:rPr lang="hu-HU" sz="2200" b="0" i="1" u="none" strike="noStrike" baseline="0" dirty="0"/>
                  <a:t>P(n)</a:t>
                </a:r>
                <a:r>
                  <a:rPr lang="hu-HU" sz="2200" b="0" i="0" u="none" strike="noStrike" baseline="0" dirty="0"/>
                  <a:t> tulajdonság elég nagy </a:t>
                </a:r>
                <a:r>
                  <a:rPr lang="hu-HU" sz="2200" b="0" i="1" u="none" strike="noStrike" baseline="0" dirty="0"/>
                  <a:t>n</a:t>
                </a:r>
                <a:r>
                  <a:rPr lang="hu-HU" sz="2200" b="0" i="0" u="none" strike="noStrike" baseline="0" dirty="0"/>
                  <a:t> -</a:t>
                </a:r>
                <a:r>
                  <a:rPr lang="hu-HU" sz="2200" b="0" i="0" u="none" strike="noStrike" baseline="0" dirty="0" err="1"/>
                  <a:t>ekre</a:t>
                </a:r>
                <a:r>
                  <a:rPr lang="hu-HU" sz="2200" b="0" i="0" u="none" strike="noStrike" baseline="0" dirty="0"/>
                  <a:t> pontosan akkor teljesül, ha ∃</a:t>
                </a:r>
                <a:r>
                  <a:rPr lang="hu-HU" sz="2200" b="0" i="1" u="none" strike="noStrike" baseline="0" dirty="0"/>
                  <a:t>N</a:t>
                </a:r>
                <a:r>
                  <a:rPr lang="hu-HU" sz="2200" b="0" i="0" u="none" strike="noStrike" baseline="0" dirty="0"/>
                  <a:t> ∈ </a:t>
                </a:r>
                <a14:m>
                  <m:oMath xmlns:m="http://schemas.openxmlformats.org/officeDocument/2006/math">
                    <m:r>
                      <a:rPr lang="hu-HU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hu-HU" sz="2200" b="0" i="0" u="none" strike="noStrike" baseline="0" dirty="0"/>
                  <a:t>, hogy ∀</a:t>
                </a:r>
                <a:r>
                  <a:rPr lang="hu-HU" sz="2200" b="0" i="1" u="none" strike="noStrike" baseline="0" dirty="0"/>
                  <a:t>n</a:t>
                </a:r>
                <a:r>
                  <a:rPr lang="hu-HU" sz="2200" b="0" i="0" u="none" strike="noStrike" baseline="0" dirty="0"/>
                  <a:t> ∈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2200" b="0" i="0" u="none" strike="noStrike" baseline="0" dirty="0"/>
                  <a:t>-re </a:t>
                </a:r>
                <a:r>
                  <a:rPr lang="hu-HU" sz="2200" b="0" i="1" u="none" strike="noStrike" baseline="0" dirty="0"/>
                  <a:t>n</a:t>
                </a:r>
                <a:r>
                  <a:rPr lang="hu-HU" sz="2200" b="0" i="0" u="none" strike="noStrike" baseline="0" dirty="0"/>
                  <a:t> ≥ </a:t>
                </a:r>
                <a:r>
                  <a:rPr lang="hu-HU" sz="2200" b="0" i="1" u="none" strike="noStrike" baseline="0" dirty="0"/>
                  <a:t>N</a:t>
                </a:r>
                <a:r>
                  <a:rPr lang="hu-HU" sz="2200" b="0" i="0" u="none" strike="noStrike" baseline="0" dirty="0"/>
                  <a:t> esetén igaz </a:t>
                </a:r>
                <a:r>
                  <a:rPr lang="hu-HU" sz="2200" b="0" i="1" u="none" strike="noStrike" baseline="0" dirty="0"/>
                  <a:t>P(n)</a:t>
                </a:r>
                <a:r>
                  <a:rPr lang="hu-HU" sz="2200" b="0" i="0" u="none" strike="noStrike" baseline="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u-HU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Definíció</a:t>
                </a:r>
                <a:r>
                  <a:rPr lang="hu-HU" sz="2200" b="1" dirty="0">
                    <a:solidFill>
                      <a:srgbClr val="C00000"/>
                    </a:solidFill>
                  </a:rPr>
                  <a:t>.</a:t>
                </a:r>
                <a:r>
                  <a:rPr lang="hu-HU" sz="2200" dirty="0"/>
                  <a:t> Az </a:t>
                </a:r>
                <a:r>
                  <a:rPr lang="hu-HU" sz="2200" i="1" dirty="0"/>
                  <a:t>f</a:t>
                </a:r>
                <a:r>
                  <a:rPr lang="hu-HU" sz="2200" dirty="0"/>
                  <a:t> </a:t>
                </a:r>
                <a:r>
                  <a:rPr lang="hu-HU" sz="2200" b="1" dirty="0"/>
                  <a:t>AP (aszimptotikusan pozitív) függvény</a:t>
                </a:r>
                <a:r>
                  <a:rPr lang="hu-HU" sz="2200" dirty="0"/>
                  <a:t>,</a:t>
                </a:r>
                <a:r>
                  <a:rPr lang="pt-BR" sz="2200" dirty="0"/>
                  <a:t>ha elég nagy </a:t>
                </a:r>
                <a:r>
                  <a:rPr lang="pt-BR" sz="2200" i="1" dirty="0"/>
                  <a:t>n</a:t>
                </a:r>
                <a:r>
                  <a:rPr lang="pt-BR" sz="2200" dirty="0"/>
                  <a:t>-ekre </a:t>
                </a:r>
                <a:r>
                  <a:rPr lang="pt-BR" sz="2200" i="1" dirty="0"/>
                  <a:t>f(n)</a:t>
                </a:r>
                <a:r>
                  <a:rPr lang="pt-BR" sz="2200" dirty="0"/>
                  <a:t> &gt; 0.</a:t>
                </a:r>
                <a:endParaRPr lang="hu-HU" sz="22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1056AA4-DE74-A2BB-0083-182B77143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7900" y="1359913"/>
                <a:ext cx="10347860" cy="1474727"/>
              </a:xfrm>
              <a:blipFill>
                <a:blip r:embed="rId2"/>
                <a:stretch>
                  <a:fillRect l="-1532" t="-5785" r="-295" b="-82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584A45E8-98B2-151D-5CAB-0427208C4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348" y="3715360"/>
            <a:ext cx="3223242" cy="26687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artalom helye 2">
                <a:extLst>
                  <a:ext uri="{FF2B5EF4-FFF2-40B4-BE49-F238E27FC236}">
                    <a16:creationId xmlns:a16="http://schemas.microsoft.com/office/drawing/2014/main" id="{CE0C2D9D-74C9-A4AE-80EB-AF99E6233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1489" y="2337299"/>
                <a:ext cx="6950191" cy="42796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hu-HU" sz="1800" dirty="0"/>
                  <a:t>Az (alsó és/vagy felső) becslések végzése a futási időre vagy a tárigényre</a:t>
                </a:r>
              </a:p>
              <a:p>
                <a:pPr lvl="1"/>
                <a:r>
                  <a:rPr lang="hu-HU" sz="1600" dirty="0"/>
                  <a:t>Az input adatszerkezetek méretének függvényében végezzük a becsléseket</a:t>
                </a:r>
              </a:p>
              <a:p>
                <a:pPr lvl="1"/>
                <a:r>
                  <a:rPr lang="hu-HU" sz="1600" dirty="0"/>
                  <a:t>a becsléseket leíró függvények </a:t>
                </a:r>
                <a14:m>
                  <m:oMath xmlns:m="http://schemas.openxmlformats.org/officeDocument/2006/math">
                    <m:r>
                      <a:rPr lang="hu-HU" sz="1600">
                        <a:latin typeface="Cambria Math" panose="02040503050406030204" pitchFamily="18" charset="0"/>
                      </a:rPr>
                      <m:t>ℕ</m:t>
                    </m:r>
                    <m:r>
                      <a:rPr lang="hu-HU" sz="1600"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sz="160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hu-HU" sz="1600" dirty="0"/>
                  <a:t> típusúak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sz="1600">
                        <a:latin typeface="Cambria Math" panose="02040503050406030204" pitchFamily="18" charset="0"/>
                      </a:rPr>
                      <m:t>ℕ</m:t>
                    </m:r>
                    <m:r>
                      <a:rPr lang="hu-HU" sz="1600"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sz="160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hu-HU" sz="1600" dirty="0"/>
                  <a:t>, de az egyszerűség miatt megelégszünk </a:t>
                </a:r>
                <a:r>
                  <a:rPr lang="hu-HU" sz="1600" dirty="0" err="1"/>
                  <a:t>fv</a:t>
                </a:r>
                <a:r>
                  <a:rPr lang="hu-HU" sz="1600" dirty="0"/>
                  <a:t>-ek AP-k legyenek</a:t>
                </a:r>
              </a:p>
              <a:p>
                <a:r>
                  <a:rPr lang="hu-HU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Jelölések.</a:t>
                </a:r>
                <a:r>
                  <a:rPr lang="hu-HU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hu-HU" sz="1800" dirty="0">
                    <a:ea typeface="Calibri" panose="020F0502020204030204" pitchFamily="34" charset="0"/>
                    <a:cs typeface="F78"/>
                  </a:rPr>
                  <a:t>Az </a:t>
                </a:r>
                <a:r>
                  <a:rPr lang="hu-HU" sz="1800" i="1" dirty="0">
                    <a:ea typeface="Calibri" panose="020F0502020204030204" pitchFamily="34" charset="0"/>
                    <a:cs typeface="F78"/>
                  </a:rPr>
                  <a:t>f, g, h</a:t>
                </a:r>
                <a:r>
                  <a:rPr lang="hu-HU" sz="1800" dirty="0">
                    <a:ea typeface="Calibri" panose="020F0502020204030204" pitchFamily="34" charset="0"/>
                    <a:cs typeface="F78"/>
                  </a:rPr>
                  <a:t> (esetleg indexelt) </a:t>
                </a:r>
                <a:r>
                  <a:rPr lang="hu-HU" sz="1800" dirty="0">
                    <a:ea typeface="Calibri" panose="020F0502020204030204" pitchFamily="34" charset="0"/>
                    <a:cs typeface="F29"/>
                  </a:rPr>
                  <a:t>latin betűkről </a:t>
                </a:r>
                <a:r>
                  <a:rPr lang="hu-HU" sz="1800" dirty="0">
                    <a:ea typeface="Calibri" panose="020F0502020204030204" pitchFamily="34" charset="0"/>
                    <a:cs typeface="F78"/>
                  </a:rPr>
                  <a:t>feltesszük, hogy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hu-HU" sz="1800" dirty="0">
                    <a:ea typeface="Calibri" panose="020F0502020204030204" pitchFamily="34" charset="0"/>
                    <a:cs typeface="MSBM10"/>
                  </a:rPr>
                  <a:t> </a:t>
                </a:r>
                <a:r>
                  <a:rPr lang="hu-HU" sz="1800" dirty="0">
                    <a:ea typeface="Calibri" panose="020F0502020204030204" pitchFamily="34" charset="0"/>
                    <a:cs typeface="F78"/>
                  </a:rPr>
                  <a:t>típusú, aszimptotikusan pozitív függvényeket jelölnek, míg a </a:t>
                </a:r>
                <a:r>
                  <a:rPr lang="hu-HU" sz="1800" dirty="0">
                    <a:ea typeface="Calibri" panose="020F0502020204030204" pitchFamily="34" charset="0"/>
                  </a:rPr>
                  <a:t>φ</a:t>
                </a:r>
                <a:r>
                  <a:rPr lang="hu-HU" sz="1800" dirty="0"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1800" dirty="0">
                    <a:ea typeface="Calibri" panose="020F0502020204030204" pitchFamily="34" charset="0"/>
                  </a:rPr>
                  <a:t>ψ</a:t>
                </a:r>
                <a:r>
                  <a:rPr lang="hu-HU" sz="1800" dirty="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dirty="0">
                    <a:ea typeface="Calibri" panose="020F0502020204030204" pitchFamily="34" charset="0"/>
                    <a:cs typeface="F29"/>
                  </a:rPr>
                  <a:t>görög betűkről </a:t>
                </a:r>
                <a:r>
                  <a:rPr lang="hu-HU" sz="1800" dirty="0">
                    <a:ea typeface="Calibri" panose="020F0502020204030204" pitchFamily="34" charset="0"/>
                    <a:cs typeface="F78"/>
                  </a:rPr>
                  <a:t>csak azt tesszük fel, hogy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hu-HU" sz="1800" dirty="0">
                    <a:ea typeface="Calibri" panose="020F0502020204030204" pitchFamily="34" charset="0"/>
                    <a:cs typeface="MSBM10"/>
                  </a:rPr>
                  <a:t> </a:t>
                </a:r>
                <a:r>
                  <a:rPr lang="hu-HU" sz="1800" dirty="0">
                    <a:ea typeface="Calibri" panose="020F0502020204030204" pitchFamily="34" charset="0"/>
                    <a:cs typeface="F78"/>
                  </a:rPr>
                  <a:t>típusú függvényeket jelölnek. </a:t>
                </a:r>
                <a:endParaRPr lang="hu-HU" sz="1800" dirty="0"/>
              </a:p>
            </p:txBody>
          </p:sp>
        </mc:Choice>
        <mc:Fallback xmlns="">
          <p:sp>
            <p:nvSpPr>
              <p:cNvPr id="6" name="Tartalom helye 2">
                <a:extLst>
                  <a:ext uri="{FF2B5EF4-FFF2-40B4-BE49-F238E27FC236}">
                    <a16:creationId xmlns:a16="http://schemas.microsoft.com/office/drawing/2014/main" id="{CE0C2D9D-74C9-A4AE-80EB-AF99E6233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489" y="2337299"/>
                <a:ext cx="6950191" cy="4279641"/>
              </a:xfrm>
              <a:prstGeom prst="rect">
                <a:avLst/>
              </a:prstGeom>
              <a:blipFill>
                <a:blip r:embed="rId4"/>
                <a:stretch>
                  <a:fillRect l="-140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76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2E6EE-E5DC-46A7-B928-9B5423F8A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EBF830-FBFD-1640-2B2C-744EFB92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666" y="102637"/>
            <a:ext cx="6862965" cy="779105"/>
          </a:xfrm>
        </p:spPr>
        <p:txBody>
          <a:bodyPr/>
          <a:lstStyle/>
          <a:p>
            <a:r>
              <a:rPr lang="hu-HU" dirty="0"/>
              <a:t>Aszimptotikus korlátok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0301D27-EA69-92C5-2F7F-F27988FD6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3682" y="918913"/>
                <a:ext cx="6350309" cy="5687009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3"/>
                </a:pPr>
                <a:r>
                  <a:rPr lang="hu-HU" sz="2000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48"/>
                  </a:rPr>
                  <a:t>Definíció.</a:t>
                </a:r>
                <a:r>
                  <a:rPr lang="hu-HU" sz="2000" b="1" dirty="0"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Az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O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függvényhalmaz olyan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függvényekből áll, amiket elég nagy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F78"/>
                  </a:rPr>
                  <a:t>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helyettesítési értékekre, megfelelő pozitív konstans szorzóval </a:t>
                </a:r>
                <a:r>
                  <a:rPr lang="hu-HU" sz="2000" dirty="0" err="1">
                    <a:effectLst/>
                    <a:ea typeface="Calibri" panose="020F0502020204030204" pitchFamily="34" charset="0"/>
                    <a:cs typeface="F78"/>
                  </a:rPr>
                  <a:t>felülről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 becsül a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függvény: </a:t>
                </a:r>
                <a:br>
                  <a:rPr lang="hu-H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O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 =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SY10"/>
                  </a:rPr>
                  <a:t>{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: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∃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, hogy elég nagy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-</a:t>
                </a:r>
                <a:r>
                  <a:rPr lang="hu-HU" sz="2000" dirty="0" err="1">
                    <a:effectLst/>
                    <a:ea typeface="Calibri" panose="020F0502020204030204" pitchFamily="34" charset="0"/>
                    <a:cs typeface="F78"/>
                  </a:rPr>
                  <a:t>ekre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∗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≥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.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SY10"/>
                  </a:rPr>
                  <a:t>}</a:t>
                </a:r>
                <a:br>
                  <a:rPr lang="hu-H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O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esetén azt mondjuk, hogy </a:t>
                </a:r>
                <a:r>
                  <a:rPr lang="hu-HU" sz="2000" b="1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b="1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b="1" dirty="0">
                    <a:effectLst/>
                    <a:ea typeface="Calibri" panose="020F0502020204030204" pitchFamily="34" charset="0"/>
                    <a:cs typeface="F29"/>
                  </a:rPr>
                  <a:t>aszimptotikus felső korlátja </a:t>
                </a:r>
                <a:r>
                  <a:rPr lang="hu-HU" sz="2000" b="1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000" b="1" dirty="0">
                    <a:effectLst/>
                    <a:ea typeface="Calibri" panose="020F0502020204030204" pitchFamily="34" charset="0"/>
                    <a:cs typeface="F78"/>
                  </a:rPr>
                  <a:t>-</a:t>
                </a:r>
                <a:r>
                  <a:rPr lang="hu-HU" sz="2000" b="1" dirty="0" err="1">
                    <a:effectLst/>
                    <a:ea typeface="Calibri" panose="020F0502020204030204" pitchFamily="34" charset="0"/>
                    <a:cs typeface="F78"/>
                  </a:rPr>
                  <a:t>nek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.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3"/>
                </a:pPr>
                <a:r>
                  <a:rPr lang="hu-HU" sz="2000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48"/>
                  </a:rPr>
                  <a:t>Definíció</a:t>
                </a:r>
                <a:r>
                  <a:rPr lang="hu-HU" sz="2000" b="1" dirty="0">
                    <a:effectLst/>
                    <a:ea typeface="Calibri" panose="020F0502020204030204" pitchFamily="34" charset="0"/>
                    <a:cs typeface="F48"/>
                  </a:rPr>
                  <a:t>.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Az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R12"/>
                  </a:rPr>
                  <a:t>Ω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függvényhalmaz olyan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függvényekből áll, amiket elég nagy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F78"/>
                  </a:rPr>
                  <a:t>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helyettesítési értékekre, megfelelő pozitív konstans szorzóval alulról becsül a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függvény: </a:t>
                </a:r>
                <a:b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</a:br>
                <a:r>
                  <a:rPr lang="en-US" sz="2000" dirty="0">
                    <a:effectLst/>
                    <a:ea typeface="Calibri" panose="020F0502020204030204" pitchFamily="34" charset="0"/>
                    <a:cs typeface="CMR12"/>
                  </a:rPr>
                  <a:t>Ω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 =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SY10"/>
                  </a:rPr>
                  <a:t>{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: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∃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c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, hogy elég nagy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-</a:t>
                </a:r>
                <a:r>
                  <a:rPr lang="hu-HU" sz="2000" dirty="0" err="1">
                    <a:effectLst/>
                    <a:ea typeface="Calibri" panose="020F0502020204030204" pitchFamily="34" charset="0"/>
                    <a:cs typeface="F78"/>
                  </a:rPr>
                  <a:t>ekre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c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∗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≤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.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SY10"/>
                  </a:rPr>
                  <a:t>}</a:t>
                </a:r>
                <a:br>
                  <a:rPr lang="hu-HU" sz="2000" dirty="0">
                    <a:effectLst/>
                    <a:ea typeface="Calibri" panose="020F0502020204030204" pitchFamily="34" charset="0"/>
                    <a:cs typeface="CMSY10"/>
                  </a:rPr>
                </a:b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R12"/>
                  </a:rPr>
                  <a:t>Ω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esetén azt mondjuk, hogy </a:t>
                </a:r>
                <a:r>
                  <a:rPr lang="hu-HU" sz="2000" b="1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b="1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b="1" dirty="0">
                    <a:effectLst/>
                    <a:ea typeface="Calibri" panose="020F0502020204030204" pitchFamily="34" charset="0"/>
                    <a:cs typeface="F29"/>
                  </a:rPr>
                  <a:t>aszimptotikus alsó korlátja </a:t>
                </a:r>
                <a:r>
                  <a:rPr lang="hu-HU" sz="2000" b="1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000" b="1" dirty="0">
                    <a:effectLst/>
                    <a:ea typeface="Calibri" panose="020F0502020204030204" pitchFamily="34" charset="0"/>
                    <a:cs typeface="F78"/>
                  </a:rPr>
                  <a:t>-</a:t>
                </a:r>
                <a:r>
                  <a:rPr lang="hu-HU" sz="2000" b="1" dirty="0" err="1">
                    <a:effectLst/>
                    <a:ea typeface="Calibri" panose="020F0502020204030204" pitchFamily="34" charset="0"/>
                    <a:cs typeface="F78"/>
                  </a:rPr>
                  <a:t>nek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0301D27-EA69-92C5-2F7F-F27988FD6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3682" y="918913"/>
                <a:ext cx="6350309" cy="5687009"/>
              </a:xfrm>
              <a:blipFill>
                <a:blip r:embed="rId3"/>
                <a:stretch>
                  <a:fillRect l="-2111" r="-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Kép 5">
            <a:extLst>
              <a:ext uri="{FF2B5EF4-FFF2-40B4-BE49-F238E27FC236}">
                <a16:creationId xmlns:a16="http://schemas.microsoft.com/office/drawing/2014/main" id="{BBABFB14-682A-B8AE-8B71-3CCB49F28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764" y="725524"/>
            <a:ext cx="3509055" cy="2713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9F65ADD-2D96-28EE-5AA4-8F68DF718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763" y="3720387"/>
            <a:ext cx="3509055" cy="26028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kercs: függőleges 7">
            <a:extLst>
              <a:ext uri="{FF2B5EF4-FFF2-40B4-BE49-F238E27FC236}">
                <a16:creationId xmlns:a16="http://schemas.microsoft.com/office/drawing/2014/main" id="{069D61ED-1BF2-044E-5AFD-CE3CA3F0A6B6}"/>
              </a:ext>
            </a:extLst>
          </p:cNvPr>
          <p:cNvSpPr/>
          <p:nvPr/>
        </p:nvSpPr>
        <p:spPr>
          <a:xfrm>
            <a:off x="7379746" y="102636"/>
            <a:ext cx="4701093" cy="6503285"/>
          </a:xfrm>
          <a:prstGeom prst="verticalScroll">
            <a:avLst>
              <a:gd name="adj" fmla="val 941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462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ercs: függőleges 7">
            <a:extLst>
              <a:ext uri="{FF2B5EF4-FFF2-40B4-BE49-F238E27FC236}">
                <a16:creationId xmlns:a16="http://schemas.microsoft.com/office/drawing/2014/main" id="{041AC0FC-274B-F639-51DD-5477624DE840}"/>
              </a:ext>
            </a:extLst>
          </p:cNvPr>
          <p:cNvSpPr/>
          <p:nvPr/>
        </p:nvSpPr>
        <p:spPr>
          <a:xfrm>
            <a:off x="7824398" y="1650083"/>
            <a:ext cx="4267198" cy="3793286"/>
          </a:xfrm>
          <a:prstGeom prst="verticalScroll">
            <a:avLst>
              <a:gd name="adj" fmla="val 9414"/>
            </a:avLst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9AA6F3C-FE32-EE9E-32B3-B8C47C24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666" y="102637"/>
            <a:ext cx="8520915" cy="779105"/>
          </a:xfrm>
        </p:spPr>
        <p:txBody>
          <a:bodyPr/>
          <a:lstStyle/>
          <a:p>
            <a:r>
              <a:rPr lang="hu-HU"/>
              <a:t>Aszimptotikus korlátok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8BDC1D8-9561-E1E8-A492-7D5C6249C0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3683" y="918913"/>
                <a:ext cx="6565462" cy="5687009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5"/>
                </a:pPr>
                <a:r>
                  <a:rPr lang="hu-HU" sz="2000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48"/>
                  </a:rPr>
                  <a:t>Definíció</a:t>
                </a:r>
                <a:r>
                  <a:rPr lang="hu-HU" sz="2000" b="1" dirty="0">
                    <a:effectLst/>
                    <a:ea typeface="Calibri" panose="020F0502020204030204" pitchFamily="34" charset="0"/>
                    <a:cs typeface="F48"/>
                  </a:rPr>
                  <a:t>. </a:t>
                </a:r>
                <a:r>
                  <a:rPr lang="hu-HU" sz="2000" dirty="0">
                    <a:effectLst/>
                    <a:ea typeface="CMR12"/>
                    <a:cs typeface="Calibri" panose="020F0502020204030204" pitchFamily="34" charset="0"/>
                  </a:rPr>
                  <a:t>Θ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O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∩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R12"/>
                  </a:rPr>
                  <a:t>Ω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5"/>
                </a:pPr>
                <a:r>
                  <a:rPr lang="hu-HU" sz="2000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48"/>
                  </a:rPr>
                  <a:t>Következmény</a:t>
                </a:r>
                <a:r>
                  <a:rPr lang="hu-HU" sz="2000" b="1" dirty="0">
                    <a:effectLst/>
                    <a:ea typeface="Calibri" panose="020F0502020204030204" pitchFamily="34" charset="0"/>
                    <a:cs typeface="F48"/>
                  </a:rPr>
                  <a:t>.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A </a:t>
                </a:r>
                <a:r>
                  <a:rPr lang="hu-HU" sz="2000" dirty="0">
                    <a:effectLst/>
                    <a:ea typeface="CMR12"/>
                    <a:cs typeface="Calibri" panose="020F0502020204030204" pitchFamily="34" charset="0"/>
                  </a:rPr>
                  <a:t>Θ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 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függvényhalmaz olyan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függvényekből áll, amiket elég nagy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helyettesítési értékekre, megfelelő pozitív konstans szorzókkal alulról és </a:t>
                </a:r>
                <a:r>
                  <a:rPr lang="hu-HU" sz="2000" dirty="0" err="1">
                    <a:effectLst/>
                    <a:ea typeface="Calibri" panose="020F0502020204030204" pitchFamily="34" charset="0"/>
                    <a:cs typeface="F78"/>
                  </a:rPr>
                  <a:t>felülről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 is becsül a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függvény:</a:t>
                </a:r>
                <a:br>
                  <a:rPr lang="hu-H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hu-HU" sz="2000" dirty="0">
                    <a:effectLst/>
                    <a:ea typeface="CMR12"/>
                    <a:cs typeface="Calibri" panose="020F0502020204030204" pitchFamily="34" charset="0"/>
                  </a:rPr>
                  <a:t>Θ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 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SY10"/>
                  </a:rPr>
                  <a:t>{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: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∃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c, d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, hogy elég nagy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–</a:t>
                </a:r>
                <a:r>
                  <a:rPr lang="hu-HU" sz="2000" dirty="0" err="1">
                    <a:effectLst/>
                    <a:ea typeface="Calibri" panose="020F0502020204030204" pitchFamily="34" charset="0"/>
                    <a:cs typeface="F78"/>
                  </a:rPr>
                  <a:t>ekre</a:t>
                </a:r>
                <a:b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</a:b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c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∗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≤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≤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∗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.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SY10"/>
                  </a:rPr>
                  <a:t>}</a:t>
                </a:r>
                <a:br>
                  <a:rPr lang="hu-H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hu-HU" sz="2000" dirty="0">
                    <a:effectLst/>
                    <a:ea typeface="CMR12"/>
                    <a:cs typeface="Calibri" panose="020F0502020204030204" pitchFamily="34" charset="0"/>
                  </a:rPr>
                  <a:t>Θ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 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esetén tehát azt mondhatjuk, hogy </a:t>
                </a:r>
                <a:r>
                  <a:rPr lang="hu-HU" sz="2000" b="1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2000" b="1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b="1" dirty="0">
                    <a:effectLst/>
                    <a:ea typeface="Calibri" panose="020F0502020204030204" pitchFamily="34" charset="0"/>
                    <a:cs typeface="F29"/>
                  </a:rPr>
                  <a:t>aszimptotikus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 alsó és felső, azaz </a:t>
                </a:r>
                <a:r>
                  <a:rPr lang="hu-HU" sz="2000" b="1" dirty="0">
                    <a:effectLst/>
                    <a:ea typeface="Calibri" panose="020F0502020204030204" pitchFamily="34" charset="0"/>
                    <a:cs typeface="F29"/>
                  </a:rPr>
                  <a:t>éles korlátja </a:t>
                </a:r>
                <a:r>
                  <a:rPr lang="hu-HU" sz="2000" b="1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2000" b="1" dirty="0">
                    <a:effectLst/>
                    <a:ea typeface="Calibri" panose="020F0502020204030204" pitchFamily="34" charset="0"/>
                    <a:cs typeface="F78"/>
                  </a:rPr>
                  <a:t>-</a:t>
                </a:r>
                <a:r>
                  <a:rPr lang="hu-HU" sz="2000" b="1" dirty="0" err="1">
                    <a:effectLst/>
                    <a:ea typeface="Calibri" panose="020F0502020204030204" pitchFamily="34" charset="0"/>
                    <a:cs typeface="F78"/>
                  </a:rPr>
                  <a:t>nek</a:t>
                </a:r>
                <a:r>
                  <a:rPr lang="hu-HU" sz="2000" b="1" dirty="0">
                    <a:effectLst/>
                    <a:ea typeface="Calibri" panose="020F0502020204030204" pitchFamily="34" charset="0"/>
                    <a:cs typeface="F78"/>
                  </a:rPr>
                  <a:t>.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78"/>
                  </a:rPr>
                  <a:t> (Ezt a 9. tulajdonságnál is láthatjuk.)</a:t>
                </a:r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8BDC1D8-9561-E1E8-A492-7D5C6249C0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3683" y="918913"/>
                <a:ext cx="6565462" cy="5687009"/>
              </a:xfrm>
              <a:blipFill>
                <a:blip r:embed="rId3"/>
                <a:stretch>
                  <a:fillRect l="-2043" r="-12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Kép 11">
            <a:extLst>
              <a:ext uri="{FF2B5EF4-FFF2-40B4-BE49-F238E27FC236}">
                <a16:creationId xmlns:a16="http://schemas.microsoft.com/office/drawing/2014/main" id="{3747BE24-B7AD-F18E-254E-9A11DF2D6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502" y="2366682"/>
            <a:ext cx="3352752" cy="268941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3988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77C24E-3273-2DA6-459E-0C8751CA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41672"/>
            <a:ext cx="10018713" cy="543232"/>
          </a:xfrm>
        </p:spPr>
        <p:txBody>
          <a:bodyPr>
            <a:normAutofit fontScale="90000"/>
          </a:bodyPr>
          <a:lstStyle/>
          <a:p>
            <a:r>
              <a:rPr lang="hu-HU"/>
              <a:t>Függvények aszimptotikus összehasonlítása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B42AC26-432D-C094-8222-B7952853D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884904"/>
                <a:ext cx="10018713" cy="5838625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u-HU" sz="120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  <a:latin typeface="F48"/>
                  </a:rPr>
                  <a:t>7</a:t>
                </a:r>
                <a:r>
                  <a:rPr lang="hu-HU" sz="120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  <a:r>
                  <a:rPr lang="hu-HU" sz="80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</a:rPr>
                  <a:t>Definíció</a:t>
                </a:r>
                <a:r>
                  <a:rPr lang="hu-HU" sz="8000" b="1" i="0" u="none" strike="noStrike" baseline="0" dirty="0">
                    <a:solidFill>
                      <a:srgbClr val="C00000"/>
                    </a:solidFill>
                  </a:rPr>
                  <a:t>.</a:t>
                </a:r>
                <a:r>
                  <a:rPr lang="hu-HU" sz="8000" b="0" i="0" u="none" strike="noStrike" baseline="0" dirty="0"/>
                  <a:t> </a:t>
                </a:r>
                <a:r>
                  <a:rPr lang="hu-HU" sz="8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				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sz="8000" i="1">
                          <a:effectLst/>
                          <a:latin typeface="Cambria Math" panose="02040503050406030204" pitchFamily="18" charset="0"/>
                          <a:ea typeface="CMSY10"/>
                          <a:cs typeface="CMSY10"/>
                        </a:rPr>
                        <m:t>𝜑</m:t>
                      </m:r>
                      <m:r>
                        <a:rPr lang="hu-HU" sz="8000" i="1">
                          <a:effectLst/>
                          <a:latin typeface="Cambria Math" panose="02040503050406030204" pitchFamily="18" charset="0"/>
                          <a:ea typeface="CMSY10"/>
                          <a:cs typeface="CMSY10"/>
                        </a:rPr>
                        <m:t>≺</m:t>
                      </m:r>
                      <m:r>
                        <a:rPr lang="hu-HU" sz="8000" i="1">
                          <a:effectLst/>
                          <a:latin typeface="Cambria Math" panose="02040503050406030204" pitchFamily="18" charset="0"/>
                          <a:ea typeface="CMSY10"/>
                          <a:cs typeface="CMSY10"/>
                        </a:rPr>
                        <m:t>𝑔</m:t>
                      </m:r>
                      <m:r>
                        <a:rPr lang="hu-HU" sz="8000" i="1">
                          <a:effectLst/>
                          <a:latin typeface="Cambria Math" panose="02040503050406030204" pitchFamily="18" charset="0"/>
                          <a:ea typeface="CMSY10"/>
                          <a:cs typeface="CMSY10"/>
                        </a:rPr>
                        <m:t> </m:t>
                      </m:r>
                      <m:r>
                        <a:rPr lang="hu-HU" sz="8000">
                          <a:effectLst/>
                          <a:latin typeface="Cambria Math" panose="02040503050406030204" pitchFamily="18" charset="0"/>
                          <a:ea typeface="CMSY10"/>
                          <a:cs typeface="CMSY10"/>
                        </a:rPr>
                        <m:t>⟺ </m:t>
                      </m:r>
                      <m:func>
                        <m:funcPr>
                          <m:ctrlPr>
                            <a:rPr lang="hu-HU" sz="8000" i="1">
                              <a:effectLst/>
                              <a:latin typeface="Cambria Math" panose="02040503050406030204" pitchFamily="18" charset="0"/>
                              <a:ea typeface="CMSY10"/>
                              <a:cs typeface="CMSY1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u-HU" sz="8000" i="1">
                                  <a:effectLst/>
                                  <a:latin typeface="Cambria Math" panose="02040503050406030204" pitchFamily="18" charset="0"/>
                                  <a:ea typeface="CMSY10"/>
                                  <a:cs typeface="CMSY1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u-HU" sz="8000">
                                  <a:effectLst/>
                                  <a:latin typeface="Cambria Math" panose="02040503050406030204" pitchFamily="18" charset="0"/>
                                  <a:ea typeface="CMSY10"/>
                                  <a:cs typeface="CMSY1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hu-HU" sz="8000" i="1">
                                  <a:effectLst/>
                                  <a:latin typeface="Cambria Math" panose="02040503050406030204" pitchFamily="18" charset="0"/>
                                  <a:ea typeface="CMSY10"/>
                                  <a:cs typeface="CMSY10"/>
                                </a:rPr>
                                <m:t>𝑛</m:t>
                              </m:r>
                              <m:r>
                                <a:rPr lang="hu-HU" sz="8000" i="1">
                                  <a:effectLst/>
                                  <a:latin typeface="Cambria Math" panose="02040503050406030204" pitchFamily="18" charset="0"/>
                                  <a:ea typeface="CMSY10"/>
                                  <a:cs typeface="CMSY10"/>
                                </a:rPr>
                                <m:t>→</m:t>
                              </m:r>
                              <m:r>
                                <a:rPr lang="en-US" sz="8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MSY8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hu-HU" sz="8000" i="1">
                                  <a:effectLst/>
                                  <a:latin typeface="Cambria Math" panose="02040503050406030204" pitchFamily="18" charset="0"/>
                                  <a:ea typeface="CMSY10"/>
                                  <a:cs typeface="CMSY10"/>
                                </a:rPr>
                              </m:ctrlPr>
                            </m:fPr>
                            <m:num>
                              <m:r>
                                <a:rPr lang="hu-HU" sz="8000" i="1">
                                  <a:effectLst/>
                                  <a:latin typeface="Cambria Math" panose="02040503050406030204" pitchFamily="18" charset="0"/>
                                  <a:ea typeface="CMMI12"/>
                                  <a:cs typeface="Cambria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hu-HU" sz="8000" i="1">
                                      <a:effectLst/>
                                      <a:latin typeface="Cambria Math" panose="02040503050406030204" pitchFamily="18" charset="0"/>
                                      <a:ea typeface="CMR12"/>
                                      <a:cs typeface="CMR12"/>
                                    </a:rPr>
                                  </m:ctrlPr>
                                </m:dPr>
                                <m:e>
                                  <m:r>
                                    <a:rPr lang="hu-HU" sz="8000" i="1">
                                      <a:effectLst/>
                                      <a:latin typeface="Cambria Math" panose="02040503050406030204" pitchFamily="18" charset="0"/>
                                      <a:ea typeface="CMMI12"/>
                                      <a:cs typeface="CMMI12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hu-HU" sz="8000" i="1">
                                  <a:effectLst/>
                                  <a:latin typeface="Cambria Math" panose="02040503050406030204" pitchFamily="18" charset="0"/>
                                  <a:ea typeface="CMMI12"/>
                                  <a:cs typeface="CMMI12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hu-HU" sz="8000" i="1">
                                      <a:effectLst/>
                                      <a:latin typeface="Cambria Math" panose="02040503050406030204" pitchFamily="18" charset="0"/>
                                      <a:ea typeface="CMR12"/>
                                      <a:cs typeface="CMR12"/>
                                    </a:rPr>
                                  </m:ctrlPr>
                                </m:dPr>
                                <m:e>
                                  <m:r>
                                    <a:rPr lang="hu-HU" sz="8000" i="1">
                                      <a:effectLst/>
                                      <a:latin typeface="Cambria Math" panose="02040503050406030204" pitchFamily="18" charset="0"/>
                                      <a:ea typeface="CMMI12"/>
                                      <a:cs typeface="CMMI12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hu-HU" sz="8000" i="1">
                          <a:effectLst/>
                          <a:latin typeface="Cambria Math" panose="02040503050406030204" pitchFamily="18" charset="0"/>
                          <a:ea typeface="CMSY10"/>
                          <a:cs typeface="CMSY10"/>
                        </a:rPr>
                        <m:t> =0</m:t>
                      </m:r>
                    </m:oMath>
                  </m:oMathPara>
                </a14:m>
                <a:br>
                  <a:rPr lang="hu-HU" sz="8000" dirty="0">
                    <a:effectLst/>
                    <a:ea typeface="CMSY10"/>
                    <a:cs typeface="CMSY10"/>
                  </a:rPr>
                </a:br>
                <a:r>
                  <a:rPr lang="hu-HU" sz="8000" dirty="0">
                    <a:effectLst/>
                    <a:ea typeface="Calibri" panose="020F0502020204030204" pitchFamily="34" charset="0"/>
                    <a:cs typeface="F78"/>
                  </a:rPr>
                  <a:t>Ilyenkor azt mondjuk, hogy </a:t>
                </a:r>
                <a:r>
                  <a:rPr lang="hu-HU" sz="8000" b="1" i="1" dirty="0">
                    <a:effectLst/>
                    <a:ea typeface="CMMI12"/>
                    <a:cs typeface="Cambria" panose="02040503050406030204" pitchFamily="18" charset="0"/>
                  </a:rPr>
                  <a:t>φ</a:t>
                </a:r>
                <a:r>
                  <a:rPr lang="hu-HU" sz="8000" b="1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8000" b="1" dirty="0">
                    <a:effectLst/>
                    <a:ea typeface="Calibri" panose="020F0502020204030204" pitchFamily="34" charset="0"/>
                    <a:cs typeface="F29"/>
                  </a:rPr>
                  <a:t>aszimptotikusan kisebb</a:t>
                </a:r>
                <a:r>
                  <a:rPr lang="hu-HU" sz="8000" b="1" dirty="0">
                    <a:effectLst/>
                    <a:ea typeface="Calibri" panose="020F0502020204030204" pitchFamily="34" charset="0"/>
                    <a:cs typeface="F78"/>
                  </a:rPr>
                  <a:t>, mint </a:t>
                </a:r>
                <a:r>
                  <a:rPr lang="hu-HU" sz="8000" b="1" i="1" dirty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sz="8000" b="1" dirty="0">
                    <a:effectLst/>
                    <a:ea typeface="Calibri" panose="020F0502020204030204" pitchFamily="34" charset="0"/>
                    <a:cs typeface="F78"/>
                  </a:rPr>
                  <a:t>.</a:t>
                </a:r>
                <a:r>
                  <a:rPr lang="hu-HU" sz="8000" dirty="0">
                    <a:effectLst/>
                    <a:ea typeface="Calibri" panose="020F0502020204030204" pitchFamily="34" charset="0"/>
                    <a:cs typeface="F78"/>
                  </a:rPr>
                  <a:t> (Vegyük </a:t>
                </a:r>
                <a:r>
                  <a:rPr lang="hu-HU" sz="8000" dirty="0" err="1">
                    <a:effectLst/>
                    <a:ea typeface="Calibri" panose="020F0502020204030204" pitchFamily="34" charset="0"/>
                    <a:cs typeface="F78"/>
                  </a:rPr>
                  <a:t>észre</a:t>
                </a:r>
                <a:r>
                  <a:rPr lang="hu-HU" sz="8000" dirty="0">
                    <a:effectLst/>
                    <a:ea typeface="Calibri" panose="020F0502020204030204" pitchFamily="34" charset="0"/>
                    <a:cs typeface="F78"/>
                  </a:rPr>
                  <a:t>, hogy </a:t>
                </a:r>
                <a:r>
                  <a:rPr lang="hu-HU" sz="8000" i="1" dirty="0">
                    <a:effectLst/>
                    <a:ea typeface="CMMI12"/>
                    <a:cs typeface="Cambria" panose="02040503050406030204" pitchFamily="18" charset="0"/>
                  </a:rPr>
                  <a:t>φ</a:t>
                </a:r>
                <a:r>
                  <a:rPr lang="hu-HU" sz="8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8000" dirty="0">
                    <a:effectLst/>
                    <a:ea typeface="Calibri" panose="020F0502020204030204" pitchFamily="34" charset="0"/>
                    <a:cs typeface="F78"/>
                  </a:rPr>
                  <a:t>nem okvetlenül AP!) AP függvényekre </a:t>
                </a:r>
                <a14:m>
                  <m:oMath xmlns:m="http://schemas.openxmlformats.org/officeDocument/2006/math">
                    <m:r>
                      <a:rPr lang="hu-HU" sz="8000" i="1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𝑓</m:t>
                    </m:r>
                    <m:r>
                      <a:rPr lang="hu-HU" sz="8000" i="1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≺</m:t>
                    </m:r>
                    <m:r>
                      <a:rPr lang="hu-HU" sz="8000" i="1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𝑔</m:t>
                    </m:r>
                    <m:r>
                      <a:rPr lang="hu-HU" sz="8000" i="1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 </m:t>
                    </m:r>
                    <m:r>
                      <a:rPr lang="hu-HU" sz="8000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⟺</m:t>
                    </m:r>
                    <m:r>
                      <a:rPr lang="hu-HU" sz="8000" i="1">
                        <a:effectLst/>
                        <a:latin typeface="Cambria Math" panose="02040503050406030204" pitchFamily="18" charset="0"/>
                        <a:ea typeface="CMMI12"/>
                        <a:cs typeface="CMMI12"/>
                      </a:rPr>
                      <m:t>𝑓</m:t>
                    </m:r>
                    <m:r>
                      <a:rPr lang="hu-HU" sz="8000">
                        <a:effectLst/>
                        <a:latin typeface="Cambria Math" panose="02040503050406030204" pitchFamily="18" charset="0"/>
                        <a:ea typeface="CMMI12"/>
                        <a:cs typeface="CMMI12"/>
                      </a:rPr>
                      <m:t> </m:t>
                    </m:r>
                    <m:r>
                      <a:rPr lang="en-US" sz="8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SY10"/>
                      </a:rPr>
                      <m:t>∈</m:t>
                    </m:r>
                    <m:r>
                      <a:rPr lang="en-US" sz="8000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 </m:t>
                    </m:r>
                    <m:r>
                      <m:rPr>
                        <m:sty m:val="p"/>
                      </m:rPr>
                      <a:rPr lang="hu-HU" sz="8000">
                        <a:effectLst/>
                        <a:latin typeface="Cambria Math" panose="02040503050406030204" pitchFamily="18" charset="0"/>
                        <a:ea typeface="CMMI12"/>
                        <a:cs typeface="CMMI12"/>
                      </a:rPr>
                      <m:t>o</m:t>
                    </m:r>
                    <m:d>
                      <m:dPr>
                        <m:ctrlPr>
                          <a:rPr lang="hu-HU" sz="8000" i="1">
                            <a:effectLst/>
                            <a:latin typeface="Cambria Math" panose="02040503050406030204" pitchFamily="18" charset="0"/>
                            <a:ea typeface="CMMI12"/>
                            <a:cs typeface="CMMI12"/>
                          </a:rPr>
                        </m:ctrlPr>
                      </m:dPr>
                      <m:e>
                        <m:r>
                          <a:rPr lang="hu-HU" sz="8000" i="1">
                            <a:effectLst/>
                            <a:latin typeface="Cambria Math" panose="02040503050406030204" pitchFamily="18" charset="0"/>
                            <a:ea typeface="CMMI12"/>
                            <a:cs typeface="CMMI12"/>
                          </a:rPr>
                          <m:t>𝑔</m:t>
                        </m:r>
                      </m:e>
                    </m:d>
                  </m:oMath>
                </a14:m>
                <a:br>
                  <a:rPr lang="hu-HU" sz="8000" dirty="0">
                    <a:effectLst/>
                    <a:ea typeface="Calibri" panose="020F0502020204030204" pitchFamily="34" charset="0"/>
                    <a:cs typeface="F78"/>
                  </a:rPr>
                </a:br>
                <a:r>
                  <a:rPr lang="hu-HU" sz="8000" dirty="0">
                    <a:effectLst/>
                    <a:ea typeface="Calibri" panose="020F0502020204030204" pitchFamily="34" charset="0"/>
                    <a:cs typeface="F78"/>
                  </a:rPr>
                  <a:t>azaz d</a:t>
                </a:r>
                <a:r>
                  <a:rPr lang="hu-HU" sz="8000" dirty="0">
                    <a:effectLst/>
                    <a:ea typeface="Calibri" panose="020F0502020204030204" pitchFamily="34" charset="0"/>
                    <a:cs typeface="F48"/>
                  </a:rPr>
                  <a:t>efiníció</a:t>
                </a:r>
                <a:r>
                  <a:rPr lang="hu-HU" sz="8000" dirty="0">
                    <a:effectLst/>
                    <a:ea typeface="Calibri" panose="020F0502020204030204" pitchFamily="34" charset="0"/>
                    <a:cs typeface="F78"/>
                  </a:rPr>
                  <a:t> szerint:</a:t>
                </a:r>
                <a:endParaRPr lang="hu-HU" sz="8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8000" i="1">
                          <a:effectLst/>
                          <a:latin typeface="Cambria Math" panose="02040503050406030204" pitchFamily="18" charset="0"/>
                          <a:ea typeface="CMR12"/>
                          <a:cs typeface="CMR12"/>
                        </a:rPr>
                        <m:t>𝑜</m:t>
                      </m:r>
                      <m:d>
                        <m:dPr>
                          <m:ctrlPr>
                            <a:rPr lang="hu-HU" sz="8000" i="1">
                              <a:effectLst/>
                              <a:latin typeface="Cambria Math" panose="02040503050406030204" pitchFamily="18" charset="0"/>
                              <a:ea typeface="CMR12"/>
                              <a:cs typeface="CMR12"/>
                            </a:rPr>
                          </m:ctrlPr>
                        </m:dPr>
                        <m:e>
                          <m:r>
                            <a:rPr lang="hu-HU" sz="8000" i="1">
                              <a:effectLst/>
                              <a:latin typeface="Cambria Math" panose="02040503050406030204" pitchFamily="18" charset="0"/>
                              <a:ea typeface="CMR12"/>
                              <a:cs typeface="CMR12"/>
                            </a:rPr>
                            <m:t>𝑔</m:t>
                          </m:r>
                        </m:e>
                      </m:d>
                      <m:r>
                        <a:rPr lang="hu-HU" sz="8000" i="1">
                          <a:effectLst/>
                          <a:latin typeface="Cambria Math" panose="02040503050406030204" pitchFamily="18" charset="0"/>
                          <a:ea typeface="CMSY10"/>
                          <a:cs typeface="CMSY10"/>
                        </a:rPr>
                        <m:t>={</m:t>
                      </m:r>
                      <m:r>
                        <a:rPr lang="hu-HU" sz="8000" i="1">
                          <a:effectLst/>
                          <a:latin typeface="Cambria Math" panose="02040503050406030204" pitchFamily="18" charset="0"/>
                          <a:ea typeface="CMSY10"/>
                          <a:cs typeface="CMSY10"/>
                        </a:rPr>
                        <m:t>𝑓</m:t>
                      </m:r>
                      <m:r>
                        <a:rPr lang="hu-HU" sz="8000" i="1">
                          <a:effectLst/>
                          <a:latin typeface="Cambria Math" panose="02040503050406030204" pitchFamily="18" charset="0"/>
                          <a:ea typeface="CMSY10"/>
                          <a:cs typeface="CMSY10"/>
                        </a:rPr>
                        <m:t>:</m:t>
                      </m:r>
                      <m:r>
                        <a:rPr lang="hu-HU" sz="8000" i="1">
                          <a:effectLst/>
                          <a:latin typeface="Cambria Math" panose="02040503050406030204" pitchFamily="18" charset="0"/>
                          <a:ea typeface="CMSY10"/>
                          <a:cs typeface="CMSY10"/>
                        </a:rPr>
                        <m:t>𝑓</m:t>
                      </m:r>
                      <m:r>
                        <a:rPr lang="hu-HU" sz="8000" i="1">
                          <a:effectLst/>
                          <a:latin typeface="Cambria Math" panose="02040503050406030204" pitchFamily="18" charset="0"/>
                          <a:ea typeface="CMSY10"/>
                          <a:cs typeface="CMSY10"/>
                        </a:rPr>
                        <m:t>≺</m:t>
                      </m:r>
                      <m:r>
                        <a:rPr lang="hu-HU" sz="8000" i="1">
                          <a:effectLst/>
                          <a:latin typeface="Cambria Math" panose="02040503050406030204" pitchFamily="18" charset="0"/>
                          <a:ea typeface="CMSY10"/>
                          <a:cs typeface="CMSY10"/>
                        </a:rPr>
                        <m:t>𝑔</m:t>
                      </m:r>
                      <m:r>
                        <a:rPr lang="hu-HU" sz="8000" i="1">
                          <a:effectLst/>
                          <a:latin typeface="Cambria Math" panose="02040503050406030204" pitchFamily="18" charset="0"/>
                          <a:ea typeface="CMSY10"/>
                          <a:cs typeface="CMSY10"/>
                        </a:rPr>
                        <m:t> }</m:t>
                      </m:r>
                    </m:oMath>
                  </m:oMathPara>
                </a14:m>
                <a:endParaRPr lang="hu-HU" sz="8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u-HU" sz="120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</a:rPr>
                  <a:t>8. </a:t>
                </a:r>
                <a:r>
                  <a:rPr lang="hu-HU" sz="8000" b="1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</a:rPr>
                  <a:t>Definíció</a:t>
                </a:r>
                <a:r>
                  <a:rPr lang="hu-HU" sz="8000" b="1" i="0" u="none" strike="noStrike" baseline="0" dirty="0">
                    <a:solidFill>
                      <a:srgbClr val="C00000"/>
                    </a:solidFill>
                  </a:rPr>
                  <a:t>.</a:t>
                </a:r>
                <a:r>
                  <a:rPr lang="hu-HU" sz="8000" b="0" i="0" u="none" strike="noStrike" baseline="0" dirty="0"/>
                  <a:t> </a:t>
                </a:r>
                <a:r>
                  <a:rPr lang="hu-HU" sz="8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				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8000" i="1">
                          <a:effectLst/>
                          <a:latin typeface="Cambria Math" panose="02040503050406030204" pitchFamily="18" charset="0"/>
                          <a:ea typeface="CMSY10"/>
                          <a:cs typeface="CMSY10"/>
                        </a:rPr>
                        <m:t>𝑓</m:t>
                      </m:r>
                      <m:r>
                        <a:rPr lang="hu-HU" sz="8000" i="1">
                          <a:effectLst/>
                          <a:latin typeface="Cambria Math" panose="02040503050406030204" pitchFamily="18" charset="0"/>
                          <a:ea typeface="CMSY10"/>
                          <a:cs typeface="CMSY10"/>
                        </a:rPr>
                        <m:t>≺</m:t>
                      </m:r>
                      <m:r>
                        <a:rPr lang="hu-HU" sz="8000" i="1">
                          <a:effectLst/>
                          <a:latin typeface="Cambria Math" panose="02040503050406030204" pitchFamily="18" charset="0"/>
                          <a:ea typeface="CMMI12"/>
                          <a:cs typeface="Cambria" panose="02040503050406030204" pitchFamily="18" charset="0"/>
                        </a:rPr>
                        <m:t>𝜓</m:t>
                      </m:r>
                      <m:r>
                        <a:rPr lang="hu-HU" sz="8000" i="1">
                          <a:effectLst/>
                          <a:latin typeface="Cambria Math" panose="02040503050406030204" pitchFamily="18" charset="0"/>
                          <a:ea typeface="CMSY10"/>
                          <a:cs typeface="CMSY10"/>
                        </a:rPr>
                        <m:t> </m:t>
                      </m:r>
                      <m:r>
                        <a:rPr lang="hu-HU" sz="8000">
                          <a:effectLst/>
                          <a:latin typeface="Cambria Math" panose="02040503050406030204" pitchFamily="18" charset="0"/>
                          <a:ea typeface="CMSY10"/>
                          <a:cs typeface="CMSY10"/>
                        </a:rPr>
                        <m:t>⟺ </m:t>
                      </m:r>
                      <m:r>
                        <a:rPr lang="hu-HU" sz="8000" i="1">
                          <a:effectLst/>
                          <a:latin typeface="Cambria Math" panose="02040503050406030204" pitchFamily="18" charset="0"/>
                          <a:ea typeface="CMMI12"/>
                          <a:cs typeface="Cambria" panose="02040503050406030204" pitchFamily="18" charset="0"/>
                        </a:rPr>
                        <m:t>𝜓</m:t>
                      </m:r>
                      <m:r>
                        <a:rPr lang="hu-HU" sz="8000">
                          <a:effectLst/>
                          <a:latin typeface="Cambria Math" panose="02040503050406030204" pitchFamily="18" charset="0"/>
                          <a:ea typeface="CMMI12"/>
                          <a:cs typeface="Cambria" panose="02040503050406030204" pitchFamily="18" charset="0"/>
                        </a:rPr>
                        <m:t>≻</m:t>
                      </m:r>
                      <m:r>
                        <a:rPr lang="hu-HU" sz="8000" i="1">
                          <a:effectLst/>
                          <a:latin typeface="Cambria Math" panose="02040503050406030204" pitchFamily="18" charset="0"/>
                          <a:ea typeface="CMMI12"/>
                          <a:cs typeface="Cambria" panose="02040503050406030204" pitchFamily="18" charset="0"/>
                        </a:rPr>
                        <m:t>𝑓</m:t>
                      </m:r>
                    </m:oMath>
                  </m:oMathPara>
                </a14:m>
                <a:br>
                  <a:rPr lang="hu-HU" sz="8000" dirty="0">
                    <a:effectLst/>
                    <a:ea typeface="CMMI12"/>
                    <a:cs typeface="Cambria" panose="02040503050406030204" pitchFamily="18" charset="0"/>
                  </a:rPr>
                </a:br>
                <a:r>
                  <a:rPr lang="hu-HU" sz="8000" dirty="0">
                    <a:effectLst/>
                    <a:ea typeface="Calibri" panose="020F0502020204030204" pitchFamily="34" charset="0"/>
                    <a:cs typeface="F78"/>
                  </a:rPr>
                  <a:t>Ilyenkor azt mondjuk, hogy </a:t>
                </a:r>
                <a:r>
                  <a:rPr lang="hu-HU" sz="8000" b="1" i="1" dirty="0">
                    <a:effectLst/>
                    <a:ea typeface="CMMI12"/>
                    <a:cs typeface="Cambria" panose="02040503050406030204" pitchFamily="18" charset="0"/>
                  </a:rPr>
                  <a:t>f</a:t>
                </a:r>
                <a:r>
                  <a:rPr lang="hu-HU" sz="8000" b="1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8000" b="1" dirty="0">
                    <a:effectLst/>
                    <a:ea typeface="Calibri" panose="020F0502020204030204" pitchFamily="34" charset="0"/>
                    <a:cs typeface="F29"/>
                  </a:rPr>
                  <a:t>aszimptotikusan nagyobb</a:t>
                </a:r>
                <a:r>
                  <a:rPr lang="hu-HU" sz="8000" b="1" dirty="0">
                    <a:effectLst/>
                    <a:ea typeface="Calibri" panose="020F0502020204030204" pitchFamily="34" charset="0"/>
                    <a:cs typeface="F78"/>
                  </a:rPr>
                  <a:t>, mint </a:t>
                </a:r>
                <a:r>
                  <a:rPr lang="hu-HU" sz="8000" b="1" i="1" dirty="0">
                    <a:effectLst/>
                    <a:ea typeface="CMMI12"/>
                    <a:cs typeface="Cambria" panose="02040503050406030204" pitchFamily="18" charset="0"/>
                  </a:rPr>
                  <a:t>ψ</a:t>
                </a:r>
                <a:r>
                  <a:rPr lang="hu-HU" sz="8000" b="1" dirty="0">
                    <a:effectLst/>
                    <a:ea typeface="Calibri" panose="020F0502020204030204" pitchFamily="34" charset="0"/>
                    <a:cs typeface="F78"/>
                  </a:rPr>
                  <a:t>.</a:t>
                </a:r>
                <a:r>
                  <a:rPr lang="hu-HU" sz="8000" dirty="0">
                    <a:effectLst/>
                    <a:ea typeface="Calibri" panose="020F0502020204030204" pitchFamily="34" charset="0"/>
                    <a:cs typeface="F78"/>
                  </a:rPr>
                  <a:t> (Vegyük </a:t>
                </a:r>
                <a:r>
                  <a:rPr lang="hu-HU" sz="8000" dirty="0" err="1">
                    <a:effectLst/>
                    <a:ea typeface="Calibri" panose="020F0502020204030204" pitchFamily="34" charset="0"/>
                    <a:cs typeface="F78"/>
                  </a:rPr>
                  <a:t>észre</a:t>
                </a:r>
                <a:r>
                  <a:rPr lang="hu-HU" sz="8000" dirty="0">
                    <a:effectLst/>
                    <a:ea typeface="Calibri" panose="020F0502020204030204" pitchFamily="34" charset="0"/>
                    <a:cs typeface="F78"/>
                  </a:rPr>
                  <a:t>, hogy </a:t>
                </a:r>
                <a:r>
                  <a:rPr lang="hu-HU" sz="8000" i="1" dirty="0">
                    <a:effectLst/>
                    <a:ea typeface="CMMI12"/>
                    <a:cs typeface="Cambria" panose="02040503050406030204" pitchFamily="18" charset="0"/>
                  </a:rPr>
                  <a:t>ψ</a:t>
                </a:r>
                <a:r>
                  <a:rPr lang="hu-HU" sz="8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8000" dirty="0">
                    <a:effectLst/>
                    <a:ea typeface="Calibri" panose="020F0502020204030204" pitchFamily="34" charset="0"/>
                    <a:cs typeface="F78"/>
                  </a:rPr>
                  <a:t>nem okvetlenül AP!) AP függvényekre </a:t>
                </a:r>
                <a14:m>
                  <m:oMath xmlns:m="http://schemas.openxmlformats.org/officeDocument/2006/math">
                    <m:r>
                      <a:rPr lang="hu-HU" sz="8000" i="1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𝑓</m:t>
                    </m:r>
                    <m:r>
                      <a:rPr lang="hu-HU" sz="8000" i="1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≻</m:t>
                    </m:r>
                    <m:r>
                      <a:rPr lang="hu-HU" sz="8000" i="1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𝑔</m:t>
                    </m:r>
                    <m:r>
                      <a:rPr lang="hu-HU" sz="8000" i="1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 </m:t>
                    </m:r>
                    <m:r>
                      <a:rPr lang="hu-HU" sz="8000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⟺</m:t>
                    </m:r>
                    <m:r>
                      <a:rPr lang="hu-HU" sz="8000" i="1">
                        <a:effectLst/>
                        <a:latin typeface="Cambria Math" panose="02040503050406030204" pitchFamily="18" charset="0"/>
                        <a:ea typeface="CMMI12"/>
                        <a:cs typeface="CMMI12"/>
                      </a:rPr>
                      <m:t>𝑓</m:t>
                    </m:r>
                    <m:r>
                      <a:rPr lang="hu-HU" sz="8000">
                        <a:effectLst/>
                        <a:latin typeface="Cambria Math" panose="02040503050406030204" pitchFamily="18" charset="0"/>
                        <a:ea typeface="CMMI12"/>
                        <a:cs typeface="CMMI12"/>
                      </a:rPr>
                      <m:t> </m:t>
                    </m:r>
                    <m:r>
                      <a:rPr lang="en-US" sz="8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SY10"/>
                      </a:rPr>
                      <m:t>∈</m:t>
                    </m:r>
                    <m:r>
                      <a:rPr lang="en-US" sz="8000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 </m:t>
                    </m:r>
                    <m:r>
                      <m:rPr>
                        <m:sty m:val="p"/>
                      </m:rPr>
                      <a:rPr lang="hu-HU" sz="8000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ω</m:t>
                    </m:r>
                    <m:d>
                      <m:dPr>
                        <m:ctrlPr>
                          <a:rPr lang="hu-HU" sz="8000" i="1">
                            <a:effectLst/>
                            <a:latin typeface="Cambria Math" panose="02040503050406030204" pitchFamily="18" charset="0"/>
                            <a:ea typeface="CMSY10"/>
                            <a:cs typeface="CMSY10"/>
                          </a:rPr>
                        </m:ctrlPr>
                      </m:dPr>
                      <m:e>
                        <m:r>
                          <a:rPr lang="hu-HU" sz="8000" i="1">
                            <a:effectLst/>
                            <a:latin typeface="Cambria Math" panose="02040503050406030204" pitchFamily="18" charset="0"/>
                            <a:ea typeface="CMMI12"/>
                            <a:cs typeface="CMMI12"/>
                          </a:rPr>
                          <m:t>𝑔</m:t>
                        </m:r>
                      </m:e>
                    </m:d>
                  </m:oMath>
                </a14:m>
                <a:br>
                  <a:rPr lang="hu-HU" sz="8000" dirty="0">
                    <a:effectLst/>
                    <a:ea typeface="Calibri" panose="020F0502020204030204" pitchFamily="34" charset="0"/>
                    <a:cs typeface="F78"/>
                  </a:rPr>
                </a:br>
                <a:r>
                  <a:rPr lang="hu-HU" sz="8000" dirty="0">
                    <a:effectLst/>
                    <a:ea typeface="Calibri" panose="020F0502020204030204" pitchFamily="34" charset="0"/>
                    <a:cs typeface="F78"/>
                  </a:rPr>
                  <a:t>azaz d</a:t>
                </a:r>
                <a:r>
                  <a:rPr lang="hu-HU" sz="8000" dirty="0">
                    <a:effectLst/>
                    <a:ea typeface="Calibri" panose="020F0502020204030204" pitchFamily="34" charset="0"/>
                    <a:cs typeface="F48"/>
                  </a:rPr>
                  <a:t>efiníció</a:t>
                </a:r>
                <a:r>
                  <a:rPr lang="hu-HU" sz="8000" dirty="0">
                    <a:effectLst/>
                    <a:ea typeface="Calibri" panose="020F0502020204030204" pitchFamily="34" charset="0"/>
                    <a:cs typeface="F78"/>
                  </a:rPr>
                  <a:t> szerint:</a:t>
                </a:r>
                <a:endParaRPr lang="hu-HU" sz="8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u-HU" sz="8000" dirty="0">
                    <a:effectLst/>
                    <a:ea typeface="Calibri" panose="020F0502020204030204" pitchFamily="34" charset="0"/>
                    <a:cs typeface="CMSY10"/>
                  </a:rPr>
                  <a:t>{</a:t>
                </a:r>
                <a:r>
                  <a:rPr lang="hu-HU" sz="8000" i="1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sz="8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8000" dirty="0">
                    <a:effectLst/>
                    <a:ea typeface="Calibri" panose="020F0502020204030204" pitchFamily="34" charset="0"/>
                    <a:cs typeface="CMR12"/>
                  </a:rPr>
                  <a:t>: </a:t>
                </a:r>
                <a14:m>
                  <m:oMath xmlns:m="http://schemas.openxmlformats.org/officeDocument/2006/math">
                    <m:r>
                      <a:rPr lang="hu-HU" sz="80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𝜔</m:t>
                    </m:r>
                    <m:d>
                      <m:dPr>
                        <m:ctrlPr>
                          <a:rPr lang="hu-HU" sz="80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dPr>
                      <m:e>
                        <m:r>
                          <a:rPr lang="hu-HU" sz="80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𝑔</m:t>
                        </m:r>
                      </m:e>
                    </m:d>
                    <m:r>
                      <a:rPr lang="hu-HU" sz="8000" i="1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={</m:t>
                    </m:r>
                    <m:r>
                      <a:rPr lang="hu-HU" sz="8000" i="1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𝑓</m:t>
                    </m:r>
                    <m:r>
                      <a:rPr lang="hu-HU" sz="8000" i="1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:</m:t>
                    </m:r>
                    <m:r>
                      <a:rPr lang="hu-HU" sz="8000" i="1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𝑓</m:t>
                    </m:r>
                    <m:r>
                      <a:rPr lang="hu-HU" sz="8000" i="1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≻</m:t>
                    </m:r>
                    <m:r>
                      <a:rPr lang="hu-HU" sz="8000" i="1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𝑔</m:t>
                    </m:r>
                    <m:r>
                      <a:rPr lang="hu-HU" sz="8000" i="1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 }</m:t>
                    </m:r>
                  </m:oMath>
                </a14:m>
                <a:endParaRPr lang="hu-HU" sz="8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B42AC26-432D-C094-8222-B7952853D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884904"/>
                <a:ext cx="10018713" cy="5838625"/>
              </a:xfrm>
              <a:blipFill>
                <a:blip r:embed="rId2"/>
                <a:stretch>
                  <a:fillRect l="-1399" r="-30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26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24DC8632-8DC8-51B1-26F6-1D135F820599}"/>
              </a:ext>
            </a:extLst>
          </p:cNvPr>
          <p:cNvSpPr/>
          <p:nvPr/>
        </p:nvSpPr>
        <p:spPr>
          <a:xfrm>
            <a:off x="6096000" y="1979407"/>
            <a:ext cx="5156499" cy="4431224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B50CAEC-1505-818D-94EE-849ED91B5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93955"/>
            <a:ext cx="10018713" cy="1128253"/>
          </a:xfrm>
        </p:spPr>
        <p:txBody>
          <a:bodyPr>
            <a:normAutofit/>
          </a:bodyPr>
          <a:lstStyle/>
          <a:p>
            <a:r>
              <a:rPr lang="hu-HU" sz="4800" dirty="0"/>
              <a:t>A </a:t>
            </a:r>
            <a:r>
              <a:rPr lang="hu-HU" sz="4800" dirty="0">
                <a:effectLst/>
                <a:latin typeface="F78"/>
                <a:ea typeface="Calibri" panose="020F0502020204030204" pitchFamily="34" charset="0"/>
                <a:cs typeface="F78"/>
              </a:rPr>
              <a:t> </a:t>
            </a:r>
            <a:r>
              <a:rPr lang="hu-HU" sz="4800" dirty="0"/>
              <a:t>függvényosztályok kapcsolata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F98D07-54FC-E9FE-5F10-56DD9E280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71252"/>
            <a:ext cx="10018713" cy="4139379"/>
          </a:xfrm>
        </p:spPr>
        <p:txBody>
          <a:bodyPr/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9"/>
            </a:pPr>
            <a:r>
              <a:rPr lang="hu-HU" sz="3200" b="1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F48"/>
              </a:rPr>
              <a:t>Tulajdonság. </a:t>
            </a:r>
            <a:endParaRPr lang="hu-HU" sz="3200" b="1" dirty="0">
              <a:solidFill>
                <a:schemeClr val="accent1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Θ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 (</a:t>
            </a:r>
            <a:r>
              <a:rPr lang="hu-HU" sz="2800" i="1" dirty="0">
                <a:effectLst/>
                <a:ea typeface="Calibri" panose="020F0502020204030204" pitchFamily="34" charset="0"/>
                <a:cs typeface="CMMI12"/>
              </a:rPr>
              <a:t>g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) = </a:t>
            </a:r>
            <a:r>
              <a:rPr lang="hu-HU" sz="2800" dirty="0">
                <a:effectLst/>
                <a:ea typeface="Calibri" panose="020F0502020204030204" pitchFamily="34" charset="0"/>
                <a:cs typeface="CMMI12"/>
              </a:rPr>
              <a:t>O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800" i="1" dirty="0">
                <a:effectLst/>
                <a:ea typeface="Calibri" panose="020F0502020204030204" pitchFamily="34" charset="0"/>
                <a:cs typeface="CMMI12"/>
              </a:rPr>
              <a:t>g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en-US" sz="2800" dirty="0">
                <a:effectLst/>
                <a:ea typeface="Calibri" panose="020F0502020204030204" pitchFamily="34" charset="0"/>
                <a:cs typeface="CMSY10"/>
              </a:rPr>
              <a:t>∩ </a:t>
            </a:r>
            <a:r>
              <a:rPr lang="en-US" sz="2800" dirty="0">
                <a:effectLst/>
                <a:ea typeface="Calibri" panose="020F0502020204030204" pitchFamily="34" charset="0"/>
                <a:cs typeface="CMR12"/>
              </a:rPr>
              <a:t>Ω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800" i="1" dirty="0">
                <a:effectLst/>
                <a:ea typeface="Calibri" panose="020F0502020204030204" pitchFamily="34" charset="0"/>
                <a:cs typeface="CMMI12"/>
              </a:rPr>
              <a:t>g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)</a:t>
            </a:r>
            <a:endParaRPr lang="hu-H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800" dirty="0">
                <a:effectLst/>
                <a:ea typeface="Calibri" panose="020F0502020204030204" pitchFamily="34" charset="0"/>
                <a:cs typeface="CMMI12"/>
              </a:rPr>
              <a:t>o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800" i="1" dirty="0">
                <a:effectLst/>
                <a:ea typeface="Calibri" panose="020F0502020204030204" pitchFamily="34" charset="0"/>
                <a:cs typeface="CMMI12"/>
              </a:rPr>
              <a:t>g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 sz="28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⫋</a:t>
            </a:r>
            <a:r>
              <a:rPr lang="hu-HU" sz="2800" dirty="0">
                <a:effectLst/>
                <a:ea typeface="Calibri" panose="020F0502020204030204" pitchFamily="34" charset="0"/>
                <a:cs typeface="MSBM10"/>
              </a:rPr>
              <a:t> </a:t>
            </a:r>
            <a:r>
              <a:rPr lang="hu-HU" sz="2800" dirty="0">
                <a:effectLst/>
                <a:ea typeface="Calibri" panose="020F0502020204030204" pitchFamily="34" charset="0"/>
                <a:cs typeface="CMMI12"/>
              </a:rPr>
              <a:t>O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800" i="1" dirty="0">
                <a:effectLst/>
                <a:ea typeface="Calibri" panose="020F0502020204030204" pitchFamily="34" charset="0"/>
                <a:cs typeface="CMMI12"/>
              </a:rPr>
              <a:t>g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 sz="2800" dirty="0">
                <a:effectLst/>
                <a:ea typeface="Calibri" panose="020F0502020204030204" pitchFamily="34" charset="0"/>
                <a:cs typeface="CMSY10"/>
              </a:rPr>
              <a:t>\ </a:t>
            </a:r>
            <a:r>
              <a:rPr lang="en-US" sz="2800" dirty="0">
                <a:effectLst/>
                <a:ea typeface="Calibri" panose="020F0502020204030204" pitchFamily="34" charset="0"/>
                <a:cs typeface="CMR12"/>
              </a:rPr>
              <a:t>Ω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800" i="1" dirty="0">
                <a:effectLst/>
                <a:ea typeface="Calibri" panose="020F0502020204030204" pitchFamily="34" charset="0"/>
                <a:cs typeface="CMMI12"/>
              </a:rPr>
              <a:t>g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)</a:t>
            </a:r>
            <a:endParaRPr lang="hu-H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800" dirty="0">
                <a:effectLst/>
                <a:ea typeface="CMMI12"/>
                <a:cs typeface="Cambria" panose="02040503050406030204" pitchFamily="18" charset="0"/>
              </a:rPr>
              <a:t>ω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800" i="1" dirty="0">
                <a:effectLst/>
                <a:ea typeface="Calibri" panose="020F0502020204030204" pitchFamily="34" charset="0"/>
                <a:cs typeface="CMMI12"/>
              </a:rPr>
              <a:t>g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 sz="28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⫋</a:t>
            </a:r>
            <a:r>
              <a:rPr lang="hu-HU" sz="2800" dirty="0">
                <a:effectLst/>
                <a:ea typeface="Calibri" panose="020F0502020204030204" pitchFamily="34" charset="0"/>
                <a:cs typeface="MSBM10"/>
              </a:rPr>
              <a:t> </a:t>
            </a:r>
            <a:r>
              <a:rPr lang="en-US" sz="2800" dirty="0">
                <a:effectLst/>
                <a:ea typeface="Calibri" panose="020F0502020204030204" pitchFamily="34" charset="0"/>
                <a:cs typeface="CMR12"/>
              </a:rPr>
              <a:t>Ω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800" i="1" dirty="0">
                <a:effectLst/>
                <a:ea typeface="Calibri" panose="020F0502020204030204" pitchFamily="34" charset="0"/>
                <a:cs typeface="CMMI12"/>
              </a:rPr>
              <a:t>g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 sz="2800" dirty="0">
                <a:effectLst/>
                <a:ea typeface="Calibri" panose="020F0502020204030204" pitchFamily="34" charset="0"/>
                <a:cs typeface="CMSY10"/>
              </a:rPr>
              <a:t>\ </a:t>
            </a:r>
            <a:r>
              <a:rPr lang="hu-HU" sz="2800" dirty="0">
                <a:effectLst/>
                <a:ea typeface="Calibri" panose="020F0502020204030204" pitchFamily="34" charset="0"/>
                <a:cs typeface="CMMI12"/>
              </a:rPr>
              <a:t>O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800" i="1" dirty="0">
                <a:effectLst/>
                <a:ea typeface="Calibri" panose="020F0502020204030204" pitchFamily="34" charset="0"/>
                <a:cs typeface="CMMI12"/>
              </a:rPr>
              <a:t>g</a:t>
            </a:r>
            <a:r>
              <a:rPr lang="hu-HU" sz="2800" dirty="0">
                <a:effectLst/>
                <a:ea typeface="Calibri" panose="020F0502020204030204" pitchFamily="34" charset="0"/>
                <a:cs typeface="CMR12"/>
              </a:rPr>
              <a:t>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hu-H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915623D-BF4E-F612-491B-7B171B32A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220" y="2728450"/>
            <a:ext cx="3868058" cy="322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6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B4B00D-37DD-62B0-1702-0D3B7FF4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5347"/>
          </a:xfrm>
        </p:spPr>
        <p:txBody>
          <a:bodyPr/>
          <a:lstStyle/>
          <a:p>
            <a:r>
              <a:rPr lang="hu-HU"/>
              <a:t>A </a:t>
            </a:r>
            <a:r>
              <a:rPr lang="hu-HU" sz="1800">
                <a:effectLst/>
                <a:latin typeface="F78"/>
                <a:ea typeface="Calibri" panose="020F0502020204030204" pitchFamily="34" charset="0"/>
                <a:cs typeface="F78"/>
              </a:rPr>
              <a:t> </a:t>
            </a:r>
            <a:r>
              <a:rPr lang="hu-HU"/>
              <a:t>függvényosztályok tulajdonságai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5C39799-19AF-7274-8B6F-A0C9BB99461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84312" y="1691149"/>
                <a:ext cx="4895055" cy="448105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10"/>
                </a:pP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Tranzitivitás</a:t>
                </a:r>
              </a:p>
              <a:p>
                <a:pPr lvl="1"/>
                <a:r>
                  <a:rPr lang="pt-BR" sz="1800" b="0" i="1" u="none" strike="noStrike" baseline="0" dirty="0"/>
                  <a:t>f</a:t>
                </a:r>
                <a:r>
                  <a:rPr lang="pt-BR" sz="1800" b="0" i="0" u="none" strike="noStrike" baseline="0" dirty="0"/>
                  <a:t> ∈ O(</a:t>
                </a:r>
                <a:r>
                  <a:rPr lang="pt-BR" sz="1800" b="0" i="1" u="none" strike="noStrike" baseline="0" dirty="0"/>
                  <a:t>g</a:t>
                </a:r>
                <a:r>
                  <a:rPr lang="pt-BR" sz="1800" b="0" i="0" u="none" strike="noStrike" baseline="0" dirty="0"/>
                  <a:t>) ∧ </a:t>
                </a:r>
                <a:r>
                  <a:rPr lang="pt-BR" sz="1800" b="0" i="1" u="none" strike="noStrike" baseline="0" dirty="0"/>
                  <a:t>g</a:t>
                </a:r>
                <a:r>
                  <a:rPr lang="pt-BR" sz="1800" b="0" i="0" u="none" strike="noStrike" baseline="0" dirty="0"/>
                  <a:t> ∈ O(</a:t>
                </a:r>
                <a:r>
                  <a:rPr lang="pt-BR" sz="1800" b="0" i="1" u="none" strike="noStrike" baseline="0" dirty="0"/>
                  <a:t>h</a:t>
                </a:r>
                <a:r>
                  <a:rPr lang="pt-BR" sz="1800" b="0" i="0" u="none" strike="noStrike" baseline="0" dirty="0"/>
                  <a:t>) ⇒ </a:t>
                </a:r>
                <a:r>
                  <a:rPr lang="pt-BR" sz="1800" b="0" i="1" u="none" strike="noStrike" baseline="0" dirty="0"/>
                  <a:t>f</a:t>
                </a:r>
                <a:r>
                  <a:rPr lang="pt-BR" sz="1800" b="0" i="0" u="none" strike="noStrike" baseline="0" dirty="0"/>
                  <a:t> ∈ O(</a:t>
                </a:r>
                <a:r>
                  <a:rPr lang="pt-BR" sz="1800" b="0" i="1" u="none" strike="noStrike" baseline="0" dirty="0"/>
                  <a:t>h</a:t>
                </a:r>
                <a:r>
                  <a:rPr lang="pt-BR" sz="1800" b="0" i="0" u="none" strike="noStrike" baseline="0" dirty="0"/>
                  <a:t>)</a:t>
                </a:r>
              </a:p>
              <a:p>
                <a:pPr lvl="1"/>
                <a:r>
                  <a:rPr lang="hu-HU" sz="1800" b="0" i="1" u="none" strike="noStrike" baseline="0" dirty="0"/>
                  <a:t>f</a:t>
                </a:r>
                <a:r>
                  <a:rPr lang="hu-HU" sz="1800" b="0" i="0" u="none" strike="noStrike" baseline="0" dirty="0"/>
                  <a:t> ∈ </a:t>
                </a:r>
                <a:r>
                  <a:rPr lang="el-GR" sz="1800" b="0" i="0" u="none" strike="noStrike" baseline="0" dirty="0"/>
                  <a:t>Ω(</a:t>
                </a:r>
                <a:r>
                  <a:rPr lang="hu-HU" sz="1800" b="0" i="1" u="none" strike="noStrike" baseline="0" dirty="0"/>
                  <a:t>g</a:t>
                </a:r>
                <a:r>
                  <a:rPr lang="hu-HU" sz="1800" b="0" i="0" u="none" strike="noStrike" baseline="0" dirty="0"/>
                  <a:t>) ∧ </a:t>
                </a:r>
                <a:r>
                  <a:rPr lang="hu-HU" sz="1800" b="0" i="1" u="none" strike="noStrike" baseline="0" dirty="0"/>
                  <a:t>g</a:t>
                </a:r>
                <a:r>
                  <a:rPr lang="hu-HU" sz="1800" b="0" i="0" u="none" strike="noStrike" baseline="0" dirty="0"/>
                  <a:t> ∈ </a:t>
                </a:r>
                <a:r>
                  <a:rPr lang="el-GR" sz="1800" b="0" i="0" u="none" strike="noStrike" baseline="0" dirty="0"/>
                  <a:t>Ω(</a:t>
                </a:r>
                <a:r>
                  <a:rPr lang="hu-HU" sz="1800" b="0" i="1" u="none" strike="noStrike" baseline="0" dirty="0"/>
                  <a:t>h</a:t>
                </a:r>
                <a:r>
                  <a:rPr lang="hu-HU" sz="1800" b="0" i="0" u="none" strike="noStrike" baseline="0" dirty="0"/>
                  <a:t>) ⇒ </a:t>
                </a:r>
                <a:r>
                  <a:rPr lang="hu-HU" sz="1800" b="0" i="1" u="none" strike="noStrike" baseline="0" dirty="0"/>
                  <a:t>f</a:t>
                </a:r>
                <a:r>
                  <a:rPr lang="hu-HU" sz="1800" b="0" i="0" u="none" strike="noStrike" baseline="0" dirty="0"/>
                  <a:t> ∈ </a:t>
                </a:r>
                <a:r>
                  <a:rPr lang="el-GR" sz="1800" b="0" i="0" u="none" strike="noStrike" baseline="0" dirty="0"/>
                  <a:t>Ω(</a:t>
                </a:r>
                <a:r>
                  <a:rPr lang="hu-HU" sz="1800" b="0" i="1" u="none" strike="noStrike" baseline="0" dirty="0"/>
                  <a:t>h</a:t>
                </a:r>
                <a:r>
                  <a:rPr lang="hu-HU" sz="1800" b="0" i="0" u="none" strike="noStrike" baseline="0" dirty="0"/>
                  <a:t>)</a:t>
                </a:r>
              </a:p>
              <a:p>
                <a:pPr lvl="1"/>
                <a:r>
                  <a:rPr lang="hu-HU" sz="1800" b="0" i="1" u="none" strike="noStrike" baseline="0" dirty="0"/>
                  <a:t>f</a:t>
                </a:r>
                <a:r>
                  <a:rPr lang="hu-HU" sz="1800" b="0" i="0" u="none" strike="noStrike" baseline="0" dirty="0"/>
                  <a:t> ∈ </a:t>
                </a:r>
                <a:r>
                  <a:rPr lang="el-GR" sz="1800" b="0" i="0" u="none" strike="noStrike" baseline="0" dirty="0"/>
                  <a:t>Θ(</a:t>
                </a:r>
                <a:r>
                  <a:rPr lang="hu-HU" sz="1800" b="0" i="1" u="none" strike="noStrike" baseline="0" dirty="0"/>
                  <a:t>g</a:t>
                </a:r>
                <a:r>
                  <a:rPr lang="hu-HU" sz="1800" b="0" i="0" u="none" strike="noStrike" baseline="0" dirty="0"/>
                  <a:t>) ∧ </a:t>
                </a:r>
                <a:r>
                  <a:rPr lang="hu-HU" sz="1800" b="0" i="1" u="none" strike="noStrike" baseline="0" dirty="0"/>
                  <a:t>g</a:t>
                </a:r>
                <a:r>
                  <a:rPr lang="hu-HU" sz="1800" b="0" i="0" u="none" strike="noStrike" baseline="0" dirty="0"/>
                  <a:t> ∈ </a:t>
                </a:r>
                <a:r>
                  <a:rPr lang="el-GR" sz="1800" b="0" i="0" u="none" strike="noStrike" baseline="0" dirty="0"/>
                  <a:t>Θ(</a:t>
                </a:r>
                <a:r>
                  <a:rPr lang="hu-HU" sz="1800" b="0" i="1" u="none" strike="noStrike" baseline="0" dirty="0"/>
                  <a:t>h</a:t>
                </a:r>
                <a:r>
                  <a:rPr lang="hu-HU" sz="1800" b="0" i="0" u="none" strike="noStrike" baseline="0" dirty="0"/>
                  <a:t>) ⇒ </a:t>
                </a:r>
                <a:r>
                  <a:rPr lang="hu-HU" sz="1800" b="0" i="1" u="none" strike="noStrike" baseline="0" dirty="0"/>
                  <a:t>f</a:t>
                </a:r>
                <a:r>
                  <a:rPr lang="hu-HU" sz="1800" b="0" i="0" u="none" strike="noStrike" baseline="0" dirty="0"/>
                  <a:t> ∈ </a:t>
                </a:r>
                <a:r>
                  <a:rPr lang="el-GR" sz="1800" b="0" i="0" u="none" strike="noStrike" baseline="0" dirty="0"/>
                  <a:t>Θ(</a:t>
                </a:r>
                <a:r>
                  <a:rPr lang="hu-HU" sz="1800" b="0" i="1" u="none" strike="noStrike" baseline="0" dirty="0"/>
                  <a:t>h</a:t>
                </a:r>
                <a:r>
                  <a:rPr lang="hu-HU" sz="1800" b="0" i="0" u="none" strike="noStrike" baseline="0" dirty="0"/>
                  <a:t>)</a:t>
                </a:r>
              </a:p>
              <a:p>
                <a:pPr lvl="1"/>
                <a:r>
                  <a:rPr lang="pt-BR" sz="1800" b="0" i="1" u="none" strike="noStrike" baseline="0" dirty="0"/>
                  <a:t>φ</a:t>
                </a:r>
                <a:r>
                  <a:rPr lang="pt-BR" sz="1800" b="0" i="0" u="none" strike="noStrike" baseline="0" dirty="0"/>
                  <a:t> ≺ </a:t>
                </a:r>
                <a:r>
                  <a:rPr lang="pt-BR" sz="1800" b="0" i="1" u="none" strike="noStrike" baseline="0" dirty="0"/>
                  <a:t>g</a:t>
                </a:r>
                <a:r>
                  <a:rPr lang="pt-BR" sz="1800" b="0" i="0" u="none" strike="noStrike" baseline="0" dirty="0"/>
                  <a:t> ∧ </a:t>
                </a:r>
                <a:r>
                  <a:rPr lang="pt-BR" sz="1800" b="0" i="1" u="none" strike="noStrike" baseline="0" dirty="0"/>
                  <a:t>g</a:t>
                </a:r>
                <a:r>
                  <a:rPr lang="pt-BR" sz="1800" b="0" i="0" u="none" strike="noStrike" baseline="0" dirty="0"/>
                  <a:t> ≺ </a:t>
                </a:r>
                <a:r>
                  <a:rPr lang="pt-BR" sz="1800" b="0" i="1" u="none" strike="noStrike" baseline="0" dirty="0"/>
                  <a:t>h</a:t>
                </a:r>
                <a:r>
                  <a:rPr lang="pt-BR" sz="1800" b="0" i="0" u="none" strike="noStrike" baseline="0" dirty="0"/>
                  <a:t> ⇒ </a:t>
                </a:r>
                <a:r>
                  <a:rPr lang="pt-BR" sz="1800" b="0" i="1" u="none" strike="noStrike" baseline="0" dirty="0"/>
                  <a:t>φ</a:t>
                </a:r>
                <a:r>
                  <a:rPr lang="pt-BR" sz="1800" b="0" i="0" u="none" strike="noStrike" baseline="0" dirty="0"/>
                  <a:t> ≺ </a:t>
                </a:r>
                <a:r>
                  <a:rPr lang="pt-BR" sz="1800" b="0" i="1" u="none" strike="noStrike" baseline="0" dirty="0"/>
                  <a:t>h</a:t>
                </a:r>
              </a:p>
              <a:p>
                <a:pPr lvl="1"/>
                <a:r>
                  <a:rPr lang="hu-HU" sz="1800" b="0" i="1" u="none" strike="noStrike" baseline="0" dirty="0"/>
                  <a:t>f</a:t>
                </a:r>
                <a:r>
                  <a:rPr lang="hu-HU" sz="1800" b="0" i="0" u="none" strike="noStrike" baseline="0" dirty="0"/>
                  <a:t> ≻ </a:t>
                </a:r>
                <a:r>
                  <a:rPr lang="hu-HU" sz="1800" b="0" i="1" u="none" strike="noStrike" baseline="0" dirty="0"/>
                  <a:t>g</a:t>
                </a:r>
                <a:r>
                  <a:rPr lang="hu-HU" sz="1800" b="0" i="0" u="none" strike="noStrike" baseline="0" dirty="0"/>
                  <a:t> ∧ </a:t>
                </a:r>
                <a:r>
                  <a:rPr lang="hu-HU" sz="1800" b="0" i="1" u="none" strike="noStrike" baseline="0" dirty="0"/>
                  <a:t>g</a:t>
                </a:r>
                <a:r>
                  <a:rPr lang="hu-HU" sz="1800" b="0" i="0" u="none" strike="noStrike" baseline="0" dirty="0"/>
                  <a:t> ≻ </a:t>
                </a:r>
                <a:r>
                  <a:rPr lang="el-GR" sz="1800" b="0" i="1" u="none" strike="noStrike" baseline="0" dirty="0"/>
                  <a:t>ψ</a:t>
                </a:r>
                <a:r>
                  <a:rPr lang="el-GR" sz="1800" b="0" i="0" u="none" strike="noStrike" baseline="0" dirty="0"/>
                  <a:t> ⇒ </a:t>
                </a:r>
                <a:r>
                  <a:rPr lang="hu-HU" sz="1800" b="0" i="1" u="none" strike="noStrike" baseline="0" dirty="0"/>
                  <a:t>f</a:t>
                </a:r>
                <a:r>
                  <a:rPr lang="hu-HU" sz="1800" b="0" i="0" u="none" strike="noStrike" baseline="0" dirty="0"/>
                  <a:t> ≻ </a:t>
                </a:r>
                <a:r>
                  <a:rPr lang="el-GR" sz="1800" b="0" i="1" u="none" strike="noStrike" baseline="0" dirty="0"/>
                  <a:t>ψ</a:t>
                </a:r>
                <a:endParaRPr lang="hu-HU" sz="1800" i="1" dirty="0"/>
              </a:p>
              <a:p>
                <a:pPr marL="457200" indent="-457200">
                  <a:buFont typeface="+mj-lt"/>
                  <a:buAutoNum type="arabicPeriod" startAt="11"/>
                </a:pP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Szimmetria</a:t>
                </a:r>
              </a:p>
              <a:p>
                <a:pPr lvl="1"/>
                <a:r>
                  <a:rPr lang="hu-HU" sz="1800" b="0" i="1" u="none" strike="noStrike" baseline="0" dirty="0"/>
                  <a:t>f </a:t>
                </a:r>
                <a:r>
                  <a:rPr lang="hu-HU" sz="1800" b="0" i="0" u="none" strike="noStrike" baseline="0" dirty="0"/>
                  <a:t>∈ </a:t>
                </a:r>
                <a:r>
                  <a:rPr lang="el-GR" sz="1800" b="0" i="0" u="none" strike="noStrike" baseline="0" dirty="0"/>
                  <a:t>Θ(</a:t>
                </a:r>
                <a:r>
                  <a:rPr lang="hu-HU" sz="1800" b="0" i="1" u="none" strike="noStrike" baseline="0" dirty="0"/>
                  <a:t>g</a:t>
                </a:r>
                <a:r>
                  <a:rPr lang="hu-HU" sz="1800" b="0" i="0" u="none" strike="noStrike" baseline="0" dirty="0"/>
                  <a:t>) </a:t>
                </a:r>
                <a14:m>
                  <m:oMath xmlns:m="http://schemas.openxmlformats.org/officeDocument/2006/math">
                    <m:r>
                      <a:rPr lang="hu-HU" sz="1800" smtClean="0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⟺</m:t>
                    </m:r>
                  </m:oMath>
                </a14:m>
                <a:r>
                  <a:rPr lang="hu-HU" sz="1800" b="0" i="1" u="none" strike="noStrike" baseline="0" dirty="0"/>
                  <a:t> g</a:t>
                </a:r>
                <a:r>
                  <a:rPr lang="hu-HU" sz="1800" b="0" i="0" u="none" strike="noStrike" baseline="0" dirty="0"/>
                  <a:t> ∈ </a:t>
                </a:r>
                <a:r>
                  <a:rPr lang="el-GR" sz="1800" b="0" i="0" u="none" strike="noStrike" baseline="0" dirty="0"/>
                  <a:t>Θ(</a:t>
                </a:r>
                <a:r>
                  <a:rPr lang="hu-HU" sz="1800" b="0" i="1" u="none" strike="noStrike" baseline="0" dirty="0"/>
                  <a:t>f</a:t>
                </a:r>
                <a:r>
                  <a:rPr lang="hu-HU" sz="1800" b="0" i="0" u="none" strike="noStrike" baseline="0" dirty="0"/>
                  <a:t>)</a:t>
                </a:r>
              </a:p>
              <a:p>
                <a:pPr marL="457200" indent="-457200">
                  <a:buFont typeface="+mj-lt"/>
                  <a:buAutoNum type="arabicPeriod" startAt="12"/>
                </a:pPr>
                <a:r>
                  <a:rPr lang="hu-HU" sz="2000" dirty="0">
                    <a:solidFill>
                      <a:schemeClr val="accent1">
                        <a:lumMod val="75000"/>
                      </a:schemeClr>
                    </a:solidFill>
                  </a:rPr>
                  <a:t>Reflexivitás</a:t>
                </a:r>
              </a:p>
              <a:p>
                <a:pPr lvl="1"/>
                <a:r>
                  <a:rPr lang="hu-HU" sz="1800" b="0" i="1" u="none" strike="noStrike" baseline="0" dirty="0"/>
                  <a:t>f</a:t>
                </a:r>
                <a:r>
                  <a:rPr lang="hu-HU" sz="1800" b="0" i="0" u="none" strike="noStrike" baseline="0" dirty="0"/>
                  <a:t> ∈ O(</a:t>
                </a:r>
                <a:r>
                  <a:rPr lang="hu-HU" sz="1800" b="0" i="1" u="none" strike="noStrike" baseline="0" dirty="0"/>
                  <a:t>f</a:t>
                </a:r>
                <a:r>
                  <a:rPr lang="hu-HU" sz="1800" b="0" i="0" u="none" strike="noStrike" baseline="0" dirty="0"/>
                  <a:t>) ∧ </a:t>
                </a:r>
                <a:r>
                  <a:rPr lang="hu-HU" sz="1800" b="0" i="1" u="none" strike="noStrike" baseline="0" dirty="0"/>
                  <a:t>f</a:t>
                </a:r>
                <a:r>
                  <a:rPr lang="hu-HU" sz="1800" b="0" i="0" u="none" strike="noStrike" baseline="0" dirty="0"/>
                  <a:t> ∈ </a:t>
                </a:r>
                <a:r>
                  <a:rPr lang="el-GR" sz="1800" b="0" i="0" u="none" strike="noStrike" baseline="0" dirty="0"/>
                  <a:t>Ω(</a:t>
                </a:r>
                <a:r>
                  <a:rPr lang="hu-HU" sz="1800" b="0" i="1" u="none" strike="noStrike" baseline="0" dirty="0"/>
                  <a:t>f</a:t>
                </a:r>
                <a:r>
                  <a:rPr lang="hu-HU" sz="1800" b="0" i="0" u="none" strike="noStrike" baseline="0" dirty="0"/>
                  <a:t>) ∧ </a:t>
                </a:r>
                <a:r>
                  <a:rPr lang="hu-HU" sz="1800" b="0" i="1" u="none" strike="noStrike" baseline="0" dirty="0"/>
                  <a:t>f</a:t>
                </a:r>
                <a:r>
                  <a:rPr lang="hu-HU" sz="1800" b="0" i="0" u="none" strike="noStrike" baseline="0" dirty="0"/>
                  <a:t> ∈ </a:t>
                </a:r>
                <a:r>
                  <a:rPr lang="el-GR" sz="1800" b="0" i="0" u="none" strike="noStrike" baseline="0" dirty="0"/>
                  <a:t>Θ(</a:t>
                </a:r>
                <a:r>
                  <a:rPr lang="hu-HU" sz="1800" b="0" i="1" u="none" strike="noStrike" baseline="0" dirty="0"/>
                  <a:t>f</a:t>
                </a:r>
                <a:r>
                  <a:rPr lang="hu-HU" sz="1800" b="0" i="0" u="none" strike="noStrike" baseline="0" dirty="0"/>
                  <a:t>)</a:t>
                </a:r>
                <a:endParaRPr lang="hu-HU" sz="18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5C39799-19AF-7274-8B6F-A0C9BB99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84312" y="1691149"/>
                <a:ext cx="4895055" cy="4481050"/>
              </a:xfrm>
              <a:blipFill>
                <a:blip r:embed="rId2"/>
                <a:stretch>
                  <a:fillRect l="-274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3">
                <a:extLst>
                  <a:ext uri="{FF2B5EF4-FFF2-40B4-BE49-F238E27FC236}">
                    <a16:creationId xmlns:a16="http://schemas.microsoft.com/office/drawing/2014/main" id="{94162D40-2566-9F0E-F5A1-D18D1D2AC1D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607967" y="1691147"/>
                <a:ext cx="5092420" cy="4965291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13"/>
                </a:pPr>
                <a:r>
                  <a:rPr lang="hu-HU" sz="2000" i="0" u="none" strike="noStrike" baseline="0" dirty="0">
                    <a:solidFill>
                      <a:schemeClr val="accent1">
                        <a:lumMod val="75000"/>
                      </a:schemeClr>
                    </a:solidFill>
                  </a:rPr>
                  <a:t>Következmény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l-GR" sz="1800" b="1" i="0" u="none" strike="noStrike" baseline="0" dirty="0"/>
                  <a:t>Θ</a:t>
                </a:r>
                <a:r>
                  <a:rPr lang="hu-HU" sz="1800" dirty="0"/>
                  <a:t> </a:t>
                </a:r>
                <a:r>
                  <a:rPr lang="hu-HU" sz="1800" b="1" dirty="0"/>
                  <a:t>ekvivalenciareláció</a:t>
                </a:r>
                <a:r>
                  <a:rPr lang="hu-HU" sz="1800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hu-HU" sz="1800" dirty="0"/>
                  <a:t>AP függvények halmazának osztályozását adja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hu-HU" sz="1800" b="0" i="1" u="none" strike="noStrike" baseline="0" dirty="0"/>
                  <a:t>f</a:t>
                </a:r>
                <a:r>
                  <a:rPr lang="hu-HU" sz="1800" b="0" i="0" u="none" strike="noStrike" baseline="0" dirty="0"/>
                  <a:t> ∈ </a:t>
                </a:r>
                <a:r>
                  <a:rPr lang="el-GR" sz="1800" b="0" i="0" u="none" strike="noStrike" baseline="0" dirty="0"/>
                  <a:t>Θ(</a:t>
                </a:r>
                <a:r>
                  <a:rPr lang="hu-HU" sz="1800" b="0" i="1" u="none" strike="noStrike" baseline="0" dirty="0"/>
                  <a:t>g</a:t>
                </a:r>
                <a:r>
                  <a:rPr lang="hu-HU" sz="1800" b="0" i="0" u="none" strike="noStrike" baseline="0" dirty="0"/>
                  <a:t>) </a:t>
                </a:r>
                <a14:m>
                  <m:oMath xmlns:m="http://schemas.openxmlformats.org/officeDocument/2006/math">
                    <m:r>
                      <a:rPr lang="hu-HU" sz="1800" smtClean="0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⟺</m:t>
                    </m:r>
                  </m:oMath>
                </a14:m>
                <a:r>
                  <a:rPr lang="hu-HU" sz="1800" b="0" i="0" u="none" strike="noStrike" baseline="0" dirty="0"/>
                  <a:t> </a:t>
                </a:r>
                <a:r>
                  <a:rPr lang="el-GR" sz="1800" b="0" i="0" u="none" strike="noStrike" baseline="0" dirty="0"/>
                  <a:t>Θ(</a:t>
                </a:r>
                <a:r>
                  <a:rPr lang="hu-HU" sz="1800" b="0" i="1" u="none" strike="noStrike" baseline="0" dirty="0"/>
                  <a:t>f</a:t>
                </a:r>
                <a:r>
                  <a:rPr lang="hu-HU" sz="1800" b="0" i="0" u="none" strike="noStrike" baseline="0" dirty="0"/>
                  <a:t>) = </a:t>
                </a:r>
                <a:r>
                  <a:rPr lang="el-GR" sz="1800" b="0" i="0" u="none" strike="noStrike" baseline="0" dirty="0"/>
                  <a:t>Θ(</a:t>
                </a:r>
                <a:r>
                  <a:rPr lang="hu-HU" sz="1800" b="0" i="1" u="none" strike="noStrike" baseline="0" dirty="0"/>
                  <a:t>g</a:t>
                </a:r>
                <a:r>
                  <a:rPr lang="hu-HU" sz="1800" b="0" i="0" u="none" strike="noStrike" baseline="0" dirty="0"/>
                  <a:t>) </a:t>
                </a:r>
                <a:br>
                  <a:rPr lang="hu-HU" sz="1800" b="0" i="0" u="none" strike="noStrike" baseline="0" dirty="0"/>
                </a:br>
                <a:r>
                  <a:rPr lang="hu-HU" sz="1800" b="0" i="0" u="none" strike="noStrike" baseline="0" dirty="0"/>
                  <a:t>(</a:t>
                </a:r>
                <a:r>
                  <a:rPr lang="hu-HU" sz="1800" b="0" i="1" u="none" strike="noStrike" baseline="0" dirty="0"/>
                  <a:t>f</a:t>
                </a:r>
                <a:r>
                  <a:rPr lang="hu-HU" sz="1800" b="0" i="0" u="none" strike="noStrike" baseline="0" dirty="0"/>
                  <a:t> függvény</a:t>
                </a:r>
                <a:r>
                  <a:rPr lang="hu-HU" sz="1800" b="0" i="0" u="none" strike="noStrike" dirty="0"/>
                  <a:t> a</a:t>
                </a:r>
                <a:r>
                  <a:rPr lang="hu-HU" sz="1800" b="0" i="0" u="none" strike="noStrike" baseline="0" dirty="0"/>
                  <a:t>szimptotikusan ekvivalens a </a:t>
                </a:r>
                <a:r>
                  <a:rPr lang="hu-HU" sz="1800" b="0" i="1" u="none" strike="noStrike" baseline="0" dirty="0"/>
                  <a:t>g</a:t>
                </a:r>
                <a:r>
                  <a:rPr lang="hu-HU" sz="1800" b="0" i="0" u="none" strike="noStrike" baseline="0" dirty="0"/>
                  <a:t> függvénnyel.)</a:t>
                </a:r>
                <a:endParaRPr lang="hu-HU" sz="18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hu-HU" sz="1800" dirty="0"/>
                  <a:t>Az egyes osztályok reprezentálhatók a legegyszerűbb függvényükkel, pl.: </a:t>
                </a:r>
                <a:r>
                  <a:rPr lang="el-GR" sz="1800" b="0" i="0" u="none" strike="noStrike" baseline="0" dirty="0"/>
                  <a:t>Θ</a:t>
                </a:r>
                <a:r>
                  <a:rPr lang="hu-HU" sz="1800" dirty="0"/>
                  <a:t>(1),</a:t>
                </a:r>
                <a:r>
                  <a:rPr lang="el-GR" sz="1800" b="0" i="0" u="none" strike="noStrike" baseline="0" dirty="0"/>
                  <a:t> Θ</a:t>
                </a:r>
                <a:r>
                  <a:rPr lang="hu-HU" sz="1800" dirty="0"/>
                  <a:t>(</a:t>
                </a:r>
                <a:r>
                  <a:rPr lang="hu-HU" sz="1800" i="1" dirty="0"/>
                  <a:t>n</a:t>
                </a:r>
                <a:r>
                  <a:rPr lang="hu-HU" sz="1800" dirty="0"/>
                  <a:t>),</a:t>
                </a:r>
                <a:r>
                  <a:rPr lang="el-GR" sz="1800" b="0" i="0" u="none" strike="noStrike" baseline="0" dirty="0"/>
                  <a:t> Θ</a:t>
                </a:r>
                <a:r>
                  <a:rPr lang="hu-HU" sz="1800" dirty="0"/>
                  <a:t>(</a:t>
                </a:r>
                <a:r>
                  <a:rPr lang="hu-HU" sz="1800" i="1" dirty="0"/>
                  <a:t>n</a:t>
                </a:r>
                <a:r>
                  <a:rPr lang="hu-HU" sz="1800" baseline="30000" dirty="0"/>
                  <a:t>2</a:t>
                </a:r>
                <a:r>
                  <a:rPr lang="hu-HU" sz="1800" dirty="0"/>
                  <a:t> ), </a:t>
                </a:r>
                <a:r>
                  <a:rPr lang="el-GR" sz="1800" b="0" i="0" u="none" strike="noStrike" baseline="0" dirty="0"/>
                  <a:t>Θ</a:t>
                </a:r>
                <a:r>
                  <a:rPr lang="hu-HU" sz="18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sz="1800" i="1" smtClean="0">
                            <a:effectLst/>
                            <a:latin typeface="Cambria Math" panose="02040503050406030204" pitchFamily="18" charset="0"/>
                            <a:cs typeface="F78"/>
                          </a:rPr>
                        </m:ctrlPr>
                      </m:radPr>
                      <m:deg/>
                      <m:e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78"/>
                          </a:rPr>
                          <m:t>𝑛</m:t>
                        </m:r>
                      </m:e>
                    </m:rad>
                  </m:oMath>
                </a14:m>
                <a:r>
                  <a:rPr lang="hu-HU" sz="1800" dirty="0"/>
                  <a:t>) </a:t>
                </a:r>
              </a:p>
            </p:txBody>
          </p:sp>
        </mc:Choice>
        <mc:Fallback xmlns="">
          <p:sp>
            <p:nvSpPr>
              <p:cNvPr id="4" name="Tartalom helye 3">
                <a:extLst>
                  <a:ext uri="{FF2B5EF4-FFF2-40B4-BE49-F238E27FC236}">
                    <a16:creationId xmlns:a16="http://schemas.microsoft.com/office/drawing/2014/main" id="{94162D40-2566-9F0E-F5A1-D18D1D2AC1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607967" y="1691147"/>
                <a:ext cx="5092420" cy="4965291"/>
              </a:xfrm>
              <a:blipFill>
                <a:blip r:embed="rId3"/>
                <a:stretch>
                  <a:fillRect l="-26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Nyíl: jobbra mutató 4">
            <a:extLst>
              <a:ext uri="{FF2B5EF4-FFF2-40B4-BE49-F238E27FC236}">
                <a16:creationId xmlns:a16="http://schemas.microsoft.com/office/drawing/2014/main" id="{15779CE6-E38C-6A88-8CF1-AA0E3FE872FD}"/>
              </a:ext>
            </a:extLst>
          </p:cNvPr>
          <p:cNvSpPr/>
          <p:nvPr/>
        </p:nvSpPr>
        <p:spPr>
          <a:xfrm>
            <a:off x="5850194" y="3429000"/>
            <a:ext cx="894735" cy="828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56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03CB51-1CBB-F9E2-E167-02FF83DB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878" y="190949"/>
            <a:ext cx="10018713" cy="1027470"/>
          </a:xfrm>
        </p:spPr>
        <p:txBody>
          <a:bodyPr/>
          <a:lstStyle/>
          <a:p>
            <a:r>
              <a:rPr lang="hu-HU" sz="4000" dirty="0">
                <a:effectLst/>
                <a:latin typeface="F48"/>
                <a:ea typeface="Calibri" panose="020F0502020204030204" pitchFamily="34" charset="0"/>
                <a:cs typeface="F48"/>
              </a:rPr>
              <a:t>Példa AP függvények nagyságrendjére: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1974927-3AA7-E130-D4F6-91C0314455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1180" y="1881756"/>
                <a:ext cx="2242116" cy="44790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log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≺</m:t>
                    </m:r>
                  </m:oMath>
                </a14:m>
                <a:endParaRPr lang="hu-HU" dirty="0">
                  <a:effectLst/>
                  <a:ea typeface="CMSY10"/>
                  <a:cs typeface="CMSY10"/>
                </a:endParaRPr>
              </a:p>
              <a:p>
                <a:r>
                  <a:rPr lang="hu-HU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i="1" dirty="0"/>
                  <a:t>(n</a:t>
                </a:r>
                <a:r>
                  <a:rPr lang="hu-HU" baseline="30000" dirty="0"/>
                  <a:t>1/2</a:t>
                </a:r>
                <a14:m>
                  <m:oMath xmlns:m="http://schemas.openxmlformats.org/officeDocument/2006/math">
                    <m:r>
                      <a:rPr lang="hu-HU" b="0" i="0" smtClean="0">
                        <a:latin typeface="Cambria Math" panose="02040503050406030204" pitchFamily="18" charset="0"/>
                        <a:ea typeface="CMSY10"/>
                        <a:cs typeface="CMSY10"/>
                      </a:rPr>
                      <m:t>)</m:t>
                    </m:r>
                    <m:r>
                      <a:rPr lang="hu-HU" i="1">
                        <a:latin typeface="Cambria Math" panose="02040503050406030204" pitchFamily="18" charset="0"/>
                        <a:ea typeface="CMSY10"/>
                        <a:cs typeface="CMSY10"/>
                      </a:rPr>
                      <m:t>≺ </m:t>
                    </m:r>
                  </m:oMath>
                </a14:m>
                <a:endParaRPr lang="hu-HU" dirty="0">
                  <a:ea typeface="CMSY10"/>
                  <a:cs typeface="CMSY10"/>
                </a:endParaRPr>
              </a:p>
              <a:p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MSY10"/>
                        <a:cs typeface="CMSY10"/>
                      </a:rPr>
                      <m:t>≺</m:t>
                    </m:r>
                  </m:oMath>
                </a14:m>
                <a:endParaRPr lang="hu-HU" dirty="0">
                  <a:ea typeface="CMSY10"/>
                  <a:cs typeface="CMSY10"/>
                </a:endParaRPr>
              </a:p>
              <a:p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log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MSY10"/>
                        <a:cs typeface="CMSY10"/>
                      </a:rPr>
                      <m:t>≺</m:t>
                    </m:r>
                  </m:oMath>
                </a14:m>
                <a:endParaRPr lang="hu-HU" dirty="0">
                  <a:ea typeface="CMSY10"/>
                  <a:cs typeface="CMSY10"/>
                </a:endParaRPr>
              </a:p>
              <a:p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dirty="0"/>
                  <a:t>n</a:t>
                </a:r>
                <a:r>
                  <a:rPr lang="hu-HU" baseline="30000" dirty="0"/>
                  <a:t>2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8"/>
                  </a:rPr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MSY10"/>
                        <a:cs typeface="CMSY10"/>
                      </a:rPr>
                      <m:t>≺</m:t>
                    </m:r>
                  </m:oMath>
                </a14:m>
                <a:endParaRPr lang="hu-HU" dirty="0">
                  <a:effectLst/>
                  <a:ea typeface="Calibri" panose="020F0502020204030204" pitchFamily="34" charset="0"/>
                  <a:cs typeface="CMSY10"/>
                </a:endParaRPr>
              </a:p>
              <a:p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dirty="0"/>
                  <a:t>n</a:t>
                </a:r>
                <a:r>
                  <a:rPr lang="hu-HU" baseline="30000" dirty="0"/>
                  <a:t>2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R12"/>
                  </a:rPr>
                  <a:t>log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MSY10"/>
                        <a:cs typeface="CMSY10"/>
                      </a:rPr>
                      <m:t>≺</m:t>
                    </m:r>
                  </m:oMath>
                </a14:m>
                <a:endParaRPr lang="hu-HU" dirty="0">
                  <a:effectLst/>
                  <a:ea typeface="Calibri" panose="020F0502020204030204" pitchFamily="34" charset="0"/>
                  <a:cs typeface="CMSY10"/>
                </a:endParaRPr>
              </a:p>
              <a:p>
                <a:r>
                  <a:rPr lang="en-US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dirty="0"/>
                  <a:t>n</a:t>
                </a:r>
                <a:r>
                  <a:rPr lang="hu-HU" baseline="30000" dirty="0"/>
                  <a:t>3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MSY10"/>
                        <a:cs typeface="CMSY10"/>
                      </a:rPr>
                      <m:t>≺</m:t>
                    </m:r>
                  </m:oMath>
                </a14:m>
                <a:endParaRPr lang="hu-HU" dirty="0"/>
              </a:p>
              <a:p>
                <a:r>
                  <a:rPr lang="hu-HU" dirty="0"/>
                  <a:t> 2</a:t>
                </a:r>
                <a:r>
                  <a:rPr lang="hu-HU" i="1" baseline="30000" dirty="0"/>
                  <a:t>n</a:t>
                </a:r>
                <a:r>
                  <a:rPr lang="hu-HU" baseline="30000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MSY10"/>
                        <a:cs typeface="CMSY10"/>
                      </a:rPr>
                      <m:t>≺</m:t>
                    </m:r>
                  </m:oMath>
                </a14:m>
                <a:endParaRPr lang="hu-HU" i="1" dirty="0">
                  <a:ea typeface="CMSY10"/>
                  <a:cs typeface="CMSY10"/>
                </a:endParaRPr>
              </a:p>
              <a:p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MSY10"/>
                        <a:cs typeface="CMSY10"/>
                      </a:rPr>
                      <m:t> </m:t>
                    </m:r>
                  </m:oMath>
                </a14:m>
                <a:r>
                  <a:rPr lang="hu-HU" i="1" dirty="0"/>
                  <a:t>n!</a:t>
                </a:r>
                <a:r>
                  <a:rPr lang="hu-HU" i="1" baseline="30000" dirty="0"/>
                  <a:t> </a:t>
                </a:r>
                <a:endParaRPr lang="hu-HU" i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1974927-3AA7-E130-D4F6-91C0314455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1180" y="1881756"/>
                <a:ext cx="2242116" cy="4479012"/>
              </a:xfrm>
              <a:blipFill>
                <a:blip r:embed="rId2"/>
                <a:stretch>
                  <a:fillRect l="-6793" t="-2589" b="-231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2AAA58D6-A049-EA4C-35B2-A5448435B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567" y="1638930"/>
            <a:ext cx="7242024" cy="48034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33482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21783</TotalTime>
  <Words>1968</Words>
  <Application>Microsoft Office PowerPoint</Application>
  <PresentationFormat>Szélesvásznú</PresentationFormat>
  <Paragraphs>153</Paragraphs>
  <Slides>19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35" baseType="lpstr">
      <vt:lpstr>Aptos</vt:lpstr>
      <vt:lpstr>Arial</vt:lpstr>
      <vt:lpstr>Calibri</vt:lpstr>
      <vt:lpstr>Cambria Math</vt:lpstr>
      <vt:lpstr>CMMI10</vt:lpstr>
      <vt:lpstr>CMMI12</vt:lpstr>
      <vt:lpstr>CMR10</vt:lpstr>
      <vt:lpstr>CMR12</vt:lpstr>
      <vt:lpstr>CMSY10</vt:lpstr>
      <vt:lpstr>Corbel</vt:lpstr>
      <vt:lpstr>F30</vt:lpstr>
      <vt:lpstr>F48</vt:lpstr>
      <vt:lpstr>F70</vt:lpstr>
      <vt:lpstr>F78</vt:lpstr>
      <vt:lpstr>Times New Roman</vt:lpstr>
      <vt:lpstr>Parallax</vt:lpstr>
      <vt:lpstr>Algoritmusok és adatszerkezetek I. 5. Előadás</vt:lpstr>
      <vt:lpstr>Tartalom</vt:lpstr>
      <vt:lpstr>Függvények aszimptotikus viselkedése</vt:lpstr>
      <vt:lpstr>Aszimptotikus korlátok</vt:lpstr>
      <vt:lpstr>Aszimptotikus korlátok</vt:lpstr>
      <vt:lpstr>Függvények aszimptotikus összehasonlítása</vt:lpstr>
      <vt:lpstr>A  függvényosztályok kapcsolata</vt:lpstr>
      <vt:lpstr>A  függvényosztályok tulajdonságai</vt:lpstr>
      <vt:lpstr>Példa AP függvények nagyságrendjére:</vt:lpstr>
      <vt:lpstr>További tulajdonságok</vt:lpstr>
      <vt:lpstr>A függvények aszimptotikus viszonya</vt:lpstr>
      <vt:lpstr>A függvények aszimptotikus viszonya</vt:lpstr>
      <vt:lpstr>L’Hospital szabály és következménye</vt:lpstr>
      <vt:lpstr>Bizonyítás és következmény</vt:lpstr>
      <vt:lpstr>További tételek</vt:lpstr>
      <vt:lpstr>N × N értelmezési tartományú függvények</vt:lpstr>
      <vt:lpstr>N × N értelmezési tartományú függvények</vt:lpstr>
      <vt:lpstr>Ellenőrző kérdések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Kinga</dc:creator>
  <cp:lastModifiedBy>Kovácsné Pusztai Kinga</cp:lastModifiedBy>
  <cp:revision>1</cp:revision>
  <dcterms:created xsi:type="dcterms:W3CDTF">2022-02-02T14:32:23Z</dcterms:created>
  <dcterms:modified xsi:type="dcterms:W3CDTF">2025-04-29T18:18:45Z</dcterms:modified>
</cp:coreProperties>
</file>