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8" r:id="rId3"/>
    <p:sldId id="320" r:id="rId4"/>
    <p:sldId id="259" r:id="rId5"/>
    <p:sldId id="298" r:id="rId6"/>
    <p:sldId id="263" r:id="rId7"/>
    <p:sldId id="285" r:id="rId8"/>
    <p:sldId id="286" r:id="rId9"/>
    <p:sldId id="284" r:id="rId10"/>
    <p:sldId id="305" r:id="rId11"/>
    <p:sldId id="287" r:id="rId12"/>
    <p:sldId id="310" r:id="rId13"/>
    <p:sldId id="291" r:id="rId14"/>
    <p:sldId id="301" r:id="rId15"/>
    <p:sldId id="302" r:id="rId16"/>
    <p:sldId id="294" r:id="rId17"/>
    <p:sldId id="303" r:id="rId18"/>
    <p:sldId id="304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08" r:id="rId27"/>
    <p:sldId id="265" r:id="rId28"/>
    <p:sldId id="295" r:id="rId29"/>
    <p:sldId id="266" r:id="rId3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ExtraBold" panose="00000900000000000000" pitchFamily="2" charset="0"/>
      <p:bold r:id="rId36"/>
      <p:italic r:id="rId37"/>
      <p:boldItalic r:id="rId38"/>
    </p:embeddedFont>
    <p:embeddedFont>
      <p:font typeface="Montserrat Light" panose="00000400000000000000" pitchFamily="2" charset="0"/>
      <p:regular r:id="rId39"/>
      <p:bold r:id="rId40"/>
      <p:italic r:id="rId41"/>
      <p:boldItalic r:id="rId42"/>
    </p:embeddedFont>
    <p:embeddedFont>
      <p:font typeface="微軟正黑體" panose="020B0604030504040204" pitchFamily="34" charset="-12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童莉雯" initials="童莉雯" lastIdx="1" clrIdx="0">
    <p:extLst>
      <p:ext uri="{19B8F6BF-5375-455C-9EA6-DF929625EA0E}">
        <p15:presenceInfo xmlns:p15="http://schemas.microsoft.com/office/powerpoint/2012/main" userId="童莉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D9E"/>
    <a:srgbClr val="FDE217"/>
    <a:srgbClr val="FB5FD6"/>
    <a:srgbClr val="9A00D0"/>
    <a:srgbClr val="CA083B"/>
    <a:srgbClr val="08D9FC"/>
    <a:srgbClr val="CEEC62"/>
    <a:srgbClr val="1BA550"/>
    <a:srgbClr val="CD3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DC4F63-B265-4765-8709-2FE2A6E242B4}">
  <a:tblStyle styleId="{59DC4F63-B265-4765-8709-2FE2A6E24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7"/>
    <p:restoredTop sz="94696"/>
  </p:normalViewPr>
  <p:slideViewPr>
    <p:cSldViewPr snapToGrid="0">
      <p:cViewPr varScale="1">
        <p:scale>
          <a:sx n="87" d="100"/>
          <a:sy n="87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501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54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89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982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821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037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81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60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469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08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23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1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253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322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20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080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721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關於你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你的關鍵字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三個記憶點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522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7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49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1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7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15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marL="914400" lvl="1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marL="1371600" lvl="2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marL="1828800" lvl="3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marL="2286000" lvl="4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marL="2743200" lvl="5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marL="3200400" lvl="6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marL="3657600" lvl="7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oxxostudio.tw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前端工程師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72BF8A-1CD1-4566-BD76-49128AF6C3D8}"/>
              </a:ext>
            </a:extLst>
          </p:cNvPr>
          <p:cNvSpPr txBox="1"/>
          <p:nvPr/>
        </p:nvSpPr>
        <p:spPr>
          <a:xfrm>
            <a:off x="3112305" y="3716692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MFEE64: 2024/12/26 – 2025/6/09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" name="Google Shape;96;p18">
            <a:extLst>
              <a:ext uri="{FF2B5EF4-FFF2-40B4-BE49-F238E27FC236}">
                <a16:creationId xmlns:a16="http://schemas.microsoft.com/office/drawing/2014/main" id="{E289445B-FB9B-480D-835D-58F59178A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上課規範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97;p18">
            <a:extLst>
              <a:ext uri="{FF2B5EF4-FFF2-40B4-BE49-F238E27FC236}">
                <a16:creationId xmlns:a16="http://schemas.microsoft.com/office/drawing/2014/main" id="{F5CB49B1-E3D7-4D2D-BC16-76F2CCD1E2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44325" y="1025824"/>
            <a:ext cx="4842600" cy="23112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課程拍照、錄影需詢問老師，請勿依賴，但老師很高興回家複習後提出問題詢問。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軟體由上課老師協助教導安裝與註冊。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軟體不一定最新版，主要符合業界、相容高。</a:t>
            </a:r>
          </a:p>
        </p:txBody>
      </p:sp>
    </p:spTree>
    <p:extLst>
      <p:ext uri="{BB962C8B-B14F-4D97-AF65-F5344CB8AC3E}">
        <p14:creationId xmlns:p14="http://schemas.microsoft.com/office/powerpoint/2010/main" val="6198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上課簽到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53904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Google Shape;96;p18">
            <a:extLst>
              <a:ext uri="{FF2B5EF4-FFF2-40B4-BE49-F238E27FC236}">
                <a16:creationId xmlns:a16="http://schemas.microsoft.com/office/drawing/2014/main" id="{E289445B-FB9B-480D-835D-58F59178A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簽到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97;p18">
            <a:extLst>
              <a:ext uri="{FF2B5EF4-FFF2-40B4-BE49-F238E27FC236}">
                <a16:creationId xmlns:a16="http://schemas.microsoft.com/office/drawing/2014/main" id="{F5CB49B1-E3D7-4D2D-BC16-76F2CCD1E2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32960" y="1045756"/>
            <a:ext cx="4529586" cy="332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簽到要確實，簽名勿潦草，全天課一天要簽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4572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遲到還是要簽名，遲到超過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分鐘，請填寫請假單。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4572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b="1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無故不簽到者視同缺課；另視需要抽點</a:t>
            </a:r>
            <a:r>
              <a:rPr lang="zh-TW" altLang="en-US" b="1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或拍照</a:t>
            </a:r>
            <a:r>
              <a:rPr lang="zh-TW" altLang="en-US" b="1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，經查證只簽到並無上課事實視同缺課。</a:t>
            </a:r>
            <a:endParaRPr lang="en-US" altLang="zh-TW" b="1" i="0" dirty="0"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4572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離開教室討論需再群組留言去處，如欲勞動署查訪須回座位。</a:t>
            </a:r>
            <a:endParaRPr lang="en-US" altLang="zh-TW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4572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無故離開教室超過</a:t>
            </a:r>
            <a:r>
              <a:rPr lang="en-US" altLang="zh-TW" b="1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b="1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分鐘，視同曠課。</a:t>
            </a:r>
            <a:endParaRPr lang="en-US" altLang="zh-TW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2000"/>
              </a:lnSpc>
              <a:buNone/>
            </a:pP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230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D9769B-0487-406C-B5C1-CE6663DE6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7" y="2319337"/>
            <a:ext cx="2663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值日生</a:t>
            </a:r>
            <a:endParaRPr lang="en-US" altLang="zh-TW" sz="4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211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0E0C3AE-CB53-4BBF-972B-5AB10821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值日生</a:t>
            </a:r>
            <a:endParaRPr lang="zh-TW" altLang="en-US" sz="32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9381272-D81C-4020-B30F-A1DB258A89DB}"/>
              </a:ext>
            </a:extLst>
          </p:cNvPr>
          <p:cNvSpPr txBox="1">
            <a:spLocks/>
          </p:cNvSpPr>
          <p:nvPr/>
        </p:nvSpPr>
        <p:spPr>
          <a:xfrm>
            <a:off x="3809961" y="911699"/>
            <a:ext cx="5029239" cy="3449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輪流機制</a:t>
            </a:r>
            <a:r>
              <a:rPr lang="en-US" altLang="zh-TW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以學員號碼與日期搭配</a:t>
            </a:r>
            <a:endParaRPr lang="en-US" altLang="zh-TW" sz="16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若該號當天缺課，前一號擔任</a:t>
            </a:r>
            <a:endParaRPr lang="en-US" altLang="zh-TW" sz="16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值日生負責事項</a:t>
            </a:r>
            <a:r>
              <a:rPr lang="en-US" altLang="zh-TW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撰寫教室日誌，並給授課講師簽名。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 Line 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班版登記便當，於中間下課時間收齊費用，可於前一天先開訂餐資訊。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幫忙老師主機開機。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協助服務課堂需求</a:t>
            </a: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提醒老師錄影、回應老師</a:t>
            </a: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2526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0E0C3AE-CB53-4BBF-972B-5AB10821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值日生</a:t>
            </a:r>
            <a:br>
              <a:rPr lang="en-US" altLang="zh-TW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教室日誌</a:t>
            </a:r>
            <a:endParaRPr lang="zh-TW" altLang="en-US" sz="2400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60F9F83-3F77-400E-AB84-4AD252786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772" t="23451" r="65742" b="13083"/>
          <a:stretch>
            <a:fillRect/>
          </a:stretch>
        </p:blipFill>
        <p:spPr bwMode="auto">
          <a:xfrm>
            <a:off x="4501942" y="490102"/>
            <a:ext cx="3310517" cy="379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4">
            <a:extLst>
              <a:ext uri="{FF2B5EF4-FFF2-40B4-BE49-F238E27FC236}">
                <a16:creationId xmlns:a16="http://schemas.microsoft.com/office/drawing/2014/main" id="{1E66AAF8-DFC6-4E29-B7B7-764FA2B4C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791" y="1418492"/>
            <a:ext cx="926861" cy="67743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800">
              <a:ea typeface="微軟正黑體" pitchFamily="34" charset="-120"/>
            </a:endParaRP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55BB3060-799A-40F8-9314-9267B927C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155" y="3047576"/>
            <a:ext cx="884497" cy="52794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800">
              <a:ea typeface="微軟正黑體" pitchFamily="34" charset="-12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6791879E-CA44-4840-B1D4-26DBD02A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840" y="1544750"/>
            <a:ext cx="1871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dirty="0">
                <a:solidFill>
                  <a:srgbClr val="FF0000"/>
                </a:solidFill>
                <a:ea typeface="微軟正黑體" pitchFamily="34" charset="-120"/>
              </a:rPr>
              <a:t>課程進度與綱要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D50E7D7A-5957-4C7F-B2EB-FF5D3EB88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840" y="3126883"/>
            <a:ext cx="1871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dirty="0">
                <a:solidFill>
                  <a:srgbClr val="FF0000"/>
                </a:solidFill>
                <a:ea typeface="微軟正黑體" pitchFamily="34" charset="-120"/>
              </a:rPr>
              <a:t>授課老師的簽名</a:t>
            </a:r>
          </a:p>
        </p:txBody>
      </p:sp>
    </p:spTree>
    <p:extLst>
      <p:ext uri="{BB962C8B-B14F-4D97-AF65-F5344CB8AC3E}">
        <p14:creationId xmlns:p14="http://schemas.microsoft.com/office/powerpoint/2010/main" val="114625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結訓須知</a:t>
            </a:r>
            <a:b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結業證書缺一不可</a:t>
            </a:r>
            <a:endParaRPr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08" name="Google Shape;208;p29"/>
          <p:cNvGrpSpPr/>
          <p:nvPr/>
        </p:nvGrpSpPr>
        <p:grpSpPr>
          <a:xfrm>
            <a:off x="2805149" y="2241353"/>
            <a:ext cx="3352285" cy="1338140"/>
            <a:chOff x="1047099" y="2241353"/>
            <a:chExt cx="3352285" cy="1338140"/>
          </a:xfrm>
        </p:grpSpPr>
        <p:sp>
          <p:nvSpPr>
            <p:cNvPr id="209" name="Google Shape;20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8700"/>
                </a:gs>
                <a:gs pos="10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zh-TW" altLang="en-US" sz="1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時數 </a:t>
              </a:r>
              <a:r>
                <a:rPr lang="en-US" altLang="zh-TW" sz="1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 </a:t>
              </a:r>
              <a:r>
                <a:rPr lang="zh-TW" altLang="en-US" sz="1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未符合，退訓</a:t>
              </a:r>
            </a:p>
          </p:txBody>
        </p:sp>
        <p:sp>
          <p:nvSpPr>
            <p:cNvPr id="212" name="Google Shape;212;p29"/>
            <p:cNvSpPr txBox="1"/>
            <p:nvPr/>
          </p:nvSpPr>
          <p:spPr>
            <a:xfrm rot="18900000">
              <a:off x="1919209" y="2452923"/>
              <a:ext cx="2480175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zh-TW" altLang="en-US" sz="16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缺課不得超過總時數</a:t>
              </a: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1/10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4486770" y="2178341"/>
            <a:ext cx="3116239" cy="1401152"/>
            <a:chOff x="2957320" y="2178341"/>
            <a:chExt cx="3116239" cy="1401152"/>
          </a:xfrm>
        </p:grpSpPr>
        <p:sp>
          <p:nvSpPr>
            <p:cNvPr id="214" name="Google Shape;21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6" name="Google Shape;216;p29"/>
            <p:cNvSpPr txBox="1"/>
            <p:nvPr/>
          </p:nvSpPr>
          <p:spPr>
            <a:xfrm rot="18900000">
              <a:off x="3384772" y="2178341"/>
              <a:ext cx="2510831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zh-TW" altLang="en-US" sz="1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成績</a:t>
              </a:r>
              <a:r>
                <a:rPr lang="en-US" altLang="zh-TW" sz="1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 </a:t>
              </a:r>
              <a:r>
                <a:rPr lang="zh-TW" altLang="en-US" sz="1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未符合，無證書</a:t>
              </a:r>
            </a:p>
          </p:txBody>
        </p:sp>
        <p:sp>
          <p:nvSpPr>
            <p:cNvPr id="217" name="Google Shape;217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zh-TW" altLang="en-US" sz="1600" dirty="0">
                  <a:solidFill>
                    <a:srgbClr val="66666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必須</a:t>
              </a:r>
              <a:r>
                <a:rPr lang="en-US" altLang="zh-TW" sz="1600" dirty="0">
                  <a:solidFill>
                    <a:srgbClr val="66666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60</a:t>
              </a:r>
              <a:r>
                <a:rPr lang="zh-TW" altLang="en-US" sz="1600" dirty="0">
                  <a:solidFill>
                    <a:srgbClr val="66666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分級格</a:t>
              </a:r>
              <a:endParaRPr sz="1600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6424827" y="1258050"/>
            <a:ext cx="2726286" cy="2547000"/>
            <a:chOff x="5123977" y="1258050"/>
            <a:chExt cx="2726286" cy="2547000"/>
          </a:xfrm>
        </p:grpSpPr>
        <p:sp>
          <p:nvSpPr>
            <p:cNvPr id="219" name="Google Shape;21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C78D8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zh-TW" altLang="en-US" sz="1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專題</a:t>
              </a:r>
            </a:p>
          </p:txBody>
        </p:sp>
        <p:sp>
          <p:nvSpPr>
            <p:cNvPr id="222" name="Google Shape;222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zh-TW" altLang="en-US" sz="1600" dirty="0">
                  <a:solidFill>
                    <a:srgbClr val="66666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小專與大專皆須上台發表</a:t>
              </a:r>
              <a:endParaRPr sz="1600" b="1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7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結訓須知</a:t>
            </a:r>
            <a:b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出缺勤考核方式</a:t>
            </a:r>
            <a:endParaRPr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50" name="Group 42">
            <a:extLst>
              <a:ext uri="{FF2B5EF4-FFF2-40B4-BE49-F238E27FC236}">
                <a16:creationId xmlns:a16="http://schemas.microsoft.com/office/drawing/2014/main" id="{58AF9722-50D7-4AAD-A85D-E8071241210F}"/>
              </a:ext>
            </a:extLst>
          </p:cNvPr>
          <p:cNvGrpSpPr/>
          <p:nvPr/>
        </p:nvGrpSpPr>
        <p:grpSpPr>
          <a:xfrm>
            <a:off x="5254950" y="501276"/>
            <a:ext cx="1356047" cy="4192013"/>
            <a:chOff x="5295824" y="914400"/>
            <a:chExt cx="1809827" cy="5594807"/>
          </a:xfrm>
        </p:grpSpPr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C0FAF489-21DC-49F1-9195-6E57B4F3654A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gradFill>
              <a:gsLst>
                <a:gs pos="0">
                  <a:srgbClr val="CEEC62"/>
                </a:gs>
                <a:gs pos="100000">
                  <a:srgbClr val="1BA550"/>
                </a:gs>
              </a:gsLst>
              <a:lin ang="15600000" scaled="0"/>
            </a:gra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0284B9C8-3A3F-44F2-8F5A-8FF1CA587104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gradFill>
              <a:gsLst>
                <a:gs pos="1000">
                  <a:srgbClr val="CA083B"/>
                </a:gs>
                <a:gs pos="100000">
                  <a:srgbClr val="FFC000"/>
                </a:gs>
              </a:gsLst>
              <a:lin ang="15600000" scaled="0"/>
            </a:gra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5AFCD3B0-30B9-47B2-8AD8-3B07F2881405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gradFill>
              <a:gsLst>
                <a:gs pos="0">
                  <a:srgbClr val="9A00D0"/>
                </a:gs>
                <a:gs pos="100000">
                  <a:srgbClr val="FB5FD6">
                    <a:alpha val="46000"/>
                  </a:srgbClr>
                </a:gs>
              </a:gsLst>
              <a:lin ang="15600000" scaled="0"/>
            </a:gra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21">
              <a:extLst>
                <a:ext uri="{FF2B5EF4-FFF2-40B4-BE49-F238E27FC236}">
                  <a16:creationId xmlns:a16="http://schemas.microsoft.com/office/drawing/2014/main" id="{8A5DD190-2932-4FC6-8419-F9A4210D64EC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gradFill>
              <a:gsLst>
                <a:gs pos="0">
                  <a:srgbClr val="FDE217"/>
                </a:gs>
                <a:gs pos="95000">
                  <a:srgbClr val="EF3D9E"/>
                </a:gs>
              </a:gsLst>
              <a:lin ang="15600000" scaled="0"/>
            </a:gra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F6A2456-B25D-4E47-B4AA-18D326D0B275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8D9FC"/>
                </a:gs>
              </a:gsLst>
              <a:lin ang="15600000" scaled="0"/>
            </a:gra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2" name="TextBox 33">
            <a:extLst>
              <a:ext uri="{FF2B5EF4-FFF2-40B4-BE49-F238E27FC236}">
                <a16:creationId xmlns:a16="http://schemas.microsoft.com/office/drawing/2014/main" id="{F72E13DE-17FE-4ED4-A373-FC09BFBF321D}"/>
              </a:ext>
            </a:extLst>
          </p:cNvPr>
          <p:cNvSpPr txBox="1"/>
          <p:nvPr/>
        </p:nvSpPr>
        <p:spPr>
          <a:xfrm>
            <a:off x="6376441" y="609436"/>
            <a:ext cx="1211018" cy="37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缺課時數</a:t>
            </a:r>
          </a:p>
        </p:txBody>
      </p:sp>
      <p:sp>
        <p:nvSpPr>
          <p:cNvPr id="83" name="TextBox 33">
            <a:extLst>
              <a:ext uri="{FF2B5EF4-FFF2-40B4-BE49-F238E27FC236}">
                <a16:creationId xmlns:a16="http://schemas.microsoft.com/office/drawing/2014/main" id="{B3BEDF9C-0B85-4C5C-B7EE-7F1767B523E3}"/>
              </a:ext>
            </a:extLst>
          </p:cNvPr>
          <p:cNvSpPr txBox="1"/>
          <p:nvPr/>
        </p:nvSpPr>
        <p:spPr>
          <a:xfrm>
            <a:off x="6390079" y="918272"/>
            <a:ext cx="192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十分之ㄧ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(60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33">
            <a:extLst>
              <a:ext uri="{FF2B5EF4-FFF2-40B4-BE49-F238E27FC236}">
                <a16:creationId xmlns:a16="http://schemas.microsoft.com/office/drawing/2014/main" id="{EA8E4D4C-CE3A-40C1-9707-224509536836}"/>
              </a:ext>
            </a:extLst>
          </p:cNvPr>
          <p:cNvSpPr txBox="1"/>
          <p:nvPr/>
        </p:nvSpPr>
        <p:spPr>
          <a:xfrm>
            <a:off x="6647914" y="2198202"/>
            <a:ext cx="121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上課時間</a:t>
            </a:r>
          </a:p>
        </p:txBody>
      </p:sp>
      <p:sp>
        <p:nvSpPr>
          <p:cNvPr id="85" name="TextBox 33">
            <a:extLst>
              <a:ext uri="{FF2B5EF4-FFF2-40B4-BE49-F238E27FC236}">
                <a16:creationId xmlns:a16="http://schemas.microsoft.com/office/drawing/2014/main" id="{188E4476-F30E-42D6-B151-3252CE12C6B2}"/>
              </a:ext>
            </a:extLst>
          </p:cNvPr>
          <p:cNvSpPr txBox="1"/>
          <p:nvPr/>
        </p:nvSpPr>
        <p:spPr>
          <a:xfrm>
            <a:off x="6661552" y="2507038"/>
            <a:ext cx="1926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日間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09:00~16:30    </a:t>
            </a:r>
          </a:p>
          <a:p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夜間 視業界講師</a:t>
            </a:r>
          </a:p>
          <a:p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 實際上課需求</a:t>
            </a:r>
          </a:p>
          <a:p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 調整上課時間</a:t>
            </a:r>
          </a:p>
        </p:txBody>
      </p:sp>
      <p:sp>
        <p:nvSpPr>
          <p:cNvPr id="86" name="TextBox 33">
            <a:extLst>
              <a:ext uri="{FF2B5EF4-FFF2-40B4-BE49-F238E27FC236}">
                <a16:creationId xmlns:a16="http://schemas.microsoft.com/office/drawing/2014/main" id="{FE779EA6-D133-47AA-B892-756EEF3619E7}"/>
              </a:ext>
            </a:extLst>
          </p:cNvPr>
          <p:cNvSpPr txBox="1"/>
          <p:nvPr/>
        </p:nvSpPr>
        <p:spPr>
          <a:xfrm>
            <a:off x="6384601" y="3941643"/>
            <a:ext cx="121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請假</a:t>
            </a:r>
          </a:p>
        </p:txBody>
      </p:sp>
      <p:sp>
        <p:nvSpPr>
          <p:cNvPr id="87" name="TextBox 33">
            <a:extLst>
              <a:ext uri="{FF2B5EF4-FFF2-40B4-BE49-F238E27FC236}">
                <a16:creationId xmlns:a16="http://schemas.microsoft.com/office/drawing/2014/main" id="{B0A90003-EA14-46B8-86CF-8636C79116C6}"/>
              </a:ext>
            </a:extLst>
          </p:cNvPr>
          <p:cNvSpPr txBox="1"/>
          <p:nvPr/>
        </p:nvSpPr>
        <p:spPr>
          <a:xfrm>
            <a:off x="6398239" y="4250479"/>
            <a:ext cx="192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櫃台填假單</a:t>
            </a:r>
          </a:p>
          <a:p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導師簽名</a:t>
            </a:r>
          </a:p>
        </p:txBody>
      </p:sp>
      <p:sp>
        <p:nvSpPr>
          <p:cNvPr id="88" name="TextBox 33">
            <a:extLst>
              <a:ext uri="{FF2B5EF4-FFF2-40B4-BE49-F238E27FC236}">
                <a16:creationId xmlns:a16="http://schemas.microsoft.com/office/drawing/2014/main" id="{58C39E1B-3804-4E47-A551-2D89D9DEBF2A}"/>
              </a:ext>
            </a:extLst>
          </p:cNvPr>
          <p:cNvSpPr txBox="1"/>
          <p:nvPr/>
        </p:nvSpPr>
        <p:spPr>
          <a:xfrm>
            <a:off x="4296006" y="1377360"/>
            <a:ext cx="121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遲到</a:t>
            </a:r>
          </a:p>
        </p:txBody>
      </p:sp>
      <p:sp>
        <p:nvSpPr>
          <p:cNvPr id="89" name="TextBox 33">
            <a:extLst>
              <a:ext uri="{FF2B5EF4-FFF2-40B4-BE49-F238E27FC236}">
                <a16:creationId xmlns:a16="http://schemas.microsoft.com/office/drawing/2014/main" id="{D9F20DFE-F8FE-48CE-AB71-26F73BB3764F}"/>
              </a:ext>
            </a:extLst>
          </p:cNvPr>
          <p:cNvSpPr txBox="1"/>
          <p:nvPr/>
        </p:nvSpPr>
        <p:spPr>
          <a:xfrm>
            <a:off x="3564342" y="1673612"/>
            <a:ext cx="192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遲到超過</a:t>
            </a:r>
            <a:r>
              <a:rPr lang="en-US" altLang="zh-TW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分鐘以上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即須請一小時</a:t>
            </a:r>
          </a:p>
        </p:txBody>
      </p:sp>
      <p:sp>
        <p:nvSpPr>
          <p:cNvPr id="92" name="TextBox 33">
            <a:extLst>
              <a:ext uri="{FF2B5EF4-FFF2-40B4-BE49-F238E27FC236}">
                <a16:creationId xmlns:a16="http://schemas.microsoft.com/office/drawing/2014/main" id="{601F51CA-9BC1-4492-A21F-75F17F5B51E3}"/>
              </a:ext>
            </a:extLst>
          </p:cNvPr>
          <p:cNvSpPr txBox="1"/>
          <p:nvPr/>
        </p:nvSpPr>
        <p:spPr>
          <a:xfrm>
            <a:off x="4288084" y="3088892"/>
            <a:ext cx="121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簽到</a:t>
            </a:r>
          </a:p>
        </p:txBody>
      </p:sp>
      <p:sp>
        <p:nvSpPr>
          <p:cNvPr id="93" name="TextBox 33">
            <a:extLst>
              <a:ext uri="{FF2B5EF4-FFF2-40B4-BE49-F238E27FC236}">
                <a16:creationId xmlns:a16="http://schemas.microsoft.com/office/drawing/2014/main" id="{F2E49B2B-6C66-43FD-84F9-D7F615281B2D}"/>
              </a:ext>
            </a:extLst>
          </p:cNvPr>
          <p:cNvSpPr txBox="1"/>
          <p:nvPr/>
        </p:nvSpPr>
        <p:spPr>
          <a:xfrm>
            <a:off x="3556420" y="3385144"/>
            <a:ext cx="192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天內補簽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病假例外</a:t>
            </a:r>
          </a:p>
          <a:p>
            <a:pPr algn="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不得代簽</a:t>
            </a:r>
          </a:p>
        </p:txBody>
      </p:sp>
    </p:spTree>
    <p:extLst>
      <p:ext uri="{BB962C8B-B14F-4D97-AF65-F5344CB8AC3E}">
        <p14:creationId xmlns:p14="http://schemas.microsoft.com/office/powerpoint/2010/main" val="34137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退訓須知</a:t>
            </a:r>
            <a:b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自費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1976879-4474-40E6-9498-5FE4575E2A23}"/>
              </a:ext>
            </a:extLst>
          </p:cNvPr>
          <p:cNvSpPr txBox="1">
            <a:spLocks/>
          </p:cNvSpPr>
          <p:nvPr/>
        </p:nvSpPr>
        <p:spPr>
          <a:xfrm>
            <a:off x="3809961" y="790014"/>
            <a:ext cx="4635039" cy="3449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退訓</a:t>
            </a:r>
            <a:r>
              <a:rPr lang="en-US" altLang="zh-TW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退費相關規定</a:t>
            </a:r>
          </a:p>
          <a:p>
            <a:pPr marL="342900" indent="-342900" algn="just">
              <a:lnSpc>
                <a:spcPts val="26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8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依照行政院勞委會職訓局於</a:t>
            </a:r>
            <a:r>
              <a:rPr lang="en-US" altLang="zh-TW" sz="18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95/11/13</a:t>
            </a:r>
            <a:r>
              <a:rPr lang="zh-TW" altLang="en-US" sz="18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（勞職企字第</a:t>
            </a:r>
            <a:r>
              <a:rPr lang="en-US" altLang="zh-TW" sz="18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0951180605</a:t>
            </a:r>
            <a:r>
              <a:rPr lang="zh-TW" altLang="en-US" sz="18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號令）所頒布之</a:t>
            </a:r>
            <a:r>
              <a:rPr lang="en-US" altLang="zh-TW" sz="18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8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職業訓練機構設立及管理辦法</a:t>
            </a:r>
            <a:r>
              <a:rPr lang="en-US" altLang="zh-TW" sz="18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8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規定辦理。</a:t>
            </a:r>
          </a:p>
          <a:p>
            <a:pPr marL="342900" indent="-342900" algn="just">
              <a:lnSpc>
                <a:spcPts val="26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8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本辦法第十六條規定：</a:t>
            </a:r>
          </a:p>
          <a:p>
            <a:pPr marL="800100" lvl="1" indent="-342900" algn="just">
              <a:lnSpc>
                <a:spcPts val="26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繳納訓練費用之學員於開訓前退訓者，職業訓練機構應依其申請退還所繳訓練費用之七成；</a:t>
            </a:r>
          </a:p>
          <a:p>
            <a:pPr marL="800100" lvl="1" indent="-342900" algn="just">
              <a:lnSpc>
                <a:spcPts val="26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受訓未逾全期三分之一而退訓者 ，退還所繳訓練費用之半數</a:t>
            </a:r>
          </a:p>
          <a:p>
            <a:pPr marL="800100" lvl="1" indent="-342900" algn="just">
              <a:lnSpc>
                <a:spcPts val="26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受訓逾全期三分之一而退訓者，不退費 。</a:t>
            </a:r>
            <a:r>
              <a:rPr lang="en-US" altLang="zh-TW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136136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D9769B-0487-406C-B5C1-CE6663DE6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7" y="2319337"/>
            <a:ext cx="2663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課程</a:t>
            </a:r>
            <a:endParaRPr lang="en-US" altLang="zh-TW" sz="4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160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HELLO!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童莉雯</a:t>
            </a:r>
            <a:endParaRPr lang="en-US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fr-FR" sz="2400" dirty="0">
                <a:solidFill>
                  <a:srgbClr val="FFFFFF"/>
                </a:solidFill>
              </a:rPr>
              <a:t>Email: andytung@ispan.com.tw</a:t>
            </a:r>
          </a:p>
        </p:txBody>
      </p:sp>
      <p:pic>
        <p:nvPicPr>
          <p:cNvPr id="78" name="Google Shape;78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3" name="圖形 12">
            <a:extLst>
              <a:ext uri="{FF2B5EF4-FFF2-40B4-BE49-F238E27FC236}">
                <a16:creationId xmlns:a16="http://schemas.microsoft.com/office/drawing/2014/main" id="{8A709335-4729-47A3-BBB4-918E43300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028" y="330682"/>
            <a:ext cx="6647943" cy="44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Google Shape;206;p29">
            <a:extLst>
              <a:ext uri="{FF2B5EF4-FFF2-40B4-BE49-F238E27FC236}">
                <a16:creationId xmlns:a16="http://schemas.microsoft.com/office/drawing/2014/main" id="{3B9A873C-6D30-4A9B-A123-C30A374557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訓練流程說明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60BC1C-C34D-4CF9-ADD0-1CCA8E8429B3}"/>
              </a:ext>
            </a:extLst>
          </p:cNvPr>
          <p:cNvSpPr txBox="1">
            <a:spLocks/>
          </p:cNvSpPr>
          <p:nvPr/>
        </p:nvSpPr>
        <p:spPr>
          <a:xfrm>
            <a:off x="3209193" y="847107"/>
            <a:ext cx="5630008" cy="3449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作業與評量 </a:t>
            </a:r>
            <a:r>
              <a:rPr lang="en-US" altLang="zh-TW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視授課老師實際上課情況而定，主要目的是希望讓學員做到自主學習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將作為結業與否的參考標準之一</a:t>
            </a:r>
            <a:endParaRPr lang="en-US" altLang="zh-TW" sz="16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期中專題報告</a:t>
            </a:r>
            <a:r>
              <a:rPr lang="en-US" altLang="zh-TW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小組專題 </a:t>
            </a: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20-25 min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綜合學員學完</a:t>
            </a: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(HTML 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MySQL)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後測驗現階段學習成果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了解別人的同時也檢視自己學習狀況</a:t>
            </a:r>
          </a:p>
        </p:txBody>
      </p:sp>
    </p:spTree>
    <p:extLst>
      <p:ext uri="{BB962C8B-B14F-4D97-AF65-F5344CB8AC3E}">
        <p14:creationId xmlns:p14="http://schemas.microsoft.com/office/powerpoint/2010/main" val="150450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Google Shape;206;p29">
            <a:extLst>
              <a:ext uri="{FF2B5EF4-FFF2-40B4-BE49-F238E27FC236}">
                <a16:creationId xmlns:a16="http://schemas.microsoft.com/office/drawing/2014/main" id="{3B9A873C-6D30-4A9B-A123-C30A374557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訓練流程說明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60BC1C-C34D-4CF9-ADD0-1CCA8E8429B3}"/>
              </a:ext>
            </a:extLst>
          </p:cNvPr>
          <p:cNvSpPr txBox="1">
            <a:spLocks/>
          </p:cNvSpPr>
          <p:nvPr/>
        </p:nvSpPr>
        <p:spPr>
          <a:xfrm>
            <a:off x="3209192" y="847107"/>
            <a:ext cx="5630009" cy="3449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期中專題報告</a:t>
            </a:r>
            <a:r>
              <a:rPr lang="en-US" altLang="zh-TW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學習切版，資料庫 </a:t>
            </a:r>
            <a:r>
              <a:rPr lang="en-US" altLang="zh-TW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CRUD</a:t>
            </a: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學習前後端資料的傳遞及獨立完整功能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同時作為期末報告的前哨戰，讓學員熱身</a:t>
            </a:r>
            <a:endParaRPr lang="en-US" altLang="zh-TW" sz="16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期末專題報告</a:t>
            </a:r>
            <a:r>
              <a:rPr lang="en-US" altLang="zh-TW" sz="1800" b="1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小組專題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將受訓期間的所學歸納整理並做出一個完整的報告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在知名廠商的部門主管前展示，爭取就業機會</a:t>
            </a:r>
          </a:p>
        </p:txBody>
      </p:sp>
    </p:spTree>
    <p:extLst>
      <p:ext uri="{BB962C8B-B14F-4D97-AF65-F5344CB8AC3E}">
        <p14:creationId xmlns:p14="http://schemas.microsoft.com/office/powerpoint/2010/main" val="118408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Google Shape;206;p29">
            <a:extLst>
              <a:ext uri="{FF2B5EF4-FFF2-40B4-BE49-F238E27FC236}">
                <a16:creationId xmlns:a16="http://schemas.microsoft.com/office/drawing/2014/main" id="{3B9A873C-6D30-4A9B-A123-C30A374557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課外輔助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60BC1C-C34D-4CF9-ADD0-1CCA8E8429B3}"/>
              </a:ext>
            </a:extLst>
          </p:cNvPr>
          <p:cNvSpPr txBox="1">
            <a:spLocks/>
          </p:cNvSpPr>
          <p:nvPr/>
        </p:nvSpPr>
        <p:spPr>
          <a:xfrm>
            <a:off x="3209192" y="968792"/>
            <a:ext cx="5630009" cy="332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sz="18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stackoverflow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https://stackoverflow.com/</a:t>
            </a:r>
          </a:p>
          <a:p>
            <a:pPr eaLnBrk="1" hangingPunct="1"/>
            <a:r>
              <a:rPr lang="en-US" altLang="zh-TW" sz="1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w3school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https://www.w3schools.com/</a:t>
            </a:r>
          </a:p>
          <a:p>
            <a:pPr eaLnBrk="1" hangingPunct="1"/>
            <a:r>
              <a:rPr lang="en-US" altLang="zh-TW" sz="1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MDN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https://developer.mozilla.org/zh-TW/</a:t>
            </a:r>
          </a:p>
          <a:p>
            <a:pPr eaLnBrk="1" hangingPunct="1"/>
            <a:r>
              <a:rPr lang="en-US" altLang="zh-TW" sz="1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sz="1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邦幫忙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https://ithelp.ithome.com.tw/</a:t>
            </a:r>
          </a:p>
          <a:p>
            <a:pPr eaLnBrk="1" hangingPunct="1"/>
            <a:r>
              <a:rPr lang="en-US" altLang="zh-TW" sz="1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https://github.com/</a:t>
            </a:r>
          </a:p>
          <a:p>
            <a:pPr eaLnBrk="1" hangingPunct="1"/>
            <a:r>
              <a:rPr lang="en-US" altLang="zh-TW" sz="18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https://leetcode.com/</a:t>
            </a:r>
          </a:p>
          <a:p>
            <a:pPr eaLnBrk="1" hangingPunct="1"/>
            <a:r>
              <a:rPr lang="en-US" altLang="zh-TW" sz="18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codecademy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https://www.codecademy.com/</a:t>
            </a: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OXXO: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https://www.oxxostudio.tw/</a:t>
            </a: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917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" name="Google Shape;206;p29">
            <a:extLst>
              <a:ext uri="{FF2B5EF4-FFF2-40B4-BE49-F238E27FC236}">
                <a16:creationId xmlns:a16="http://schemas.microsoft.com/office/drawing/2014/main" id="{3B9A873C-6D30-4A9B-A123-C30A374557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課外輔助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60BC1C-C34D-4CF9-ADD0-1CCA8E8429B3}"/>
              </a:ext>
            </a:extLst>
          </p:cNvPr>
          <p:cNvSpPr txBox="1">
            <a:spLocks/>
          </p:cNvSpPr>
          <p:nvPr/>
        </p:nvSpPr>
        <p:spPr>
          <a:xfrm>
            <a:off x="3209192" y="968792"/>
            <a:ext cx="5630009" cy="332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defRPr/>
            </a:pPr>
            <a:r>
              <a:rPr lang="en-US" altLang="zh-TW" sz="2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976312" lvl="1" indent="-457200" eaLnBrk="1" hangingPunct="1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 with Mosh</a:t>
            </a:r>
          </a:p>
          <a:p>
            <a:pPr marL="976312" lvl="1" indent="-457200" eaLnBrk="1" hangingPunct="1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Coding Train</a:t>
            </a:r>
          </a:p>
          <a:p>
            <a:pPr marL="976312" lvl="1" indent="-457200" eaLnBrk="1" hangingPunct="1"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Traversy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Media</a:t>
            </a:r>
          </a:p>
          <a:p>
            <a:pPr marL="976312" lvl="1" indent="-457200" eaLnBrk="1" hangingPunct="1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Alex </a:t>
            </a: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宅幹嘛</a:t>
            </a:r>
            <a:endParaRPr lang="en-US" altLang="zh-TW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6312" lvl="1" indent="-457200" eaLnBrk="1" hangingPunct="1">
              <a:defRPr/>
            </a:pPr>
            <a:endParaRPr lang="en-US" altLang="zh-TW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9112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en-US" altLang="zh-TW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1796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" name="Google Shape;206;p29">
            <a:extLst>
              <a:ext uri="{FF2B5EF4-FFF2-40B4-BE49-F238E27FC236}">
                <a16:creationId xmlns:a16="http://schemas.microsoft.com/office/drawing/2014/main" id="{3B9A873C-6D30-4A9B-A123-C30A374557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課外輔助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60BC1C-C34D-4CF9-ADD0-1CCA8E8429B3}"/>
              </a:ext>
            </a:extLst>
          </p:cNvPr>
          <p:cNvSpPr txBox="1">
            <a:spLocks/>
          </p:cNvSpPr>
          <p:nvPr/>
        </p:nvSpPr>
        <p:spPr>
          <a:xfrm>
            <a:off x="3402623" y="968792"/>
            <a:ext cx="5436578" cy="332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XMIND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心智圖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https://www.xmind.net/</a:t>
            </a:r>
          </a:p>
          <a:p>
            <a:pPr eaLnBrk="1" hangingPunct="1"/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4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HackMD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線上共筆筆記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https://hackmd.io/</a:t>
            </a:r>
          </a:p>
          <a:p>
            <a:pPr eaLnBrk="1" hangingPunct="1"/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Notion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筆記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https://www.notion.so/</a:t>
            </a:r>
            <a:endParaRPr lang="en-US" altLang="zh-TW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1431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843920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4713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學員自我介紹</a:t>
            </a: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699000" y="1329267"/>
            <a:ext cx="3494700" cy="3024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名字、綽號</a:t>
            </a:r>
          </a:p>
          <a:p>
            <a:pPr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哪裡人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科系</a:t>
            </a:r>
          </a:p>
          <a:p>
            <a:pPr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興趣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  <a:p>
            <a:pPr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經驗分享</a:t>
            </a:r>
          </a:p>
          <a:p>
            <a:pPr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對課程與自己的期待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2737B590-CEED-45D7-81D5-620E512B16C9}"/>
              </a:ext>
            </a:extLst>
          </p:cNvPr>
          <p:cNvSpPr/>
          <p:nvPr/>
        </p:nvSpPr>
        <p:spPr>
          <a:xfrm>
            <a:off x="1059404" y="904111"/>
            <a:ext cx="2114555" cy="2312450"/>
          </a:xfrm>
          <a:prstGeom prst="wedgeRectCallout">
            <a:avLst>
              <a:gd name="adj1" fmla="val 49004"/>
              <a:gd name="adj2" fmla="val 18502"/>
            </a:avLst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上課不懂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怎麼辦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10CEBB04-FF1C-4E42-9522-09CD6AA9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019" y="3337592"/>
            <a:ext cx="4162583" cy="852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ts val="2400"/>
              </a:lnSpc>
              <a:spcBef>
                <a:spcPct val="50000"/>
              </a:spcBef>
            </a:pPr>
            <a:r>
              <a:rPr lang="zh-TW" altLang="en-US" sz="24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認識你的前後左右鄰居</a:t>
            </a:r>
          </a:p>
          <a:p>
            <a:pPr algn="ctr">
              <a:lnSpc>
                <a:spcPts val="2400"/>
              </a:lnSpc>
              <a:spcBef>
                <a:spcPct val="50000"/>
              </a:spcBef>
            </a:pPr>
            <a:r>
              <a:rPr lang="zh-TW" altLang="en-US" sz="24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貴人就在你身邊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75EA883-5154-46DA-B0F0-9D8908B26224}"/>
              </a:ext>
            </a:extLst>
          </p:cNvPr>
          <p:cNvSpPr/>
          <p:nvPr/>
        </p:nvSpPr>
        <p:spPr>
          <a:xfrm>
            <a:off x="3375567" y="1366338"/>
            <a:ext cx="2216020" cy="1494969"/>
          </a:xfrm>
          <a:prstGeom prst="roundRect">
            <a:avLst>
              <a:gd name="adj" fmla="val 10098"/>
            </a:avLst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上課間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3600"/>
              </a:lnSpc>
            </a:pPr>
            <a:r>
              <a:rPr lang="zh-TW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勇於發問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EE343E3-4E86-4A5E-B135-16C6690AAE94}"/>
              </a:ext>
            </a:extLst>
          </p:cNvPr>
          <p:cNvSpPr/>
          <p:nvPr/>
        </p:nvSpPr>
        <p:spPr>
          <a:xfrm>
            <a:off x="5698560" y="1366338"/>
            <a:ext cx="2386036" cy="1494969"/>
          </a:xfrm>
          <a:prstGeom prst="roundRect">
            <a:avLst>
              <a:gd name="adj" fmla="val 10098"/>
            </a:avLst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下課後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4000"/>
              </a:lnSpc>
            </a:pPr>
            <a:r>
              <a:rPr lang="zh-TW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教學相長</a:t>
            </a:r>
            <a:endParaRPr lang="en-US" altLang="zh-TW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448E26B-CE08-45F2-A838-2B8424DFE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88" y="2695450"/>
            <a:ext cx="1611603" cy="161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8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4294967295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如果你不堅強沒人可以為你勇敢</a:t>
            </a:r>
            <a:endParaRPr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B8C031-875B-4B8D-91E4-8214DADA86A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值日生</a:t>
            </a:r>
            <a:endParaRPr lang="en-US" altLang="zh-TW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en-US" altLang="zh-TW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214F5D-0FAE-4DC0-8F4E-A28D91392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班導介紹</a:t>
            </a:r>
            <a:endParaRPr lang="en-US" altLang="zh-TW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上課須知</a:t>
            </a:r>
            <a:endParaRPr lang="en-US" altLang="zh-TW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結訓須知</a:t>
            </a:r>
            <a:endParaRPr lang="en-US" altLang="zh-TW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CDFA6FF7-03E6-4984-8BB8-7D884E9B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83" y="3068954"/>
            <a:ext cx="1743075" cy="1160145"/>
          </a:xfrm>
        </p:spPr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班版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4295FA-FC88-CF07-FE0C-6621FB3C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68" y="1002325"/>
            <a:ext cx="2250301" cy="2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1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上課須知</a:t>
            </a:r>
            <a:endParaRPr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座位：固定。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硬碟：使用自己固定編號的硬碟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請溫柔對待你的硬碟，良好使用程序，以避免硬碟毀損。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檔案記得自己備份。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認真學習，做好就業準備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83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96;p18">
            <a:extLst>
              <a:ext uri="{FF2B5EF4-FFF2-40B4-BE49-F238E27FC236}">
                <a16:creationId xmlns:a16="http://schemas.microsoft.com/office/drawing/2014/main" id="{E289445B-FB9B-480D-835D-58F59178A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秩序</a:t>
            </a: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97;p18">
            <a:extLst>
              <a:ext uri="{FF2B5EF4-FFF2-40B4-BE49-F238E27FC236}">
                <a16:creationId xmlns:a16="http://schemas.microsoft.com/office/drawing/2014/main" id="{F5CB49B1-E3D7-4D2D-BC16-76F2CCD1E2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上課中須靜音行動電話。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課表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訂餐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/Adobe ID/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座位表</a:t>
            </a:r>
          </a:p>
          <a:p>
            <a:pPr lvl="1" indent="-4572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課表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班版公告，課表有臨時異動，也在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班版通知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個人物品</a:t>
            </a:r>
          </a:p>
          <a:p>
            <a:pPr lvl="1" indent="-457200">
              <a:lnSpc>
                <a:spcPts val="2800"/>
              </a:lnSpc>
              <a:buFont typeface="+mj-lt"/>
              <a:buAutoNum type="arabicParenR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個人貴重物品請自行妥善保管，如有遺失，請自行負責。</a:t>
            </a:r>
          </a:p>
          <a:p>
            <a:pPr lvl="1" indent="-457200">
              <a:lnSpc>
                <a:spcPts val="2800"/>
              </a:lnSpc>
              <a:buFont typeface="+mj-lt"/>
              <a:buAutoNum type="arabicParenR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每日課程結束時，務必將個人物品（含講義、書籍）帶走，並請保持教室之整潔。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個人健康</a:t>
            </a:r>
          </a:p>
          <a:p>
            <a:pPr indent="-4572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如身體有特殊狀況（如心臟病、糖尿病、癲癇等），務必事先告知導師。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186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" name="Google Shape;96;p18">
            <a:extLst>
              <a:ext uri="{FF2B5EF4-FFF2-40B4-BE49-F238E27FC236}">
                <a16:creationId xmlns:a16="http://schemas.microsoft.com/office/drawing/2014/main" id="{E289445B-FB9B-480D-835D-58F59178A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電腦及</a:t>
            </a:r>
            <a:b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設備使用</a:t>
            </a:r>
            <a:b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規範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97;p18">
            <a:extLst>
              <a:ext uri="{FF2B5EF4-FFF2-40B4-BE49-F238E27FC236}">
                <a16:creationId xmlns:a16="http://schemas.microsoft.com/office/drawing/2014/main" id="{F5CB49B1-E3D7-4D2D-BC16-76F2CCD1E2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09481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indent="-45720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設備故障請先填維修單表單，</a:t>
            </a:r>
            <a:r>
              <a:rPr lang="en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https://</a:t>
            </a:r>
            <a:r>
              <a:rPr lang="en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forms.gle</a:t>
            </a:r>
            <a:r>
              <a:rPr lang="en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/rgRxydTa3RsVY4QP7 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45720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非經授課老師允許，請勿擅自更動軟硬體組態；非法盜拷軟體或偷竊中心硬體設備者，將移送法辦。</a:t>
            </a:r>
          </a:p>
          <a:p>
            <a:pPr indent="-45720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使用數位版時，應按照編號一定的使用程序，以避免毀損。數位版若有毀損，須由使用者賠償。</a:t>
            </a:r>
          </a:p>
          <a:p>
            <a:pPr indent="-45720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嚴禁吸煙，不攜帶飲料食物進入電腦教室。</a:t>
            </a:r>
          </a:p>
          <a:p>
            <a:pPr indent="-45720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教室設備有專人負責維護請勿擅自搬動拆裝設備。</a:t>
            </a:r>
          </a:p>
          <a:p>
            <a:pPr indent="-45720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請尊重智財權，違者應自負法律責任 。</a:t>
            </a:r>
          </a:p>
          <a:p>
            <a:pPr indent="-45720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在本教室所使用的程式須具有版權，凡使用仿冒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盜拷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程式被查獲者，自行負責。 </a:t>
            </a:r>
          </a:p>
          <a:p>
            <a:pPr indent="-45720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若因學員不當使用導致損壞，則由學員自行賠償。</a:t>
            </a:r>
          </a:p>
        </p:txBody>
      </p:sp>
    </p:spTree>
    <p:extLst>
      <p:ext uri="{BB962C8B-B14F-4D97-AF65-F5344CB8AC3E}">
        <p14:creationId xmlns:p14="http://schemas.microsoft.com/office/powerpoint/2010/main" val="188159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請勿使用上課電腦，從事網路相關不法行為，違者應自負法律責任 。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145124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1178</Words>
  <Application>Microsoft Office PowerPoint</Application>
  <PresentationFormat>如螢幕大小 (16:9)</PresentationFormat>
  <Paragraphs>184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Montserrat Light</vt:lpstr>
      <vt:lpstr>Montserrat ExtraBold</vt:lpstr>
      <vt:lpstr>Montserrat</vt:lpstr>
      <vt:lpstr>微軟正黑體</vt:lpstr>
      <vt:lpstr>Arial</vt:lpstr>
      <vt:lpstr>Juliet template</vt:lpstr>
      <vt:lpstr>前端工程師就業養成班</vt:lpstr>
      <vt:lpstr>HELLO!</vt:lpstr>
      <vt:lpstr>Line班版</vt:lpstr>
      <vt:lpstr>上課須知</vt:lpstr>
      <vt:lpstr>個人</vt:lpstr>
      <vt:lpstr>秩序</vt:lpstr>
      <vt:lpstr>個人</vt:lpstr>
      <vt:lpstr>電腦及 設備使用 規範</vt:lpstr>
      <vt:lpstr>網路</vt:lpstr>
      <vt:lpstr>上課規範</vt:lpstr>
      <vt:lpstr>上課簽到</vt:lpstr>
      <vt:lpstr>簽到</vt:lpstr>
      <vt:lpstr>PowerPoint 簡報</vt:lpstr>
      <vt:lpstr>值日生</vt:lpstr>
      <vt:lpstr>值日生 教室日誌</vt:lpstr>
      <vt:lpstr>結訓須知 結業證書缺一不可</vt:lpstr>
      <vt:lpstr>結訓須知 出缺勤考核方式</vt:lpstr>
      <vt:lpstr>退訓須知 (自費)</vt:lpstr>
      <vt:lpstr>PowerPoint 簡報</vt:lpstr>
      <vt:lpstr>PowerPoint 簡報</vt:lpstr>
      <vt:lpstr>訓練流程說明</vt:lpstr>
      <vt:lpstr>訓練流程說明</vt:lpstr>
      <vt:lpstr>課外輔助</vt:lpstr>
      <vt:lpstr>課外輔助</vt:lpstr>
      <vt:lpstr>課外輔助</vt:lpstr>
      <vt:lpstr>自我介紹</vt:lpstr>
      <vt:lpstr>學員自我介紹</vt:lpstr>
      <vt:lpstr>PowerPoint 簡報</vt:lpstr>
      <vt:lpstr>如果你不堅強沒人可以為你勇敢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Andytung</dc:creator>
  <cp:lastModifiedBy>資展國際 童莉雯</cp:lastModifiedBy>
  <cp:revision>165</cp:revision>
  <dcterms:modified xsi:type="dcterms:W3CDTF">2024-12-24T03:19:20Z</dcterms:modified>
</cp:coreProperties>
</file>