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9" r:id="rId3"/>
    <p:sldId id="261" r:id="rId4"/>
    <p:sldId id="297" r:id="rId5"/>
    <p:sldId id="298" r:id="rId6"/>
    <p:sldId id="299" r:id="rId7"/>
    <p:sldId id="300" r:id="rId8"/>
    <p:sldId id="301" r:id="rId9"/>
    <p:sldId id="302" r:id="rId10"/>
    <p:sldId id="303" r:id="rId11"/>
    <p:sldId id="306" r:id="rId12"/>
    <p:sldId id="304" r:id="rId13"/>
    <p:sldId id="307" r:id="rId14"/>
    <p:sldId id="295" r:id="rId15"/>
    <p:sldId id="283" r:id="rId16"/>
    <p:sldId id="296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4124"/>
    <a:srgbClr val="FF8021"/>
    <a:srgbClr val="C6C6C6"/>
    <a:srgbClr val="9C0E92"/>
    <a:srgbClr val="2E7D21"/>
    <a:srgbClr val="BB50C6"/>
    <a:srgbClr val="5ECCF3"/>
    <a:srgbClr val="5DCEAF"/>
    <a:srgbClr val="0F0D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88" autoAdjust="0"/>
    <p:restoredTop sz="94660"/>
  </p:normalViewPr>
  <p:slideViewPr>
    <p:cSldViewPr snapToGrid="0">
      <p:cViewPr varScale="1">
        <p:scale>
          <a:sx n="96" d="100"/>
          <a:sy n="96" d="100"/>
        </p:scale>
        <p:origin x="76" y="1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9B34C-BB30-4468-81A7-D1D4BABA4923}" type="datetimeFigureOut">
              <a:rPr lang="en-GB" smtClean="0"/>
              <a:t>02/05/2024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AFFA5-E60E-4AC7-A9D4-4E72C49C61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363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9B34C-BB30-4468-81A7-D1D4BABA4923}" type="datetimeFigureOut">
              <a:rPr lang="en-GB" smtClean="0"/>
              <a:t>02/05/2024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AFFA5-E60E-4AC7-A9D4-4E72C49C61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5615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9B34C-BB30-4468-81A7-D1D4BABA4923}" type="datetimeFigureOut">
              <a:rPr lang="en-GB" smtClean="0"/>
              <a:t>02/05/2024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AFFA5-E60E-4AC7-A9D4-4E72C49C61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9814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9B34C-BB30-4468-81A7-D1D4BABA4923}" type="datetimeFigureOut">
              <a:rPr lang="en-GB" smtClean="0"/>
              <a:t>02/05/2024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AFFA5-E60E-4AC7-A9D4-4E72C49C61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3557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9B34C-BB30-4468-81A7-D1D4BABA4923}" type="datetimeFigureOut">
              <a:rPr lang="en-GB" smtClean="0"/>
              <a:t>02/05/2024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AFFA5-E60E-4AC7-A9D4-4E72C49C61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68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9B34C-BB30-4468-81A7-D1D4BABA4923}" type="datetimeFigureOut">
              <a:rPr lang="en-GB" smtClean="0"/>
              <a:t>02/05/2024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AFFA5-E60E-4AC7-A9D4-4E72C49C61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9121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9B34C-BB30-4468-81A7-D1D4BABA4923}" type="datetimeFigureOut">
              <a:rPr lang="en-GB" smtClean="0"/>
              <a:t>02/05/2024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AFFA5-E60E-4AC7-A9D4-4E72C49C61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1838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9B34C-BB30-4468-81A7-D1D4BABA4923}" type="datetimeFigureOut">
              <a:rPr lang="en-GB" smtClean="0"/>
              <a:t>02/05/2024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AFFA5-E60E-4AC7-A9D4-4E72C49C61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7614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9B34C-BB30-4468-81A7-D1D4BABA4923}" type="datetimeFigureOut">
              <a:rPr lang="en-GB" smtClean="0"/>
              <a:t>02/05/2024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AFFA5-E60E-4AC7-A9D4-4E72C49C61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1118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9B34C-BB30-4468-81A7-D1D4BABA4923}" type="datetimeFigureOut">
              <a:rPr lang="en-GB" smtClean="0"/>
              <a:t>02/05/2024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AFFA5-E60E-4AC7-A9D4-4E72C49C61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0369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9B34C-BB30-4468-81A7-D1D4BABA4923}" type="datetimeFigureOut">
              <a:rPr lang="en-GB" smtClean="0"/>
              <a:t>02/05/2024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AFFA5-E60E-4AC7-A9D4-4E72C49C61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9961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19B34C-BB30-4468-81A7-D1D4BABA4923}" type="datetimeFigureOut">
              <a:rPr lang="en-GB" smtClean="0"/>
              <a:t>02/05/2024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2AFFA5-E60E-4AC7-A9D4-4E72C49C61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54713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24EEDF4-CFF6-2EA5-B31D-C999D0A4E9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93345" y="1926927"/>
            <a:ext cx="5334930" cy="3004145"/>
          </a:xfrm>
        </p:spPr>
        <p:txBody>
          <a:bodyPr>
            <a:normAutofit/>
          </a:bodyPr>
          <a:lstStyle/>
          <a:p>
            <a:r>
              <a:rPr lang="nl-NL" b="1" dirty="0">
                <a:latin typeface="OCR A Extended" panose="02010509020102010303" pitchFamily="50" charset="0"/>
              </a:rPr>
              <a:t>Bits </a:t>
            </a:r>
            <a:r>
              <a:rPr lang="nl-NL" b="1" dirty="0" err="1">
                <a:latin typeface="OCR A Extended" panose="02010509020102010303" pitchFamily="50" charset="0"/>
              </a:rPr>
              <a:t>and</a:t>
            </a:r>
            <a:r>
              <a:rPr lang="nl-NL" b="1" dirty="0">
                <a:latin typeface="OCR A Extended" panose="02010509020102010303" pitchFamily="50" charset="0"/>
              </a:rPr>
              <a:t> Bots</a:t>
            </a:r>
            <a:br>
              <a:rPr lang="nl-NL" b="1" dirty="0">
                <a:latin typeface="OCR A Extended" panose="02010509020102010303" pitchFamily="50" charset="0"/>
              </a:rPr>
            </a:br>
            <a:r>
              <a:rPr lang="nl-NL" b="1" dirty="0">
                <a:latin typeface="OCR A Extended" panose="02010509020102010303" pitchFamily="50" charset="0"/>
              </a:rPr>
              <a:t/>
            </a:r>
            <a:br>
              <a:rPr lang="nl-NL" b="1" dirty="0">
                <a:latin typeface="OCR A Extended" panose="02010509020102010303" pitchFamily="50" charset="0"/>
              </a:rPr>
            </a:br>
            <a:r>
              <a:rPr lang="nl-NL" sz="2800" b="1" dirty="0" err="1">
                <a:latin typeface="OCR A Extended" panose="02010509020102010303" pitchFamily="50" charset="0"/>
              </a:rPr>
              <a:t>study</a:t>
            </a:r>
            <a:r>
              <a:rPr lang="nl-NL" sz="2800" b="1" dirty="0">
                <a:latin typeface="OCR A Extended" panose="02010509020102010303" pitchFamily="50" charset="0"/>
              </a:rPr>
              <a:t> </a:t>
            </a:r>
            <a:r>
              <a:rPr lang="nl-NL" sz="2800" b="1" dirty="0" err="1">
                <a:latin typeface="OCR A Extended" panose="02010509020102010303" pitchFamily="50" charset="0"/>
              </a:rPr>
              <a:t>group</a:t>
            </a:r>
            <a:r>
              <a:rPr lang="nl-NL" sz="2800" b="1" dirty="0">
                <a:latin typeface="OCR A Extended" panose="02010509020102010303" pitchFamily="50" charset="0"/>
              </a:rPr>
              <a:t> meeting 3</a:t>
            </a:r>
            <a:endParaRPr lang="en-GB" b="1" dirty="0">
              <a:latin typeface="OCR A Extended" panose="02010509020102010303" pitchFamily="50" charset="0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8" name="Afbeelding 17" descr="Afbeelding met symbool, logo, Lettertype, Graphics&#10;&#10;Automatisch gegenereerde beschrijving">
            <a:extLst>
              <a:ext uri="{FF2B5EF4-FFF2-40B4-BE49-F238E27FC236}">
                <a16:creationId xmlns:a16="http://schemas.microsoft.com/office/drawing/2014/main" id="{FDC72EB1-1263-7935-A1AB-9C25ED8ECD8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60" t="7439" r="12883" b="18990"/>
          <a:stretch/>
        </p:blipFill>
        <p:spPr>
          <a:xfrm>
            <a:off x="10862268" y="168088"/>
            <a:ext cx="1132960" cy="1095935"/>
          </a:xfrm>
          <a:prstGeom prst="ellipse">
            <a:avLst/>
          </a:prstGeom>
        </p:spPr>
      </p:pic>
      <p:sp>
        <p:nvSpPr>
          <p:cNvPr id="30" name="Stroomdiagram: Verbindingslijn 29">
            <a:extLst>
              <a:ext uri="{FF2B5EF4-FFF2-40B4-BE49-F238E27FC236}">
                <a16:creationId xmlns:a16="http://schemas.microsoft.com/office/drawing/2014/main" id="{E5962FAA-4392-BB00-D414-855D8D56A0E8}"/>
              </a:ext>
            </a:extLst>
          </p:cNvPr>
          <p:cNvSpPr/>
          <p:nvPr/>
        </p:nvSpPr>
        <p:spPr>
          <a:xfrm>
            <a:off x="4440000" y="6047374"/>
            <a:ext cx="1656000" cy="1621251"/>
          </a:xfrm>
          <a:prstGeom prst="flowChartConnector">
            <a:avLst/>
          </a:prstGeom>
          <a:solidFill>
            <a:srgbClr val="5ECC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027" name="Groep 1026">
            <a:extLst>
              <a:ext uri="{FF2B5EF4-FFF2-40B4-BE49-F238E27FC236}">
                <a16:creationId xmlns:a16="http://schemas.microsoft.com/office/drawing/2014/main" id="{813826F8-F883-17B7-262E-1E2F18E0090A}"/>
              </a:ext>
            </a:extLst>
          </p:cNvPr>
          <p:cNvGrpSpPr/>
          <p:nvPr/>
        </p:nvGrpSpPr>
        <p:grpSpPr>
          <a:xfrm>
            <a:off x="-64655" y="6779490"/>
            <a:ext cx="1612835" cy="691377"/>
            <a:chOff x="-64655" y="6779490"/>
            <a:chExt cx="1612835" cy="691377"/>
          </a:xfrm>
        </p:grpSpPr>
        <p:sp>
          <p:nvSpPr>
            <p:cNvPr id="1024" name="Rechthoek 1023">
              <a:extLst>
                <a:ext uri="{FF2B5EF4-FFF2-40B4-BE49-F238E27FC236}">
                  <a16:creationId xmlns:a16="http://schemas.microsoft.com/office/drawing/2014/main" id="{72F148A3-B8EF-F9C6-23C4-E516C706D6AE}"/>
                </a:ext>
              </a:extLst>
            </p:cNvPr>
            <p:cNvSpPr/>
            <p:nvPr/>
          </p:nvSpPr>
          <p:spPr>
            <a:xfrm>
              <a:off x="1425479" y="6779490"/>
              <a:ext cx="122701" cy="67722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25" name="Rechthoek: afgeronde hoeken 1024">
              <a:extLst>
                <a:ext uri="{FF2B5EF4-FFF2-40B4-BE49-F238E27FC236}">
                  <a16:creationId xmlns:a16="http://schemas.microsoft.com/office/drawing/2014/main" id="{64DD6861-5D3A-1C12-EDF6-06FDEA1089D8}"/>
                </a:ext>
              </a:extLst>
            </p:cNvPr>
            <p:cNvSpPr/>
            <p:nvPr/>
          </p:nvSpPr>
          <p:spPr>
            <a:xfrm>
              <a:off x="-64655" y="7326164"/>
              <a:ext cx="1612835" cy="144703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" name="Rechthoek 2">
            <a:extLst>
              <a:ext uri="{FF2B5EF4-FFF2-40B4-BE49-F238E27FC236}">
                <a16:creationId xmlns:a16="http://schemas.microsoft.com/office/drawing/2014/main" id="{C606D2E6-C654-074F-6D98-D778213BE2FF}"/>
              </a:ext>
            </a:extLst>
          </p:cNvPr>
          <p:cNvSpPr/>
          <p:nvPr/>
        </p:nvSpPr>
        <p:spPr>
          <a:xfrm>
            <a:off x="3672331" y="6380629"/>
            <a:ext cx="388681" cy="4773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space invader 8bit using github in a digital archive">
            <a:extLst>
              <a:ext uri="{FF2B5EF4-FFF2-40B4-BE49-F238E27FC236}">
                <a16:creationId xmlns:a16="http://schemas.microsoft.com/office/drawing/2014/main" id="{E4F809AC-9AE6-6B88-59C0-9710CF070A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4655" y="7074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hthoek 3">
            <a:extLst>
              <a:ext uri="{FF2B5EF4-FFF2-40B4-BE49-F238E27FC236}">
                <a16:creationId xmlns:a16="http://schemas.microsoft.com/office/drawing/2014/main" id="{40966F5B-7172-47C2-61C1-9D38027BE95F}"/>
              </a:ext>
            </a:extLst>
          </p:cNvPr>
          <p:cNvSpPr/>
          <p:nvPr/>
        </p:nvSpPr>
        <p:spPr>
          <a:xfrm>
            <a:off x="-117278" y="-28295"/>
            <a:ext cx="6910623" cy="6886294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50000">
                <a:schemeClr val="bg1">
                  <a:alpha val="0"/>
                  <a:lumMod val="100000"/>
                </a:schemeClr>
              </a:gs>
              <a:gs pos="100000">
                <a:schemeClr val="bg1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73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869" y="399002"/>
            <a:ext cx="9422098" cy="5948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598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866" y="649357"/>
            <a:ext cx="8138585" cy="53472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3000" y="649357"/>
            <a:ext cx="2209800" cy="5353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038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937" y="284922"/>
            <a:ext cx="7404845" cy="61418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5910" y="284922"/>
            <a:ext cx="4440936" cy="6141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949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782" y="3471554"/>
            <a:ext cx="8808347" cy="32108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4780" y="703400"/>
            <a:ext cx="2733675" cy="53054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782" y="458443"/>
            <a:ext cx="8831669" cy="2602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715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D23097-873A-56AD-DE36-1685CA5BD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/>
          <a:p>
            <a:pPr algn="ctr"/>
            <a:r>
              <a:rPr lang="nl-NL" sz="8000" b="1" dirty="0">
                <a:latin typeface="OCR A Extended" panose="02010509020102010303" pitchFamily="50" charset="0"/>
              </a:rPr>
              <a:t>Demo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774455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D23097-873A-56AD-DE36-1685CA5BD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b="1" dirty="0">
                <a:latin typeface="OCR A Extended" panose="02010509020102010303" pitchFamily="50" charset="0"/>
              </a:rPr>
              <a:t>Planning</a:t>
            </a:r>
            <a:endParaRPr lang="en-GB" dirty="0"/>
          </a:p>
        </p:txBody>
      </p:sp>
      <p:graphicFrame>
        <p:nvGraphicFramePr>
          <p:cNvPr id="6" name="Tabel 6">
            <a:extLst>
              <a:ext uri="{FF2B5EF4-FFF2-40B4-BE49-F238E27FC236}">
                <a16:creationId xmlns:a16="http://schemas.microsoft.com/office/drawing/2014/main" id="{42F80A6B-81EE-2A14-0B28-7EACCF17CE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472028"/>
              </p:ext>
            </p:extLst>
          </p:nvPr>
        </p:nvGraphicFramePr>
        <p:xfrm>
          <a:off x="2350976" y="1787452"/>
          <a:ext cx="8128000" cy="41924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6205">
                  <a:extLst>
                    <a:ext uri="{9D8B030D-6E8A-4147-A177-3AD203B41FA5}">
                      <a16:colId xmlns:a16="http://schemas.microsoft.com/office/drawing/2014/main" val="1458609328"/>
                    </a:ext>
                  </a:extLst>
                </a:gridCol>
                <a:gridCol w="5651795">
                  <a:extLst>
                    <a:ext uri="{9D8B030D-6E8A-4147-A177-3AD203B41FA5}">
                      <a16:colId xmlns:a16="http://schemas.microsoft.com/office/drawing/2014/main" val="1194063722"/>
                    </a:ext>
                  </a:extLst>
                </a:gridCol>
              </a:tblGrid>
              <a:tr h="507881"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nl-NL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Module </a:t>
                      </a:r>
                      <a:endParaRPr lang="en-GB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nl-NL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Dates</a:t>
                      </a:r>
                      <a:endParaRPr lang="en-GB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8466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sz="20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en-GB" sz="20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February</a:t>
                      </a:r>
                      <a:r>
                        <a:rPr lang="nl-NL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15</a:t>
                      </a:r>
                      <a:r>
                        <a:rPr lang="nl-NL" baseline="30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th</a:t>
                      </a:r>
                      <a:r>
                        <a:rPr lang="nl-NL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– </a:t>
                      </a:r>
                      <a:r>
                        <a:rPr lang="nl-NL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March</a:t>
                      </a:r>
                      <a:r>
                        <a:rPr lang="nl-NL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15</a:t>
                      </a:r>
                      <a:r>
                        <a:rPr lang="nl-NL" baseline="30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th</a:t>
                      </a:r>
                      <a:r>
                        <a:rPr lang="nl-NL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endParaRPr lang="en-GB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2125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sz="20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en-GB" sz="20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March 15</a:t>
                      </a:r>
                      <a:r>
                        <a:rPr lang="nl-NL" baseline="3000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th</a:t>
                      </a:r>
                      <a:r>
                        <a:rPr lang="nl-NL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– April 15</a:t>
                      </a:r>
                      <a:r>
                        <a:rPr lang="nl-NL" baseline="3000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th</a:t>
                      </a:r>
                      <a:r>
                        <a:rPr lang="nl-NL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endParaRPr lang="en-GB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4524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sz="20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en-GB" sz="20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April 15</a:t>
                      </a:r>
                      <a:r>
                        <a:rPr lang="nl-NL" baseline="3000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th</a:t>
                      </a:r>
                      <a:r>
                        <a:rPr lang="nl-NL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– May 15</a:t>
                      </a:r>
                      <a:r>
                        <a:rPr lang="nl-NL" baseline="3000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th</a:t>
                      </a:r>
                      <a:endParaRPr lang="en-GB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944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sz="20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en-GB" sz="20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May 15</a:t>
                      </a:r>
                      <a:r>
                        <a:rPr lang="nl-NL" baseline="30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th</a:t>
                      </a:r>
                      <a:r>
                        <a:rPr lang="nl-NL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– </a:t>
                      </a:r>
                      <a:r>
                        <a:rPr lang="nl-NL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June</a:t>
                      </a:r>
                      <a:r>
                        <a:rPr lang="nl-NL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15</a:t>
                      </a:r>
                      <a:r>
                        <a:rPr lang="nl-NL" baseline="30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th</a:t>
                      </a:r>
                      <a:endParaRPr lang="nl-NL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3988877"/>
                  </a:ext>
                </a:extLst>
              </a:tr>
              <a:tr h="262270">
                <a:tc>
                  <a:txBody>
                    <a:bodyPr/>
                    <a:lstStyle/>
                    <a:p>
                      <a:pPr algn="ctr"/>
                      <a:r>
                        <a:rPr lang="nl-NL" sz="20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en-GB" sz="20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June</a:t>
                      </a:r>
                      <a:r>
                        <a:rPr lang="nl-NL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15</a:t>
                      </a:r>
                      <a:r>
                        <a:rPr lang="nl-NL" baseline="30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th</a:t>
                      </a:r>
                      <a:r>
                        <a:rPr lang="nl-NL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– </a:t>
                      </a:r>
                      <a:r>
                        <a:rPr lang="nl-NL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July</a:t>
                      </a:r>
                      <a:r>
                        <a:rPr lang="nl-NL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15</a:t>
                      </a:r>
                      <a:r>
                        <a:rPr lang="nl-NL" baseline="30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th</a:t>
                      </a:r>
                      <a:r>
                        <a:rPr lang="nl-NL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endParaRPr lang="en-GB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3722728"/>
                  </a:ext>
                </a:extLst>
              </a:tr>
              <a:tr h="514616">
                <a:tc gridSpan="2">
                  <a:txBody>
                    <a:bodyPr/>
                    <a:lstStyle/>
                    <a:p>
                      <a:pPr algn="ctr"/>
                      <a:r>
                        <a:rPr lang="nl-NL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Summer </a:t>
                      </a:r>
                      <a:r>
                        <a:rPr lang="nl-NL" sz="20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Recess</a:t>
                      </a:r>
                      <a:endParaRPr lang="en-GB" sz="20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20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2470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sz="20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en-GB" sz="20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September 15</a:t>
                      </a:r>
                      <a:r>
                        <a:rPr lang="nl-NL" baseline="30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th</a:t>
                      </a:r>
                      <a:r>
                        <a:rPr lang="nl-NL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– </a:t>
                      </a:r>
                      <a:r>
                        <a:rPr lang="nl-NL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October</a:t>
                      </a:r>
                      <a:r>
                        <a:rPr lang="nl-NL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15</a:t>
                      </a:r>
                      <a:r>
                        <a:rPr lang="nl-NL" baseline="30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th</a:t>
                      </a:r>
                      <a:endParaRPr lang="en-GB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8495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sz="20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en-GB" sz="20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October</a:t>
                      </a:r>
                      <a:r>
                        <a:rPr lang="nl-NL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15</a:t>
                      </a:r>
                      <a:r>
                        <a:rPr lang="nl-NL" baseline="30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th</a:t>
                      </a:r>
                      <a:r>
                        <a:rPr lang="nl-NL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– November 15</a:t>
                      </a:r>
                      <a:r>
                        <a:rPr lang="nl-NL" baseline="30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th</a:t>
                      </a:r>
                      <a:endParaRPr lang="en-GB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282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sz="20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en-GB" sz="20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November 15</a:t>
                      </a:r>
                      <a:r>
                        <a:rPr lang="nl-NL" baseline="30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th</a:t>
                      </a:r>
                      <a:r>
                        <a:rPr lang="nl-NL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– December 15</a:t>
                      </a:r>
                      <a:r>
                        <a:rPr lang="nl-NL" baseline="30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th</a:t>
                      </a:r>
                      <a:endParaRPr lang="en-GB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19937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95516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24EEDF4-CFF6-2EA5-B31D-C999D0A4E9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93345" y="1926927"/>
            <a:ext cx="5334930" cy="3004145"/>
          </a:xfrm>
        </p:spPr>
        <p:txBody>
          <a:bodyPr>
            <a:normAutofit/>
          </a:bodyPr>
          <a:lstStyle/>
          <a:p>
            <a:r>
              <a:rPr lang="nl-NL" b="1" dirty="0">
                <a:latin typeface="OCR A Extended" panose="02010509020102010303" pitchFamily="50" charset="0"/>
              </a:rPr>
              <a:t>Bits </a:t>
            </a:r>
            <a:r>
              <a:rPr lang="nl-NL" b="1" dirty="0" err="1">
                <a:latin typeface="OCR A Extended" panose="02010509020102010303" pitchFamily="50" charset="0"/>
              </a:rPr>
              <a:t>and</a:t>
            </a:r>
            <a:r>
              <a:rPr lang="nl-NL" b="1" dirty="0">
                <a:latin typeface="OCR A Extended" panose="02010509020102010303" pitchFamily="50" charset="0"/>
              </a:rPr>
              <a:t> Bots</a:t>
            </a:r>
            <a:br>
              <a:rPr lang="nl-NL" b="1" dirty="0">
                <a:latin typeface="OCR A Extended" panose="02010509020102010303" pitchFamily="50" charset="0"/>
              </a:rPr>
            </a:br>
            <a:r>
              <a:rPr lang="nl-NL" b="1">
                <a:latin typeface="OCR A Extended" panose="02010509020102010303" pitchFamily="50" charset="0"/>
              </a:rPr>
              <a:t/>
            </a:r>
            <a:br>
              <a:rPr lang="nl-NL" b="1">
                <a:latin typeface="OCR A Extended" panose="02010509020102010303" pitchFamily="50" charset="0"/>
              </a:rPr>
            </a:br>
            <a:r>
              <a:rPr lang="nl-NL" sz="2800" b="1" err="1">
                <a:latin typeface="OCR A Extended" panose="02010509020102010303" pitchFamily="50" charset="0"/>
              </a:rPr>
              <a:t>S</a:t>
            </a:r>
            <a:r>
              <a:rPr lang="nl-NL" sz="2800" b="1" smtClean="0">
                <a:latin typeface="OCR A Extended" panose="02010509020102010303" pitchFamily="50" charset="0"/>
              </a:rPr>
              <a:t>tudy </a:t>
            </a:r>
            <a:r>
              <a:rPr lang="nl-NL" sz="2800" b="1" err="1">
                <a:latin typeface="OCR A Extended" panose="02010509020102010303" pitchFamily="50" charset="0"/>
              </a:rPr>
              <a:t>G</a:t>
            </a:r>
            <a:r>
              <a:rPr lang="nl-NL" sz="2800" b="1" smtClean="0">
                <a:latin typeface="OCR A Extended" panose="02010509020102010303" pitchFamily="50" charset="0"/>
              </a:rPr>
              <a:t>roup </a:t>
            </a:r>
            <a:r>
              <a:rPr lang="nl-NL" sz="2800" b="1" dirty="0">
                <a:latin typeface="OCR A Extended" panose="02010509020102010303" pitchFamily="50" charset="0"/>
              </a:rPr>
              <a:t>M</a:t>
            </a:r>
            <a:r>
              <a:rPr lang="nl-NL" sz="2800" b="1" smtClean="0">
                <a:latin typeface="OCR A Extended" panose="02010509020102010303" pitchFamily="50" charset="0"/>
              </a:rPr>
              <a:t>eeting </a:t>
            </a:r>
            <a:r>
              <a:rPr lang="nl-NL" sz="2800" b="1" dirty="0">
                <a:latin typeface="OCR A Extended" panose="02010509020102010303" pitchFamily="50" charset="0"/>
              </a:rPr>
              <a:t>3</a:t>
            </a:r>
            <a:endParaRPr lang="en-GB" b="1" dirty="0">
              <a:latin typeface="OCR A Extended" panose="02010509020102010303" pitchFamily="50" charset="0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8" name="Afbeelding 17" descr="Afbeelding met symbool, logo, Lettertype, Graphics&#10;&#10;Automatisch gegenereerde beschrijving">
            <a:extLst>
              <a:ext uri="{FF2B5EF4-FFF2-40B4-BE49-F238E27FC236}">
                <a16:creationId xmlns:a16="http://schemas.microsoft.com/office/drawing/2014/main" id="{FDC72EB1-1263-7935-A1AB-9C25ED8ECD8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60" t="7439" r="12883" b="18990"/>
          <a:stretch/>
        </p:blipFill>
        <p:spPr>
          <a:xfrm>
            <a:off x="10862268" y="168088"/>
            <a:ext cx="1132960" cy="1095935"/>
          </a:xfrm>
          <a:prstGeom prst="ellipse">
            <a:avLst/>
          </a:prstGeom>
        </p:spPr>
      </p:pic>
      <p:sp>
        <p:nvSpPr>
          <p:cNvPr id="30" name="Stroomdiagram: Verbindingslijn 29">
            <a:extLst>
              <a:ext uri="{FF2B5EF4-FFF2-40B4-BE49-F238E27FC236}">
                <a16:creationId xmlns:a16="http://schemas.microsoft.com/office/drawing/2014/main" id="{E5962FAA-4392-BB00-D414-855D8D56A0E8}"/>
              </a:ext>
            </a:extLst>
          </p:cNvPr>
          <p:cNvSpPr/>
          <p:nvPr/>
        </p:nvSpPr>
        <p:spPr>
          <a:xfrm>
            <a:off x="4440000" y="6047374"/>
            <a:ext cx="1656000" cy="1621251"/>
          </a:xfrm>
          <a:prstGeom prst="flowChartConnector">
            <a:avLst/>
          </a:prstGeom>
          <a:solidFill>
            <a:srgbClr val="5ECC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027" name="Groep 1026">
            <a:extLst>
              <a:ext uri="{FF2B5EF4-FFF2-40B4-BE49-F238E27FC236}">
                <a16:creationId xmlns:a16="http://schemas.microsoft.com/office/drawing/2014/main" id="{813826F8-F883-17B7-262E-1E2F18E0090A}"/>
              </a:ext>
            </a:extLst>
          </p:cNvPr>
          <p:cNvGrpSpPr/>
          <p:nvPr/>
        </p:nvGrpSpPr>
        <p:grpSpPr>
          <a:xfrm>
            <a:off x="-64655" y="6779490"/>
            <a:ext cx="1612835" cy="691377"/>
            <a:chOff x="-64655" y="6779490"/>
            <a:chExt cx="1612835" cy="691377"/>
          </a:xfrm>
        </p:grpSpPr>
        <p:sp>
          <p:nvSpPr>
            <p:cNvPr id="1024" name="Rechthoek 1023">
              <a:extLst>
                <a:ext uri="{FF2B5EF4-FFF2-40B4-BE49-F238E27FC236}">
                  <a16:creationId xmlns:a16="http://schemas.microsoft.com/office/drawing/2014/main" id="{72F148A3-B8EF-F9C6-23C4-E516C706D6AE}"/>
                </a:ext>
              </a:extLst>
            </p:cNvPr>
            <p:cNvSpPr/>
            <p:nvPr/>
          </p:nvSpPr>
          <p:spPr>
            <a:xfrm>
              <a:off x="1425479" y="6779490"/>
              <a:ext cx="122701" cy="67722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25" name="Rechthoek: afgeronde hoeken 1024">
              <a:extLst>
                <a:ext uri="{FF2B5EF4-FFF2-40B4-BE49-F238E27FC236}">
                  <a16:creationId xmlns:a16="http://schemas.microsoft.com/office/drawing/2014/main" id="{64DD6861-5D3A-1C12-EDF6-06FDEA1089D8}"/>
                </a:ext>
              </a:extLst>
            </p:cNvPr>
            <p:cNvSpPr/>
            <p:nvPr/>
          </p:nvSpPr>
          <p:spPr>
            <a:xfrm>
              <a:off x="-64655" y="7326164"/>
              <a:ext cx="1612835" cy="144703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" name="Rechthoek 2">
            <a:extLst>
              <a:ext uri="{FF2B5EF4-FFF2-40B4-BE49-F238E27FC236}">
                <a16:creationId xmlns:a16="http://schemas.microsoft.com/office/drawing/2014/main" id="{C606D2E6-C654-074F-6D98-D778213BE2FF}"/>
              </a:ext>
            </a:extLst>
          </p:cNvPr>
          <p:cNvSpPr/>
          <p:nvPr/>
        </p:nvSpPr>
        <p:spPr>
          <a:xfrm>
            <a:off x="3672331" y="6380629"/>
            <a:ext cx="388681" cy="4773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space invader 8bit using github in a digital archive">
            <a:extLst>
              <a:ext uri="{FF2B5EF4-FFF2-40B4-BE49-F238E27FC236}">
                <a16:creationId xmlns:a16="http://schemas.microsoft.com/office/drawing/2014/main" id="{E4F809AC-9AE6-6B88-59C0-9710CF070A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4655" y="7074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hthoek 3">
            <a:extLst>
              <a:ext uri="{FF2B5EF4-FFF2-40B4-BE49-F238E27FC236}">
                <a16:creationId xmlns:a16="http://schemas.microsoft.com/office/drawing/2014/main" id="{40966F5B-7172-47C2-61C1-9D38027BE95F}"/>
              </a:ext>
            </a:extLst>
          </p:cNvPr>
          <p:cNvSpPr/>
          <p:nvPr/>
        </p:nvSpPr>
        <p:spPr>
          <a:xfrm>
            <a:off x="-117278" y="-28295"/>
            <a:ext cx="6910623" cy="6886294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50000">
                <a:schemeClr val="bg1">
                  <a:alpha val="0"/>
                  <a:lumMod val="100000"/>
                </a:schemeClr>
              </a:gs>
              <a:gs pos="100000">
                <a:schemeClr val="bg1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3764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>
            <a:extLst>
              <a:ext uri="{FF2B5EF4-FFF2-40B4-BE49-F238E27FC236}">
                <a16:creationId xmlns:a16="http://schemas.microsoft.com/office/drawing/2014/main" id="{6756CCE7-8EB7-9EE7-8EB0-3248A2291861}"/>
              </a:ext>
            </a:extLst>
          </p:cNvPr>
          <p:cNvSpPr txBox="1">
            <a:spLocks/>
          </p:cNvSpPr>
          <p:nvPr/>
        </p:nvSpPr>
        <p:spPr>
          <a:xfrm>
            <a:off x="415141" y="1926926"/>
            <a:ext cx="5334930" cy="30041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b="1" dirty="0" err="1">
                <a:latin typeface="OCR A Extended" panose="02010509020102010303" pitchFamily="50" charset="0"/>
              </a:rPr>
              <a:t>Today</a:t>
            </a:r>
            <a:endParaRPr lang="en-GB" b="1" dirty="0">
              <a:latin typeface="OCR A Extended" panose="02010509020102010303" pitchFamily="50" charset="0"/>
            </a:endParaRP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67415D4C-182E-3DF6-99E1-52AA06A489AB}"/>
              </a:ext>
            </a:extLst>
          </p:cNvPr>
          <p:cNvSpPr txBox="1"/>
          <p:nvPr/>
        </p:nvSpPr>
        <p:spPr>
          <a:xfrm>
            <a:off x="4866774" y="1959219"/>
            <a:ext cx="7471609" cy="35394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447675" indent="-447675">
              <a:lnSpc>
                <a:spcPct val="200000"/>
              </a:lnSpc>
              <a:buBlip>
                <a:blip r:embed="rId2"/>
              </a:buBlip>
            </a:pPr>
            <a:r>
              <a:rPr lang="nl-NL" sz="3200" dirty="0">
                <a:latin typeface="OCR A Extended" panose="02010509020102010303" pitchFamily="50" charset="0"/>
              </a:rPr>
              <a:t>Catch-up</a:t>
            </a:r>
          </a:p>
          <a:p>
            <a:pPr marL="447675" indent="-447675">
              <a:lnSpc>
                <a:spcPct val="200000"/>
              </a:lnSpc>
              <a:buBlip>
                <a:blip r:embed="rId2"/>
              </a:buBlip>
            </a:pPr>
            <a:r>
              <a:rPr lang="nl-NL" sz="3200" dirty="0" err="1">
                <a:latin typeface="OCR A Extended" panose="02010509020102010303" pitchFamily="50" charset="0"/>
              </a:rPr>
              <a:t>Introduction</a:t>
            </a:r>
            <a:r>
              <a:rPr lang="nl-NL" sz="3200" dirty="0">
                <a:latin typeface="OCR A Extended" panose="02010509020102010303" pitchFamily="50" charset="0"/>
              </a:rPr>
              <a:t> GitHub</a:t>
            </a:r>
          </a:p>
          <a:p>
            <a:pPr marL="447675" indent="-447675">
              <a:lnSpc>
                <a:spcPct val="200000"/>
              </a:lnSpc>
              <a:buBlip>
                <a:blip r:embed="rId2"/>
              </a:buBlip>
            </a:pPr>
            <a:r>
              <a:rPr lang="nl-NL" sz="3200" dirty="0">
                <a:latin typeface="OCR A Extended" panose="02010509020102010303" pitchFamily="50" charset="0"/>
              </a:rPr>
              <a:t>Demo</a:t>
            </a:r>
            <a:endParaRPr lang="en-GB" sz="3200" dirty="0">
              <a:latin typeface="OCR A Extended" panose="02010509020102010303" pitchFamily="50" charset="0"/>
            </a:endParaRPr>
          </a:p>
          <a:p>
            <a:pPr marL="361950" indent="-361950">
              <a:buBlip>
                <a:blip r:embed="rId2"/>
              </a:buBlip>
            </a:pPr>
            <a:endParaRPr lang="en-GB" sz="3200" dirty="0">
              <a:latin typeface="OCR A Extended" panose="020105090201020103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151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D23097-873A-56AD-DE36-1685CA5BD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>
                <a:latin typeface="OCR A Extended" panose="02010509020102010303" pitchFamily="50" charset="0"/>
              </a:rPr>
              <a:t>Catch-up</a:t>
            </a:r>
            <a:endParaRPr lang="en-GB" dirty="0"/>
          </a:p>
        </p:txBody>
      </p:sp>
      <p:sp>
        <p:nvSpPr>
          <p:cNvPr id="4" name="Tijdelijke aanduiding voor inhoud 2">
            <a:extLst>
              <a:ext uri="{FF2B5EF4-FFF2-40B4-BE49-F238E27FC236}">
                <a16:creationId xmlns:a16="http://schemas.microsoft.com/office/drawing/2014/main" id="{ECEB4C9B-763E-B52D-6250-0A69448890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360363" indent="-360363">
              <a:lnSpc>
                <a:spcPct val="150000"/>
              </a:lnSpc>
              <a:buBlip>
                <a:blip r:embed="rId2"/>
              </a:buBlip>
            </a:pPr>
            <a:r>
              <a:rPr lang="nl-NL" dirty="0" err="1">
                <a:latin typeface="Consolas" panose="020B0609020204030204" pitchFamily="49" charset="0"/>
              </a:rPr>
              <a:t>Progress</a:t>
            </a:r>
            <a:endParaRPr lang="nl-NL" dirty="0">
              <a:latin typeface="Consolas" panose="020B0609020204030204" pitchFamily="49" charset="0"/>
            </a:endParaRPr>
          </a:p>
          <a:p>
            <a:pPr marL="360363" indent="-360363">
              <a:lnSpc>
                <a:spcPct val="150000"/>
              </a:lnSpc>
              <a:buBlip>
                <a:blip r:embed="rId2"/>
              </a:buBlip>
            </a:pPr>
            <a:r>
              <a:rPr lang="nl-NL" dirty="0" err="1">
                <a:latin typeface="Consolas" panose="020B0609020204030204" pitchFamily="49" charset="0"/>
              </a:rPr>
              <a:t>Looking</a:t>
            </a:r>
            <a:r>
              <a:rPr lang="nl-NL" dirty="0">
                <a:latin typeface="Consolas" panose="020B0609020204030204" pitchFamily="49" charset="0"/>
              </a:rPr>
              <a:t> back </a:t>
            </a:r>
            <a:r>
              <a:rPr lang="nl-NL" dirty="0" err="1">
                <a:latin typeface="Consolas" panose="020B0609020204030204" pitchFamily="49" charset="0"/>
              </a:rPr>
              <a:t>and</a:t>
            </a:r>
            <a:r>
              <a:rPr lang="nl-NL" dirty="0">
                <a:latin typeface="Consolas" panose="020B0609020204030204" pitchFamily="49" charset="0"/>
              </a:rPr>
              <a:t> forward</a:t>
            </a:r>
          </a:p>
          <a:p>
            <a:pPr marL="817563" lvl="1" indent="-360363">
              <a:lnSpc>
                <a:spcPct val="150000"/>
              </a:lnSpc>
              <a:buBlip>
                <a:blip r:embed="rId2"/>
              </a:buBlip>
            </a:pPr>
            <a:r>
              <a:rPr lang="nl-NL" dirty="0">
                <a:latin typeface="Consolas" panose="020B0609020204030204" pitchFamily="49" charset="0"/>
              </a:rPr>
              <a:t>HTML</a:t>
            </a:r>
          </a:p>
          <a:p>
            <a:pPr marL="817563" lvl="1" indent="-360363">
              <a:lnSpc>
                <a:spcPct val="150000"/>
              </a:lnSpc>
              <a:buBlip>
                <a:blip r:embed="rId2"/>
              </a:buBlip>
            </a:pPr>
            <a:r>
              <a:rPr lang="nl-NL" dirty="0">
                <a:latin typeface="Consolas" panose="020B0609020204030204" pitchFamily="49" charset="0"/>
              </a:rPr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22780737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D23097-873A-56AD-DE36-1685CA5BD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>
                <a:latin typeface="OCR A Extended" panose="02010509020102010303" pitchFamily="50" charset="0"/>
              </a:rPr>
              <a:t>HTML </a:t>
            </a:r>
            <a:r>
              <a:rPr lang="nl-NL" b="1" smtClean="0">
                <a:latin typeface="OCR A Extended" panose="02010509020102010303" pitchFamily="50" charset="0"/>
              </a:rPr>
              <a:t>Module </a:t>
            </a:r>
            <a:r>
              <a:rPr lang="nl-NL" b="1" dirty="0">
                <a:latin typeface="OCR A Extended" panose="02010509020102010303" pitchFamily="50" charset="0"/>
              </a:rPr>
              <a:t>3</a:t>
            </a:r>
            <a:endParaRPr lang="en-GB" dirty="0"/>
          </a:p>
        </p:txBody>
      </p:sp>
      <p:sp>
        <p:nvSpPr>
          <p:cNvPr id="4" name="Tijdelijke aanduiding voor inhoud 2">
            <a:extLst>
              <a:ext uri="{FF2B5EF4-FFF2-40B4-BE49-F238E27FC236}">
                <a16:creationId xmlns:a16="http://schemas.microsoft.com/office/drawing/2014/main" id="{ECEB4C9B-763E-B52D-6250-0A69448890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360363" indent="-360363">
              <a:lnSpc>
                <a:spcPct val="150000"/>
              </a:lnSpc>
              <a:buBlip>
                <a:blip r:embed="rId2"/>
              </a:buBlip>
            </a:pPr>
            <a:r>
              <a:rPr lang="nl-NL" smtClean="0">
                <a:latin typeface="Consolas" panose="020B0609020204030204" pitchFamily="49" charset="0"/>
              </a:rPr>
              <a:t>CSS (Cascading Style Sheets)</a:t>
            </a:r>
            <a:endParaRPr lang="nl-NL" dirty="0">
              <a:latin typeface="Consolas" panose="020B0609020204030204" pitchFamily="49" charset="0"/>
            </a:endParaRPr>
          </a:p>
          <a:p>
            <a:pPr marL="360363" indent="-360363">
              <a:lnSpc>
                <a:spcPct val="150000"/>
              </a:lnSpc>
              <a:buBlip>
                <a:blip r:embed="rId2"/>
              </a:buBlip>
            </a:pPr>
            <a:r>
              <a:rPr lang="nl-NL" smtClean="0">
                <a:latin typeface="Consolas" panose="020B0609020204030204" pitchFamily="49" charset="0"/>
              </a:rPr>
              <a:t>GitHub Styling</a:t>
            </a:r>
            <a:endParaRPr lang="nl-NL" dirty="0">
              <a:latin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nl-NL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40302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D23097-873A-56AD-DE36-1685CA5BD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>
                <a:latin typeface="OCR A Extended" panose="02010509020102010303" pitchFamily="50" charset="0"/>
              </a:rPr>
              <a:t>Python module 3</a:t>
            </a:r>
            <a:endParaRPr lang="en-GB" dirty="0"/>
          </a:p>
        </p:txBody>
      </p:sp>
      <p:sp>
        <p:nvSpPr>
          <p:cNvPr id="4" name="Tijdelijke aanduiding voor inhoud 2">
            <a:extLst>
              <a:ext uri="{FF2B5EF4-FFF2-40B4-BE49-F238E27FC236}">
                <a16:creationId xmlns:a16="http://schemas.microsoft.com/office/drawing/2014/main" id="{ECEB4C9B-763E-B52D-6250-0A69448890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360363" indent="-360363">
              <a:lnSpc>
                <a:spcPct val="150000"/>
              </a:lnSpc>
              <a:buBlip>
                <a:blip r:embed="rId2"/>
              </a:buBlip>
            </a:pPr>
            <a:r>
              <a:rPr lang="nl-NL" dirty="0">
                <a:latin typeface="Consolas" panose="020B0609020204030204" pitchFamily="49" charset="0"/>
              </a:rPr>
              <a:t>Reminder: flowcharts</a:t>
            </a:r>
          </a:p>
          <a:p>
            <a:pPr marL="360363" indent="-360363">
              <a:lnSpc>
                <a:spcPct val="150000"/>
              </a:lnSpc>
              <a:buBlip>
                <a:blip r:embed="rId2"/>
              </a:buBlip>
            </a:pPr>
            <a:r>
              <a:rPr lang="nl-NL" dirty="0">
                <a:latin typeface="Consolas" panose="020B0609020204030204" pitchFamily="49" charset="0"/>
              </a:rPr>
              <a:t>Dragon </a:t>
            </a:r>
            <a:r>
              <a:rPr lang="nl-NL" dirty="0" err="1">
                <a:latin typeface="Consolas" panose="020B0609020204030204" pitchFamily="49" charset="0"/>
              </a:rPr>
              <a:t>Realm</a:t>
            </a:r>
            <a:endParaRPr lang="nl-NL" dirty="0">
              <a:latin typeface="Consolas" panose="020B0609020204030204" pitchFamily="49" charset="0"/>
            </a:endParaRPr>
          </a:p>
          <a:p>
            <a:pPr marL="817563" lvl="1" indent="-360363">
              <a:lnSpc>
                <a:spcPct val="150000"/>
              </a:lnSpc>
              <a:buBlip>
                <a:blip r:embed="rId2"/>
              </a:buBlip>
            </a:pPr>
            <a:r>
              <a:rPr lang="nl-NL" dirty="0">
                <a:latin typeface="Consolas" panose="020B0609020204030204" pitchFamily="49" charset="0"/>
              </a:rPr>
              <a:t>Import </a:t>
            </a:r>
            <a:r>
              <a:rPr lang="nl-NL" dirty="0" err="1">
                <a:latin typeface="Consolas" panose="020B0609020204030204" pitchFamily="49" charset="0"/>
              </a:rPr>
              <a:t>libraries</a:t>
            </a:r>
            <a:endParaRPr lang="nl-NL" dirty="0">
              <a:latin typeface="Consolas" panose="020B0609020204030204" pitchFamily="49" charset="0"/>
            </a:endParaRPr>
          </a:p>
          <a:p>
            <a:pPr marL="817563" lvl="1" indent="-360363">
              <a:lnSpc>
                <a:spcPct val="150000"/>
              </a:lnSpc>
              <a:buBlip>
                <a:blip r:embed="rId2"/>
              </a:buBlip>
            </a:pPr>
            <a:r>
              <a:rPr lang="nl-NL" dirty="0" err="1">
                <a:latin typeface="Consolas" panose="020B0609020204030204" pitchFamily="49" charset="0"/>
              </a:rPr>
              <a:t>Creating</a:t>
            </a:r>
            <a:r>
              <a:rPr lang="nl-NL" dirty="0">
                <a:latin typeface="Consolas" panose="020B0609020204030204" pitchFamily="49" charset="0"/>
              </a:rPr>
              <a:t> </a:t>
            </a:r>
            <a:r>
              <a:rPr lang="nl-NL" dirty="0" err="1">
                <a:latin typeface="Consolas" panose="020B0609020204030204" pitchFamily="49" charset="0"/>
              </a:rPr>
              <a:t>functions</a:t>
            </a:r>
            <a:endParaRPr lang="nl-NL" dirty="0">
              <a:latin typeface="Consolas" panose="020B0609020204030204" pitchFamily="49" charset="0"/>
            </a:endParaRPr>
          </a:p>
          <a:p>
            <a:pPr marL="817563" lvl="1" indent="-360363">
              <a:lnSpc>
                <a:spcPct val="150000"/>
              </a:lnSpc>
              <a:buBlip>
                <a:blip r:embed="rId2"/>
              </a:buBlip>
            </a:pPr>
            <a:r>
              <a:rPr lang="nl-NL" dirty="0" err="1">
                <a:latin typeface="Consolas" panose="020B0609020204030204" pitchFamily="49" charset="0"/>
              </a:rPr>
              <a:t>If</a:t>
            </a:r>
            <a:r>
              <a:rPr lang="nl-NL" dirty="0">
                <a:latin typeface="Consolas" panose="020B0609020204030204" pitchFamily="49" charset="0"/>
              </a:rPr>
              <a:t>/</a:t>
            </a:r>
            <a:r>
              <a:rPr lang="nl-NL" dirty="0" err="1">
                <a:latin typeface="Consolas" panose="020B0609020204030204" pitchFamily="49" charset="0"/>
              </a:rPr>
              <a:t>else</a:t>
            </a:r>
            <a:r>
              <a:rPr lang="nl-NL" dirty="0">
                <a:latin typeface="Consolas" panose="020B0609020204030204" pitchFamily="49" charset="0"/>
              </a:rPr>
              <a:t> &amp; </a:t>
            </a:r>
            <a:r>
              <a:rPr lang="nl-NL" dirty="0" err="1">
                <a:latin typeface="Consolas" panose="020B0609020204030204" pitchFamily="49" charset="0"/>
              </a:rPr>
              <a:t>while</a:t>
            </a:r>
            <a:r>
              <a:rPr lang="nl-NL" dirty="0">
                <a:latin typeface="Consolas" panose="020B0609020204030204" pitchFamily="49" charset="0"/>
              </a:rPr>
              <a:t> loops</a:t>
            </a:r>
          </a:p>
          <a:p>
            <a:pPr marL="360363" indent="-360363">
              <a:lnSpc>
                <a:spcPct val="150000"/>
              </a:lnSpc>
              <a:buBlip>
                <a:blip r:embed="rId2"/>
              </a:buBlip>
            </a:pPr>
            <a:r>
              <a:rPr lang="nl-NL" dirty="0">
                <a:latin typeface="Consolas" panose="020B0609020204030204" pitchFamily="49" charset="0"/>
              </a:rPr>
              <a:t>Debugging</a:t>
            </a:r>
          </a:p>
        </p:txBody>
      </p:sp>
    </p:spTree>
    <p:extLst>
      <p:ext uri="{BB962C8B-B14F-4D97-AF65-F5344CB8AC3E}">
        <p14:creationId xmlns:p14="http://schemas.microsoft.com/office/powerpoint/2010/main" val="35889832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C36F56-847E-F5FD-316B-E38ED2C7F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latin typeface="OCR A Extended" panose="02010509020102010303" pitchFamily="50" charset="0"/>
              </a:rPr>
              <a:t>Next up</a:t>
            </a:r>
            <a:endParaRPr lang="en-GB" dirty="0">
              <a:latin typeface="OCR A Extended" panose="02010509020102010303" pitchFamily="50" charset="0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56C6872-B787-1E47-3CAC-3ABAC1C9CA5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sz="3200" b="1" dirty="0">
                <a:latin typeface="Consolas" panose="020B0609020204030204" pitchFamily="49" charset="0"/>
              </a:rPr>
              <a:t>HTML</a:t>
            </a:r>
            <a:endParaRPr lang="nl-NL" b="1" dirty="0">
              <a:latin typeface="Consolas" panose="020B0609020204030204" pitchFamily="49" charset="0"/>
            </a:endParaRPr>
          </a:p>
          <a:p>
            <a:pPr marL="355600" indent="-355600">
              <a:lnSpc>
                <a:spcPct val="150000"/>
              </a:lnSpc>
              <a:buBlip>
                <a:blip r:embed="rId2"/>
              </a:buBlip>
            </a:pPr>
            <a:r>
              <a:rPr lang="nl-NL" dirty="0" err="1">
                <a:latin typeface="Consolas" panose="020B0609020204030204" pitchFamily="49" charset="0"/>
              </a:rPr>
              <a:t>Embedding</a:t>
            </a:r>
            <a:r>
              <a:rPr lang="nl-NL" dirty="0">
                <a:latin typeface="Consolas" panose="020B0609020204030204" pitchFamily="49" charset="0"/>
              </a:rPr>
              <a:t> </a:t>
            </a:r>
          </a:p>
          <a:p>
            <a:pPr marL="355600" indent="-355600">
              <a:lnSpc>
                <a:spcPct val="150000"/>
              </a:lnSpc>
              <a:buBlip>
                <a:blip r:embed="rId2"/>
              </a:buBlip>
            </a:pPr>
            <a:r>
              <a:rPr lang="nl-NL" smtClean="0">
                <a:latin typeface="Consolas" panose="020B0609020204030204" pitchFamily="49" charset="0"/>
              </a:rPr>
              <a:t>Tools</a:t>
            </a:r>
          </a:p>
          <a:p>
            <a:pPr marL="355600" indent="-355600">
              <a:lnSpc>
                <a:spcPct val="150000"/>
              </a:lnSpc>
              <a:buBlip>
                <a:blip r:embed="rId2"/>
              </a:buBlip>
            </a:pPr>
            <a:r>
              <a:rPr lang="nl-NL" smtClean="0">
                <a:latin typeface="Consolas" panose="020B0609020204030204" pitchFamily="49" charset="0"/>
              </a:rPr>
              <a:t>JavaScript (sneak peak)</a:t>
            </a:r>
            <a:endParaRPr lang="nl-NL" dirty="0">
              <a:latin typeface="Consolas" panose="020B0609020204030204" pitchFamily="49" charset="0"/>
            </a:endParaRP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CF7A7930-49FD-4728-BEFE-C315BD9F24C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sz="3200" b="1" dirty="0">
                <a:latin typeface="Consolas" panose="020B0609020204030204" pitchFamily="49" charset="0"/>
              </a:rPr>
              <a:t>Python</a:t>
            </a:r>
          </a:p>
          <a:p>
            <a:pPr marL="355600" indent="-355600">
              <a:lnSpc>
                <a:spcPct val="150000"/>
              </a:lnSpc>
              <a:buBlip>
                <a:blip r:embed="rId2"/>
              </a:buBlip>
            </a:pPr>
            <a:r>
              <a:rPr lang="en-GB" dirty="0">
                <a:latin typeface="Consolas" panose="020B0609020204030204" pitchFamily="49" charset="0"/>
              </a:rPr>
              <a:t>Hangman</a:t>
            </a:r>
          </a:p>
          <a:p>
            <a:pPr marL="355600" indent="-355600">
              <a:lnSpc>
                <a:spcPct val="150000"/>
              </a:lnSpc>
              <a:buBlip>
                <a:blip r:embed="rId2"/>
              </a:buBlip>
            </a:pPr>
            <a:r>
              <a:rPr lang="en-GB" dirty="0">
                <a:latin typeface="Consolas" panose="020B0609020204030204" pitchFamily="49" charset="0"/>
              </a:rPr>
              <a:t>Lists</a:t>
            </a:r>
          </a:p>
          <a:p>
            <a:pPr marL="355600" indent="-355600">
              <a:lnSpc>
                <a:spcPct val="150000"/>
              </a:lnSpc>
              <a:buBlip>
                <a:blip r:embed="rId2"/>
              </a:buBlip>
            </a:pPr>
            <a:r>
              <a:rPr lang="en-GB" dirty="0">
                <a:latin typeface="Consolas" panose="020B0609020204030204" pitchFamily="49" charset="0"/>
              </a:rPr>
              <a:t>Dictionaries</a:t>
            </a:r>
          </a:p>
        </p:txBody>
      </p:sp>
    </p:spTree>
    <p:extLst>
      <p:ext uri="{BB962C8B-B14F-4D97-AF65-F5344CB8AC3E}">
        <p14:creationId xmlns:p14="http://schemas.microsoft.com/office/powerpoint/2010/main" val="84960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C36F56-847E-F5FD-316B-E38ED2C7F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>
                <a:latin typeface="OCR A Extended" panose="02010509020102010303" pitchFamily="50" charset="0"/>
              </a:rPr>
              <a:t>What is GitHub?</a:t>
            </a:r>
            <a:endParaRPr lang="en-GB" dirty="0">
              <a:latin typeface="OCR A Extended" panose="02010509020102010303" pitchFamily="50" charset="0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56C6872-B787-1E47-3CAC-3ABAC1C9CA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01069" y="1640096"/>
            <a:ext cx="5181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nl-NL" b="1" smtClean="0">
                <a:latin typeface="Consolas" panose="020B0609020204030204" pitchFamily="49" charset="0"/>
              </a:rPr>
              <a:t>GitHub is a platform that allows anyone to create, store, manage and share content (mostly code).</a:t>
            </a:r>
          </a:p>
          <a:p>
            <a:pPr marL="0" indent="0">
              <a:buNone/>
            </a:pPr>
            <a:endParaRPr lang="nl-NL" b="1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b="1" smtClean="0">
                <a:latin typeface="Consolas" panose="020B0609020204030204" pitchFamily="49" charset="0"/>
              </a:rPr>
              <a:t>GitHub uses a platform called Git which is a version control system for tracking changes in computer files.</a:t>
            </a:r>
          </a:p>
          <a:p>
            <a:pPr marL="0" indent="0">
              <a:buNone/>
            </a:pPr>
            <a:endParaRPr lang="nl-NL" b="1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b="1" smtClean="0">
                <a:latin typeface="Consolas" panose="020B0609020204030204" pitchFamily="49" charset="0"/>
              </a:rPr>
              <a:t>GitHub is proprietary but Git is not!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49086" y="2385047"/>
            <a:ext cx="6608051" cy="3205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27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C36F56-847E-F5FD-316B-E38ED2C7F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>
                <a:latin typeface="OCR A Extended" panose="02010509020102010303" pitchFamily="50" charset="0"/>
              </a:rPr>
              <a:t>Why is it great?</a:t>
            </a:r>
            <a:endParaRPr lang="en-GB" dirty="0">
              <a:latin typeface="OCR A Extended" panose="02010509020102010303" pitchFamily="50" charset="0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56C6872-B787-1E47-3CAC-3ABAC1C9CA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76268"/>
            <a:ext cx="10790583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nl-NL" b="1" dirty="0">
              <a:latin typeface="Consolas" panose="020B0609020204030204" pitchFamily="49" charset="0"/>
            </a:endParaRPr>
          </a:p>
          <a:p>
            <a:pPr marL="355600" indent="-355600">
              <a:lnSpc>
                <a:spcPct val="150000"/>
              </a:lnSpc>
              <a:buBlip>
                <a:blip r:embed="rId2"/>
              </a:buBlip>
            </a:pPr>
            <a:r>
              <a:rPr lang="nl-NL" smtClean="0">
                <a:latin typeface="Consolas" panose="020B0609020204030204" pitchFamily="49" charset="0"/>
              </a:rPr>
              <a:t>Data integrity (everything is tracked in GitHub)</a:t>
            </a:r>
          </a:p>
          <a:p>
            <a:pPr marL="355600" indent="-355600">
              <a:lnSpc>
                <a:spcPct val="150000"/>
              </a:lnSpc>
              <a:buBlip>
                <a:blip r:embed="rId2"/>
              </a:buBlip>
            </a:pPr>
            <a:r>
              <a:rPr lang="nl-NL" smtClean="0">
                <a:latin typeface="Consolas" panose="020B0609020204030204" pitchFamily="49" charset="0"/>
              </a:rPr>
              <a:t>Collaborative working, the tracking and control settings in GitHub allow for non-linear workflows and multiple contributions at a time</a:t>
            </a:r>
          </a:p>
          <a:p>
            <a:pPr marL="355600" indent="-355600">
              <a:lnSpc>
                <a:spcPct val="150000"/>
              </a:lnSpc>
              <a:buBlip>
                <a:blip r:embed="rId2"/>
              </a:buBlip>
            </a:pPr>
            <a:r>
              <a:rPr lang="nl-NL" smtClean="0">
                <a:latin typeface="Consolas" panose="020B0609020204030204" pitchFamily="49" charset="0"/>
              </a:rPr>
              <a:t>Other features: GitHub pages, issues, documentation areas, sharing workflows and project updates</a:t>
            </a:r>
          </a:p>
        </p:txBody>
      </p:sp>
    </p:spTree>
    <p:extLst>
      <p:ext uri="{BB962C8B-B14F-4D97-AF65-F5344CB8AC3E}">
        <p14:creationId xmlns:p14="http://schemas.microsoft.com/office/powerpoint/2010/main" val="587369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C36F56-847E-F5FD-316B-E38ED2C7F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>
                <a:latin typeface="OCR A Extended" panose="02010509020102010303" pitchFamily="50" charset="0"/>
              </a:rPr>
              <a:t>Use Cases</a:t>
            </a:r>
            <a:endParaRPr lang="en-GB" dirty="0">
              <a:latin typeface="OCR A Extended" panose="02010509020102010303" pitchFamily="50" charset="0"/>
            </a:endParaRP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CF7A7930-49FD-4728-BEFE-C315BD9F24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1372636"/>
            <a:ext cx="5181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endParaRPr lang="en-GB" dirty="0">
              <a:latin typeface="Consolas" panose="020B0609020204030204" pitchFamily="49" charset="0"/>
            </a:endParaRPr>
          </a:p>
          <a:p>
            <a:pPr marL="355600" indent="-355600">
              <a:lnSpc>
                <a:spcPct val="150000"/>
              </a:lnSpc>
              <a:buBlip>
                <a:blip r:embed="rId2"/>
              </a:buBlip>
            </a:pPr>
            <a:r>
              <a:rPr lang="en-GB" smtClean="0">
                <a:latin typeface="Consolas" panose="020B0609020204030204" pitchFamily="49" charset="0"/>
              </a:rPr>
              <a:t>Software development</a:t>
            </a:r>
          </a:p>
          <a:p>
            <a:pPr marL="355600" indent="-355600">
              <a:lnSpc>
                <a:spcPct val="150000"/>
              </a:lnSpc>
              <a:buBlip>
                <a:blip r:embed="rId2"/>
              </a:buBlip>
            </a:pPr>
            <a:r>
              <a:rPr lang="en-GB" smtClean="0">
                <a:latin typeface="Consolas" panose="020B0609020204030204" pitchFamily="49" charset="0"/>
              </a:rPr>
              <a:t>Fan fiction!</a:t>
            </a:r>
          </a:p>
          <a:p>
            <a:pPr marL="355600" indent="-355600">
              <a:lnSpc>
                <a:spcPct val="150000"/>
              </a:lnSpc>
              <a:buBlip>
                <a:blip r:embed="rId2"/>
              </a:buBlip>
            </a:pPr>
            <a:r>
              <a:rPr lang="en-GB" smtClean="0">
                <a:latin typeface="Consolas" panose="020B0609020204030204" pitchFamily="49" charset="0"/>
              </a:rPr>
              <a:t>Zines</a:t>
            </a:r>
          </a:p>
          <a:p>
            <a:pPr marL="355600" indent="-355600">
              <a:lnSpc>
                <a:spcPct val="150000"/>
              </a:lnSpc>
              <a:buBlip>
                <a:blip r:embed="rId2"/>
              </a:buBlip>
            </a:pPr>
            <a:r>
              <a:rPr lang="en-GB" smtClean="0">
                <a:latin typeface="Consolas" panose="020B0609020204030204" pitchFamily="49" charset="0"/>
              </a:rPr>
              <a:t>Community/ crowdsourcing projects</a:t>
            </a:r>
          </a:p>
          <a:p>
            <a:pPr marL="355600" indent="-355600">
              <a:lnSpc>
                <a:spcPct val="150000"/>
              </a:lnSpc>
              <a:buBlip>
                <a:blip r:embed="rId2"/>
              </a:buBlip>
            </a:pPr>
            <a:r>
              <a:rPr lang="en-GB" smtClean="0">
                <a:latin typeface="Consolas" panose="020B0609020204030204" pitchFamily="49" charset="0"/>
              </a:rPr>
              <a:t>Finding file samples</a:t>
            </a:r>
            <a:endParaRPr lang="en-GB" smtClean="0">
              <a:latin typeface="Consolas" panose="020B0609020204030204" pitchFamily="49" charset="0"/>
            </a:endParaRPr>
          </a:p>
          <a:p>
            <a:pPr marL="355600" indent="-355600">
              <a:lnSpc>
                <a:spcPct val="150000"/>
              </a:lnSpc>
              <a:buBlip>
                <a:blip r:embed="rId2"/>
              </a:buBlip>
            </a:pP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5" name="Tijdelijke aanduiding voor inhoud 3">
            <a:extLst>
              <a:ext uri="{FF2B5EF4-FFF2-40B4-BE49-F238E27FC236}">
                <a16:creationId xmlns:a16="http://schemas.microsoft.com/office/drawing/2014/main" id="{CF7A7930-49FD-4728-BEFE-C315BD9F24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marL="355600" indent="-355600">
              <a:lnSpc>
                <a:spcPct val="150000"/>
              </a:lnSpc>
              <a:buBlip>
                <a:blip r:embed="rId2"/>
              </a:buBlip>
            </a:pPr>
            <a:r>
              <a:rPr lang="en-GB" smtClean="0">
                <a:latin typeface="Consolas" panose="020B0609020204030204" pitchFamily="49" charset="0"/>
              </a:rPr>
              <a:t>Educational resources</a:t>
            </a:r>
            <a:endParaRPr lang="en-GB" dirty="0">
              <a:latin typeface="Consolas" panose="020B0609020204030204" pitchFamily="49" charset="0"/>
            </a:endParaRPr>
          </a:p>
          <a:p>
            <a:pPr marL="355600" indent="-355600">
              <a:lnSpc>
                <a:spcPct val="150000"/>
              </a:lnSpc>
              <a:buBlip>
                <a:blip r:embed="rId2"/>
              </a:buBlip>
            </a:pPr>
            <a:r>
              <a:rPr lang="en-GB" smtClean="0">
                <a:latin typeface="Consolas" panose="020B0609020204030204" pitchFamily="49" charset="0"/>
              </a:rPr>
              <a:t>Reading lists</a:t>
            </a:r>
            <a:endParaRPr lang="en-GB" dirty="0">
              <a:latin typeface="Consolas" panose="020B0609020204030204" pitchFamily="49" charset="0"/>
            </a:endParaRPr>
          </a:p>
          <a:p>
            <a:pPr marL="355600" indent="-355600">
              <a:lnSpc>
                <a:spcPct val="150000"/>
              </a:lnSpc>
              <a:buBlip>
                <a:blip r:embed="rId2"/>
              </a:buBlip>
            </a:pPr>
            <a:r>
              <a:rPr lang="en-GB" smtClean="0">
                <a:latin typeface="Consolas" panose="020B0609020204030204" pitchFamily="49" charset="0"/>
              </a:rPr>
              <a:t>Datasets</a:t>
            </a:r>
          </a:p>
          <a:p>
            <a:pPr marL="355600" indent="-355600">
              <a:lnSpc>
                <a:spcPct val="150000"/>
              </a:lnSpc>
              <a:buBlip>
                <a:blip r:embed="rId2"/>
              </a:buBlip>
            </a:pPr>
            <a:r>
              <a:rPr lang="en-GB" smtClean="0">
                <a:latin typeface="Consolas" panose="020B0609020204030204" pitchFamily="49" charset="0"/>
              </a:rPr>
              <a:t>Blog posts</a:t>
            </a:r>
          </a:p>
          <a:p>
            <a:pPr marL="355600" indent="-355600">
              <a:lnSpc>
                <a:spcPct val="150000"/>
              </a:lnSpc>
              <a:buBlip>
                <a:blip r:embed="rId2"/>
              </a:buBlip>
            </a:pPr>
            <a:r>
              <a:rPr lang="en-GB" smtClean="0">
                <a:latin typeface="Consolas" panose="020B0609020204030204" pitchFamily="49" charset="0"/>
              </a:rPr>
              <a:t>Documentation</a:t>
            </a:r>
            <a:endParaRPr lang="en-GB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8004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antoorthema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Kantoorth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26764</TotalTime>
  <Words>251</Words>
  <Application>Microsoft Office PowerPoint</Application>
  <PresentationFormat>Widescreen</PresentationFormat>
  <Paragraphs>74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Consolas</vt:lpstr>
      <vt:lpstr>OCR A Extended</vt:lpstr>
      <vt:lpstr>Kantoorthema</vt:lpstr>
      <vt:lpstr>Bits and Bots  study group meeting 3</vt:lpstr>
      <vt:lpstr>PowerPoint Presentation</vt:lpstr>
      <vt:lpstr>Catch-up</vt:lpstr>
      <vt:lpstr>HTML Module 3</vt:lpstr>
      <vt:lpstr>Python module 3</vt:lpstr>
      <vt:lpstr>Next up</vt:lpstr>
      <vt:lpstr>What is GitHub?</vt:lpstr>
      <vt:lpstr>Why is it great?</vt:lpstr>
      <vt:lpstr>Use Cases</vt:lpstr>
      <vt:lpstr>PowerPoint Presentation</vt:lpstr>
      <vt:lpstr>PowerPoint Presentation</vt:lpstr>
      <vt:lpstr>PowerPoint Presentation</vt:lpstr>
      <vt:lpstr>PowerPoint Presentation</vt:lpstr>
      <vt:lpstr>Demo</vt:lpstr>
      <vt:lpstr>Planning</vt:lpstr>
      <vt:lpstr>Bits and Bots  Study Group Meeting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Kick-off Bits and Bots</dc:title>
  <dc:creator>Wijsman, Lotte</dc:creator>
  <cp:lastModifiedBy>Mackenzie, Francesca</cp:lastModifiedBy>
  <cp:revision>29</cp:revision>
  <dcterms:created xsi:type="dcterms:W3CDTF">2024-01-10T12:12:47Z</dcterms:created>
  <dcterms:modified xsi:type="dcterms:W3CDTF">2024-05-03T10:35:22Z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1c22e59-6e76-40e7-9277-37c464fc6354_Enabled">
    <vt:lpwstr>true</vt:lpwstr>
  </property>
  <property fmtid="{D5CDD505-2E9C-101B-9397-08002B2CF9AE}" pid="3" name="MSIP_Label_61c22e59-6e76-40e7-9277-37c464fc6354_SetDate">
    <vt:lpwstr>2024-05-02T07:16:41Z</vt:lpwstr>
  </property>
  <property fmtid="{D5CDD505-2E9C-101B-9397-08002B2CF9AE}" pid="4" name="MSIP_Label_61c22e59-6e76-40e7-9277-37c464fc6354_Method">
    <vt:lpwstr>Privileged</vt:lpwstr>
  </property>
  <property fmtid="{D5CDD505-2E9C-101B-9397-08002B2CF9AE}" pid="5" name="MSIP_Label_61c22e59-6e76-40e7-9277-37c464fc6354_Name">
    <vt:lpwstr>OFFICIAL</vt:lpwstr>
  </property>
  <property fmtid="{D5CDD505-2E9C-101B-9397-08002B2CF9AE}" pid="6" name="MSIP_Label_61c22e59-6e76-40e7-9277-37c464fc6354_SiteId">
    <vt:lpwstr>f99512c1-fd9f-4475-9896-9a0b3cdc50ec</vt:lpwstr>
  </property>
  <property fmtid="{D5CDD505-2E9C-101B-9397-08002B2CF9AE}" pid="7" name="MSIP_Label_61c22e59-6e76-40e7-9277-37c464fc6354_ActionId">
    <vt:lpwstr>9b33a499-830d-4521-9fbf-ca9e2745af50</vt:lpwstr>
  </property>
  <property fmtid="{D5CDD505-2E9C-101B-9397-08002B2CF9AE}" pid="8" name="MSIP_Label_61c22e59-6e76-40e7-9277-37c464fc6354_ContentBits">
    <vt:lpwstr>0</vt:lpwstr>
  </property>
</Properties>
</file>