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0" r:id="rId7"/>
    <p:sldId id="261" r:id="rId8"/>
    <p:sldId id="263" r:id="rId9"/>
    <p:sldId id="280" r:id="rId10"/>
    <p:sldId id="281" r:id="rId11"/>
    <p:sldId id="264" r:id="rId12"/>
    <p:sldId id="282" r:id="rId13"/>
    <p:sldId id="276" r:id="rId14"/>
    <p:sldId id="279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1C1EB-B294-46EA-961D-AEF6384DD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2019/8/26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18C36E-3F66-4F51-9850-D2EE8A77D31D}" type="datetime1">
              <a:rPr lang="zh-CN" altLang="en-US" smtClean="0"/>
              <a:pPr/>
              <a:t>2019/8/26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818732-FA64-4F57-8EE6-57AA70E1F1E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6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9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8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8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3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 rtl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节标题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7" name="文本占位符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：左右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箭头：左右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3 </a:t>
            </a:r>
            <a:r>
              <a:rPr lang="zh-CN" altLang="en-US" noProof="0"/>
              <a:t>节标题</a:t>
            </a:r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长方形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图形 19" descr="右箭头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图形 20" descr="右箭头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项目标题</a:t>
            </a:r>
          </a:p>
        </p:txBody>
      </p:sp>
      <p:sp>
        <p:nvSpPr>
          <p:cNvPr id="36" name="文本占位符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年，月</a:t>
            </a:r>
          </a:p>
        </p:txBody>
      </p:sp>
      <p:sp>
        <p:nvSpPr>
          <p:cNvPr id="37" name="箭头：右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图片占位符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7" name="文本占位符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0" name="长方形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5" name="图片占位符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幻灯片编号占位符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  <a:endParaRPr lang="zh-CN" altLang="sq-AL" noProof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sq-AL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完整名称</a:t>
            </a:r>
            <a:endParaRPr lang="zh-CN" altLang="sq-AL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电话</a:t>
            </a:r>
            <a:endParaRPr lang="zh-CN" altLang="sq-AL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电子邮件</a:t>
            </a:r>
            <a:endParaRPr lang="zh-CN" altLang="sq-AL" noProof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网站</a:t>
            </a:r>
            <a:endParaRPr lang="zh-CN" altLang="sq-AL" noProof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23" name="长方形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长方形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4" name="长方形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文本占位符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7" name="图片占位符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38" name="图片占位符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长方形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在此插入或拖放屏幕设计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Microsoft YaHei UI" panose="020B0503020204020204" pitchFamily="34" charset="-122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zh-CN" altLang="en-US" noProof="0"/>
              <a:t>突出显示的文本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长方形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长方形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长方形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1200" b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Contoso</a:t>
              </a:r>
              <a:r>
                <a:rPr lang="zh-CN" altLang="en-US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200" i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200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1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40.jp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40.jp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长木板通道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标题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/>
        <p:txBody>
          <a:bodyPr rtlCol="0"/>
          <a:lstStyle/>
          <a:p>
            <a:pPr>
              <a:spcBef>
                <a:spcPts val="1000"/>
              </a:spcBef>
            </a:pPr>
            <a:r>
              <a:rPr lang="zh-CN" altLang="zh-CN" sz="4000" b="1" dirty="0"/>
              <a:t>“活在华工”</a:t>
            </a:r>
            <a:br>
              <a:rPr lang="en-US" altLang="zh-CN" sz="4000" b="1" dirty="0"/>
            </a:br>
            <a:r>
              <a:rPr lang="en-US" altLang="zh-CN" sz="1000" b="1" dirty="0">
                <a:solidFill>
                  <a:schemeClr val="bg1"/>
                </a:solidFill>
              </a:rPr>
              <a:t>divide</a:t>
            </a:r>
            <a:br>
              <a:rPr lang="en-US" altLang="zh-CN" sz="4000" b="1" dirty="0"/>
            </a:br>
            <a:r>
              <a:rPr lang="zh-CN" altLang="zh-CN" sz="2800" dirty="0"/>
              <a:t>基于微信小程序开发的校园活动管理平台</a:t>
            </a:r>
            <a:endParaRPr lang="zh-CN" altLang="en-US" sz="3200" dirty="0"/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组员：黄秀萍 苏恒 杨杰逊 张磊</a:t>
            </a:r>
          </a:p>
        </p:txBody>
      </p:sp>
      <p:grpSp>
        <p:nvGrpSpPr>
          <p:cNvPr id="112" name="组 111" descr="图像强调括号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长方形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1" name="长方形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" name="组 3" descr="徽标占位符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长方形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zh-CN" altLang="en-US" sz="2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活在华工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小组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DA18D-5A43-4021-8549-97091B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分工及总结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6083C10-58E9-4A06-9E19-5C1D17CD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DB8A7D7-A57A-4662-B5FD-21FE396F2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E6ED836-8B41-40C1-AADC-D073884E3C2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黄秀萍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4C697A9-B5F8-440F-AC3F-D62F89F09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前端，集成，部署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AFF1CB-30CB-4FC0-8522-6D773F5837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19606" y="4113808"/>
            <a:ext cx="1776394" cy="631554"/>
          </a:xfrm>
        </p:spPr>
        <p:txBody>
          <a:bodyPr rtlCol="0"/>
          <a:lstStyle/>
          <a:p>
            <a:pPr rtl="0"/>
            <a:r>
              <a:rPr lang="zh-CN" altLang="en-US" noProof="1"/>
              <a:t>苏恒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F732E81-317D-4EEB-A81C-B3E29EC117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后端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A327532-700A-446B-8EE2-65CBE57F2C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杨杰逊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D9F7BBBB-F5A9-45E4-8CC0-3EE10A7D6F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前端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633F6A1-606D-4791-9478-50BA2B089F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张磊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D2B28F21-6B6C-4908-B6B3-718ED59DEDB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/>
          <a:p>
            <a:pPr rtl="0"/>
            <a:r>
              <a:rPr lang="zh-CN" altLang="en-US" dirty="0"/>
              <a:t>前端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64090CEE-1AB7-4361-B76C-6BE8D4B0752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5F3A611-0CAA-4C31-9F0A-D50B702F30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22C3F996-9EEF-48FB-9D23-57D83E881BE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F8B5A14B-FFCD-4F92-A77D-A7DB1A48C22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EC13A873-416B-466F-A33F-748F7D09C30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948BDAEA-66AF-49E2-897C-1C40A59D987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A7940832-01C0-4CC6-B3D9-30037BF7CA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3A36E4EE-8E5B-4C70-BDB1-EFC6E6EDEA7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FB6DCF0-BE64-428C-89AA-C2CF4C76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00" y="2498616"/>
            <a:ext cx="8099513" cy="168592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82A9F4D-6BC1-4E98-B67E-F334629D1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710" y="4113808"/>
            <a:ext cx="8039603" cy="14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 descr="书架上建筑书籍的近距离图像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  <p:grpSp>
        <p:nvGrpSpPr>
          <p:cNvPr id="14" name="组 13" descr="徽标占位符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zh-CN" altLang="en-US" sz="2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活在华工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小组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长方形 6" descr="强调框。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4" y="3002062"/>
            <a:ext cx="1656000" cy="151323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21575473-CD79-41BC-9924-A6315FAE9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4E98188-32F2-442B-88EC-46268C4ADA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6D17E4C0-3DAA-4529-8238-EF9D1432E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C471633-9551-4D45-B119-EF9D13CB16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大纲</a:t>
            </a:r>
          </a:p>
        </p:txBody>
      </p:sp>
      <p:pic>
        <p:nvPicPr>
          <p:cNvPr id="26" name="图片占位符 25" descr="内部建筑材料近距离图像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图形 41" descr="地图指南针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zh-CN" altLang="en-US" sz="2400" b="1" dirty="0"/>
              <a:t>项目简介</a:t>
            </a:r>
          </a:p>
        </p:txBody>
      </p:sp>
      <p:pic>
        <p:nvPicPr>
          <p:cNvPr id="28" name="图片占位符 27" descr="放在建筑设计图上的铅笔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图形 39" descr="书籍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n-US" altLang="zh-CN" sz="2400" b="1" dirty="0"/>
              <a:t>MVC</a:t>
            </a:r>
            <a:r>
              <a:rPr lang="zh-CN" altLang="en-US" sz="2400" b="1" dirty="0"/>
              <a:t>架构</a:t>
            </a:r>
          </a:p>
        </p:txBody>
      </p:sp>
      <p:pic>
        <p:nvPicPr>
          <p:cNvPr id="30" name="图片占位符 29" descr="地面仰视摩天大楼视图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图形 35" descr="眼睛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zh-CN" altLang="en-US" sz="2400" b="1" dirty="0"/>
              <a:t>数据库设计</a:t>
            </a:r>
          </a:p>
        </p:txBody>
      </p:sp>
      <p:pic>
        <p:nvPicPr>
          <p:cNvPr id="32" name="图片占位符 31" descr="大城市高速系统鸟瞰图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图形 44" descr="棕榈树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zh-CN" altLang="en-US" sz="2400" b="1" dirty="0"/>
              <a:t>成品测试</a:t>
            </a:r>
          </a:p>
        </p:txBody>
      </p:sp>
      <p:pic>
        <p:nvPicPr>
          <p:cNvPr id="34" name="图片占位符 33" descr="超高公寓大楼图像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图形 37" descr="上升趋势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zh-CN" altLang="en-US" sz="2400" b="1" dirty="0"/>
              <a:t>分工及总结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346286D-7B20-4320-A3AD-9D72C47FDF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BCF5A6-0D4D-4804-84C2-81EF6F04A7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7D4360EC-01E9-4494-B854-1871AEAAC5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5A786AB-A3AC-46DF-97D1-808280F2052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D4E2028-5C99-41F8-B1D9-956B0C8D916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6406" y="3767189"/>
            <a:ext cx="5959013" cy="2139993"/>
          </a:xfrm>
        </p:spPr>
        <p:txBody>
          <a:bodyPr rtlCol="0"/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3200" dirty="0"/>
              <a:t>“活在华工”</a:t>
            </a:r>
            <a:r>
              <a:rPr lang="en-US" altLang="zh-CN" sz="3200" dirty="0"/>
              <a:t>——</a:t>
            </a:r>
            <a:r>
              <a:rPr lang="zh-CN" altLang="en-US" sz="3200" dirty="0"/>
              <a:t>基于微信小程序开发的校园活动管理平台</a:t>
            </a:r>
            <a:endParaRPr lang="en-US" altLang="zh-CN" b="1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zh-CN" altLang="en-US" sz="2000" dirty="0"/>
              <a:t>解决痛点：校园信息整合程度较低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zh-CN" altLang="en-US" sz="2000" dirty="0"/>
              <a:t>产品特点：以学生为中心，参与</a:t>
            </a:r>
            <a:r>
              <a:rPr lang="en-US" altLang="zh-CN" sz="2000" dirty="0"/>
              <a:t>-</a:t>
            </a:r>
            <a:r>
              <a:rPr lang="zh-CN" altLang="en-US" sz="2000" dirty="0"/>
              <a:t>发布</a:t>
            </a:r>
            <a:r>
              <a:rPr lang="en-US" altLang="zh-CN" sz="2000" dirty="0"/>
              <a:t>-</a:t>
            </a:r>
            <a:r>
              <a:rPr lang="zh-CN" altLang="en-US" sz="2000" dirty="0"/>
              <a:t>管理一体化</a:t>
            </a:r>
            <a:endParaRPr lang="en-US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项目简介</a:t>
            </a:r>
          </a:p>
        </p:txBody>
      </p:sp>
      <p:pic>
        <p:nvPicPr>
          <p:cNvPr id="13" name="图片占位符 12" descr="椅子设计图纸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图片占位符 11" descr="内部建筑材料近距离图像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长方形 6" descr="底部分隔线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6" descr="顶部分隔线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F53FA2F0-05D0-41E2-955F-AB22133E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 descr="具有设计感的建筑物格栅和墙面近距离图像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3999" y="143998"/>
            <a:ext cx="4680001" cy="6480000"/>
          </a:xfrm>
        </p:spPr>
      </p:pic>
      <p:grpSp>
        <p:nvGrpSpPr>
          <p:cNvPr id="73" name="组 72" descr="图片占位符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长方形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长方形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7" name="标题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MVC</a:t>
            </a:r>
            <a:r>
              <a:rPr lang="zh-CN" altLang="en-US" dirty="0"/>
              <a:t>架构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MySQL+wepy+spring</a:t>
            </a:r>
            <a:r>
              <a:rPr lang="en-US" altLang="zh-CN" dirty="0"/>
              <a:t> </a:t>
            </a:r>
            <a:r>
              <a:rPr lang="en-US" altLang="zh-CN" dirty="0" err="1"/>
              <a:t>boot+mybatis</a:t>
            </a:r>
            <a:r>
              <a:rPr lang="zh-CN" altLang="zh-CN" dirty="0"/>
              <a:t>技术栈</a:t>
            </a:r>
            <a:endParaRPr lang="zh-CN" altLang="en-US" noProof="1"/>
          </a:p>
        </p:txBody>
      </p:sp>
      <p:pic>
        <p:nvPicPr>
          <p:cNvPr id="46" name="图片占位符 2" descr="金条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lvl="0"/>
            <a:r>
              <a:rPr lang="en-US" altLang="zh-CN" dirty="0"/>
              <a:t>MySQL</a:t>
            </a:r>
            <a:r>
              <a:rPr lang="zh-CN" altLang="zh-CN" dirty="0"/>
              <a:t>是一个稳定可靠的关系型数据库，解决数据存储问题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pic>
        <p:nvPicPr>
          <p:cNvPr id="47" name="图片占位符 6" descr="铅笔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Wepy</a:t>
            </a:r>
            <a:r>
              <a:rPr lang="zh-CN" altLang="en-US" noProof="1"/>
              <a:t>是腾讯公司针对微信小程序开发维护的前端框架</a:t>
            </a:r>
          </a:p>
        </p:txBody>
      </p:sp>
      <p:pic>
        <p:nvPicPr>
          <p:cNvPr id="48" name="图片占位符 8" descr="硬币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r>
              <a:rPr lang="en-US" altLang="zh-CN" dirty="0" err="1"/>
              <a:t>Springboot</a:t>
            </a:r>
            <a:r>
              <a:rPr lang="zh-CN" altLang="zh-CN" dirty="0"/>
              <a:t>是在</a:t>
            </a:r>
            <a:r>
              <a:rPr lang="en-US" altLang="zh-CN" dirty="0"/>
              <a:t>Spring</a:t>
            </a:r>
            <a:r>
              <a:rPr lang="zh-CN" altLang="zh-CN" dirty="0"/>
              <a:t>框架基础创建的全新框架。</a:t>
            </a:r>
            <a:endParaRPr lang="zh-CN" altLang="en-US" noProof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1A0B1E-3882-4029-94AC-651C125A3A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031" y="125232"/>
            <a:ext cx="4716969" cy="64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 descr="图片占位符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长方形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长方形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47" name="图片占位符 21" descr="靶眼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71133" y="1713897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092260" y="1362644"/>
            <a:ext cx="1872000" cy="360000"/>
          </a:xfrm>
        </p:spPr>
        <p:txBody>
          <a:bodyPr rtlCol="0"/>
          <a:lstStyle/>
          <a:p>
            <a:pPr rtl="0"/>
            <a:r>
              <a:rPr lang="en-US" altLang="zh-CN" dirty="0"/>
              <a:t>Activity</a:t>
            </a:r>
            <a:r>
              <a:rPr lang="zh-CN" altLang="en-US" dirty="0"/>
              <a:t> 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092260" y="1851156"/>
            <a:ext cx="1872000" cy="360000"/>
          </a:xfrm>
        </p:spPr>
        <p:txBody>
          <a:bodyPr rtlCol="0"/>
          <a:lstStyle/>
          <a:p>
            <a:pPr rtl="0"/>
            <a:r>
              <a:rPr lang="zh-CN" altLang="en-US" noProof="1"/>
              <a:t>存放活动相关信息</a:t>
            </a:r>
          </a:p>
        </p:txBody>
      </p:sp>
      <p:pic>
        <p:nvPicPr>
          <p:cNvPr id="49" name="图片占位符 30" descr="网络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" r="65"/>
          <a:stretch>
            <a:fillRect/>
          </a:stretch>
        </p:blipFill>
        <p:spPr>
          <a:xfrm>
            <a:off x="9071133" y="2850521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092260" y="2499268"/>
            <a:ext cx="1872000" cy="360000"/>
          </a:xfrm>
        </p:spPr>
        <p:txBody>
          <a:bodyPr rtlCol="0"/>
          <a:lstStyle/>
          <a:p>
            <a:pPr rt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92260" y="2987780"/>
            <a:ext cx="1872000" cy="360000"/>
          </a:xfrm>
        </p:spPr>
        <p:txBody>
          <a:bodyPr rtlCol="0"/>
          <a:lstStyle/>
          <a:p>
            <a:pPr rtl="0"/>
            <a:r>
              <a:rPr lang="zh-CN" altLang="en-US" noProof="1"/>
              <a:t>存放组织相关信息</a:t>
            </a:r>
            <a:r>
              <a:rPr lang="en-US" altLang="zh-CN" noProof="1"/>
              <a:t> </a:t>
            </a:r>
            <a:endParaRPr lang="zh-CN" altLang="en-US" noProof="1"/>
          </a:p>
        </p:txBody>
      </p:sp>
      <p:pic>
        <p:nvPicPr>
          <p:cNvPr id="48" name="图片占位符 28" descr="演讲者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5" b="65"/>
          <a:stretch>
            <a:fillRect/>
          </a:stretch>
        </p:blipFill>
        <p:spPr>
          <a:xfrm>
            <a:off x="9071133" y="3965954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092260" y="3614701"/>
            <a:ext cx="1872000" cy="360000"/>
          </a:xfrm>
        </p:spPr>
        <p:txBody>
          <a:bodyPr rtlCol="0"/>
          <a:lstStyle/>
          <a:p>
            <a:pPr rtl="0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92260" y="4103213"/>
            <a:ext cx="1872000" cy="360000"/>
          </a:xfrm>
        </p:spPr>
        <p:txBody>
          <a:bodyPr rtlCol="0"/>
          <a:lstStyle/>
          <a:p>
            <a:pPr rtl="0"/>
            <a:r>
              <a:rPr lang="zh-CN" altLang="en-US" dirty="0"/>
              <a:t>存放用户相关信息</a:t>
            </a:r>
            <a:endParaRPr lang="zh-CN" altLang="en-US" noProof="1"/>
          </a:p>
        </p:txBody>
      </p:sp>
      <p:pic>
        <p:nvPicPr>
          <p:cNvPr id="50" name="图片占位符 32" descr="扩音器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071133" y="5182233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092260" y="4830980"/>
            <a:ext cx="1872000" cy="360000"/>
          </a:xfrm>
        </p:spPr>
        <p:txBody>
          <a:bodyPr rtlCol="0"/>
          <a:lstStyle/>
          <a:p>
            <a:pPr rtl="0"/>
            <a:r>
              <a:rPr lang="en-US" altLang="zh-CN" dirty="0"/>
              <a:t>sign / belongs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092260" y="5319492"/>
            <a:ext cx="1872000" cy="360000"/>
          </a:xfrm>
        </p:spPr>
        <p:txBody>
          <a:bodyPr rtlCol="0"/>
          <a:lstStyle/>
          <a:p>
            <a:pPr rtl="0"/>
            <a:r>
              <a:rPr lang="zh-CN" altLang="en-US" noProof="1"/>
              <a:t>相关实体集的联系集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2337AB-57E8-476B-81D0-C5F641FEF3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4013" y="0"/>
            <a:ext cx="8188299" cy="6443998"/>
          </a:xfrm>
          <a:prstGeom prst="rect">
            <a:avLst/>
          </a:prstGeom>
        </p:spPr>
      </p:pic>
      <p:sp>
        <p:nvSpPr>
          <p:cNvPr id="22" name="文本占位符 11">
            <a:extLst>
              <a:ext uri="{FF2B5EF4-FFF2-40B4-BE49-F238E27FC236}">
                <a16:creationId xmlns:a16="http://schemas.microsoft.com/office/drawing/2014/main" id="{176EAEDF-CDA5-4701-80BF-CFC99D8F12C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239294" y="828021"/>
            <a:ext cx="6659814" cy="360000"/>
          </a:xfrm>
        </p:spPr>
        <p:txBody>
          <a:bodyPr rtlCol="0"/>
          <a:lstStyle/>
          <a:p>
            <a:pPr rtl="0"/>
            <a:r>
              <a:rPr lang="zh-CN" altLang="en-US" noProof="1"/>
              <a:t>以</a:t>
            </a:r>
            <a:r>
              <a:rPr lang="en-US" altLang="zh-CN" noProof="1"/>
              <a:t>ER</a:t>
            </a:r>
            <a:r>
              <a:rPr lang="zh-CN" altLang="en-US" noProof="1"/>
              <a:t>图展开分析</a:t>
            </a:r>
          </a:p>
        </p:txBody>
      </p:sp>
      <p:sp>
        <p:nvSpPr>
          <p:cNvPr id="23" name="标题 2">
            <a:extLst>
              <a:ext uri="{FF2B5EF4-FFF2-40B4-BE49-F238E27FC236}">
                <a16:creationId xmlns:a16="http://schemas.microsoft.com/office/drawing/2014/main" id="{D8ADDFEC-06DA-4614-85A4-5334EAFD7C2F}"/>
              </a:ext>
            </a:extLst>
          </p:cNvPr>
          <p:cNvSpPr txBox="1">
            <a:spLocks/>
          </p:cNvSpPr>
          <p:nvPr/>
        </p:nvSpPr>
        <p:spPr>
          <a:xfrm>
            <a:off x="8239294" y="252021"/>
            <a:ext cx="66601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数据库设计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2791F2-C76E-4C37-92C0-040E61A4E8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4345" y="2203993"/>
            <a:ext cx="676275" cy="1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 descr="图片占位符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长方形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长方形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数据库设计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以建表</a:t>
            </a:r>
            <a:r>
              <a:rPr lang="en-US" altLang="zh-CN" noProof="1"/>
              <a:t>SQL</a:t>
            </a:r>
            <a:r>
              <a:rPr lang="zh-CN" altLang="en-US" noProof="1"/>
              <a:t>语句展开分析</a:t>
            </a:r>
          </a:p>
        </p:txBody>
      </p:sp>
      <p:pic>
        <p:nvPicPr>
          <p:cNvPr id="47" name="图片占位符 21" descr="靶眼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Activity</a:t>
            </a:r>
            <a:r>
              <a:rPr lang="zh-CN" altLang="en-US" dirty="0"/>
              <a:t> 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存放活动相关信息</a:t>
            </a:r>
          </a:p>
        </p:txBody>
      </p:sp>
      <p:pic>
        <p:nvPicPr>
          <p:cNvPr id="49" name="图片占位符 30" descr="网络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存放组织相关信息</a:t>
            </a:r>
            <a:r>
              <a:rPr lang="en-US" altLang="zh-CN" noProof="1"/>
              <a:t> </a:t>
            </a:r>
            <a:endParaRPr lang="zh-CN" altLang="en-US" noProof="1"/>
          </a:p>
        </p:txBody>
      </p:sp>
      <p:pic>
        <p:nvPicPr>
          <p:cNvPr id="48" name="图片占位符 28" descr="演讲者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存放用户相关信息</a:t>
            </a:r>
            <a:endParaRPr lang="zh-CN" altLang="en-US" noProof="1"/>
          </a:p>
        </p:txBody>
      </p:sp>
      <p:pic>
        <p:nvPicPr>
          <p:cNvPr id="50" name="图片占位符 32" descr="扩音器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sign / belongs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相关实体集的联系集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452F7102-74BB-4DC0-8161-35FFAB9C2A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1"/>
          <a:srcRect t="7282" b="7282"/>
          <a:stretch>
            <a:fillRect/>
          </a:stretch>
        </p:blipFill>
        <p:spPr>
          <a:xfrm>
            <a:off x="143999" y="143998"/>
            <a:ext cx="4680001" cy="6480000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2999B42-3B6F-41B3-B6F1-CE3744D0D8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62" y="143998"/>
            <a:ext cx="4722038" cy="6480000"/>
          </a:xfrm>
          <a:prstGeom prst="rect">
            <a:avLst/>
          </a:prstGeom>
        </p:spPr>
      </p:pic>
      <p:sp>
        <p:nvSpPr>
          <p:cNvPr id="23" name="标题 2">
            <a:extLst>
              <a:ext uri="{FF2B5EF4-FFF2-40B4-BE49-F238E27FC236}">
                <a16:creationId xmlns:a16="http://schemas.microsoft.com/office/drawing/2014/main" id="{7ECA8022-05D0-4B92-AA2B-488BEA520300}"/>
              </a:ext>
            </a:extLst>
          </p:cNvPr>
          <p:cNvSpPr txBox="1">
            <a:spLocks/>
          </p:cNvSpPr>
          <p:nvPr/>
        </p:nvSpPr>
        <p:spPr>
          <a:xfrm>
            <a:off x="5111499" y="432000"/>
            <a:ext cx="66601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数据库设计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81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 descr="图片占位符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长方形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长方形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数据库设计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以建表</a:t>
            </a:r>
            <a:r>
              <a:rPr lang="en-US" altLang="zh-CN" noProof="1"/>
              <a:t>SQL</a:t>
            </a:r>
            <a:r>
              <a:rPr lang="zh-CN" altLang="en-US" noProof="1"/>
              <a:t>语句展开分析</a:t>
            </a:r>
          </a:p>
        </p:txBody>
      </p:sp>
      <p:pic>
        <p:nvPicPr>
          <p:cNvPr id="47" name="图片占位符 21" descr="靶眼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Activity</a:t>
            </a:r>
            <a:r>
              <a:rPr lang="zh-CN" altLang="en-US" dirty="0"/>
              <a:t> 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存放活动相关信息</a:t>
            </a:r>
          </a:p>
        </p:txBody>
      </p:sp>
      <p:pic>
        <p:nvPicPr>
          <p:cNvPr id="49" name="图片占位符 30" descr="网络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存放组织相关信息</a:t>
            </a:r>
            <a:r>
              <a:rPr lang="en-US" altLang="zh-CN" noProof="1"/>
              <a:t> </a:t>
            </a:r>
            <a:endParaRPr lang="zh-CN" altLang="en-US" noProof="1"/>
          </a:p>
        </p:txBody>
      </p:sp>
      <p:pic>
        <p:nvPicPr>
          <p:cNvPr id="48" name="图片占位符 28" descr="演讲者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存放用户相关信息</a:t>
            </a:r>
            <a:endParaRPr lang="zh-CN" altLang="en-US" noProof="1"/>
          </a:p>
        </p:txBody>
      </p:sp>
      <p:pic>
        <p:nvPicPr>
          <p:cNvPr id="50" name="图片占位符 32" descr="扩音器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sign / belongs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相关实体集的联系集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452F7102-74BB-4DC0-8161-35FFAB9C2A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1"/>
          <a:srcRect t="7282" b="7282"/>
          <a:stretch>
            <a:fillRect/>
          </a:stretch>
        </p:blipFill>
        <p:spPr>
          <a:xfrm>
            <a:off x="143999" y="143998"/>
            <a:ext cx="4680001" cy="648000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BF9F08-3ED5-4B2B-AA89-41A877E0EC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999" y="143998"/>
            <a:ext cx="4680001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数据库设计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活动管理平台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数据库查询与更新</a:t>
            </a:r>
            <a:endParaRPr lang="en-US" altLang="zh-CN" noProof="1"/>
          </a:p>
          <a:p>
            <a:r>
              <a:rPr lang="zh-CN" altLang="en-US" noProof="1"/>
              <a:t>关键词搜索与索引</a:t>
            </a:r>
            <a:endParaRPr lang="en-US" altLang="zh-CN" noProof="1"/>
          </a:p>
          <a:p>
            <a:r>
              <a:rPr lang="zh-CN" altLang="zh-CN" dirty="0"/>
              <a:t>用户</a:t>
            </a:r>
            <a:r>
              <a:rPr lang="zh-CN" altLang="en-US" dirty="0"/>
              <a:t>登录与</a:t>
            </a:r>
            <a:r>
              <a:rPr lang="zh-CN" altLang="zh-CN" dirty="0"/>
              <a:t>权限</a:t>
            </a:r>
            <a:r>
              <a:rPr lang="zh-CN" altLang="en-US" dirty="0"/>
              <a:t>管理</a:t>
            </a:r>
            <a:endParaRPr lang="zh-CN" altLang="zh-CN" dirty="0"/>
          </a:p>
          <a:p>
            <a:endParaRPr lang="zh-CN" altLang="en-US" sz="1400" noProof="1"/>
          </a:p>
        </p:txBody>
      </p:sp>
      <p:pic>
        <p:nvPicPr>
          <p:cNvPr id="15" name="图片占位符 14" descr="大城市高速公路鸟瞰图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A2ABBD-7569-40FE-B192-ED4D261DC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629" y="1255405"/>
            <a:ext cx="6974680" cy="39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成品测试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活动管理平台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数据库查询与更新</a:t>
            </a:r>
            <a:endParaRPr lang="en-US" altLang="zh-CN" noProof="1"/>
          </a:p>
          <a:p>
            <a:r>
              <a:rPr lang="zh-CN" altLang="en-US" noProof="1"/>
              <a:t>关键词搜索与索引</a:t>
            </a:r>
            <a:endParaRPr lang="en-US" altLang="zh-CN" noProof="1"/>
          </a:p>
          <a:p>
            <a:r>
              <a:rPr lang="zh-CN" altLang="zh-CN" dirty="0"/>
              <a:t>用户</a:t>
            </a:r>
            <a:r>
              <a:rPr lang="zh-CN" altLang="en-US" dirty="0"/>
              <a:t>登录与</a:t>
            </a:r>
            <a:r>
              <a:rPr lang="zh-CN" altLang="zh-CN" dirty="0"/>
              <a:t>权限</a:t>
            </a:r>
            <a:r>
              <a:rPr lang="zh-CN" altLang="en-US" dirty="0"/>
              <a:t>管理</a:t>
            </a:r>
            <a:endParaRPr lang="zh-CN" altLang="zh-CN" dirty="0"/>
          </a:p>
          <a:p>
            <a:endParaRPr lang="zh-CN" altLang="en-US" sz="1400" noProof="1"/>
          </a:p>
        </p:txBody>
      </p:sp>
      <p:pic>
        <p:nvPicPr>
          <p:cNvPr id="15" name="图片占位符 14" descr="大城市高速公路鸟瞰图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zh-CN" altLang="zh-CN" dirty="0"/>
              <a:t>“活在华工”——基于微信小程序开发的校园活动管理平台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9B6CD6-0F49-4511-8983-A16B2477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39" y="1221230"/>
            <a:ext cx="7036660" cy="39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0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45_TF16411248.potx" id="{6DD24CBE-CAF5-4640-8872-D7C5B3DB73D1}" vid="{B3BBDA69-B286-4C28-B36C-B70C39F401C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ontrol xmlns="http://schemas.microsoft.com/VisualStudio/2011/storyboarding/control">
  <Id Name="446af0ab-8960-4424-9d94-c30fef0d052e" Revision="1" Stencil="System.MyShapes" StencilVersion="1.0"/>
</Control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5CC004-267C-4323-B624-0A108551C42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建筑融资演讲稿</Template>
  <TotalTime>0</TotalTime>
  <Words>420</Words>
  <Application>Microsoft Office PowerPoint</Application>
  <PresentationFormat>宽屏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Arial</vt:lpstr>
      <vt:lpstr>Calibri</vt:lpstr>
      <vt:lpstr>Times New Roman</vt:lpstr>
      <vt:lpstr>Wingdings</vt:lpstr>
      <vt:lpstr>Office 主题</vt:lpstr>
      <vt:lpstr>“活在华工” divide 基于微信小程序开发的校园活动管理平台</vt:lpstr>
      <vt:lpstr>大纲</vt:lpstr>
      <vt:lpstr>项目简介</vt:lpstr>
      <vt:lpstr>MVC架构</vt:lpstr>
      <vt:lpstr>PowerPoint 演示文稿</vt:lpstr>
      <vt:lpstr>数据库设计</vt:lpstr>
      <vt:lpstr>数据库设计</vt:lpstr>
      <vt:lpstr>数据库设计</vt:lpstr>
      <vt:lpstr>成品测试</vt:lpstr>
      <vt:lpstr>分工及总结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2018-11-20T04:55:48Z</dcterms:created>
  <dcterms:modified xsi:type="dcterms:W3CDTF">2019-08-26T10:16:58Z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