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</p:sldMasterIdLst>
  <p:notesMasterIdLst>
    <p:notesMasterId r:id="rId31"/>
  </p:notesMasterIdLst>
  <p:sldIdLst>
    <p:sldId id="259" r:id="rId3"/>
    <p:sldId id="262" r:id="rId4"/>
    <p:sldId id="263" r:id="rId5"/>
    <p:sldId id="264" r:id="rId6"/>
    <p:sldId id="293" r:id="rId7"/>
    <p:sldId id="265" r:id="rId8"/>
    <p:sldId id="267" r:id="rId9"/>
    <p:sldId id="266" r:id="rId10"/>
    <p:sldId id="268" r:id="rId11"/>
    <p:sldId id="270" r:id="rId12"/>
    <p:sldId id="272" r:id="rId13"/>
    <p:sldId id="273" r:id="rId14"/>
    <p:sldId id="277" r:id="rId15"/>
    <p:sldId id="279" r:id="rId16"/>
    <p:sldId id="280" r:id="rId17"/>
    <p:sldId id="282" r:id="rId18"/>
    <p:sldId id="294" r:id="rId19"/>
    <p:sldId id="281" r:id="rId20"/>
    <p:sldId id="290" r:id="rId21"/>
    <p:sldId id="284" r:id="rId22"/>
    <p:sldId id="285" r:id="rId23"/>
    <p:sldId id="286" r:id="rId24"/>
    <p:sldId id="287" r:id="rId25"/>
    <p:sldId id="291" r:id="rId26"/>
    <p:sldId id="297" r:id="rId27"/>
    <p:sldId id="296" r:id="rId28"/>
    <p:sldId id="298" r:id="rId29"/>
    <p:sldId id="299" r:id="rId30"/>
  </p:sldIdLst>
  <p:sldSz cx="9144000" cy="6858000" type="screen4x3"/>
  <p:notesSz cx="6858000" cy="9144000"/>
  <p:defaultTextStyle>
    <a:defPPr>
      <a:defRPr lang="it-IT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9pPr>
  </p:defaultTextStyle>
  <p:extLst>
    <p:ext uri="{521415D9-36F7-43E2-AB2F-B90AF26B5E84}">
      <p14:sectionLst xmlns:p14="http://schemas.microsoft.com/office/powerpoint/2010/main">
        <p14:section name="Sezione predefinita" id="{882E2865-9691-448F-88D1-20453D231C63}">
          <p14:sldIdLst>
            <p14:sldId id="259"/>
            <p14:sldId id="262"/>
            <p14:sldId id="263"/>
            <p14:sldId id="264"/>
            <p14:sldId id="293"/>
            <p14:sldId id="265"/>
            <p14:sldId id="267"/>
            <p14:sldId id="266"/>
            <p14:sldId id="268"/>
            <p14:sldId id="270"/>
            <p14:sldId id="272"/>
            <p14:sldId id="273"/>
            <p14:sldId id="277"/>
            <p14:sldId id="279"/>
            <p14:sldId id="280"/>
            <p14:sldId id="282"/>
            <p14:sldId id="294"/>
            <p14:sldId id="281"/>
            <p14:sldId id="290"/>
            <p14:sldId id="284"/>
            <p14:sldId id="285"/>
            <p14:sldId id="286"/>
            <p14:sldId id="287"/>
            <p14:sldId id="291"/>
            <p14:sldId id="297"/>
            <p14:sldId id="296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5" d="100"/>
          <a:sy n="75" d="100"/>
        </p:scale>
        <p:origin x="1014" y="54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61A4A-D0C3-4623-84C2-FD4286BDBB96}" type="datetimeFigureOut">
              <a:rPr lang="it-IT" smtClean="0"/>
              <a:t>06/04/2014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071AC-48DE-4D22-A987-195E984FE1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228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359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70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837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704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624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8769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9517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680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432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347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342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 userDrawn="1"/>
        </p:nvSpPr>
        <p:spPr>
          <a:xfrm>
            <a:off x="533400" y="152400"/>
            <a:ext cx="1905000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b="1" i="1">
                <a:solidFill>
                  <a:schemeClr val="bg1"/>
                </a:solidFill>
                <a:latin typeface="Arial"/>
                <a:ea typeface="+mn-ea"/>
                <a:cs typeface="Arial"/>
              </a:rPr>
              <a:t>ROME  11-12 april 2014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85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140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215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3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619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gina inter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 userDrawn="1"/>
        </p:nvSpPr>
        <p:spPr>
          <a:xfrm>
            <a:off x="533400" y="152400"/>
            <a:ext cx="1905000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b="1" i="1">
                <a:solidFill>
                  <a:schemeClr val="bg1"/>
                </a:solidFill>
                <a:latin typeface="Arial"/>
                <a:ea typeface="+mn-ea"/>
                <a:cs typeface="Arial"/>
              </a:rPr>
              <a:t>ROME  11-12 april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606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4213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29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278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334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399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1033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404040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7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peditor.org/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gpteam.com/turbo/" TargetMode="External"/><Relationship Id="rId2" Type="http://schemas.openxmlformats.org/officeDocument/2006/relationships/hyperlink" Target="http://www.mygpteam.com/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Lotti/phaserTu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docs.phaser.io/" TargetMode="External"/><Relationship Id="rId4" Type="http://schemas.openxmlformats.org/officeDocument/2006/relationships/hyperlink" Target="http://examples.phaser.io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html5gameengine.com/" TargetMode="External"/><Relationship Id="rId3" Type="http://schemas.openxmlformats.org/officeDocument/2006/relationships/hyperlink" Target="http://github.com/Lotti/phaserGame" TargetMode="External"/><Relationship Id="rId7" Type="http://schemas.openxmlformats.org/officeDocument/2006/relationships/hyperlink" Target="http://examples.phaser.io/" TargetMode="External"/><Relationship Id="rId12" Type="http://schemas.openxmlformats.org/officeDocument/2006/relationships/hyperlink" Target="http://www.mapeditor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docs.phaser.io/" TargetMode="External"/><Relationship Id="rId11" Type="http://schemas.openxmlformats.org/officeDocument/2006/relationships/hyperlink" Target="http://schteppe.github.io/p2.js/" TargetMode="External"/><Relationship Id="rId5" Type="http://schemas.openxmlformats.org/officeDocument/2006/relationships/hyperlink" Target="http://www.html5gamedevs.com/forum/14-phaser/" TargetMode="External"/><Relationship Id="rId10" Type="http://schemas.openxmlformats.org/officeDocument/2006/relationships/hyperlink" Target="http://www.pixijs.com/" TargetMode="External"/><Relationship Id="rId4" Type="http://schemas.openxmlformats.org/officeDocument/2006/relationships/hyperlink" Target="http://github.com/Lotti/phaserTut" TargetMode="External"/><Relationship Id="rId9" Type="http://schemas.openxmlformats.org/officeDocument/2006/relationships/hyperlink" Target="http://brackets.io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rmorgames.com/" TargetMode="External"/><Relationship Id="rId2" Type="http://schemas.openxmlformats.org/officeDocument/2006/relationships/hyperlink" Target="http://www.kongregate.com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newgrounds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rackets.io/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chteppe.github.io/p2.js/" TargetMode="External"/><Relationship Id="rId2" Type="http://schemas.openxmlformats.org/officeDocument/2006/relationships/hyperlink" Target="http://www.pixijs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295400" y="2743200"/>
            <a:ext cx="69342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Introduction to HTML5 game development (with Phaser)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295400" y="3962400"/>
            <a:ext cx="6934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 smtClean="0">
                <a:latin typeface="Arial"/>
                <a:ea typeface="+mn-ea"/>
                <a:cs typeface="Arial"/>
              </a:rPr>
              <a:t>valerio.riva@gmail.com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– Interactive Project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295400" y="1625600"/>
            <a:ext cx="69342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3200" b="1" i="1" dirty="0" smtClean="0">
                <a:solidFill>
                  <a:srgbClr val="FF6600"/>
                </a:solidFill>
                <a:latin typeface="Arial"/>
                <a:ea typeface="+mn-ea"/>
                <a:cs typeface="Arial"/>
              </a:rPr>
              <a:t>Valerio «Lotti» Riva</a:t>
            </a:r>
            <a:endParaRPr lang="it-IT" sz="3200" b="1" i="1" dirty="0">
              <a:solidFill>
                <a:srgbClr val="FF6600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Phaser game state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Main functions:</a:t>
            </a:r>
          </a:p>
          <a:p>
            <a:pPr lvl="1"/>
            <a:r>
              <a:rPr lang="en-US" b="1" dirty="0"/>
              <a:t>preload</a:t>
            </a:r>
            <a:r>
              <a:rPr lang="en-US" dirty="0"/>
              <a:t>: </a:t>
            </a:r>
            <a:r>
              <a:rPr lang="en-US" dirty="0" smtClean="0"/>
              <a:t>used to load assets</a:t>
            </a:r>
            <a:endParaRPr lang="en-US" dirty="0"/>
          </a:p>
          <a:p>
            <a:pPr lvl="1"/>
            <a:r>
              <a:rPr lang="en-US" b="1" dirty="0" smtClean="0"/>
              <a:t>create</a:t>
            </a:r>
            <a:r>
              <a:rPr lang="en-US" dirty="0" smtClean="0"/>
              <a:t>: state initialization</a:t>
            </a:r>
          </a:p>
          <a:p>
            <a:pPr lvl="1"/>
            <a:r>
              <a:rPr lang="en-US" b="1" dirty="0" smtClean="0"/>
              <a:t>update</a:t>
            </a:r>
            <a:r>
              <a:rPr lang="en-US" dirty="0" smtClean="0"/>
              <a:t>: the </a:t>
            </a:r>
            <a:r>
              <a:rPr lang="en-US" i="1" dirty="0" smtClean="0"/>
              <a:t>real</a:t>
            </a:r>
            <a:r>
              <a:rPr lang="en-US" dirty="0" smtClean="0"/>
              <a:t> game loop</a:t>
            </a:r>
          </a:p>
          <a:p>
            <a:pPr lvl="1"/>
            <a:r>
              <a:rPr lang="en-US" b="1" dirty="0" smtClean="0"/>
              <a:t>render</a:t>
            </a:r>
            <a:r>
              <a:rPr lang="en-US" dirty="0" smtClean="0"/>
              <a:t>: called after rendering. Use it for debugging and post-rendering purposes</a:t>
            </a:r>
            <a:endParaRPr lang="en-US" b="1" dirty="0"/>
          </a:p>
          <a:p>
            <a:r>
              <a:rPr lang="en-US" dirty="0" smtClean="0"/>
              <a:t>Other function:</a:t>
            </a:r>
          </a:p>
          <a:p>
            <a:pPr lvl="1"/>
            <a:r>
              <a:rPr lang="en-US" b="1" dirty="0"/>
              <a:t>p</a:t>
            </a:r>
            <a:r>
              <a:rPr lang="en-US" b="1" dirty="0" smtClean="0"/>
              <a:t>ause</a:t>
            </a:r>
            <a:r>
              <a:rPr lang="en-US" dirty="0" smtClean="0"/>
              <a:t>: called when the game is paused (on focus loss)</a:t>
            </a:r>
          </a:p>
          <a:p>
            <a:pPr lvl="1"/>
            <a:r>
              <a:rPr lang="en-US" b="1" dirty="0"/>
              <a:t>s</a:t>
            </a:r>
            <a:r>
              <a:rPr lang="en-US" b="1" dirty="0" smtClean="0"/>
              <a:t>hutdown</a:t>
            </a:r>
            <a:r>
              <a:rPr lang="en-US" dirty="0" smtClean="0"/>
              <a:t>: called when leaving a state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04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Hello Phaser!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helloPhaser.html</a:t>
            </a:r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23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Sprite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62476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In computer graphics, a </a:t>
            </a:r>
            <a:r>
              <a:rPr lang="en-US" b="1" dirty="0"/>
              <a:t>sprite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two-dimensional image or animation that is integrated into a larger scene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“Lives” inside game world, with </a:t>
            </a:r>
            <a:br>
              <a:rPr lang="en-US" dirty="0" smtClean="0"/>
            </a:br>
            <a:r>
              <a:rPr lang="en-US" dirty="0" smtClean="0"/>
              <a:t>its set of coordinates and sizes</a:t>
            </a:r>
          </a:p>
          <a:p>
            <a:r>
              <a:rPr lang="en-US" dirty="0"/>
              <a:t>C</a:t>
            </a:r>
            <a:r>
              <a:rPr lang="en-US" dirty="0" smtClean="0"/>
              <a:t>an be animated with</a:t>
            </a:r>
            <a:br>
              <a:rPr lang="en-US" dirty="0" smtClean="0"/>
            </a:br>
            <a:r>
              <a:rPr lang="it-IT" dirty="0" err="1" smtClean="0"/>
              <a:t>sequential</a:t>
            </a:r>
            <a:r>
              <a:rPr lang="it-IT" dirty="0" smtClean="0"/>
              <a:t> </a:t>
            </a:r>
            <a:r>
              <a:rPr lang="it-IT" dirty="0" err="1" smtClean="0"/>
              <a:t>drawings</a:t>
            </a:r>
            <a:endParaRPr lang="it-IT" dirty="0" smtClean="0"/>
          </a:p>
          <a:p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actor</a:t>
            </a:r>
            <a:r>
              <a:rPr lang="it-IT" dirty="0" smtClean="0"/>
              <a:t> of a 2D game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815" y="3144183"/>
            <a:ext cx="2791222" cy="339472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771" y="1820689"/>
            <a:ext cx="1023602" cy="1032175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40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9" y="1628800"/>
            <a:ext cx="3221682" cy="4848895"/>
          </a:xfrm>
        </p:spPr>
        <p:txBody>
          <a:bodyPr>
            <a:normAutofit/>
          </a:bodyPr>
          <a:lstStyle/>
          <a:p>
            <a:r>
              <a:rPr lang="it-IT" dirty="0" smtClean="0"/>
              <a:t>Be </a:t>
            </a:r>
            <a:r>
              <a:rPr lang="it-IT" dirty="0" err="1" smtClean="0"/>
              <a:t>created</a:t>
            </a:r>
            <a:endParaRPr lang="it-IT" dirty="0" smtClean="0"/>
          </a:p>
          <a:p>
            <a:r>
              <a:rPr lang="it-IT" dirty="0" smtClean="0"/>
              <a:t>Scale</a:t>
            </a:r>
          </a:p>
          <a:p>
            <a:r>
              <a:rPr lang="it-IT" dirty="0" smtClean="0"/>
              <a:t>Rotate</a:t>
            </a:r>
          </a:p>
          <a:p>
            <a:r>
              <a:rPr lang="it-IT" dirty="0" err="1" smtClean="0"/>
              <a:t>Moves</a:t>
            </a:r>
            <a:endParaRPr lang="it-IT" dirty="0" smtClean="0"/>
          </a:p>
          <a:p>
            <a:r>
              <a:rPr lang="en-US" dirty="0" smtClean="0"/>
              <a:t>Animate</a:t>
            </a:r>
          </a:p>
          <a:p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 err="1" smtClean="0"/>
              <a:t>physic</a:t>
            </a:r>
            <a:r>
              <a:rPr lang="it-IT" dirty="0" smtClean="0"/>
              <a:t> body for </a:t>
            </a:r>
            <a:r>
              <a:rPr lang="it-IT" dirty="0" err="1" smtClean="0"/>
              <a:t>collisions</a:t>
            </a:r>
            <a:endParaRPr lang="it-IT" dirty="0" smtClean="0"/>
          </a:p>
          <a:p>
            <a:r>
              <a:rPr lang="it-IT" dirty="0" smtClean="0"/>
              <a:t>and </a:t>
            </a:r>
            <a:r>
              <a:rPr lang="it-IT" dirty="0" err="1" smtClean="0"/>
              <a:t>much</a:t>
            </a:r>
            <a:r>
              <a:rPr lang="it-IT" dirty="0" smtClean="0"/>
              <a:t> more!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851921" y="1628800"/>
            <a:ext cx="4665017" cy="48488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 =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game.add.sprite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,…);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s.scale.setTo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(0.75,0.75);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s.angle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=180 /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s.rotation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=3.141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s.x</a:t>
            </a:r>
            <a:r>
              <a:rPr lang="it-IT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+= 10;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s.y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-= 10;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s.animations.play</a:t>
            </a:r>
            <a:r>
              <a:rPr lang="it-IT" sz="19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walk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fps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game.physics.arcade.enable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</p:txBody>
      </p:sp>
      <p:sp>
        <p:nvSpPr>
          <p:cNvPr id="8" name="Segnaposto data 3"/>
          <p:cNvSpPr txBox="1">
            <a:spLocks/>
          </p:cNvSpPr>
          <p:nvPr/>
        </p:nvSpPr>
        <p:spPr>
          <a:xfrm>
            <a:off x="539552" y="115094"/>
            <a:ext cx="3233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it-IT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4000" dirty="0"/>
              <a:t>What sprites can do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1064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What sprites can do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mummy.js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704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Group of sprites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it as z-ordered layer</a:t>
            </a:r>
          </a:p>
          <a:p>
            <a:r>
              <a:rPr lang="en-US" dirty="0" smtClean="0"/>
              <a:t>Use it for </a:t>
            </a:r>
            <a:r>
              <a:rPr lang="it-IT" dirty="0"/>
              <a:t>fast </a:t>
            </a:r>
            <a:r>
              <a:rPr lang="it-IT" dirty="0" err="1"/>
              <a:t>pooling</a:t>
            </a:r>
            <a:r>
              <a:rPr lang="it-IT" dirty="0"/>
              <a:t> and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 smtClean="0"/>
              <a:t>recycling</a:t>
            </a:r>
            <a:r>
              <a:rPr lang="it-IT" dirty="0" smtClean="0"/>
              <a:t> </a:t>
            </a:r>
            <a:r>
              <a:rPr lang="it-IT" dirty="0" err="1" smtClean="0"/>
              <a:t>too</a:t>
            </a:r>
            <a:endParaRPr lang="it-IT" dirty="0" smtClean="0"/>
          </a:p>
          <a:p>
            <a:r>
              <a:rPr lang="it-IT" dirty="0" smtClean="0"/>
              <a:t>Can </a:t>
            </a:r>
            <a:r>
              <a:rPr lang="it-IT" dirty="0" err="1" smtClean="0"/>
              <a:t>apply</a:t>
            </a:r>
            <a:r>
              <a:rPr lang="it-IT" dirty="0" smtClean="0"/>
              <a:t> </a:t>
            </a:r>
            <a:r>
              <a:rPr lang="it-IT" dirty="0" err="1" smtClean="0"/>
              <a:t>transformation</a:t>
            </a:r>
            <a:r>
              <a:rPr lang="it-IT" dirty="0" smtClean="0"/>
              <a:t> to </a:t>
            </a:r>
            <a:r>
              <a:rPr lang="it-IT" dirty="0" err="1" smtClean="0"/>
              <a:t>every</a:t>
            </a:r>
            <a:r>
              <a:rPr lang="it-IT" dirty="0" smtClean="0"/>
              <a:t> </a:t>
            </a:r>
            <a:r>
              <a:rPr lang="it-IT" dirty="0" err="1" smtClean="0"/>
              <a:t>sprite</a:t>
            </a:r>
            <a:endParaRPr lang="it-IT" dirty="0" smtClean="0"/>
          </a:p>
          <a:p>
            <a:r>
              <a:rPr lang="it-IT" dirty="0" smtClean="0"/>
              <a:t>Can call </a:t>
            </a:r>
            <a:r>
              <a:rPr lang="it-IT" dirty="0" err="1" smtClean="0"/>
              <a:t>methods</a:t>
            </a:r>
            <a:r>
              <a:rPr lang="it-IT" dirty="0" smtClean="0"/>
              <a:t> on </a:t>
            </a:r>
            <a:r>
              <a:rPr lang="it-IT" dirty="0" err="1" smtClean="0"/>
              <a:t>every</a:t>
            </a:r>
            <a:r>
              <a:rPr lang="it-IT" dirty="0" smtClean="0"/>
              <a:t> </a:t>
            </a:r>
            <a:r>
              <a:rPr lang="it-IT" dirty="0" err="1" smtClean="0"/>
              <a:t>sprite</a:t>
            </a:r>
            <a:endParaRPr lang="it-IT" dirty="0" smtClean="0"/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group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game.add.group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sprite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group.create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image');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group.x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100;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group.callAll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kill');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zombie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group.getFirstExists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(false);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ombie.revive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//cured!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394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/>
              <a:t>Tilesprite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“A </a:t>
            </a:r>
            <a:r>
              <a:rPr lang="en-GB" dirty="0" err="1"/>
              <a:t>t</a:t>
            </a:r>
            <a:r>
              <a:rPr lang="en-GB" dirty="0" err="1" smtClean="0"/>
              <a:t>ilesprite</a:t>
            </a:r>
            <a:r>
              <a:rPr lang="en-GB" dirty="0" smtClean="0"/>
              <a:t> </a:t>
            </a:r>
            <a:r>
              <a:rPr lang="en-GB" dirty="0"/>
              <a:t>is a </a:t>
            </a:r>
            <a:r>
              <a:rPr lang="en-GB" dirty="0" smtClean="0"/>
              <a:t>sprite </a:t>
            </a:r>
            <a:r>
              <a:rPr lang="en-GB" dirty="0"/>
              <a:t>that has a repeating texture</a:t>
            </a:r>
            <a:r>
              <a:rPr lang="en-GB" dirty="0" smtClean="0"/>
              <a:t>.”</a:t>
            </a:r>
          </a:p>
          <a:p>
            <a:pPr marL="0" indent="0">
              <a:buNone/>
            </a:pP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tilesprite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game.add.tileSprite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(0, 0, 32, 64, 'image');</a:t>
            </a: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 smtClean="0"/>
          </a:p>
          <a:p>
            <a:r>
              <a:rPr lang="en-GB" dirty="0" smtClean="0"/>
              <a:t>texture </a:t>
            </a:r>
            <a:r>
              <a:rPr lang="en-GB" dirty="0"/>
              <a:t>can be </a:t>
            </a:r>
            <a:r>
              <a:rPr lang="en-GB" dirty="0" smtClean="0"/>
              <a:t>scrolled</a:t>
            </a:r>
          </a:p>
          <a:p>
            <a:pPr marL="457200" lvl="1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tilesprite.tilePosition.setTo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(10,20);</a:t>
            </a:r>
          </a:p>
          <a:p>
            <a:r>
              <a:rPr lang="en-GB" dirty="0"/>
              <a:t>t</a:t>
            </a:r>
            <a:r>
              <a:rPr lang="en-GB" dirty="0" smtClean="0"/>
              <a:t>exture can be scaled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tilesprite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tileScale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setTo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(1.5,1.5);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22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/>
              <a:t>Tilemap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tilemap</a:t>
            </a:r>
            <a:r>
              <a:rPr lang="en-US" dirty="0"/>
              <a:t> is a map composed by a fixed number of same sized sprites (tiles)</a:t>
            </a:r>
            <a:endParaRPr lang="en-US" dirty="0" smtClean="0"/>
          </a:p>
          <a:p>
            <a:r>
              <a:rPr lang="en-US" dirty="0" smtClean="0"/>
              <a:t>Each tile can have different </a:t>
            </a:r>
            <a:r>
              <a:rPr lang="en-US" dirty="0" err="1" smtClean="0"/>
              <a:t>behaviour</a:t>
            </a:r>
            <a:endParaRPr lang="en-US" dirty="0" smtClean="0"/>
          </a:p>
          <a:p>
            <a:r>
              <a:rPr lang="en-US" dirty="0" smtClean="0"/>
              <a:t>Used to create platform and map based games</a:t>
            </a:r>
          </a:p>
          <a:p>
            <a:r>
              <a:rPr lang="en-US" dirty="0" smtClean="0"/>
              <a:t>Can be orthogonal or isometric</a:t>
            </a:r>
          </a:p>
          <a:p>
            <a:r>
              <a:rPr lang="en-US" dirty="0" smtClean="0"/>
              <a:t>Easy to create with Tiled (</a:t>
            </a: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://www.mapeditor.org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)</a:t>
            </a: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76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/>
              <a:t>Tilemap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preload()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game.load.tilemap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codem.json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null,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Phaser.Tilemap.TILED_JSON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game.load.image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('block', 'sprites/block.gif');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create()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map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game.add.tilemap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map.addTilesetImage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("block");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map.setCollisionByExclusion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([]);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layer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map.createLayer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codemotion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layer.resizeWorld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095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cs typeface="Consolas" panose="020B0609020204030204" pitchFamily="49" charset="0"/>
              </a:rPr>
              <a:t>Phaser supports natively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Keyboard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Mouse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Multi-touch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Gamepads (up to four, each one with 10 axis and 16 buttons)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Supports even Xbox 360 gamepad! (button mapping depends on browser :\ 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593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developer @ past life</a:t>
            </a:r>
          </a:p>
          <a:p>
            <a:r>
              <a:rPr lang="en-US" dirty="0" smtClean="0"/>
              <a:t>Game developer @ Interactive Project</a:t>
            </a:r>
          </a:p>
          <a:p>
            <a:pPr lvl="1"/>
            <a:r>
              <a:rPr lang="en-US" dirty="0" err="1" smtClean="0"/>
              <a:t>MyGPTeam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http://www.mygpteam.com/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MyGPTeam</a:t>
            </a:r>
            <a:r>
              <a:rPr lang="en-US" dirty="0" smtClean="0"/>
              <a:t> </a:t>
            </a:r>
            <a:r>
              <a:rPr lang="en-US" dirty="0"/>
              <a:t>Turbo (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www.mygpteam.com/turbo/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OverVolt</a:t>
            </a:r>
            <a:r>
              <a:rPr lang="en-US" dirty="0" smtClean="0"/>
              <a:t>: crazy slot </a:t>
            </a:r>
            <a:r>
              <a:rPr lang="en-US" dirty="0" smtClean="0"/>
              <a:t>cars (coming soon!)</a:t>
            </a:r>
            <a:endParaRPr lang="en-US" dirty="0" smtClean="0"/>
          </a:p>
          <a:p>
            <a:r>
              <a:rPr lang="en-US" dirty="0" smtClean="0"/>
              <a:t>First game made: “Who wants to be a fake millionaire” on Nintendo DS as homebrew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566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Keyboard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function update()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Phaser.Keyboard.UP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-= speed;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else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speed;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Phaser.Keyboard.LEFT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-= speed;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else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Phaser.Keyboard.RIGHT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speed;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59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Mouse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game.input.mousePointer.isDown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game.width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*0.5)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clickOnLeft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else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game.width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*0.5)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clickOnRight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game.height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*0.5)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clickOnTop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100" dirty="0" smtClean="0">
                <a:cs typeface="Consolas" panose="020B0609020204030204" pitchFamily="49" charset="0"/>
              </a:rPr>
              <a:t>Swap </a:t>
            </a:r>
            <a:r>
              <a:rPr lang="en-US" sz="5100" dirty="0" err="1" smtClean="0">
                <a:cs typeface="Consolas" panose="020B0609020204030204" pitchFamily="49" charset="0"/>
              </a:rPr>
              <a:t>mousePointer</a:t>
            </a:r>
            <a:r>
              <a:rPr lang="en-US" sz="5100" dirty="0" smtClean="0">
                <a:cs typeface="Consolas" panose="020B0609020204030204" pitchFamily="49" charset="0"/>
              </a:rPr>
              <a:t> with </a:t>
            </a:r>
            <a:r>
              <a:rPr lang="en-US" sz="5100" dirty="0" err="1" smtClean="0">
                <a:cs typeface="Consolas" panose="020B0609020204030204" pitchFamily="49" charset="0"/>
              </a:rPr>
              <a:t>activePointer</a:t>
            </a:r>
            <a:r>
              <a:rPr lang="en-US" sz="5100" dirty="0" smtClean="0">
                <a:cs typeface="Consolas" panose="020B0609020204030204" pitchFamily="49" charset="0"/>
              </a:rPr>
              <a:t> to capture any active pointer (works with mouse and touch inputs)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456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Multi-touch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Supports 10 pointers (= fingers)!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Two pointers are already available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Add another pointer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game.input.addPointer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Read different pointers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game.input.pointer3;</a:t>
            </a:r>
            <a:r>
              <a:rPr lang="en-US" dirty="0" smtClean="0">
                <a:cs typeface="Consolas" panose="020B0609020204030204" pitchFamily="49" charset="0"/>
              </a:rPr>
              <a:t> or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game.input.pointer4;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771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Gamepad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unction create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game.input.gamepad.start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pad1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game.input.gamepad.pad1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unction update()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game.input.gamepad.supported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&amp;&amp;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game.input.gamepad.active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&amp;&amp; pad1.connected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//play with gamepad!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(pad1.isDown(Phaser.Gamepad.XBOX360_DPAD_LEFT)) { …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(pad1.axis(Phaser.Gamepad.XBOX360_STICK_LEFT_X)) { …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(pad1.justPressed(Phaser.Gamepad.XBOX360_A)) { …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//play with boring keyboard!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643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/>
              <a:t>Dissecting the mummy</a:t>
            </a:r>
            <a:endParaRPr lang="en-US" sz="400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24</a:t>
            </a:fld>
            <a:endParaRPr lang="it-IT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96" y="1825625"/>
            <a:ext cx="5814207" cy="4351338"/>
          </a:xfrm>
        </p:spPr>
      </p:pic>
    </p:spTree>
    <p:extLst>
      <p:ext uri="{BB962C8B-B14F-4D97-AF65-F5344CB8AC3E}">
        <p14:creationId xmlns:p14="http://schemas.microsoft.com/office/powerpoint/2010/main" val="391123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Want more?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Take a look to another example that implements P2 physics engine </a:t>
            </a:r>
            <a:r>
              <a:rPr lang="en-US" dirty="0">
                <a:cs typeface="Consolas" panose="020B0609020204030204" pitchFamily="49" charset="0"/>
              </a:rPr>
              <a:t>(</a:t>
            </a:r>
            <a:r>
              <a:rPr lang="en-US" dirty="0" smtClean="0">
                <a:cs typeface="Consolas" panose="020B0609020204030204" pitchFamily="49" charset="0"/>
                <a:hlinkClick r:id="rId3"/>
              </a:rPr>
              <a:t>http://</a:t>
            </a:r>
            <a:r>
              <a:rPr lang="en-US" dirty="0">
                <a:cs typeface="Consolas" panose="020B0609020204030204" pitchFamily="49" charset="0"/>
                <a:hlinkClick r:id="rId3"/>
              </a:rPr>
              <a:t>github.com/Lotti/phaserTut</a:t>
            </a:r>
            <a:r>
              <a:rPr lang="en-US" dirty="0">
                <a:cs typeface="Consolas" panose="020B0609020204030204" pitchFamily="49" charset="0"/>
              </a:rPr>
              <a:t>)</a:t>
            </a:r>
            <a:endParaRPr lang="en-US" dirty="0" smtClean="0"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 smtClean="0">
                <a:cs typeface="Consolas" panose="020B0609020204030204" pitchFamily="49" charset="0"/>
              </a:rPr>
              <a:t>Phaser examples (</a:t>
            </a:r>
            <a:r>
              <a:rPr lang="en-GB" dirty="0" smtClean="0">
                <a:cs typeface="Consolas" panose="020B0609020204030204" pitchFamily="49" charset="0"/>
                <a:hlinkClick r:id="rId4"/>
              </a:rPr>
              <a:t>http://examples.phaser.io/</a:t>
            </a:r>
            <a:r>
              <a:rPr lang="en-GB" dirty="0" smtClean="0"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 smtClean="0">
                <a:cs typeface="Consolas" panose="020B0609020204030204" pitchFamily="49" charset="0"/>
              </a:rPr>
              <a:t>Phaser docs (</a:t>
            </a:r>
            <a:r>
              <a:rPr lang="en-GB" dirty="0" smtClean="0">
                <a:cs typeface="Consolas" panose="020B0609020204030204" pitchFamily="49" charset="0"/>
                <a:hlinkClick r:id="rId5"/>
              </a:rPr>
              <a:t>http://docs.phaser.io/</a:t>
            </a:r>
            <a:r>
              <a:rPr lang="en-GB" dirty="0" smtClean="0"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68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Resources &amp; Links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>
                <a:cs typeface="Consolas" panose="020B0609020204030204" pitchFamily="49" charset="0"/>
                <a:hlinkClick r:id="rId3"/>
              </a:rPr>
              <a:t>The mummy game</a:t>
            </a:r>
            <a:endParaRPr lang="en-GB" sz="2000" dirty="0">
              <a:cs typeface="Consolas" panose="020B0609020204030204" pitchFamily="49" charset="0"/>
            </a:endParaRPr>
          </a:p>
          <a:p>
            <a:r>
              <a:rPr lang="en-GB" sz="2000" dirty="0" smtClean="0">
                <a:cs typeface="Consolas" panose="020B0609020204030204" pitchFamily="49" charset="0"/>
                <a:hlinkClick r:id="rId4"/>
              </a:rPr>
              <a:t>P2  physics engine example</a:t>
            </a:r>
            <a:endParaRPr lang="en-GB" sz="2000" dirty="0" smtClean="0">
              <a:cs typeface="Consolas" panose="020B0609020204030204" pitchFamily="49" charset="0"/>
            </a:endParaRPr>
          </a:p>
          <a:p>
            <a:r>
              <a:rPr lang="en-US" sz="2000" dirty="0" err="1" smtClean="0">
                <a:cs typeface="Consolas" panose="020B0609020204030204" pitchFamily="49" charset="0"/>
                <a:hlinkClick r:id="rId5"/>
              </a:rPr>
              <a:t>Phaser’s</a:t>
            </a:r>
            <a:r>
              <a:rPr lang="en-US" sz="2000" dirty="0" smtClean="0">
                <a:cs typeface="Consolas" panose="020B0609020204030204" pitchFamily="49" charset="0"/>
                <a:hlinkClick r:id="rId5"/>
              </a:rPr>
              <a:t> forum</a:t>
            </a:r>
            <a:endParaRPr lang="en-US" sz="2000" dirty="0" smtClean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6"/>
              </a:rPr>
              <a:t>http://docs.phaser.io/</a:t>
            </a:r>
            <a:endParaRPr lang="en-GB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7"/>
              </a:rPr>
              <a:t>http://examples.phaser.io</a:t>
            </a:r>
            <a:r>
              <a:rPr lang="en-GB" sz="2000" dirty="0" smtClean="0">
                <a:cs typeface="Consolas" panose="020B0609020204030204" pitchFamily="49" charset="0"/>
                <a:hlinkClick r:id="rId7"/>
              </a:rPr>
              <a:t>/</a:t>
            </a:r>
            <a:endParaRPr lang="en-US" sz="2000" dirty="0" smtClean="0">
              <a:cs typeface="Consolas" panose="020B0609020204030204" pitchFamily="49" charset="0"/>
              <a:hlinkClick r:id="rId8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>
                <a:cs typeface="Consolas" panose="020B0609020204030204" pitchFamily="49" charset="0"/>
                <a:hlinkClick r:id="rId8"/>
              </a:rPr>
              <a:t>http</a:t>
            </a:r>
            <a:r>
              <a:rPr lang="en-US" sz="2000" dirty="0">
                <a:cs typeface="Consolas" panose="020B0609020204030204" pitchFamily="49" charset="0"/>
                <a:hlinkClick r:id="rId8"/>
              </a:rPr>
              <a:t>://html5gameengine.com</a:t>
            </a:r>
            <a:r>
              <a:rPr lang="en-US" sz="2000" dirty="0" smtClean="0">
                <a:cs typeface="Consolas" panose="020B0609020204030204" pitchFamily="49" charset="0"/>
                <a:hlinkClick r:id="rId8"/>
              </a:rPr>
              <a:t>/</a:t>
            </a:r>
            <a:endParaRPr lang="en-US" sz="2000" dirty="0" smtClean="0"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cs typeface="Consolas" panose="020B0609020204030204" pitchFamily="49" charset="0"/>
                <a:hlinkClick r:id="rId9"/>
              </a:rPr>
              <a:t>http://brackets.io/</a:t>
            </a:r>
            <a:endParaRPr lang="en-US" sz="2000" dirty="0" smtClean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  <a:hlinkClick r:id="rId10"/>
              </a:rPr>
              <a:t>http://www.pixijs.com</a:t>
            </a:r>
            <a:r>
              <a:rPr lang="en-US" sz="2000" dirty="0" smtClean="0">
                <a:cs typeface="Consolas" panose="020B0609020204030204" pitchFamily="49" charset="0"/>
                <a:hlinkClick r:id="rId10"/>
              </a:rPr>
              <a:t>/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 smtClean="0">
                <a:cs typeface="Consolas" panose="020B0609020204030204" pitchFamily="49" charset="0"/>
                <a:hlinkClick r:id="rId11"/>
              </a:rPr>
              <a:t>http</a:t>
            </a:r>
            <a:r>
              <a:rPr lang="en-US" sz="2000" dirty="0">
                <a:cs typeface="Consolas" panose="020B0609020204030204" pitchFamily="49" charset="0"/>
                <a:hlinkClick r:id="rId11"/>
              </a:rPr>
              <a:t>://schteppe.github.io/p2.js</a:t>
            </a:r>
            <a:r>
              <a:rPr lang="en-US" sz="2000" dirty="0" smtClean="0">
                <a:cs typeface="Consolas" panose="020B0609020204030204" pitchFamily="49" charset="0"/>
                <a:hlinkClick r:id="rId11"/>
              </a:rPr>
              <a:t>/</a:t>
            </a:r>
            <a:endParaRPr lang="en-US" sz="2000" dirty="0" smtClean="0">
              <a:cs typeface="Consolas" panose="020B0609020204030204" pitchFamily="49" charset="0"/>
            </a:endParaRPr>
          </a:p>
          <a:p>
            <a:r>
              <a:rPr lang="en-GB" sz="2000" dirty="0" smtClean="0">
                <a:cs typeface="Consolas" panose="020B0609020204030204" pitchFamily="49" charset="0"/>
                <a:hlinkClick r:id="rId12"/>
              </a:rPr>
              <a:t>http</a:t>
            </a:r>
            <a:r>
              <a:rPr lang="en-GB" sz="2000" dirty="0">
                <a:cs typeface="Consolas" panose="020B0609020204030204" pitchFamily="49" charset="0"/>
                <a:hlinkClick r:id="rId12"/>
              </a:rPr>
              <a:t>://</a:t>
            </a:r>
            <a:r>
              <a:rPr lang="en-GB" sz="2000" dirty="0" smtClean="0">
                <a:cs typeface="Consolas" panose="020B0609020204030204" pitchFamily="49" charset="0"/>
                <a:hlinkClick r:id="rId12"/>
              </a:rPr>
              <a:t>www.mapeditor.org/</a:t>
            </a:r>
            <a:endParaRPr lang="en-GB" sz="2000" dirty="0" smtClean="0"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28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Question &amp; Answers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000" dirty="0" smtClean="0"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731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Thank you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000" dirty="0" smtClean="0"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718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game development concepts</a:t>
            </a:r>
          </a:p>
          <a:p>
            <a:r>
              <a:rPr lang="en-US" dirty="0" smtClean="0"/>
              <a:t>Phaser: Desktop and Mobile HTML5 game framework </a:t>
            </a:r>
          </a:p>
          <a:p>
            <a:r>
              <a:rPr lang="en-US" dirty="0" smtClean="0"/>
              <a:t>Few useful tools</a:t>
            </a:r>
          </a:p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3923928" y="4078858"/>
            <a:ext cx="4462545" cy="2124869"/>
            <a:chOff x="299955" y="4581128"/>
            <a:chExt cx="4462545" cy="2124869"/>
          </a:xfrm>
        </p:grpSpPr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0235" y="4581128"/>
              <a:ext cx="2452265" cy="2124869"/>
            </a:xfrm>
            <a:prstGeom prst="rect">
              <a:avLst/>
            </a:prstGeom>
          </p:spPr>
        </p:pic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955" y="4581128"/>
              <a:ext cx="1990889" cy="1990889"/>
            </a:xfrm>
            <a:prstGeom prst="rect">
              <a:avLst/>
            </a:prstGeom>
          </p:spPr>
        </p:pic>
      </p:grp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56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HTML5 is the new Flash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4951462" cy="4351338"/>
          </a:xfrm>
        </p:spPr>
        <p:txBody>
          <a:bodyPr/>
          <a:lstStyle/>
          <a:p>
            <a:r>
              <a:rPr lang="en-US" dirty="0"/>
              <a:t>No </a:t>
            </a:r>
            <a:r>
              <a:rPr lang="en-US" dirty="0" smtClean="0"/>
              <a:t>plugin needed!</a:t>
            </a:r>
          </a:p>
          <a:p>
            <a:r>
              <a:rPr lang="en-US" dirty="0"/>
              <a:t>Available on all </a:t>
            </a:r>
            <a:r>
              <a:rPr lang="en-US" dirty="0" smtClean="0"/>
              <a:t>mobile devices</a:t>
            </a:r>
            <a:endParaRPr lang="en-US" dirty="0"/>
          </a:p>
          <a:p>
            <a:r>
              <a:rPr lang="en-US" dirty="0" smtClean="0"/>
              <a:t>Low performances on almost every mobile devices (especially on Android)</a:t>
            </a:r>
          </a:p>
          <a:p>
            <a:r>
              <a:rPr lang="en-US" dirty="0"/>
              <a:t>Overload of game </a:t>
            </a:r>
            <a:r>
              <a:rPr lang="en-US" dirty="0" smtClean="0"/>
              <a:t>engine</a:t>
            </a:r>
          </a:p>
          <a:p>
            <a:r>
              <a:rPr lang="en-US" dirty="0" smtClean="0"/>
              <a:t>Flash game frameworks ported to HTML5 (</a:t>
            </a:r>
            <a:r>
              <a:rPr lang="en-US" dirty="0" err="1" smtClean="0"/>
              <a:t>Flixel</a:t>
            </a:r>
            <a:r>
              <a:rPr lang="en-US" dirty="0" smtClean="0"/>
              <a:t> -&gt; Phaser!)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4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825625"/>
            <a:ext cx="3615055" cy="361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37968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Web</a:t>
            </a:r>
            <a:endParaRPr lang="en-GB" dirty="0"/>
          </a:p>
        </p:txBody>
      </p:sp>
      <p:sp>
        <p:nvSpPr>
          <p:cNvPr id="7" name="Segnaposto contenuto 6"/>
          <p:cNvSpPr>
            <a:spLocks noGrp="1"/>
          </p:cNvSpPr>
          <p:nvPr>
            <p:ph sz="half" idx="2"/>
          </p:nvPr>
        </p:nvSpPr>
        <p:spPr>
          <a:xfrm>
            <a:off x="630239" y="2060848"/>
            <a:ext cx="3797746" cy="4128815"/>
          </a:xfrm>
        </p:spPr>
        <p:txBody>
          <a:bodyPr/>
          <a:lstStyle/>
          <a:p>
            <a:r>
              <a:rPr lang="en-GB" dirty="0" smtClean="0"/>
              <a:t>Any hosting</a:t>
            </a:r>
            <a:r>
              <a:rPr lang="en-GB" dirty="0" smtClean="0"/>
              <a:t>!</a:t>
            </a:r>
          </a:p>
          <a:p>
            <a:r>
              <a:rPr lang="en-GB" dirty="0" smtClean="0"/>
              <a:t>Game portals</a:t>
            </a:r>
          </a:p>
          <a:p>
            <a:pPr lvl="1"/>
            <a:r>
              <a:rPr lang="en-GB" dirty="0">
                <a:hlinkClick r:id="rId2"/>
              </a:rPr>
              <a:t>h</a:t>
            </a:r>
            <a:r>
              <a:rPr lang="en-GB" sz="2000" dirty="0">
                <a:hlinkClick r:id="rId2"/>
              </a:rPr>
              <a:t>ttp</a:t>
            </a:r>
            <a:r>
              <a:rPr lang="en-GB" sz="2000" dirty="0" smtClean="0">
                <a:hlinkClick r:id="rId2"/>
              </a:rPr>
              <a:t>://kongregate.com</a:t>
            </a:r>
            <a:endParaRPr lang="en-GB" sz="2000" dirty="0" smtClean="0"/>
          </a:p>
          <a:p>
            <a:pPr lvl="1"/>
            <a:r>
              <a:rPr lang="en-GB" sz="2000" dirty="0">
                <a:hlinkClick r:id="rId3"/>
              </a:rPr>
              <a:t>http://</a:t>
            </a:r>
            <a:r>
              <a:rPr lang="en-GB" sz="2000" dirty="0" smtClean="0">
                <a:hlinkClick r:id="rId3"/>
              </a:rPr>
              <a:t>armorgames.com</a:t>
            </a:r>
            <a:endParaRPr lang="en-GB" sz="2000" dirty="0" smtClean="0"/>
          </a:p>
          <a:p>
            <a:pPr lvl="1"/>
            <a:r>
              <a:rPr lang="en-GB" sz="2000" dirty="0">
                <a:hlinkClick r:id="rId4"/>
              </a:rPr>
              <a:t>http</a:t>
            </a:r>
            <a:r>
              <a:rPr lang="en-GB" sz="2000" smtClean="0">
                <a:hlinkClick r:id="rId4"/>
              </a:rPr>
              <a:t>://newgrounds.com</a:t>
            </a:r>
            <a:endParaRPr lang="en-GB" sz="2000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37968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Mobile</a:t>
            </a:r>
            <a:endParaRPr lang="en-GB" dirty="0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4"/>
          </p:nvPr>
        </p:nvSpPr>
        <p:spPr>
          <a:xfrm>
            <a:off x="4629150" y="2060848"/>
            <a:ext cx="3887788" cy="4128815"/>
          </a:xfrm>
        </p:spPr>
        <p:txBody>
          <a:bodyPr/>
          <a:lstStyle/>
          <a:p>
            <a:r>
              <a:rPr lang="en-GB" dirty="0" smtClean="0"/>
              <a:t>Cordova (</a:t>
            </a:r>
            <a:r>
              <a:rPr lang="en-GB" dirty="0" err="1" smtClean="0"/>
              <a:t>Phonegap</a:t>
            </a:r>
            <a:r>
              <a:rPr lang="en-GB" dirty="0" smtClean="0"/>
              <a:t>)</a:t>
            </a:r>
            <a:endParaRPr lang="en-GB" dirty="0" smtClean="0"/>
          </a:p>
          <a:p>
            <a:r>
              <a:rPr lang="en-GB" dirty="0" smtClean="0"/>
              <a:t>Intel XDK</a:t>
            </a:r>
          </a:p>
          <a:p>
            <a:pPr lvl="1"/>
            <a:r>
              <a:rPr lang="en-GB" dirty="0" smtClean="0"/>
              <a:t>Accelerated </a:t>
            </a:r>
            <a:r>
              <a:rPr lang="en-GB" dirty="0" err="1"/>
              <a:t>w</a:t>
            </a:r>
            <a:r>
              <a:rPr lang="en-GB" dirty="0" err="1" smtClean="0"/>
              <a:t>ebview</a:t>
            </a:r>
            <a:endParaRPr lang="en-GB" dirty="0" smtClean="0"/>
          </a:p>
          <a:p>
            <a:r>
              <a:rPr lang="en-GB" dirty="0" err="1" smtClean="0"/>
              <a:t>CocoonJS</a:t>
            </a:r>
            <a:endParaRPr lang="en-GB" dirty="0" smtClean="0"/>
          </a:p>
          <a:p>
            <a:pPr lvl="1"/>
            <a:r>
              <a:rPr lang="en-GB" dirty="0" smtClean="0"/>
              <a:t>Accelerated </a:t>
            </a:r>
            <a:r>
              <a:rPr lang="en-GB" dirty="0" err="1"/>
              <a:t>w</a:t>
            </a:r>
            <a:r>
              <a:rPr lang="en-GB" dirty="0" err="1" smtClean="0"/>
              <a:t>ebview</a:t>
            </a:r>
            <a:endParaRPr lang="en-GB" dirty="0" smtClean="0"/>
          </a:p>
          <a:p>
            <a:pPr lvl="1"/>
            <a:r>
              <a:rPr lang="en-GB" dirty="0" smtClean="0"/>
              <a:t>API </a:t>
            </a:r>
            <a:r>
              <a:rPr lang="en-GB" dirty="0" smtClean="0"/>
              <a:t>for Ads</a:t>
            </a:r>
            <a:r>
              <a:rPr lang="en-GB" dirty="0" smtClean="0"/>
              <a:t>, IAP, </a:t>
            </a:r>
            <a:r>
              <a:rPr lang="en-GB" dirty="0" smtClean="0"/>
              <a:t>accelerometer, etc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740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To develop an HTML5 game you need…</a:t>
            </a:r>
            <a:endParaRPr lang="en-US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</a:t>
            </a:r>
            <a:r>
              <a:rPr lang="en-US" dirty="0" err="1" smtClean="0"/>
              <a:t>favourite</a:t>
            </a:r>
            <a:r>
              <a:rPr lang="en-US" dirty="0" smtClean="0"/>
              <a:t> OS</a:t>
            </a:r>
          </a:p>
          <a:p>
            <a:r>
              <a:rPr lang="en-US" dirty="0" smtClean="0"/>
              <a:t>Your </a:t>
            </a:r>
            <a:r>
              <a:rPr lang="en-US" dirty="0" err="1" smtClean="0"/>
              <a:t>favourite</a:t>
            </a:r>
            <a:r>
              <a:rPr lang="en-US" dirty="0" smtClean="0"/>
              <a:t> editor</a:t>
            </a:r>
          </a:p>
          <a:p>
            <a:r>
              <a:rPr lang="en-US" dirty="0" smtClean="0"/>
              <a:t>Your </a:t>
            </a:r>
            <a:r>
              <a:rPr lang="en-US" dirty="0" err="1" smtClean="0"/>
              <a:t>favourite</a:t>
            </a:r>
            <a:r>
              <a:rPr lang="en-US" dirty="0" smtClean="0"/>
              <a:t> web server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Or you can just use </a:t>
            </a:r>
            <a:r>
              <a:rPr lang="en-US" dirty="0"/>
              <a:t>Brackets!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://brackets.io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70" y="4509120"/>
            <a:ext cx="1445146" cy="1445146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19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Phaser (http://phaser.io</a:t>
            </a:r>
            <a:r>
              <a:rPr lang="en-US" dirty="0" smtClean="0"/>
              <a:t>/)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Focused on mobile</a:t>
            </a:r>
          </a:p>
          <a:p>
            <a:r>
              <a:rPr lang="en-US" dirty="0" err="1" smtClean="0"/>
              <a:t>WebGL</a:t>
            </a:r>
            <a:r>
              <a:rPr lang="en-US" dirty="0" smtClean="0"/>
              <a:t> &amp; Canvas</a:t>
            </a:r>
          </a:p>
          <a:p>
            <a:r>
              <a:rPr lang="en-US" dirty="0" err="1" smtClean="0"/>
              <a:t>WebAudio</a:t>
            </a:r>
            <a:r>
              <a:rPr lang="en-US" dirty="0" smtClean="0"/>
              <a:t> &amp; HTML Audio</a:t>
            </a:r>
          </a:p>
          <a:p>
            <a:r>
              <a:rPr lang="en-US" dirty="0" smtClean="0"/>
              <a:t>Use pixi.js (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://www.pixijs.com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Various physics engine supported</a:t>
            </a:r>
          </a:p>
          <a:p>
            <a:pPr lvl="1"/>
            <a:r>
              <a:rPr lang="en-US" dirty="0" smtClean="0"/>
              <a:t>“arcade” classic AABB engine</a:t>
            </a:r>
          </a:p>
          <a:p>
            <a:pPr lvl="1"/>
            <a:r>
              <a:rPr lang="en-US" dirty="0"/>
              <a:t>p2.js </a:t>
            </a: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://schteppe.github.io/p2.js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7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250" y="1556792"/>
            <a:ext cx="2575198" cy="22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Core Game Development Concepts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</a:t>
            </a:r>
          </a:p>
          <a:p>
            <a:r>
              <a:rPr lang="en-US" dirty="0" smtClean="0"/>
              <a:t>Sprite</a:t>
            </a:r>
          </a:p>
          <a:p>
            <a:r>
              <a:rPr lang="en-US" dirty="0" err="1"/>
              <a:t>Tilemap</a:t>
            </a:r>
            <a:endParaRPr lang="en-US" dirty="0" smtClean="0"/>
          </a:p>
          <a:p>
            <a:r>
              <a:rPr lang="en-US" dirty="0" smtClean="0"/>
              <a:t>Collision</a:t>
            </a:r>
          </a:p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425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</a:t>
            </a:r>
            <a:r>
              <a:rPr lang="en-US" sz="4000" dirty="0" smtClean="0"/>
              <a:t>o { </a:t>
            </a:r>
            <a:r>
              <a:rPr lang="en-US" sz="4000" i="1" dirty="0" smtClean="0"/>
              <a:t>game</a:t>
            </a:r>
            <a:r>
              <a:rPr lang="en-US" sz="4000" dirty="0" smtClean="0"/>
              <a:t> } while (true);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loop executes game logic</a:t>
            </a:r>
          </a:p>
          <a:p>
            <a:pPr lvl="1"/>
            <a:r>
              <a:rPr lang="en-US" dirty="0"/>
              <a:t>Inputs, AI, </a:t>
            </a:r>
            <a:r>
              <a:rPr lang="en-US" dirty="0" smtClean="0"/>
              <a:t>collisions… </a:t>
            </a:r>
            <a:r>
              <a:rPr lang="en-US" dirty="0"/>
              <a:t>your game is computed here!</a:t>
            </a:r>
            <a:endParaRPr lang="en-US" dirty="0" smtClean="0"/>
          </a:p>
          <a:p>
            <a:r>
              <a:rPr lang="en-US" dirty="0" smtClean="0"/>
              <a:t>render loop draws graphic elements to screen</a:t>
            </a:r>
          </a:p>
          <a:p>
            <a:r>
              <a:rPr lang="en-US" dirty="0" smtClean="0"/>
              <a:t>Phaser game implementation</a:t>
            </a:r>
          </a:p>
          <a:p>
            <a:pPr lvl="1"/>
            <a:r>
              <a:rPr lang="en-US" dirty="0" smtClean="0"/>
              <a:t>Game is a set of states</a:t>
            </a:r>
          </a:p>
          <a:p>
            <a:pPr lvl="1"/>
            <a:r>
              <a:rPr lang="en-US" dirty="0" smtClean="0"/>
              <a:t>Each state has its own loops</a:t>
            </a:r>
          </a:p>
          <a:p>
            <a:pPr lvl="1"/>
            <a:r>
              <a:rPr lang="en-US" dirty="0" smtClean="0"/>
              <a:t>Render loop is supplied by pixi.js</a:t>
            </a:r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27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ttà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1" i="1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1717</TotalTime>
  <Words>1052</Words>
  <Application>Microsoft Office PowerPoint</Application>
  <PresentationFormat>Presentazione su schermo (4:3)</PresentationFormat>
  <Paragraphs>282</Paragraphs>
  <Slides>28</Slides>
  <Notes>11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Georgia</vt:lpstr>
      <vt:lpstr>ヒラギノ角ゴ Pro W3</vt:lpstr>
      <vt:lpstr>Tema di Office</vt:lpstr>
      <vt:lpstr>Personalizza struttura</vt:lpstr>
      <vt:lpstr>Presentazione standard di PowerPoint</vt:lpstr>
      <vt:lpstr>Who am I?</vt:lpstr>
      <vt:lpstr>Intro</vt:lpstr>
      <vt:lpstr>HTML5 is the new Flash</vt:lpstr>
      <vt:lpstr>Deployment</vt:lpstr>
      <vt:lpstr>To develop an HTML5 game you need…</vt:lpstr>
      <vt:lpstr>Phaser (http://phaser.io/)</vt:lpstr>
      <vt:lpstr>Core Game Development Concepts</vt:lpstr>
      <vt:lpstr>do { game } while (true);</vt:lpstr>
      <vt:lpstr>Phaser game state</vt:lpstr>
      <vt:lpstr>Hello Phaser!</vt:lpstr>
      <vt:lpstr>Sprite</vt:lpstr>
      <vt:lpstr>Presentazione standard di PowerPoint</vt:lpstr>
      <vt:lpstr>What sprites can do</vt:lpstr>
      <vt:lpstr>Group of sprites</vt:lpstr>
      <vt:lpstr>Tilesprite</vt:lpstr>
      <vt:lpstr>Tilemap</vt:lpstr>
      <vt:lpstr>Tilemap</vt:lpstr>
      <vt:lpstr>Input</vt:lpstr>
      <vt:lpstr>Input: Keyboard</vt:lpstr>
      <vt:lpstr>Input: Mouse</vt:lpstr>
      <vt:lpstr>Input: Multi-touch</vt:lpstr>
      <vt:lpstr>Input: Gamepad</vt:lpstr>
      <vt:lpstr>Dissecting the mummy</vt:lpstr>
      <vt:lpstr>Want more?</vt:lpstr>
      <vt:lpstr>Resources &amp; Links</vt:lpstr>
      <vt:lpstr>Question &amp; Answers</vt:lpstr>
      <vt:lpstr>Thank you</vt:lpstr>
    </vt:vector>
  </TitlesOfParts>
  <Company>FF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iMac 24</dc:creator>
  <cp:lastModifiedBy>Lotti Astrid</cp:lastModifiedBy>
  <cp:revision>116</cp:revision>
  <dcterms:created xsi:type="dcterms:W3CDTF">2014-03-20T13:26:47Z</dcterms:created>
  <dcterms:modified xsi:type="dcterms:W3CDTF">2014-04-06T19:10:28Z</dcterms:modified>
</cp:coreProperties>
</file>