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52" r:id="rId2"/>
  </p:sldMasterIdLst>
  <p:notesMasterIdLst>
    <p:notesMasterId r:id="rId18"/>
  </p:notesMasterIdLst>
  <p:sldIdLst>
    <p:sldId id="259" r:id="rId3"/>
    <p:sldId id="262" r:id="rId4"/>
    <p:sldId id="263" r:id="rId5"/>
    <p:sldId id="264" r:id="rId6"/>
    <p:sldId id="265" r:id="rId7"/>
    <p:sldId id="267" r:id="rId8"/>
    <p:sldId id="266" r:id="rId9"/>
    <p:sldId id="268" r:id="rId10"/>
    <p:sldId id="270" r:id="rId11"/>
    <p:sldId id="271" r:id="rId12"/>
    <p:sldId id="272" r:id="rId13"/>
    <p:sldId id="273" r:id="rId14"/>
    <p:sldId id="277" r:id="rId15"/>
    <p:sldId id="279" r:id="rId16"/>
    <p:sldId id="280" r:id="rId17"/>
  </p:sldIdLst>
  <p:sldSz cx="9144000" cy="6858000" type="screen4x3"/>
  <p:notesSz cx="6858000" cy="9144000"/>
  <p:defaultTextStyle>
    <a:defPPr>
      <a:defRPr lang="it-IT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9pPr>
  </p:defaultTextStyle>
  <p:extLst>
    <p:ext uri="{521415D9-36F7-43E2-AB2F-B90AF26B5E84}">
      <p14:sectionLst xmlns:p14="http://schemas.microsoft.com/office/powerpoint/2010/main">
        <p14:section name="Sezione predefinita" id="{882E2865-9691-448F-88D1-20453D231C63}">
          <p14:sldIdLst>
            <p14:sldId id="259"/>
            <p14:sldId id="262"/>
            <p14:sldId id="263"/>
            <p14:sldId id="264"/>
            <p14:sldId id="265"/>
            <p14:sldId id="267"/>
            <p14:sldId id="266"/>
            <p14:sldId id="268"/>
            <p14:sldId id="270"/>
            <p14:sldId id="271"/>
            <p14:sldId id="272"/>
            <p14:sldId id="273"/>
            <p14:sldId id="277"/>
            <p14:sldId id="279"/>
            <p14:sldId id="28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C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 varScale="1">
        <p:scale>
          <a:sx n="70" d="100"/>
          <a:sy n="70" d="100"/>
        </p:scale>
        <p:origin x="1386" y="72"/>
      </p:cViewPr>
      <p:guideLst>
        <p:guide orient="horz" pos="2208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661A4A-D0C3-4623-84C2-FD4286BDBB96}" type="datetimeFigureOut">
              <a:rPr lang="it-IT" smtClean="0"/>
              <a:t>04/04/2014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4071AC-48DE-4D22-A987-195E984FE17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35228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 userDrawn="1"/>
        </p:nvSpPr>
        <p:spPr>
          <a:xfrm>
            <a:off x="533400" y="152400"/>
            <a:ext cx="1905000" cy="2762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sz="1200" b="1" i="1">
                <a:solidFill>
                  <a:schemeClr val="bg1"/>
                </a:solidFill>
                <a:latin typeface="Arial"/>
                <a:ea typeface="+mn-ea"/>
                <a:cs typeface="Arial"/>
              </a:rPr>
              <a:t>ROME  11-12 april 2014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ROME 11-12 april 2014</a:t>
            </a:r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98854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ROME 11-12 april 2014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111405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ROME 11-12 april 2014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872151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ROME 11-12 april 2014</a:t>
            </a:r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0830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ROME 11-12 april 2014</a:t>
            </a:r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676192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agina inter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/>
          <p:cNvSpPr txBox="1"/>
          <p:nvPr userDrawn="1"/>
        </p:nvSpPr>
        <p:spPr>
          <a:xfrm>
            <a:off x="533400" y="152400"/>
            <a:ext cx="1905000" cy="2762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sz="1200" b="1" i="1">
                <a:solidFill>
                  <a:schemeClr val="bg1"/>
                </a:solidFill>
                <a:latin typeface="Arial"/>
                <a:ea typeface="+mn-ea"/>
                <a:cs typeface="Arial"/>
              </a:rPr>
              <a:t>ROME  11-12 april 2014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it-IT" dirty="0" smtClean="0"/>
              <a:t>Fare clic per modificare lo stile del titolo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960668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ROME 11-12 april 2014</a:t>
            </a:r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942131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ROME 11-12 april 2014</a:t>
            </a:r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972993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ROME 11-12 april 2014</a:t>
            </a:r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052782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ROME 11-12 april 2014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333445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ROME 11-12 april 2014</a:t>
            </a:r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843996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ROME 11-12 april 2014</a:t>
            </a:r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910339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sldNum="0" hdr="0" ftr="0"/>
  <p:txStyles>
    <p:titleStyle>
      <a:lvl1pPr algn="ctr" defTabSz="457200" rtl="0" fontAlgn="base">
        <a:spcBef>
          <a:spcPct val="0"/>
        </a:spcBef>
        <a:spcAft>
          <a:spcPct val="0"/>
        </a:spcAft>
        <a:defRPr sz="4400" kern="1200">
          <a:solidFill>
            <a:srgbClr val="404040"/>
          </a:solidFill>
          <a:latin typeface="+mj-lt"/>
          <a:ea typeface="ヒラギノ角ゴ Pro W3" charset="-128"/>
          <a:cs typeface="ヒラギノ角ゴ Pro W3" charset="-128"/>
        </a:defRPr>
      </a:lvl1pPr>
      <a:lvl2pPr algn="ctr" defTabSz="457200" rtl="0" fontAlgn="base">
        <a:spcBef>
          <a:spcPct val="0"/>
        </a:spcBef>
        <a:spcAft>
          <a:spcPct val="0"/>
        </a:spcAft>
        <a:defRPr sz="4400">
          <a:solidFill>
            <a:srgbClr val="404040"/>
          </a:solidFill>
          <a:latin typeface="Georgia" charset="0"/>
          <a:ea typeface="ヒラギノ角ゴ Pro W3" charset="-128"/>
          <a:cs typeface="ヒラギノ角ゴ Pro W3" charset="-128"/>
        </a:defRPr>
      </a:lvl2pPr>
      <a:lvl3pPr algn="ctr" defTabSz="457200" rtl="0" fontAlgn="base">
        <a:spcBef>
          <a:spcPct val="0"/>
        </a:spcBef>
        <a:spcAft>
          <a:spcPct val="0"/>
        </a:spcAft>
        <a:defRPr sz="4400">
          <a:solidFill>
            <a:srgbClr val="404040"/>
          </a:solidFill>
          <a:latin typeface="Georgia" charset="0"/>
          <a:ea typeface="ヒラギノ角ゴ Pro W3" charset="-128"/>
          <a:cs typeface="ヒラギノ角ゴ Pro W3" charset="-128"/>
        </a:defRPr>
      </a:lvl3pPr>
      <a:lvl4pPr algn="ctr" defTabSz="457200" rtl="0" fontAlgn="base">
        <a:spcBef>
          <a:spcPct val="0"/>
        </a:spcBef>
        <a:spcAft>
          <a:spcPct val="0"/>
        </a:spcAft>
        <a:defRPr sz="4400">
          <a:solidFill>
            <a:srgbClr val="404040"/>
          </a:solidFill>
          <a:latin typeface="Georgia" charset="0"/>
          <a:ea typeface="ヒラギノ角ゴ Pro W3" charset="-128"/>
          <a:cs typeface="ヒラギノ角ゴ Pro W3" charset="-128"/>
        </a:defRPr>
      </a:lvl4pPr>
      <a:lvl5pPr algn="ctr" defTabSz="457200" rtl="0" fontAlgn="base">
        <a:spcBef>
          <a:spcPct val="0"/>
        </a:spcBef>
        <a:spcAft>
          <a:spcPct val="0"/>
        </a:spcAft>
        <a:defRPr sz="4400">
          <a:solidFill>
            <a:srgbClr val="404040"/>
          </a:solidFill>
          <a:latin typeface="Georgia" charset="0"/>
          <a:ea typeface="ヒラギノ角ゴ Pro W3" charset="-128"/>
          <a:cs typeface="ヒラギノ角ゴ Pro W3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rgbClr val="404040"/>
          </a:solidFill>
          <a:latin typeface="Georgia" charset="0"/>
          <a:ea typeface="ヒラギノ角ゴ Pro W3" charset="-128"/>
          <a:cs typeface="ヒラギノ角ゴ Pro W3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rgbClr val="404040"/>
          </a:solidFill>
          <a:latin typeface="Georgia" charset="0"/>
          <a:ea typeface="ヒラギノ角ゴ Pro W3" charset="-128"/>
          <a:cs typeface="ヒラギノ角ゴ Pro W3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rgbClr val="404040"/>
          </a:solidFill>
          <a:latin typeface="Georgia" charset="0"/>
          <a:ea typeface="ヒラギノ角ゴ Pro W3" charset="-128"/>
          <a:cs typeface="ヒラギノ角ゴ Pro W3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rgbClr val="404040"/>
          </a:solidFill>
          <a:latin typeface="Georgia" charset="0"/>
          <a:ea typeface="ヒラギノ角ゴ Pro W3" charset="-128"/>
          <a:cs typeface="ヒラギノ角ゴ Pro W3" charset="-128"/>
        </a:defRPr>
      </a:lvl9pPr>
    </p:titleStyle>
    <p:bodyStyle>
      <a:lvl1pPr marL="342900" indent="-3429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rgbClr val="404040"/>
          </a:solidFill>
          <a:latin typeface="+mn-lt"/>
          <a:ea typeface="ヒラギノ角ゴ Pro W3" charset="-128"/>
          <a:cs typeface="ヒラギノ角ゴ Pro W3" charset="-128"/>
        </a:defRPr>
      </a:lvl1pPr>
      <a:lvl2pPr marL="742950" indent="-285750" algn="l" defTabSz="457200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rgbClr val="404040"/>
          </a:solidFill>
          <a:latin typeface="+mn-lt"/>
          <a:ea typeface="ヒラギノ角ゴ Pro W3" charset="-128"/>
          <a:cs typeface="+mn-cs"/>
        </a:defRPr>
      </a:lvl2pPr>
      <a:lvl3pPr marL="11430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rgbClr val="404040"/>
          </a:solidFill>
          <a:latin typeface="+mn-lt"/>
          <a:ea typeface="ヒラギノ角ゴ Pro W3" charset="-128"/>
          <a:cs typeface="+mn-cs"/>
        </a:defRPr>
      </a:lvl3pPr>
      <a:lvl4pPr marL="16002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rgbClr val="404040"/>
          </a:solidFill>
          <a:latin typeface="+mn-lt"/>
          <a:ea typeface="ヒラギノ角ゴ Pro W3" charset="-128"/>
          <a:cs typeface="+mn-cs"/>
        </a:defRPr>
      </a:lvl4pPr>
      <a:lvl5pPr marL="20574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rgbClr val="404040"/>
          </a:solidFill>
          <a:latin typeface="+mn-lt"/>
          <a:ea typeface="ヒラギノ角ゴ Pro W3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 smtClean="0"/>
              <a:t>ROME 11-12 april 2014</a:t>
            </a:r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C0E88-5C08-45F5-BD91-E93F425D2D5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77215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</p:sldLayoutIdLst>
  <p:timing>
    <p:tnLst>
      <p:par>
        <p:cTn id="1" dur="indefinite" restart="never" nodeType="tmRoot"/>
      </p:par>
    </p:tnLst>
  </p:timing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valerio.riva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/>
          <p:cNvSpPr txBox="1"/>
          <p:nvPr/>
        </p:nvSpPr>
        <p:spPr>
          <a:xfrm>
            <a:off x="1295400" y="2743200"/>
            <a:ext cx="69342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 smtClean="0"/>
              <a:t>Introduction to HTML5 game development (with Phaser)</a:t>
            </a:r>
          </a:p>
        </p:txBody>
      </p:sp>
      <p:sp>
        <p:nvSpPr>
          <p:cNvPr id="4" name="CasellaDiTesto 3"/>
          <p:cNvSpPr txBox="1"/>
          <p:nvPr/>
        </p:nvSpPr>
        <p:spPr>
          <a:xfrm>
            <a:off x="1295400" y="3962400"/>
            <a:ext cx="69342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b="1" i="1" dirty="0" smtClean="0">
                <a:latin typeface="Arial"/>
                <a:ea typeface="+mn-ea"/>
                <a:cs typeface="Arial"/>
                <a:hlinkClick r:id="rId2"/>
              </a:rPr>
              <a:t>valerio.riva@gmail.com</a:t>
            </a:r>
            <a:r>
              <a:rPr lang="it-IT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rPr>
              <a:t> – Interactive Project </a:t>
            </a:r>
            <a:r>
              <a:rPr lang="it-IT" b="1" i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rPr>
              <a:t>srl</a:t>
            </a:r>
            <a:endParaRPr lang="it-IT" b="1" i="1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5" name="CasellaDiTesto 4"/>
          <p:cNvSpPr txBox="1"/>
          <p:nvPr/>
        </p:nvSpPr>
        <p:spPr>
          <a:xfrm>
            <a:off x="1295400" y="1625600"/>
            <a:ext cx="6934200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sz="3200" b="1" i="1" dirty="0" smtClean="0">
                <a:solidFill>
                  <a:srgbClr val="FF6600"/>
                </a:solidFill>
                <a:latin typeface="Arial"/>
                <a:ea typeface="+mn-ea"/>
                <a:cs typeface="Arial"/>
              </a:rPr>
              <a:t>Valerio «Lotti» Riva</a:t>
            </a:r>
            <a:endParaRPr lang="it-IT" sz="3200" b="1" i="1" dirty="0">
              <a:solidFill>
                <a:srgbClr val="FF6600"/>
              </a:solidFill>
              <a:latin typeface="Arial"/>
              <a:ea typeface="+mn-ea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d</a:t>
            </a:r>
            <a:r>
              <a:rPr lang="en-US" sz="4000" dirty="0" smtClean="0"/>
              <a:t>o { </a:t>
            </a:r>
            <a:r>
              <a:rPr lang="en-US" sz="4000" i="1" dirty="0" smtClean="0"/>
              <a:t>game</a:t>
            </a:r>
            <a:r>
              <a:rPr lang="en-US" sz="4000" dirty="0" smtClean="0"/>
              <a:t> } while (true);</a:t>
            </a:r>
            <a:endParaRPr lang="en-US" sz="4000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539552" y="115094"/>
            <a:ext cx="3233886" cy="365125"/>
          </a:xfrm>
        </p:spPr>
        <p:txBody>
          <a:bodyPr/>
          <a:lstStyle/>
          <a:p>
            <a:r>
              <a:rPr lang="it-IT" b="1" i="1" dirty="0" smtClean="0">
                <a:solidFill>
                  <a:schemeClr val="bg1"/>
                </a:solidFill>
              </a:rPr>
              <a:t>ROME  11-12 </a:t>
            </a:r>
            <a:r>
              <a:rPr lang="it-IT" b="1" i="1" dirty="0" err="1" smtClean="0">
                <a:solidFill>
                  <a:schemeClr val="bg1"/>
                </a:solidFill>
              </a:rPr>
              <a:t>april</a:t>
            </a:r>
            <a:r>
              <a:rPr lang="it-IT" b="1" i="1" dirty="0" smtClean="0">
                <a:solidFill>
                  <a:schemeClr val="bg1"/>
                </a:solidFill>
              </a:rPr>
              <a:t> 2014 – Valerio Riva</a:t>
            </a:r>
            <a:endParaRPr lang="it-IT" b="1" i="1" dirty="0">
              <a:solidFill>
                <a:schemeClr val="bg1"/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 smtClean="0"/>
              <a:t>gameLoop.js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82261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Hello Phaser!</a:t>
            </a:r>
            <a:endParaRPr lang="en-US" sz="40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helloPhaser.html</a:t>
            </a: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539552" y="115094"/>
            <a:ext cx="3233886" cy="365125"/>
          </a:xfrm>
        </p:spPr>
        <p:txBody>
          <a:bodyPr/>
          <a:lstStyle/>
          <a:p>
            <a:r>
              <a:rPr lang="it-IT" b="1" i="1" dirty="0" smtClean="0">
                <a:solidFill>
                  <a:schemeClr val="bg1"/>
                </a:solidFill>
              </a:rPr>
              <a:t>ROME  11-12 </a:t>
            </a:r>
            <a:r>
              <a:rPr lang="it-IT" b="1" i="1" dirty="0" err="1" smtClean="0">
                <a:solidFill>
                  <a:schemeClr val="bg1"/>
                </a:solidFill>
              </a:rPr>
              <a:t>april</a:t>
            </a:r>
            <a:r>
              <a:rPr lang="it-IT" b="1" i="1" dirty="0" smtClean="0">
                <a:solidFill>
                  <a:schemeClr val="bg1"/>
                </a:solidFill>
              </a:rPr>
              <a:t> 2014 – Valerio Riva</a:t>
            </a:r>
            <a:endParaRPr lang="it-IT" b="1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4233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Sprite</a:t>
            </a:r>
            <a:endParaRPr lang="en-US" sz="40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“</a:t>
            </a:r>
            <a:r>
              <a:rPr lang="en-US" dirty="0"/>
              <a:t>In computer graphics, a </a:t>
            </a:r>
            <a:r>
              <a:rPr lang="en-US" b="1" dirty="0"/>
              <a:t>sprite</a:t>
            </a:r>
            <a:r>
              <a:rPr lang="en-US" dirty="0"/>
              <a:t> </a:t>
            </a:r>
            <a:r>
              <a:rPr lang="en-US" dirty="0" smtClean="0"/>
              <a:t>is </a:t>
            </a:r>
            <a:r>
              <a:rPr lang="en-US" dirty="0"/>
              <a:t>a two-dimensional image or animation that is integrated into a larger scene</a:t>
            </a:r>
            <a:r>
              <a:rPr lang="en-US" dirty="0" smtClean="0"/>
              <a:t>.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“</a:t>
            </a:r>
            <a:r>
              <a:rPr lang="en-US" dirty="0" smtClean="0"/>
              <a:t>Lives” inside game world, with </a:t>
            </a:r>
            <a:br>
              <a:rPr lang="en-US" dirty="0" smtClean="0"/>
            </a:br>
            <a:r>
              <a:rPr lang="en-US" dirty="0" smtClean="0"/>
              <a:t>its set of coordinates and </a:t>
            </a:r>
            <a:r>
              <a:rPr lang="en-US" dirty="0" smtClean="0"/>
              <a:t>sizes</a:t>
            </a:r>
            <a:endParaRPr lang="en-US" dirty="0" smtClean="0"/>
          </a:p>
          <a:p>
            <a:r>
              <a:rPr lang="en-US" dirty="0"/>
              <a:t>C</a:t>
            </a:r>
            <a:r>
              <a:rPr lang="en-US" dirty="0" smtClean="0"/>
              <a:t>an be animated with</a:t>
            </a:r>
            <a:br>
              <a:rPr lang="en-US" dirty="0" smtClean="0"/>
            </a:br>
            <a:r>
              <a:rPr lang="it-IT" dirty="0" err="1" smtClean="0"/>
              <a:t>sequential</a:t>
            </a:r>
            <a:r>
              <a:rPr lang="it-IT" dirty="0" smtClean="0"/>
              <a:t> </a:t>
            </a:r>
            <a:r>
              <a:rPr lang="it-IT" dirty="0" err="1" smtClean="0"/>
              <a:t>drawings</a:t>
            </a:r>
            <a:endParaRPr lang="it-IT" dirty="0" smtClean="0"/>
          </a:p>
          <a:p>
            <a:r>
              <a:rPr lang="it-IT" dirty="0" err="1" smtClean="0"/>
              <a:t>Main</a:t>
            </a:r>
            <a:r>
              <a:rPr lang="it-IT" dirty="0" smtClean="0"/>
              <a:t> </a:t>
            </a:r>
            <a:r>
              <a:rPr lang="it-IT" dirty="0" err="1" smtClean="0"/>
              <a:t>actor</a:t>
            </a:r>
            <a:r>
              <a:rPr lang="it-IT" dirty="0" smtClean="0"/>
              <a:t> of a 2D game</a:t>
            </a:r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539552" y="115094"/>
            <a:ext cx="3233886" cy="365125"/>
          </a:xfrm>
        </p:spPr>
        <p:txBody>
          <a:bodyPr/>
          <a:lstStyle/>
          <a:p>
            <a:r>
              <a:rPr lang="it-IT" b="1" i="1" dirty="0" smtClean="0">
                <a:solidFill>
                  <a:schemeClr val="bg1"/>
                </a:solidFill>
              </a:rPr>
              <a:t>ROME  11-12 </a:t>
            </a:r>
            <a:r>
              <a:rPr lang="it-IT" b="1" i="1" dirty="0" err="1" smtClean="0">
                <a:solidFill>
                  <a:schemeClr val="bg1"/>
                </a:solidFill>
              </a:rPr>
              <a:t>april</a:t>
            </a:r>
            <a:r>
              <a:rPr lang="it-IT" b="1" i="1" dirty="0" smtClean="0">
                <a:solidFill>
                  <a:schemeClr val="bg1"/>
                </a:solidFill>
              </a:rPr>
              <a:t> 2014 – Valerio Riva</a:t>
            </a:r>
            <a:endParaRPr lang="it-IT" b="1" i="1" dirty="0">
              <a:solidFill>
                <a:schemeClr val="bg1"/>
              </a:solidFill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9815" y="3848099"/>
            <a:ext cx="2791222" cy="3394729"/>
          </a:xfrm>
          <a:prstGeom prst="rect">
            <a:avLst/>
          </a:prstGeom>
        </p:spPr>
      </p:pic>
      <p:pic>
        <p:nvPicPr>
          <p:cNvPr id="10" name="Immagin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2636537"/>
            <a:ext cx="1201499" cy="1211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064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30239" y="1628800"/>
            <a:ext cx="3221682" cy="4848895"/>
          </a:xfrm>
        </p:spPr>
        <p:txBody>
          <a:bodyPr>
            <a:normAutofit/>
          </a:bodyPr>
          <a:lstStyle/>
          <a:p>
            <a:r>
              <a:rPr lang="it-IT" dirty="0" smtClean="0"/>
              <a:t>Be </a:t>
            </a:r>
            <a:r>
              <a:rPr lang="it-IT" dirty="0" err="1" smtClean="0"/>
              <a:t>created</a:t>
            </a:r>
            <a:endParaRPr lang="it-IT" dirty="0" smtClean="0"/>
          </a:p>
          <a:p>
            <a:r>
              <a:rPr lang="it-IT" dirty="0" smtClean="0"/>
              <a:t>Scale</a:t>
            </a:r>
          </a:p>
          <a:p>
            <a:r>
              <a:rPr lang="it-IT" dirty="0" smtClean="0"/>
              <a:t>Rotate</a:t>
            </a:r>
          </a:p>
          <a:p>
            <a:r>
              <a:rPr lang="it-IT" dirty="0" err="1" smtClean="0"/>
              <a:t>Moves</a:t>
            </a:r>
            <a:endParaRPr lang="it-IT" dirty="0" smtClean="0"/>
          </a:p>
          <a:p>
            <a:r>
              <a:rPr lang="en-US" dirty="0" smtClean="0"/>
              <a:t>Animate</a:t>
            </a:r>
          </a:p>
          <a:p>
            <a:r>
              <a:rPr lang="it-IT" dirty="0" err="1" smtClean="0"/>
              <a:t>Have</a:t>
            </a:r>
            <a:r>
              <a:rPr lang="it-IT" dirty="0" smtClean="0"/>
              <a:t> </a:t>
            </a:r>
            <a:r>
              <a:rPr lang="it-IT" dirty="0" err="1" smtClean="0"/>
              <a:t>physic</a:t>
            </a:r>
            <a:r>
              <a:rPr lang="it-IT" dirty="0" smtClean="0"/>
              <a:t> body for </a:t>
            </a:r>
            <a:r>
              <a:rPr lang="it-IT" dirty="0" err="1" smtClean="0"/>
              <a:t>collisions</a:t>
            </a:r>
            <a:endParaRPr lang="it-IT" dirty="0" smtClean="0"/>
          </a:p>
          <a:p>
            <a:r>
              <a:rPr lang="it-IT" dirty="0" smtClean="0"/>
              <a:t>and </a:t>
            </a:r>
            <a:r>
              <a:rPr lang="it-IT" dirty="0" err="1" smtClean="0"/>
              <a:t>much</a:t>
            </a:r>
            <a:r>
              <a:rPr lang="it-IT" dirty="0" smtClean="0"/>
              <a:t> more!</a:t>
            </a:r>
            <a:endParaRPr lang="it-IT" dirty="0"/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3851921" y="1628800"/>
            <a:ext cx="4665017" cy="484889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it-IT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it-IT" sz="1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ar</a:t>
            </a:r>
            <a:r>
              <a:rPr lang="it-IT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s = </a:t>
            </a:r>
            <a:r>
              <a:rPr lang="it-IT" sz="1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game.add.sprite</a:t>
            </a:r>
            <a:r>
              <a:rPr lang="it-IT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it-IT" sz="1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x,y</a:t>
            </a:r>
            <a:r>
              <a:rPr lang="it-IT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,…);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it-IT" sz="1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s.scale.setTo</a:t>
            </a:r>
            <a:r>
              <a:rPr lang="it-IT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(0.75,0.75);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it-IT" sz="1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s.angle</a:t>
            </a:r>
            <a:r>
              <a:rPr lang="it-IT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=180 / </a:t>
            </a:r>
            <a:r>
              <a:rPr lang="it-IT" sz="1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s.rotation</a:t>
            </a:r>
            <a:r>
              <a:rPr lang="it-IT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=3.141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it-IT" sz="1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s.x</a:t>
            </a:r>
            <a:r>
              <a:rPr lang="it-IT" sz="19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+= 10; </a:t>
            </a:r>
            <a:r>
              <a:rPr lang="it-IT" sz="1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s.y</a:t>
            </a:r>
            <a:r>
              <a:rPr lang="it-IT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-= 10;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it-IT" sz="1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s.animations.play</a:t>
            </a:r>
            <a:r>
              <a:rPr lang="it-IT" sz="1900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it-IT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walk</a:t>
            </a:r>
            <a:r>
              <a:rPr lang="it-IT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",</a:t>
            </a:r>
            <a:r>
              <a:rPr lang="it-IT" sz="1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fps</a:t>
            </a:r>
            <a:r>
              <a:rPr lang="it-IT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it-IT" sz="1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game.physics.arcade.enable</a:t>
            </a:r>
            <a:r>
              <a:rPr lang="it-IT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(s);</a:t>
            </a:r>
          </a:p>
        </p:txBody>
      </p:sp>
      <p:sp>
        <p:nvSpPr>
          <p:cNvPr id="8" name="Segnaposto data 3"/>
          <p:cNvSpPr txBox="1">
            <a:spLocks/>
          </p:cNvSpPr>
          <p:nvPr/>
        </p:nvSpPr>
        <p:spPr>
          <a:xfrm>
            <a:off x="539552" y="115094"/>
            <a:ext cx="32338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ヒラギノ角ゴ Pro W3" charset="-128"/>
                <a:cs typeface="ヒラギノ角ゴ Pro W3" charset="-128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ヒラギノ角ゴ Pro W3" charset="-128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ヒラギノ角ゴ Pro W3" charset="-128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ヒラギノ角ゴ Pro W3" charset="-128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ヒラギノ角ゴ Pro W3" charset="-128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ヒラギノ角ゴ Pro W3" charset="-128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ヒラギノ角ゴ Pro W3" charset="-128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ヒラギノ角ゴ Pro W3" charset="-128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ヒラギノ角ゴ Pro W3" charset="-128"/>
              </a:defRPr>
            </a:lvl9pPr>
          </a:lstStyle>
          <a:p>
            <a:r>
              <a:rPr lang="it-IT" b="1" i="1" smtClean="0">
                <a:solidFill>
                  <a:schemeClr val="bg1"/>
                </a:solidFill>
              </a:rPr>
              <a:t>ROME  11-12 april 2014 – Valerio Riva</a:t>
            </a:r>
            <a:endParaRPr lang="it-IT" b="1" i="1" dirty="0">
              <a:solidFill>
                <a:schemeClr val="bg1"/>
              </a:solidFill>
            </a:endParaRPr>
          </a:p>
        </p:txBody>
      </p:sp>
      <p:sp>
        <p:nvSpPr>
          <p:cNvPr id="9" name="Titolo 1"/>
          <p:cNvSpPr txBox="1">
            <a:spLocks/>
          </p:cNvSpPr>
          <p:nvPr/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en-US" sz="4000" dirty="0"/>
              <a:t>What sprites can do</a:t>
            </a:r>
          </a:p>
        </p:txBody>
      </p:sp>
    </p:spTree>
    <p:extLst>
      <p:ext uri="{BB962C8B-B14F-4D97-AF65-F5344CB8AC3E}">
        <p14:creationId xmlns:p14="http://schemas.microsoft.com/office/powerpoint/2010/main" val="38610641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What sprites can do</a:t>
            </a:r>
            <a:endParaRPr lang="en-US" sz="40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 smtClean="0"/>
              <a:t>mummy.js</a:t>
            </a:r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539552" y="115094"/>
            <a:ext cx="3233886" cy="365125"/>
          </a:xfrm>
        </p:spPr>
        <p:txBody>
          <a:bodyPr/>
          <a:lstStyle/>
          <a:p>
            <a:r>
              <a:rPr lang="it-IT" b="1" i="1" dirty="0" smtClean="0">
                <a:solidFill>
                  <a:schemeClr val="bg1"/>
                </a:solidFill>
              </a:rPr>
              <a:t>ROME  11-12 </a:t>
            </a:r>
            <a:r>
              <a:rPr lang="it-IT" b="1" i="1" dirty="0" err="1" smtClean="0">
                <a:solidFill>
                  <a:schemeClr val="bg1"/>
                </a:solidFill>
              </a:rPr>
              <a:t>april</a:t>
            </a:r>
            <a:r>
              <a:rPr lang="it-IT" b="1" i="1" dirty="0" smtClean="0">
                <a:solidFill>
                  <a:schemeClr val="bg1"/>
                </a:solidFill>
              </a:rPr>
              <a:t> 2014 – Valerio Riva</a:t>
            </a:r>
            <a:endParaRPr lang="it-IT" b="1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7040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Group of sprites</a:t>
            </a:r>
            <a:endParaRPr lang="en-US" sz="40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Use it as z-ordered layer</a:t>
            </a:r>
          </a:p>
          <a:p>
            <a:r>
              <a:rPr lang="en-US" dirty="0" smtClean="0"/>
              <a:t>Use it for </a:t>
            </a:r>
            <a:r>
              <a:rPr lang="it-IT" dirty="0"/>
              <a:t>fast </a:t>
            </a:r>
            <a:r>
              <a:rPr lang="it-IT" dirty="0" err="1"/>
              <a:t>pooling</a:t>
            </a:r>
            <a:r>
              <a:rPr lang="it-IT" dirty="0"/>
              <a:t> and </a:t>
            </a:r>
            <a:r>
              <a:rPr lang="it-IT" dirty="0" err="1"/>
              <a:t>object</a:t>
            </a:r>
            <a:r>
              <a:rPr lang="it-IT" dirty="0"/>
              <a:t> </a:t>
            </a:r>
            <a:r>
              <a:rPr lang="it-IT" dirty="0" err="1" smtClean="0"/>
              <a:t>recycling</a:t>
            </a:r>
            <a:r>
              <a:rPr lang="it-IT" dirty="0" smtClean="0"/>
              <a:t> </a:t>
            </a:r>
            <a:r>
              <a:rPr lang="it-IT" dirty="0" err="1" smtClean="0"/>
              <a:t>too</a:t>
            </a:r>
            <a:endParaRPr lang="it-IT" dirty="0" smtClean="0"/>
          </a:p>
          <a:p>
            <a:r>
              <a:rPr lang="it-IT" dirty="0" smtClean="0"/>
              <a:t>Can </a:t>
            </a:r>
            <a:r>
              <a:rPr lang="it-IT" dirty="0" err="1" smtClean="0"/>
              <a:t>apply</a:t>
            </a:r>
            <a:r>
              <a:rPr lang="it-IT" dirty="0" smtClean="0"/>
              <a:t> </a:t>
            </a:r>
            <a:r>
              <a:rPr lang="it-IT" dirty="0" err="1" smtClean="0"/>
              <a:t>transformation</a:t>
            </a:r>
            <a:r>
              <a:rPr lang="it-IT" dirty="0" smtClean="0"/>
              <a:t> to </a:t>
            </a:r>
            <a:r>
              <a:rPr lang="it-IT" dirty="0" err="1" smtClean="0"/>
              <a:t>every</a:t>
            </a:r>
            <a:r>
              <a:rPr lang="it-IT" dirty="0" smtClean="0"/>
              <a:t> </a:t>
            </a:r>
            <a:r>
              <a:rPr lang="it-IT" dirty="0" err="1" smtClean="0"/>
              <a:t>sprite</a:t>
            </a:r>
            <a:endParaRPr lang="it-IT" dirty="0" smtClean="0"/>
          </a:p>
          <a:p>
            <a:r>
              <a:rPr lang="it-IT" dirty="0" smtClean="0"/>
              <a:t>Can call </a:t>
            </a:r>
            <a:r>
              <a:rPr lang="it-IT" dirty="0" err="1" smtClean="0"/>
              <a:t>methods</a:t>
            </a:r>
            <a:r>
              <a:rPr lang="it-IT" dirty="0" smtClean="0"/>
              <a:t> on </a:t>
            </a:r>
            <a:r>
              <a:rPr lang="it-IT" dirty="0" err="1" smtClean="0"/>
              <a:t>every</a:t>
            </a:r>
            <a:r>
              <a:rPr lang="it-IT" dirty="0" smtClean="0"/>
              <a:t> </a:t>
            </a:r>
            <a:r>
              <a:rPr lang="it-IT" dirty="0" err="1" smtClean="0"/>
              <a:t>sprite</a:t>
            </a:r>
            <a:endParaRPr lang="it-IT" dirty="0" smtClean="0"/>
          </a:p>
          <a:p>
            <a:pPr marL="0" indent="0">
              <a:buNone/>
            </a:pP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group =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game.add.group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ar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sprite =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g.create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(x, y,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image');</a:t>
            </a:r>
          </a:p>
          <a:p>
            <a:pPr marL="0" indent="0">
              <a:buNone/>
            </a:pP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group.x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+= 100;</a:t>
            </a:r>
          </a:p>
          <a:p>
            <a:pPr marL="0" indent="0">
              <a:buNone/>
            </a:pP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group.callAll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kill');</a:t>
            </a:r>
          </a:p>
          <a:p>
            <a:pPr marL="0" indent="0">
              <a:buNone/>
            </a:pP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deadSprite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g.getFirstExists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(false);</a:t>
            </a:r>
          </a:p>
          <a:p>
            <a:pPr marL="0" indent="0">
              <a:buNone/>
            </a:pP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deadSprite.revive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 //not a zombie!</a:t>
            </a:r>
            <a:endParaRPr 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539552" y="115094"/>
            <a:ext cx="3233886" cy="365125"/>
          </a:xfrm>
        </p:spPr>
        <p:txBody>
          <a:bodyPr/>
          <a:lstStyle/>
          <a:p>
            <a:r>
              <a:rPr lang="it-IT" b="1" i="1" dirty="0" smtClean="0">
                <a:solidFill>
                  <a:schemeClr val="bg1"/>
                </a:solidFill>
              </a:rPr>
              <a:t>ROME  11-12 </a:t>
            </a:r>
            <a:r>
              <a:rPr lang="it-IT" b="1" i="1" dirty="0" err="1" smtClean="0">
                <a:solidFill>
                  <a:schemeClr val="bg1"/>
                </a:solidFill>
              </a:rPr>
              <a:t>april</a:t>
            </a:r>
            <a:r>
              <a:rPr lang="it-IT" b="1" i="1" dirty="0" smtClean="0">
                <a:solidFill>
                  <a:schemeClr val="bg1"/>
                </a:solidFill>
              </a:rPr>
              <a:t> 2014 – Valerio Riva</a:t>
            </a:r>
            <a:endParaRPr lang="it-IT" b="1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3946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Who am I?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 developer @ past life</a:t>
            </a:r>
          </a:p>
          <a:p>
            <a:r>
              <a:rPr lang="en-US" dirty="0" smtClean="0"/>
              <a:t>Game developer @ Interactive Project </a:t>
            </a:r>
            <a:r>
              <a:rPr lang="en-US" dirty="0" err="1" smtClean="0"/>
              <a:t>srl</a:t>
            </a:r>
            <a:endParaRPr lang="en-US" dirty="0" smtClean="0"/>
          </a:p>
          <a:p>
            <a:pPr lvl="1"/>
            <a:r>
              <a:rPr lang="en-US" dirty="0" err="1" smtClean="0"/>
              <a:t>MyGPTeam</a:t>
            </a:r>
            <a:r>
              <a:rPr lang="en-US" dirty="0" smtClean="0"/>
              <a:t> Turbo</a:t>
            </a:r>
          </a:p>
          <a:p>
            <a:pPr lvl="1"/>
            <a:r>
              <a:rPr lang="en-US" dirty="0" err="1" smtClean="0"/>
              <a:t>OverVolt</a:t>
            </a:r>
            <a:endParaRPr lang="en-US" dirty="0" smtClean="0"/>
          </a:p>
          <a:p>
            <a:r>
              <a:rPr lang="en-US" dirty="0" smtClean="0"/>
              <a:t>Unity3D </a:t>
            </a:r>
            <a:r>
              <a:rPr lang="en-US" dirty="0" smtClean="0"/>
              <a:t>lover / </a:t>
            </a:r>
            <a:r>
              <a:rPr lang="en-US" dirty="0" smtClean="0"/>
              <a:t>hater</a:t>
            </a:r>
          </a:p>
          <a:p>
            <a:r>
              <a:rPr lang="en-US" dirty="0"/>
              <a:t>VCS </a:t>
            </a:r>
            <a:r>
              <a:rPr lang="en-US" dirty="0" smtClean="0"/>
              <a:t>enthusiast</a:t>
            </a:r>
            <a:endParaRPr lang="en-US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539552" y="115094"/>
            <a:ext cx="3233886" cy="365125"/>
          </a:xfrm>
        </p:spPr>
        <p:txBody>
          <a:bodyPr/>
          <a:lstStyle/>
          <a:p>
            <a:r>
              <a:rPr lang="it-IT" b="1" i="1" dirty="0" smtClean="0">
                <a:solidFill>
                  <a:schemeClr val="bg1"/>
                </a:solidFill>
              </a:rPr>
              <a:t>ROME  11-12 </a:t>
            </a:r>
            <a:r>
              <a:rPr lang="it-IT" b="1" i="1" dirty="0" err="1" smtClean="0">
                <a:solidFill>
                  <a:schemeClr val="bg1"/>
                </a:solidFill>
              </a:rPr>
              <a:t>april</a:t>
            </a:r>
            <a:r>
              <a:rPr lang="it-IT" b="1" i="1" dirty="0" smtClean="0">
                <a:solidFill>
                  <a:schemeClr val="bg1"/>
                </a:solidFill>
              </a:rPr>
              <a:t> 2014 – Valerio Riva</a:t>
            </a:r>
            <a:endParaRPr lang="it-IT" b="1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5662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Intro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Core game development concepts</a:t>
            </a:r>
          </a:p>
          <a:p>
            <a:r>
              <a:rPr lang="en-US" dirty="0" smtClean="0"/>
              <a:t>Phaser: Desktop and Mobile HTML5 game framework </a:t>
            </a:r>
          </a:p>
          <a:p>
            <a:r>
              <a:rPr lang="en-US" dirty="0" smtClean="0"/>
              <a:t>Few useful tools</a:t>
            </a:r>
          </a:p>
          <a:p>
            <a:r>
              <a:rPr lang="en-US" dirty="0" smtClean="0"/>
              <a:t>Deployment</a:t>
            </a:r>
            <a:endParaRPr lang="en-US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539552" y="115094"/>
            <a:ext cx="3233886" cy="365125"/>
          </a:xfrm>
        </p:spPr>
        <p:txBody>
          <a:bodyPr/>
          <a:lstStyle/>
          <a:p>
            <a:r>
              <a:rPr lang="it-IT" b="1" i="1" dirty="0" smtClean="0">
                <a:solidFill>
                  <a:schemeClr val="bg1"/>
                </a:solidFill>
              </a:rPr>
              <a:t>ROME  11-12 </a:t>
            </a:r>
            <a:r>
              <a:rPr lang="it-IT" b="1" i="1" dirty="0" err="1" smtClean="0">
                <a:solidFill>
                  <a:schemeClr val="bg1"/>
                </a:solidFill>
              </a:rPr>
              <a:t>april</a:t>
            </a:r>
            <a:r>
              <a:rPr lang="it-IT" b="1" i="1" dirty="0" smtClean="0">
                <a:solidFill>
                  <a:schemeClr val="bg1"/>
                </a:solidFill>
              </a:rPr>
              <a:t> 2014 – Valerio Riva</a:t>
            </a:r>
            <a:endParaRPr lang="it-IT" b="1" i="1" dirty="0">
              <a:solidFill>
                <a:schemeClr val="bg1"/>
              </a:solidFill>
            </a:endParaRPr>
          </a:p>
        </p:txBody>
      </p:sp>
      <p:grpSp>
        <p:nvGrpSpPr>
          <p:cNvPr id="5" name="Gruppo 4"/>
          <p:cNvGrpSpPr/>
          <p:nvPr/>
        </p:nvGrpSpPr>
        <p:grpSpPr>
          <a:xfrm>
            <a:off x="3923928" y="4078858"/>
            <a:ext cx="4462545" cy="2124869"/>
            <a:chOff x="299955" y="4581128"/>
            <a:chExt cx="4462545" cy="2124869"/>
          </a:xfrm>
        </p:grpSpPr>
        <p:pic>
          <p:nvPicPr>
            <p:cNvPr id="6" name="Immagin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10235" y="4581128"/>
              <a:ext cx="2452265" cy="2124869"/>
            </a:xfrm>
            <a:prstGeom prst="rect">
              <a:avLst/>
            </a:prstGeom>
          </p:spPr>
        </p:pic>
        <p:pic>
          <p:nvPicPr>
            <p:cNvPr id="7" name="Immagin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9955" y="4581128"/>
              <a:ext cx="1990889" cy="199088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25603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HTML5 is the new Flash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</a:t>
            </a:r>
            <a:r>
              <a:rPr lang="en-US" dirty="0" smtClean="0"/>
              <a:t>plugin needed!</a:t>
            </a:r>
          </a:p>
          <a:p>
            <a:r>
              <a:rPr lang="en-US" dirty="0" smtClean="0"/>
              <a:t>Overload of </a:t>
            </a:r>
            <a:r>
              <a:rPr lang="en-US" dirty="0"/>
              <a:t>game engine http://html5gameengine.com/</a:t>
            </a:r>
            <a:endParaRPr lang="en-US" dirty="0" smtClean="0"/>
          </a:p>
          <a:p>
            <a:r>
              <a:rPr lang="en-US" dirty="0" smtClean="0"/>
              <a:t>Available on all mobile </a:t>
            </a:r>
          </a:p>
          <a:p>
            <a:r>
              <a:rPr lang="en-US" dirty="0" smtClean="0"/>
              <a:t>Low performances on almost every mobile (</a:t>
            </a:r>
            <a:r>
              <a:rPr lang="en-US" dirty="0" smtClean="0"/>
              <a:t>especially </a:t>
            </a:r>
            <a:r>
              <a:rPr lang="en-US" dirty="0" smtClean="0"/>
              <a:t>on Android)</a:t>
            </a:r>
          </a:p>
          <a:p>
            <a:r>
              <a:rPr lang="en-US" dirty="0" smtClean="0"/>
              <a:t>Flash game frameworks ported to HTML5 (</a:t>
            </a:r>
            <a:r>
              <a:rPr lang="en-US" dirty="0" err="1" smtClean="0"/>
              <a:t>Flixel</a:t>
            </a:r>
            <a:r>
              <a:rPr lang="en-US" dirty="0" smtClean="0"/>
              <a:t> -&gt; Phaser!)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539552" y="115094"/>
            <a:ext cx="3233886" cy="365125"/>
          </a:xfrm>
        </p:spPr>
        <p:txBody>
          <a:bodyPr/>
          <a:lstStyle/>
          <a:p>
            <a:r>
              <a:rPr lang="it-IT" b="1" i="1" dirty="0" smtClean="0">
                <a:solidFill>
                  <a:schemeClr val="bg1"/>
                </a:solidFill>
              </a:rPr>
              <a:t>ROME  11-12 </a:t>
            </a:r>
            <a:r>
              <a:rPr lang="it-IT" b="1" i="1" dirty="0" err="1" smtClean="0">
                <a:solidFill>
                  <a:schemeClr val="bg1"/>
                </a:solidFill>
              </a:rPr>
              <a:t>april</a:t>
            </a:r>
            <a:r>
              <a:rPr lang="it-IT" b="1" i="1" dirty="0" smtClean="0">
                <a:solidFill>
                  <a:schemeClr val="bg1"/>
                </a:solidFill>
              </a:rPr>
              <a:t> 2014 – Valerio Riva</a:t>
            </a:r>
            <a:endParaRPr lang="it-IT" b="1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66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 smtClean="0"/>
              <a:t>To develop an HTML5 game you need…</a:t>
            </a:r>
            <a:endParaRPr lang="en-US" sz="36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Your </a:t>
            </a:r>
            <a:r>
              <a:rPr lang="en-US" dirty="0" err="1" smtClean="0"/>
              <a:t>favourite</a:t>
            </a:r>
            <a:r>
              <a:rPr lang="en-US" dirty="0" smtClean="0"/>
              <a:t> OS</a:t>
            </a:r>
          </a:p>
          <a:p>
            <a:r>
              <a:rPr lang="en-US" dirty="0" smtClean="0"/>
              <a:t>Your </a:t>
            </a:r>
            <a:r>
              <a:rPr lang="en-US" dirty="0" err="1" smtClean="0"/>
              <a:t>favourite</a:t>
            </a:r>
            <a:r>
              <a:rPr lang="en-US" dirty="0" smtClean="0"/>
              <a:t> editor</a:t>
            </a:r>
          </a:p>
          <a:p>
            <a:r>
              <a:rPr lang="en-US" dirty="0" smtClean="0"/>
              <a:t>Your </a:t>
            </a:r>
            <a:r>
              <a:rPr lang="en-US" dirty="0" err="1" smtClean="0"/>
              <a:t>favourite</a:t>
            </a:r>
            <a:r>
              <a:rPr lang="en-US" dirty="0" smtClean="0"/>
              <a:t> web server</a:t>
            </a:r>
          </a:p>
          <a:p>
            <a:r>
              <a:rPr lang="en-US" dirty="0" smtClean="0"/>
              <a:t>Almost </a:t>
            </a:r>
            <a:r>
              <a:rPr lang="en-US" dirty="0"/>
              <a:t>compatible with </a:t>
            </a:r>
            <a:r>
              <a:rPr lang="en-US" dirty="0" err="1" smtClean="0"/>
              <a:t>CocoonJS</a:t>
            </a:r>
            <a:endParaRPr lang="en-US" dirty="0" smtClean="0"/>
          </a:p>
          <a:p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Or you can just use </a:t>
            </a:r>
            <a:r>
              <a:rPr lang="en-US" dirty="0"/>
              <a:t>Brackets! http://brackets.io</a:t>
            </a:r>
            <a:r>
              <a:rPr lang="en-US" dirty="0" smtClean="0"/>
              <a:t>/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539552" y="115094"/>
            <a:ext cx="3233886" cy="365125"/>
          </a:xfrm>
        </p:spPr>
        <p:txBody>
          <a:bodyPr/>
          <a:lstStyle/>
          <a:p>
            <a:r>
              <a:rPr lang="it-IT" b="1" i="1" dirty="0" smtClean="0">
                <a:solidFill>
                  <a:schemeClr val="bg1"/>
                </a:solidFill>
              </a:rPr>
              <a:t>ROME  11-12 </a:t>
            </a:r>
            <a:r>
              <a:rPr lang="it-IT" b="1" i="1" dirty="0" err="1" smtClean="0">
                <a:solidFill>
                  <a:schemeClr val="bg1"/>
                </a:solidFill>
              </a:rPr>
              <a:t>april</a:t>
            </a:r>
            <a:r>
              <a:rPr lang="it-IT" b="1" i="1" dirty="0" smtClean="0">
                <a:solidFill>
                  <a:schemeClr val="bg1"/>
                </a:solidFill>
              </a:rPr>
              <a:t> 2014 – Valerio Riva</a:t>
            </a:r>
            <a:endParaRPr lang="it-IT" b="1" i="1" dirty="0">
              <a:solidFill>
                <a:schemeClr val="bg1"/>
              </a:solidFill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3154" y="4866754"/>
            <a:ext cx="1445146" cy="1445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961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Phaser (http://phaser.io</a:t>
            </a:r>
            <a:r>
              <a:rPr lang="en-US" dirty="0" smtClean="0"/>
              <a:t>/)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Easy </a:t>
            </a:r>
            <a:r>
              <a:rPr lang="en-US" dirty="0" smtClean="0"/>
              <a:t>to learn</a:t>
            </a:r>
          </a:p>
          <a:p>
            <a:r>
              <a:rPr lang="en-US" dirty="0" smtClean="0"/>
              <a:t>Mobile </a:t>
            </a:r>
            <a:r>
              <a:rPr lang="en-US" dirty="0"/>
              <a:t>Focused </a:t>
            </a:r>
            <a:r>
              <a:rPr lang="en-US" dirty="0" smtClean="0"/>
              <a:t>with </a:t>
            </a:r>
            <a:r>
              <a:rPr lang="en-US" dirty="0" err="1" smtClean="0"/>
              <a:t>Multitouch</a:t>
            </a:r>
            <a:endParaRPr lang="en-US" dirty="0" smtClean="0"/>
          </a:p>
          <a:p>
            <a:r>
              <a:rPr lang="en-US" dirty="0" err="1" smtClean="0"/>
              <a:t>WebGL</a:t>
            </a:r>
            <a:r>
              <a:rPr lang="en-US" dirty="0" smtClean="0"/>
              <a:t> &amp; Canvas, </a:t>
            </a:r>
            <a:r>
              <a:rPr lang="en-US" dirty="0" err="1" smtClean="0"/>
              <a:t>WebAudio</a:t>
            </a:r>
            <a:r>
              <a:rPr lang="en-US" dirty="0" smtClean="0"/>
              <a:t> &amp; HTML Audio</a:t>
            </a:r>
          </a:p>
          <a:p>
            <a:r>
              <a:rPr lang="en-US" dirty="0" smtClean="0"/>
              <a:t>Supports “standards”</a:t>
            </a:r>
          </a:p>
          <a:p>
            <a:r>
              <a:rPr lang="en-US" dirty="0" smtClean="0"/>
              <a:t>Very </a:t>
            </a:r>
            <a:r>
              <a:rPr lang="en-US" dirty="0"/>
              <a:t>active </a:t>
            </a:r>
            <a:r>
              <a:rPr lang="en-US" dirty="0" smtClean="0"/>
              <a:t>development, vibrant community</a:t>
            </a:r>
          </a:p>
          <a:p>
            <a:r>
              <a:rPr lang="en-US" dirty="0" smtClean="0"/>
              <a:t>Based </a:t>
            </a:r>
            <a:r>
              <a:rPr lang="en-US" dirty="0"/>
              <a:t>on pixi.js </a:t>
            </a:r>
            <a:r>
              <a:rPr lang="en-US" dirty="0" smtClean="0"/>
              <a:t>http</a:t>
            </a:r>
            <a:r>
              <a:rPr lang="en-US" dirty="0"/>
              <a:t>://www.pixijs.com</a:t>
            </a:r>
            <a:r>
              <a:rPr lang="en-US" dirty="0" smtClean="0"/>
              <a:t>/</a:t>
            </a:r>
            <a:endParaRPr lang="en-US" dirty="0"/>
          </a:p>
          <a:p>
            <a:r>
              <a:rPr lang="en-US" dirty="0" smtClean="0"/>
              <a:t>Various physics engine </a:t>
            </a:r>
          </a:p>
          <a:p>
            <a:pPr lvl="1"/>
            <a:r>
              <a:rPr lang="en-US" dirty="0" smtClean="0"/>
              <a:t>“arcade”</a:t>
            </a:r>
          </a:p>
          <a:p>
            <a:pPr lvl="1"/>
            <a:r>
              <a:rPr lang="en-US" dirty="0"/>
              <a:t>p2.js http://schteppe.github.io/p2.js/</a:t>
            </a:r>
            <a:endParaRPr lang="en-US" dirty="0" smtClean="0"/>
          </a:p>
          <a:p>
            <a:pPr lvl="1"/>
            <a:r>
              <a:rPr lang="en-US" dirty="0" smtClean="0"/>
              <a:t>“ninja”</a:t>
            </a:r>
            <a:endParaRPr lang="en-US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539552" y="115094"/>
            <a:ext cx="3233886" cy="365125"/>
          </a:xfrm>
        </p:spPr>
        <p:txBody>
          <a:bodyPr/>
          <a:lstStyle/>
          <a:p>
            <a:r>
              <a:rPr lang="it-IT" b="1" i="1" dirty="0" smtClean="0">
                <a:solidFill>
                  <a:schemeClr val="bg1"/>
                </a:solidFill>
              </a:rPr>
              <a:t>ROME  11-12 </a:t>
            </a:r>
            <a:r>
              <a:rPr lang="it-IT" b="1" i="1" dirty="0" err="1" smtClean="0">
                <a:solidFill>
                  <a:schemeClr val="bg1"/>
                </a:solidFill>
              </a:rPr>
              <a:t>april</a:t>
            </a:r>
            <a:r>
              <a:rPr lang="it-IT" b="1" i="1" dirty="0" smtClean="0">
                <a:solidFill>
                  <a:schemeClr val="bg1"/>
                </a:solidFill>
              </a:rPr>
              <a:t> 2014 – Valerio Riva</a:t>
            </a:r>
            <a:endParaRPr lang="it-IT" b="1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1476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Core Game Development Concepts</a:t>
            </a:r>
            <a:endParaRPr lang="en-US" sz="40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Loops</a:t>
            </a:r>
          </a:p>
          <a:p>
            <a:r>
              <a:rPr lang="en-US" dirty="0" smtClean="0"/>
              <a:t>Sprite</a:t>
            </a:r>
          </a:p>
          <a:p>
            <a:r>
              <a:rPr lang="en-US" dirty="0" err="1"/>
              <a:t>Tilemap</a:t>
            </a:r>
            <a:endParaRPr lang="en-US" dirty="0" smtClean="0"/>
          </a:p>
          <a:p>
            <a:r>
              <a:rPr lang="en-US" smtClean="0"/>
              <a:t>Collision</a:t>
            </a:r>
            <a:endParaRPr lang="en-US" dirty="0" smtClean="0"/>
          </a:p>
          <a:p>
            <a:r>
              <a:rPr lang="en-US" dirty="0" smtClean="0"/>
              <a:t>Tweens</a:t>
            </a:r>
          </a:p>
          <a:p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539552" y="115094"/>
            <a:ext cx="3233886" cy="365125"/>
          </a:xfrm>
        </p:spPr>
        <p:txBody>
          <a:bodyPr/>
          <a:lstStyle/>
          <a:p>
            <a:r>
              <a:rPr lang="it-IT" b="1" i="1" dirty="0" smtClean="0">
                <a:solidFill>
                  <a:schemeClr val="bg1"/>
                </a:solidFill>
              </a:rPr>
              <a:t>ROME  11-12 </a:t>
            </a:r>
            <a:r>
              <a:rPr lang="it-IT" b="1" i="1" dirty="0" err="1" smtClean="0">
                <a:solidFill>
                  <a:schemeClr val="bg1"/>
                </a:solidFill>
              </a:rPr>
              <a:t>april</a:t>
            </a:r>
            <a:r>
              <a:rPr lang="it-IT" b="1" i="1" dirty="0" smtClean="0">
                <a:solidFill>
                  <a:schemeClr val="bg1"/>
                </a:solidFill>
              </a:rPr>
              <a:t> 2014 – Valerio Riva</a:t>
            </a:r>
            <a:endParaRPr lang="it-IT" b="1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4257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d</a:t>
            </a:r>
            <a:r>
              <a:rPr lang="en-US" sz="4000" dirty="0" smtClean="0"/>
              <a:t>o { </a:t>
            </a:r>
            <a:r>
              <a:rPr lang="en-US" sz="4000" i="1" dirty="0" smtClean="0"/>
              <a:t>game</a:t>
            </a:r>
            <a:r>
              <a:rPr lang="en-US" sz="4000" dirty="0" smtClean="0"/>
              <a:t> } while (true);</a:t>
            </a:r>
            <a:endParaRPr lang="en-US" sz="40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Inputs, AI, collisions, rendering … your game is computed here!</a:t>
            </a:r>
          </a:p>
          <a:p>
            <a:r>
              <a:rPr lang="en-US" dirty="0" smtClean="0"/>
              <a:t>update() &amp; render()</a:t>
            </a:r>
          </a:p>
          <a:p>
            <a:r>
              <a:rPr lang="en-US" dirty="0" smtClean="0"/>
              <a:t>Phaser implementation</a:t>
            </a:r>
          </a:p>
          <a:p>
            <a:pPr lvl="1"/>
            <a:r>
              <a:rPr lang="en-US" dirty="0" smtClean="0"/>
              <a:t>render</a:t>
            </a:r>
            <a:r>
              <a:rPr lang="en-US" dirty="0" smtClean="0"/>
              <a:t>() is supplied</a:t>
            </a:r>
          </a:p>
          <a:p>
            <a:pPr lvl="1"/>
            <a:r>
              <a:rPr lang="en-US" dirty="0"/>
              <a:t>g</a:t>
            </a:r>
            <a:r>
              <a:rPr lang="en-US" dirty="0" smtClean="0"/>
              <a:t>ame is a set of </a:t>
            </a:r>
            <a:r>
              <a:rPr lang="en-US" i="1" dirty="0" smtClean="0"/>
              <a:t>states</a:t>
            </a:r>
          </a:p>
          <a:p>
            <a:pPr lvl="1"/>
            <a:endParaRPr lang="en-US" dirty="0" smtClean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539552" y="115094"/>
            <a:ext cx="3233886" cy="365125"/>
          </a:xfrm>
        </p:spPr>
        <p:txBody>
          <a:bodyPr/>
          <a:lstStyle/>
          <a:p>
            <a:r>
              <a:rPr lang="it-IT" b="1" i="1" dirty="0" smtClean="0">
                <a:solidFill>
                  <a:schemeClr val="bg1"/>
                </a:solidFill>
              </a:rPr>
              <a:t>ROME  11-12 </a:t>
            </a:r>
            <a:r>
              <a:rPr lang="it-IT" b="1" i="1" dirty="0" err="1" smtClean="0">
                <a:solidFill>
                  <a:schemeClr val="bg1"/>
                </a:solidFill>
              </a:rPr>
              <a:t>april</a:t>
            </a:r>
            <a:r>
              <a:rPr lang="it-IT" b="1" i="1" dirty="0" smtClean="0">
                <a:solidFill>
                  <a:schemeClr val="bg1"/>
                </a:solidFill>
              </a:rPr>
              <a:t> 2014 – Valerio Riva</a:t>
            </a:r>
            <a:endParaRPr lang="it-IT" b="1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2724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d</a:t>
            </a:r>
            <a:r>
              <a:rPr lang="en-US" sz="4000" dirty="0" smtClean="0"/>
              <a:t>o { </a:t>
            </a:r>
            <a:r>
              <a:rPr lang="en-US" sz="4000" i="1" dirty="0" smtClean="0"/>
              <a:t>game</a:t>
            </a:r>
            <a:r>
              <a:rPr lang="en-US" sz="4000" dirty="0" smtClean="0"/>
              <a:t> } while (true);</a:t>
            </a:r>
            <a:endParaRPr lang="en-US" sz="40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Each state has:</a:t>
            </a:r>
          </a:p>
          <a:p>
            <a:pPr lvl="1"/>
            <a:r>
              <a:rPr lang="en-US" b="1" dirty="0"/>
              <a:t>preload</a:t>
            </a:r>
            <a:r>
              <a:rPr lang="en-US" dirty="0"/>
              <a:t>: preload state initialization</a:t>
            </a:r>
          </a:p>
          <a:p>
            <a:pPr lvl="1"/>
            <a:r>
              <a:rPr lang="en-US" b="1" dirty="0" err="1"/>
              <a:t>loadUpdate</a:t>
            </a:r>
            <a:r>
              <a:rPr lang="en-US" dirty="0"/>
              <a:t>: preload main loop</a:t>
            </a:r>
          </a:p>
          <a:p>
            <a:pPr lvl="1"/>
            <a:r>
              <a:rPr lang="en-US" b="1" dirty="0" err="1"/>
              <a:t>loadRender</a:t>
            </a:r>
            <a:r>
              <a:rPr lang="en-US" dirty="0"/>
              <a:t>: preload post rendering </a:t>
            </a:r>
            <a:r>
              <a:rPr lang="en-US" dirty="0" smtClean="0"/>
              <a:t>call</a:t>
            </a:r>
          </a:p>
          <a:p>
            <a:pPr lvl="1"/>
            <a:r>
              <a:rPr lang="en-US" b="1" dirty="0" smtClean="0"/>
              <a:t>create</a:t>
            </a:r>
            <a:r>
              <a:rPr lang="en-US" dirty="0" smtClean="0"/>
              <a:t>: state initialization</a:t>
            </a:r>
          </a:p>
          <a:p>
            <a:pPr lvl="1"/>
            <a:r>
              <a:rPr lang="en-US" b="1" dirty="0" smtClean="0"/>
              <a:t>update</a:t>
            </a:r>
            <a:r>
              <a:rPr lang="en-US" dirty="0" smtClean="0"/>
              <a:t>: the </a:t>
            </a:r>
            <a:r>
              <a:rPr lang="en-US" i="1" dirty="0" smtClean="0"/>
              <a:t>real</a:t>
            </a:r>
            <a:r>
              <a:rPr lang="en-US" dirty="0" smtClean="0"/>
              <a:t> game loop</a:t>
            </a:r>
          </a:p>
          <a:p>
            <a:pPr lvl="1"/>
            <a:r>
              <a:rPr lang="en-US" b="1" dirty="0" smtClean="0"/>
              <a:t>render</a:t>
            </a:r>
            <a:r>
              <a:rPr lang="en-US" dirty="0" smtClean="0"/>
              <a:t>: called after rendering. Use it for debugging and post-rendering purposes</a:t>
            </a:r>
            <a:endParaRPr lang="en-US" b="1" dirty="0" smtClean="0"/>
          </a:p>
          <a:p>
            <a:pPr lvl="1"/>
            <a:r>
              <a:rPr lang="en-US" b="1" dirty="0" smtClean="0"/>
              <a:t>paused</a:t>
            </a:r>
            <a:r>
              <a:rPr lang="en-US" dirty="0" smtClean="0"/>
              <a:t>: called when game is paused</a:t>
            </a:r>
          </a:p>
          <a:p>
            <a:pPr lvl="1"/>
            <a:r>
              <a:rPr lang="en-US" b="1" dirty="0" smtClean="0"/>
              <a:t>shutdown</a:t>
            </a:r>
            <a:r>
              <a:rPr lang="en-US" dirty="0" smtClean="0"/>
              <a:t>: called when game is leaving the stage</a:t>
            </a:r>
          </a:p>
          <a:p>
            <a:pPr lvl="1"/>
            <a:endParaRPr lang="en-US" dirty="0" smtClean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539552" y="115094"/>
            <a:ext cx="3233886" cy="365125"/>
          </a:xfrm>
        </p:spPr>
        <p:txBody>
          <a:bodyPr/>
          <a:lstStyle/>
          <a:p>
            <a:r>
              <a:rPr lang="it-IT" b="1" i="1" dirty="0" smtClean="0">
                <a:solidFill>
                  <a:schemeClr val="bg1"/>
                </a:solidFill>
              </a:rPr>
              <a:t>ROME  11-12 </a:t>
            </a:r>
            <a:r>
              <a:rPr lang="it-IT" b="1" i="1" dirty="0" err="1" smtClean="0">
                <a:solidFill>
                  <a:schemeClr val="bg1"/>
                </a:solidFill>
              </a:rPr>
              <a:t>april</a:t>
            </a:r>
            <a:r>
              <a:rPr lang="it-IT" b="1" i="1" dirty="0" smtClean="0">
                <a:solidFill>
                  <a:schemeClr val="bg1"/>
                </a:solidFill>
              </a:rPr>
              <a:t> 2014 – Valerio Riva</a:t>
            </a:r>
            <a:endParaRPr lang="it-IT" b="1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2048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ittà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b="1" i="1">
            <a:solidFill>
              <a:schemeClr val="tx1">
                <a:lumMod val="75000"/>
                <a:lumOff val="25000"/>
              </a:schemeClr>
            </a:solidFill>
            <a:latin typeface="Arial"/>
            <a:cs typeface="Arial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Personalizza struttur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1128</TotalTime>
  <Words>558</Words>
  <Application>Microsoft Office PowerPoint</Application>
  <PresentationFormat>Presentazione su schermo (4:3)</PresentationFormat>
  <Paragraphs>112</Paragraphs>
  <Slides>15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15</vt:i4>
      </vt:variant>
    </vt:vector>
  </HeadingPairs>
  <TitlesOfParts>
    <vt:vector size="23" baseType="lpstr">
      <vt:lpstr>Arial</vt:lpstr>
      <vt:lpstr>Calibri</vt:lpstr>
      <vt:lpstr>Calibri Light</vt:lpstr>
      <vt:lpstr>Consolas</vt:lpstr>
      <vt:lpstr>Georgia</vt:lpstr>
      <vt:lpstr>ヒラギノ角ゴ Pro W3</vt:lpstr>
      <vt:lpstr>Tema di Office</vt:lpstr>
      <vt:lpstr>Personalizza struttura</vt:lpstr>
      <vt:lpstr>Presentazione standard di PowerPoint</vt:lpstr>
      <vt:lpstr>Who am I?</vt:lpstr>
      <vt:lpstr>Intro</vt:lpstr>
      <vt:lpstr>HTML5 is the new Flash</vt:lpstr>
      <vt:lpstr>To develop an HTML5 game you need…</vt:lpstr>
      <vt:lpstr>Phaser (http://phaser.io/)</vt:lpstr>
      <vt:lpstr>Core Game Development Concepts</vt:lpstr>
      <vt:lpstr>do { game } while (true);</vt:lpstr>
      <vt:lpstr>do { game } while (true);</vt:lpstr>
      <vt:lpstr>do { game } while (true);</vt:lpstr>
      <vt:lpstr>Hello Phaser!</vt:lpstr>
      <vt:lpstr>Sprite</vt:lpstr>
      <vt:lpstr>Presentazione standard di PowerPoint</vt:lpstr>
      <vt:lpstr>What sprites can do</vt:lpstr>
      <vt:lpstr>Group of sprites</vt:lpstr>
    </vt:vector>
  </TitlesOfParts>
  <Company>FF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iMac 24</dc:creator>
  <cp:lastModifiedBy>Lotti Astrid</cp:lastModifiedBy>
  <cp:revision>60</cp:revision>
  <dcterms:created xsi:type="dcterms:W3CDTF">2014-03-20T13:26:47Z</dcterms:created>
  <dcterms:modified xsi:type="dcterms:W3CDTF">2014-04-04T22:56:59Z</dcterms:modified>
</cp:coreProperties>
</file>