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DG Jory" panose="020B0604020202020204" charset="-78"/>
      <p:regular r:id="rId17"/>
    </p:embeddedFont>
    <p:embeddedFont>
      <p:font typeface="DG Jory Bold" panose="020B0604020202020204" charset="-78"/>
      <p:regular r:id="rId18"/>
    </p:embeddedFont>
    <p:embeddedFont>
      <p:font typeface="Handyman"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16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25-Apr-25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25-Apr-25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25-Apr-25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25-Apr-25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25-Apr-25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25-Apr-25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E7F8"/>
        </a:solidFill>
        <a:effectLst/>
      </p:bgPr>
    </p:bg>
    <p:spTree>
      <p:nvGrpSpPr>
        <p:cNvPr id="1" name=""/>
        <p:cNvGrpSpPr/>
        <p:nvPr/>
      </p:nvGrpSpPr>
      <p:grpSpPr>
        <a:xfrm>
          <a:off x="0" y="0"/>
          <a:ext cx="0" cy="0"/>
          <a:chOff x="0" y="0"/>
          <a:chExt cx="0" cy="0"/>
        </a:xfrm>
      </p:grpSpPr>
      <p:sp>
        <p:nvSpPr>
          <p:cNvPr id="2" name="Freeform 2"/>
          <p:cNvSpPr/>
          <p:nvPr/>
        </p:nvSpPr>
        <p:spPr>
          <a:xfrm rot="-4023110">
            <a:off x="-5700691" y="-6617489"/>
            <a:ext cx="19761410" cy="16399690"/>
          </a:xfrm>
          <a:custGeom>
            <a:avLst/>
            <a:gdLst/>
            <a:ahLst/>
            <a:cxnLst/>
            <a:rect l="l" t="t" r="r" b="b"/>
            <a:pathLst>
              <a:path w="19761410" h="16399690">
                <a:moveTo>
                  <a:pt x="0" y="0"/>
                </a:moveTo>
                <a:lnTo>
                  <a:pt x="19761411" y="0"/>
                </a:lnTo>
                <a:lnTo>
                  <a:pt x="19761411" y="16399690"/>
                </a:lnTo>
                <a:lnTo>
                  <a:pt x="0" y="16399690"/>
                </a:lnTo>
                <a:lnTo>
                  <a:pt x="0" y="0"/>
                </a:lnTo>
                <a:close/>
              </a:path>
            </a:pathLst>
          </a:custGeom>
          <a:blipFill>
            <a:blip r:embed="rId2">
              <a:extLst>
                <a:ext uri="{96DAC541-7B7A-43D3-8B79-37D633B846F1}">
                  <asvg:svgBlip xmlns:asvg="http://schemas.microsoft.com/office/drawing/2016/SVG/main" r:embed="rId3"/>
                </a:ext>
              </a:extLst>
            </a:blip>
            <a:stretch>
              <a:fillRect l="-1463" b="-3811"/>
            </a:stretch>
          </a:blipFill>
        </p:spPr>
      </p:sp>
      <p:sp>
        <p:nvSpPr>
          <p:cNvPr id="3" name="Freeform 3"/>
          <p:cNvSpPr/>
          <p:nvPr/>
        </p:nvSpPr>
        <p:spPr>
          <a:xfrm flipH="1">
            <a:off x="233131" y="1792705"/>
            <a:ext cx="7610038" cy="6337086"/>
          </a:xfrm>
          <a:custGeom>
            <a:avLst/>
            <a:gdLst/>
            <a:ahLst/>
            <a:cxnLst/>
            <a:rect l="l" t="t" r="r" b="b"/>
            <a:pathLst>
              <a:path w="7610038" h="6337086">
                <a:moveTo>
                  <a:pt x="7610038" y="0"/>
                </a:moveTo>
                <a:lnTo>
                  <a:pt x="0" y="0"/>
                </a:lnTo>
                <a:lnTo>
                  <a:pt x="0" y="6337086"/>
                </a:lnTo>
                <a:lnTo>
                  <a:pt x="7610038" y="6337086"/>
                </a:lnTo>
                <a:lnTo>
                  <a:pt x="7610038"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866733" y="264695"/>
            <a:ext cx="1528009" cy="1528009"/>
          </a:xfrm>
          <a:custGeom>
            <a:avLst/>
            <a:gdLst/>
            <a:ahLst/>
            <a:cxnLst/>
            <a:rect l="l" t="t" r="r" b="b"/>
            <a:pathLst>
              <a:path w="1528009" h="1528009">
                <a:moveTo>
                  <a:pt x="0" y="0"/>
                </a:moveTo>
                <a:lnTo>
                  <a:pt x="1528009" y="0"/>
                </a:lnTo>
                <a:lnTo>
                  <a:pt x="1528009" y="1528010"/>
                </a:lnTo>
                <a:lnTo>
                  <a:pt x="0" y="1528010"/>
                </a:lnTo>
                <a:lnTo>
                  <a:pt x="0" y="0"/>
                </a:lnTo>
                <a:close/>
              </a:path>
            </a:pathLst>
          </a:custGeom>
          <a:blipFill>
            <a:blip r:embed="rId6">
              <a:alphaModFix amt="70000"/>
            </a:blip>
            <a:stretch>
              <a:fillRect/>
            </a:stretch>
          </a:blipFill>
        </p:spPr>
      </p:sp>
      <p:sp>
        <p:nvSpPr>
          <p:cNvPr id="5" name="Freeform 5"/>
          <p:cNvSpPr/>
          <p:nvPr/>
        </p:nvSpPr>
        <p:spPr>
          <a:xfrm>
            <a:off x="87591" y="429619"/>
            <a:ext cx="1528009" cy="1528009"/>
          </a:xfrm>
          <a:custGeom>
            <a:avLst/>
            <a:gdLst/>
            <a:ahLst/>
            <a:cxnLst/>
            <a:rect l="l" t="t" r="r" b="b"/>
            <a:pathLst>
              <a:path w="1528009" h="1528009">
                <a:moveTo>
                  <a:pt x="0" y="0"/>
                </a:moveTo>
                <a:lnTo>
                  <a:pt x="1528009" y="0"/>
                </a:lnTo>
                <a:lnTo>
                  <a:pt x="1528009" y="1528009"/>
                </a:lnTo>
                <a:lnTo>
                  <a:pt x="0" y="1528009"/>
                </a:lnTo>
                <a:lnTo>
                  <a:pt x="0" y="0"/>
                </a:lnTo>
                <a:close/>
              </a:path>
            </a:pathLst>
          </a:custGeom>
          <a:blipFill>
            <a:blip r:embed="rId7">
              <a:alphaModFix amt="70000"/>
            </a:blip>
            <a:stretch>
              <a:fillRect/>
            </a:stretch>
          </a:blipFill>
        </p:spPr>
      </p:sp>
      <p:sp>
        <p:nvSpPr>
          <p:cNvPr id="6" name="TextBox 6"/>
          <p:cNvSpPr txBox="1"/>
          <p:nvPr/>
        </p:nvSpPr>
        <p:spPr>
          <a:xfrm>
            <a:off x="7843169" y="3636986"/>
            <a:ext cx="9915562" cy="882015"/>
          </a:xfrm>
          <a:prstGeom prst="rect">
            <a:avLst/>
          </a:prstGeom>
        </p:spPr>
        <p:txBody>
          <a:bodyPr lIns="0" tIns="0" rIns="0" bIns="0" rtlCol="0" anchor="t">
            <a:spAutoFit/>
          </a:bodyPr>
          <a:lstStyle/>
          <a:p>
            <a:pPr algn="l">
              <a:lnSpc>
                <a:spcPts val="5580"/>
              </a:lnSpc>
            </a:pPr>
            <a:r>
              <a:rPr lang="en-US" sz="6000">
                <a:solidFill>
                  <a:srgbClr val="000000"/>
                </a:solidFill>
                <a:latin typeface="Handyman"/>
                <a:ea typeface="Handyman"/>
                <a:cs typeface="Handyman"/>
                <a:sym typeface="Handyman"/>
              </a:rPr>
              <a:t>Text-based fake news classifier</a:t>
            </a:r>
          </a:p>
        </p:txBody>
      </p:sp>
      <p:sp>
        <p:nvSpPr>
          <p:cNvPr id="7" name="TextBox 7"/>
          <p:cNvSpPr txBox="1"/>
          <p:nvPr/>
        </p:nvSpPr>
        <p:spPr>
          <a:xfrm>
            <a:off x="8516461" y="4509476"/>
            <a:ext cx="9242270" cy="2295525"/>
          </a:xfrm>
          <a:prstGeom prst="rect">
            <a:avLst/>
          </a:prstGeom>
        </p:spPr>
        <p:txBody>
          <a:bodyPr lIns="0" tIns="0" rIns="0" bIns="0" rtlCol="0" anchor="t">
            <a:spAutoFit/>
          </a:bodyPr>
          <a:lstStyle/>
          <a:p>
            <a:pPr algn="l">
              <a:lnSpc>
                <a:spcPts val="3602"/>
              </a:lnSpc>
            </a:pPr>
            <a:r>
              <a:rPr lang="en-US" sz="3001" b="1">
                <a:solidFill>
                  <a:srgbClr val="312E5F"/>
                </a:solidFill>
                <a:latin typeface="DG Jory Bold"/>
                <a:ea typeface="DG Jory Bold"/>
                <a:cs typeface="DG Jory Bold"/>
                <a:sym typeface="DG Jory Bold"/>
              </a:rPr>
              <a:t>Spot the Fake in a Flash — Trust Restored at the Speed of AI.</a:t>
            </a:r>
          </a:p>
          <a:p>
            <a:pPr algn="l">
              <a:lnSpc>
                <a:spcPts val="3602"/>
              </a:lnSpc>
            </a:pPr>
            <a:endParaRPr lang="en-US" sz="3001" b="1">
              <a:solidFill>
                <a:srgbClr val="312E5F"/>
              </a:solidFill>
              <a:latin typeface="DG Jory Bold"/>
              <a:ea typeface="DG Jory Bold"/>
              <a:cs typeface="DG Jory Bold"/>
              <a:sym typeface="DG Jory Bold"/>
            </a:endParaRPr>
          </a:p>
          <a:p>
            <a:pPr algn="l">
              <a:lnSpc>
                <a:spcPts val="3602"/>
              </a:lnSpc>
            </a:pPr>
            <a:endParaRPr lang="en-US" sz="3001" b="1">
              <a:solidFill>
                <a:srgbClr val="312E5F"/>
              </a:solidFill>
              <a:latin typeface="DG Jory Bold"/>
              <a:ea typeface="DG Jory Bold"/>
              <a:cs typeface="DG Jory Bold"/>
              <a:sym typeface="DG Jory Bold"/>
            </a:endParaRPr>
          </a:p>
          <a:p>
            <a:pPr algn="l">
              <a:lnSpc>
                <a:spcPts val="3602"/>
              </a:lnSpc>
            </a:pPr>
            <a:endParaRPr lang="en-US" sz="3001" b="1">
              <a:solidFill>
                <a:srgbClr val="312E5F"/>
              </a:solidFill>
              <a:latin typeface="DG Jory Bold"/>
              <a:ea typeface="DG Jory Bold"/>
              <a:cs typeface="DG Jory Bold"/>
              <a:sym typeface="DG Jory Bold"/>
            </a:endParaRPr>
          </a:p>
          <a:p>
            <a:pPr marL="0" lvl="1" indent="0" algn="l">
              <a:lnSpc>
                <a:spcPts val="3602"/>
              </a:lnSpc>
              <a:spcBef>
                <a:spcPct val="0"/>
              </a:spcBef>
            </a:pPr>
            <a:endParaRPr lang="en-US" sz="3001" b="1">
              <a:solidFill>
                <a:srgbClr val="312E5F"/>
              </a:solidFill>
              <a:latin typeface="DG Jory Bold"/>
              <a:ea typeface="DG Jory Bold"/>
              <a:cs typeface="DG Jory Bold"/>
              <a:sym typeface="DG Jory Bold"/>
            </a:endParaRPr>
          </a:p>
        </p:txBody>
      </p:sp>
      <p:sp>
        <p:nvSpPr>
          <p:cNvPr id="8" name="TextBox 8"/>
          <p:cNvSpPr txBox="1"/>
          <p:nvPr/>
        </p:nvSpPr>
        <p:spPr>
          <a:xfrm>
            <a:off x="10181000" y="7836388"/>
            <a:ext cx="8107000" cy="2428875"/>
          </a:xfrm>
          <a:prstGeom prst="rect">
            <a:avLst/>
          </a:prstGeom>
        </p:spPr>
        <p:txBody>
          <a:bodyPr lIns="0" tIns="0" rIns="0" bIns="0" rtlCol="0" anchor="t">
            <a:spAutoFit/>
          </a:bodyPr>
          <a:lstStyle/>
          <a:p>
            <a:pPr algn="l">
              <a:lnSpc>
                <a:spcPts val="3866"/>
              </a:lnSpc>
            </a:pPr>
            <a:r>
              <a:rPr lang="en-US" sz="3222" b="1">
                <a:solidFill>
                  <a:srgbClr val="312E5F"/>
                </a:solidFill>
                <a:latin typeface="DG Jory Bold"/>
                <a:ea typeface="DG Jory Bold"/>
                <a:cs typeface="DG Jory Bold"/>
                <a:sym typeface="DG Jory Bold"/>
              </a:rPr>
              <a:t>Submitted By: </a:t>
            </a:r>
          </a:p>
          <a:p>
            <a:pPr algn="l">
              <a:lnSpc>
                <a:spcPts val="3866"/>
              </a:lnSpc>
            </a:pPr>
            <a:r>
              <a:rPr lang="en-US" sz="3222">
                <a:solidFill>
                  <a:srgbClr val="312E5F"/>
                </a:solidFill>
                <a:latin typeface="DG Jory"/>
                <a:ea typeface="DG Jory"/>
                <a:cs typeface="DG Jory"/>
                <a:sym typeface="DG Jory"/>
              </a:rPr>
              <a:t>Lotugada Jagan                   CL2025010601889779 </a:t>
            </a:r>
          </a:p>
          <a:p>
            <a:pPr algn="l">
              <a:lnSpc>
                <a:spcPts val="3866"/>
              </a:lnSpc>
            </a:pPr>
            <a:r>
              <a:rPr lang="en-US" sz="3222">
                <a:solidFill>
                  <a:srgbClr val="312E5F"/>
                </a:solidFill>
                <a:latin typeface="DG Jory"/>
                <a:ea typeface="DG Jory"/>
                <a:cs typeface="DG Jory"/>
                <a:sym typeface="DG Jory"/>
              </a:rPr>
              <a:t>R. Sai Sathvik                            CL2025010601922354</a:t>
            </a:r>
          </a:p>
          <a:p>
            <a:pPr marL="0" lvl="1" indent="0" algn="l">
              <a:lnSpc>
                <a:spcPts val="3866"/>
              </a:lnSpc>
              <a:spcBef>
                <a:spcPct val="0"/>
              </a:spcBef>
            </a:pPr>
            <a:r>
              <a:rPr lang="en-US" sz="3222">
                <a:solidFill>
                  <a:srgbClr val="312E5F"/>
                </a:solidFill>
                <a:latin typeface="DG Jory"/>
                <a:ea typeface="DG Jory"/>
                <a:cs typeface="DG Jory"/>
                <a:sym typeface="DG Jory"/>
              </a:rPr>
              <a:t>Sarada Prasanna Rath  CL2025010601889577</a:t>
            </a:r>
          </a:p>
          <a:p>
            <a:pPr algn="l">
              <a:lnSpc>
                <a:spcPts val="3866"/>
              </a:lnSpc>
              <a:spcBef>
                <a:spcPct val="0"/>
              </a:spcBef>
            </a:pPr>
            <a:r>
              <a:rPr lang="en-US" sz="3222" u="none">
                <a:solidFill>
                  <a:srgbClr val="312E5F"/>
                </a:solidFill>
                <a:latin typeface="DG Jory"/>
                <a:ea typeface="DG Jory"/>
                <a:cs typeface="DG Jory"/>
                <a:sym typeface="DG Jory"/>
              </a:rPr>
              <a:t>Subham Subhrajyoti          CL2025010601934246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E7F8"/>
        </a:solidFill>
        <a:effectLst/>
      </p:bgPr>
    </p:bg>
    <p:spTree>
      <p:nvGrpSpPr>
        <p:cNvPr id="1" name=""/>
        <p:cNvGrpSpPr/>
        <p:nvPr/>
      </p:nvGrpSpPr>
      <p:grpSpPr>
        <a:xfrm>
          <a:off x="0" y="0"/>
          <a:ext cx="0" cy="0"/>
          <a:chOff x="0" y="0"/>
          <a:chExt cx="0" cy="0"/>
        </a:xfrm>
      </p:grpSpPr>
      <p:sp>
        <p:nvSpPr>
          <p:cNvPr id="2" name="Freeform 2"/>
          <p:cNvSpPr/>
          <p:nvPr/>
        </p:nvSpPr>
        <p:spPr>
          <a:xfrm rot="10320929">
            <a:off x="-2516625" y="2620463"/>
            <a:ext cx="19761410" cy="16399690"/>
          </a:xfrm>
          <a:custGeom>
            <a:avLst/>
            <a:gdLst/>
            <a:ahLst/>
            <a:cxnLst/>
            <a:rect l="l" t="t" r="r" b="b"/>
            <a:pathLst>
              <a:path w="19761410" h="16399690">
                <a:moveTo>
                  <a:pt x="0" y="0"/>
                </a:moveTo>
                <a:lnTo>
                  <a:pt x="19761411" y="0"/>
                </a:lnTo>
                <a:lnTo>
                  <a:pt x="19761411" y="16399690"/>
                </a:lnTo>
                <a:lnTo>
                  <a:pt x="0" y="16399690"/>
                </a:lnTo>
                <a:lnTo>
                  <a:pt x="0" y="0"/>
                </a:lnTo>
                <a:close/>
              </a:path>
            </a:pathLst>
          </a:custGeom>
          <a:blipFill>
            <a:blip r:embed="rId2">
              <a:extLst>
                <a:ext uri="{96DAC541-7B7A-43D3-8B79-37D633B846F1}">
                  <asvg:svgBlip xmlns:asvg="http://schemas.microsoft.com/office/drawing/2016/SVG/main" r:embed="rId3"/>
                </a:ext>
              </a:extLst>
            </a:blip>
            <a:stretch>
              <a:fillRect l="-1463" b="-3811"/>
            </a:stretch>
          </a:blipFill>
        </p:spPr>
      </p:sp>
      <p:sp>
        <p:nvSpPr>
          <p:cNvPr id="3" name="Freeform 3"/>
          <p:cNvSpPr/>
          <p:nvPr/>
        </p:nvSpPr>
        <p:spPr>
          <a:xfrm>
            <a:off x="739962" y="564600"/>
            <a:ext cx="3885920" cy="4240587"/>
          </a:xfrm>
          <a:custGeom>
            <a:avLst/>
            <a:gdLst/>
            <a:ahLst/>
            <a:cxnLst/>
            <a:rect l="l" t="t" r="r" b="b"/>
            <a:pathLst>
              <a:path w="3885920" h="4240587">
                <a:moveTo>
                  <a:pt x="0" y="0"/>
                </a:moveTo>
                <a:lnTo>
                  <a:pt x="3885920" y="0"/>
                </a:lnTo>
                <a:lnTo>
                  <a:pt x="3885920" y="4240587"/>
                </a:lnTo>
                <a:lnTo>
                  <a:pt x="0" y="42405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5565857" y="666750"/>
            <a:ext cx="2524536" cy="742950"/>
          </a:xfrm>
          <a:prstGeom prst="rect">
            <a:avLst/>
          </a:prstGeom>
        </p:spPr>
        <p:txBody>
          <a:bodyPr lIns="0" tIns="0" rIns="0" bIns="0" rtlCol="0" anchor="t">
            <a:spAutoFit/>
          </a:bodyPr>
          <a:lstStyle/>
          <a:p>
            <a:pPr algn="ctr">
              <a:lnSpc>
                <a:spcPts val="4650"/>
              </a:lnSpc>
            </a:pPr>
            <a:r>
              <a:rPr lang="en-US" sz="5000">
                <a:solidFill>
                  <a:srgbClr val="312E5F"/>
                </a:solidFill>
                <a:latin typeface="Handyman"/>
                <a:ea typeface="Handyman"/>
                <a:cs typeface="Handyman"/>
                <a:sym typeface="Handyman"/>
              </a:rPr>
              <a:t>Results </a:t>
            </a:r>
          </a:p>
        </p:txBody>
      </p:sp>
      <p:sp>
        <p:nvSpPr>
          <p:cNvPr id="5" name="TextBox 5"/>
          <p:cNvSpPr txBox="1"/>
          <p:nvPr/>
        </p:nvSpPr>
        <p:spPr>
          <a:xfrm>
            <a:off x="4858135" y="2750820"/>
            <a:ext cx="13276994" cy="4270400"/>
          </a:xfrm>
          <a:prstGeom prst="rect">
            <a:avLst/>
          </a:prstGeom>
        </p:spPr>
        <p:txBody>
          <a:bodyPr lIns="0" tIns="0" rIns="0" bIns="0" rtlCol="0" anchor="t">
            <a:spAutoFit/>
          </a:bodyPr>
          <a:lstStyle/>
          <a:p>
            <a:pPr algn="just">
              <a:lnSpc>
                <a:spcPts val="3719"/>
              </a:lnSpc>
            </a:pPr>
            <a:r>
              <a:rPr lang="en-US" sz="3999" dirty="0">
                <a:solidFill>
                  <a:srgbClr val="312E5F"/>
                </a:solidFill>
                <a:latin typeface="Handyman"/>
                <a:ea typeface="Handyman"/>
                <a:cs typeface="Handyman"/>
                <a:sym typeface="Handyman"/>
              </a:rPr>
              <a:t>The hybrid CNN-</a:t>
            </a:r>
            <a:r>
              <a:rPr lang="en-US" sz="3999" dirty="0" err="1">
                <a:solidFill>
                  <a:srgbClr val="312E5F"/>
                </a:solidFill>
                <a:latin typeface="Handyman"/>
                <a:ea typeface="Handyman"/>
                <a:cs typeface="Handyman"/>
                <a:sym typeface="Handyman"/>
              </a:rPr>
              <a:t>BiLSTM</a:t>
            </a:r>
            <a:r>
              <a:rPr lang="en-US" sz="3999" dirty="0">
                <a:solidFill>
                  <a:srgbClr val="312E5F"/>
                </a:solidFill>
                <a:latin typeface="Handyman"/>
                <a:ea typeface="Handyman"/>
                <a:cs typeface="Handyman"/>
                <a:sym typeface="Handyman"/>
              </a:rPr>
              <a:t> model achieved strong performance in detecting fake news with the following evaluation metrics:</a:t>
            </a:r>
          </a:p>
          <a:p>
            <a:pPr marL="863599" lvl="1" indent="-431800" algn="just">
              <a:lnSpc>
                <a:spcPts val="3719"/>
              </a:lnSpc>
              <a:buFont typeface="Arial"/>
              <a:buChar char="•"/>
            </a:pPr>
            <a:r>
              <a:rPr lang="en-US" sz="3999" dirty="0">
                <a:solidFill>
                  <a:srgbClr val="312E5F"/>
                </a:solidFill>
                <a:latin typeface="Handyman"/>
                <a:ea typeface="Handyman"/>
                <a:cs typeface="Handyman"/>
                <a:sym typeface="Handyman"/>
              </a:rPr>
              <a:t>Test Accuracy: 96.2%</a:t>
            </a:r>
          </a:p>
          <a:p>
            <a:pPr marL="863599" lvl="1" indent="-431800" algn="just">
              <a:lnSpc>
                <a:spcPts val="3719"/>
              </a:lnSpc>
              <a:buFont typeface="Arial"/>
              <a:buChar char="•"/>
            </a:pPr>
            <a:r>
              <a:rPr lang="en-US" sz="3999" dirty="0">
                <a:solidFill>
                  <a:srgbClr val="312E5F"/>
                </a:solidFill>
                <a:latin typeface="Handyman"/>
                <a:ea typeface="Handyman"/>
                <a:cs typeface="Handyman"/>
                <a:sym typeface="Handyman"/>
              </a:rPr>
              <a:t>Precision: 97%</a:t>
            </a:r>
          </a:p>
          <a:p>
            <a:pPr marL="863599" lvl="1" indent="-431800" algn="just">
              <a:lnSpc>
                <a:spcPts val="3719"/>
              </a:lnSpc>
              <a:buFont typeface="Arial"/>
              <a:buChar char="•"/>
            </a:pPr>
            <a:r>
              <a:rPr lang="en-US" sz="3999" dirty="0">
                <a:solidFill>
                  <a:srgbClr val="312E5F"/>
                </a:solidFill>
                <a:latin typeface="Handyman"/>
                <a:ea typeface="Handyman"/>
                <a:cs typeface="Handyman"/>
                <a:sym typeface="Handyman"/>
              </a:rPr>
              <a:t>Recall: 95.5%</a:t>
            </a:r>
          </a:p>
          <a:p>
            <a:pPr marL="863599" lvl="1" indent="-431800" algn="just">
              <a:lnSpc>
                <a:spcPts val="3719"/>
              </a:lnSpc>
              <a:buFont typeface="Arial"/>
              <a:buChar char="•"/>
            </a:pPr>
            <a:r>
              <a:rPr lang="en-US" sz="3999" dirty="0">
                <a:solidFill>
                  <a:srgbClr val="312E5F"/>
                </a:solidFill>
                <a:latin typeface="Handyman"/>
                <a:ea typeface="Handyman"/>
                <a:cs typeface="Handyman"/>
                <a:sym typeface="Handyman"/>
              </a:rPr>
              <a:t>F1-Score: 96.2%</a:t>
            </a:r>
          </a:p>
          <a:p>
            <a:pPr algn="just">
              <a:lnSpc>
                <a:spcPts val="3719"/>
              </a:lnSpc>
            </a:pPr>
            <a:r>
              <a:rPr lang="en-US" sz="3999" dirty="0">
                <a:solidFill>
                  <a:srgbClr val="312E5F"/>
                </a:solidFill>
                <a:latin typeface="Handyman"/>
                <a:ea typeface="Handyman"/>
                <a:cs typeface="Handyman"/>
                <a:sym typeface="Handyman"/>
              </a:rPr>
              <a:t>These results indicate that the model is highly effective in distinguishing between real and fake news articles.</a:t>
            </a:r>
          </a:p>
          <a:p>
            <a:pPr algn="just">
              <a:lnSpc>
                <a:spcPts val="3719"/>
              </a:lnSpc>
            </a:pPr>
            <a:endParaRPr lang="en-US" sz="3999" dirty="0">
              <a:solidFill>
                <a:srgbClr val="312E5F"/>
              </a:solidFill>
              <a:latin typeface="Handyman"/>
              <a:ea typeface="Handyman"/>
              <a:cs typeface="Handyman"/>
              <a:sym typeface="Handy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E7F8"/>
        </a:solidFill>
        <a:effectLst/>
      </p:bgPr>
    </p:bg>
    <p:spTree>
      <p:nvGrpSpPr>
        <p:cNvPr id="1" name=""/>
        <p:cNvGrpSpPr/>
        <p:nvPr/>
      </p:nvGrpSpPr>
      <p:grpSpPr>
        <a:xfrm>
          <a:off x="0" y="0"/>
          <a:ext cx="0" cy="0"/>
          <a:chOff x="0" y="0"/>
          <a:chExt cx="0" cy="0"/>
        </a:xfrm>
      </p:grpSpPr>
      <p:sp>
        <p:nvSpPr>
          <p:cNvPr id="2" name="Freeform 2"/>
          <p:cNvSpPr/>
          <p:nvPr/>
        </p:nvSpPr>
        <p:spPr>
          <a:xfrm rot="10320929">
            <a:off x="-1269597" y="1940689"/>
            <a:ext cx="19761410" cy="16399690"/>
          </a:xfrm>
          <a:custGeom>
            <a:avLst/>
            <a:gdLst/>
            <a:ahLst/>
            <a:cxnLst/>
            <a:rect l="l" t="t" r="r" b="b"/>
            <a:pathLst>
              <a:path w="19761410" h="16399690">
                <a:moveTo>
                  <a:pt x="0" y="0"/>
                </a:moveTo>
                <a:lnTo>
                  <a:pt x="19761410" y="0"/>
                </a:lnTo>
                <a:lnTo>
                  <a:pt x="19761410" y="16399691"/>
                </a:lnTo>
                <a:lnTo>
                  <a:pt x="0" y="16399691"/>
                </a:lnTo>
                <a:lnTo>
                  <a:pt x="0" y="0"/>
                </a:lnTo>
                <a:close/>
              </a:path>
            </a:pathLst>
          </a:custGeom>
          <a:blipFill>
            <a:blip r:embed="rId2">
              <a:extLst>
                <a:ext uri="{96DAC541-7B7A-43D3-8B79-37D633B846F1}">
                  <asvg:svgBlip xmlns:asvg="http://schemas.microsoft.com/office/drawing/2016/SVG/main" r:embed="rId3"/>
                </a:ext>
              </a:extLst>
            </a:blip>
            <a:stretch>
              <a:fillRect l="-1463" b="-3811"/>
            </a:stretch>
          </a:blipFill>
        </p:spPr>
      </p:sp>
      <p:sp>
        <p:nvSpPr>
          <p:cNvPr id="3" name="Freeform 3"/>
          <p:cNvSpPr/>
          <p:nvPr/>
        </p:nvSpPr>
        <p:spPr>
          <a:xfrm>
            <a:off x="-780251" y="3827779"/>
            <a:ext cx="7115632" cy="7167761"/>
          </a:xfrm>
          <a:custGeom>
            <a:avLst/>
            <a:gdLst/>
            <a:ahLst/>
            <a:cxnLst/>
            <a:rect l="l" t="t" r="r" b="b"/>
            <a:pathLst>
              <a:path w="7115632" h="7167761">
                <a:moveTo>
                  <a:pt x="0" y="0"/>
                </a:moveTo>
                <a:lnTo>
                  <a:pt x="7115631" y="0"/>
                </a:lnTo>
                <a:lnTo>
                  <a:pt x="7115631" y="7167761"/>
                </a:lnTo>
                <a:lnTo>
                  <a:pt x="0" y="71677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717850" y="666750"/>
            <a:ext cx="4483008" cy="742950"/>
          </a:xfrm>
          <a:prstGeom prst="rect">
            <a:avLst/>
          </a:prstGeom>
        </p:spPr>
        <p:txBody>
          <a:bodyPr lIns="0" tIns="0" rIns="0" bIns="0" rtlCol="0" anchor="t">
            <a:spAutoFit/>
          </a:bodyPr>
          <a:lstStyle/>
          <a:p>
            <a:pPr algn="ctr">
              <a:lnSpc>
                <a:spcPts val="4650"/>
              </a:lnSpc>
            </a:pPr>
            <a:r>
              <a:rPr lang="en-US" sz="5000">
                <a:solidFill>
                  <a:srgbClr val="312E5F"/>
                </a:solidFill>
                <a:latin typeface="Handyman"/>
                <a:ea typeface="Handyman"/>
                <a:cs typeface="Handyman"/>
                <a:sym typeface="Handyman"/>
              </a:rPr>
              <a:t>Limits &amp; Caution</a:t>
            </a:r>
          </a:p>
        </p:txBody>
      </p:sp>
      <p:sp>
        <p:nvSpPr>
          <p:cNvPr id="5" name="TextBox 5"/>
          <p:cNvSpPr txBox="1"/>
          <p:nvPr/>
        </p:nvSpPr>
        <p:spPr>
          <a:xfrm>
            <a:off x="6482881" y="1028700"/>
            <a:ext cx="11340581" cy="8401050"/>
          </a:xfrm>
          <a:prstGeom prst="rect">
            <a:avLst/>
          </a:prstGeom>
        </p:spPr>
        <p:txBody>
          <a:bodyPr lIns="0" tIns="0" rIns="0" bIns="0" rtlCol="0" anchor="t">
            <a:spAutoFit/>
          </a:bodyPr>
          <a:lstStyle/>
          <a:p>
            <a:pPr marL="863599" lvl="1" indent="-431800" algn="just">
              <a:lnSpc>
                <a:spcPts val="4799"/>
              </a:lnSpc>
              <a:buFont typeface="Arial"/>
              <a:buChar char="•"/>
            </a:pPr>
            <a:r>
              <a:rPr lang="en-US" sz="3999" b="1">
                <a:solidFill>
                  <a:srgbClr val="312E5F"/>
                </a:solidFill>
                <a:latin typeface="DG Jory Bold"/>
                <a:ea typeface="DG Jory Bold"/>
                <a:cs typeface="DG Jory Bold"/>
                <a:sym typeface="DG Jory Bold"/>
              </a:rPr>
              <a:t>Label Reliability</a:t>
            </a:r>
          </a:p>
          <a:p>
            <a:pPr algn="just">
              <a:lnSpc>
                <a:spcPts val="4799"/>
              </a:lnSpc>
            </a:pPr>
            <a:r>
              <a:rPr lang="en-US" sz="3999" b="1">
                <a:solidFill>
                  <a:srgbClr val="312E5F"/>
                </a:solidFill>
                <a:latin typeface="DG Jory Bold"/>
                <a:ea typeface="DG Jory Bold"/>
                <a:cs typeface="DG Jory Bold"/>
                <a:sym typeface="DG Jory Bold"/>
              </a:rPr>
              <a:t>                     Fake  vs. “Real” labels are binary; they don’t capture satire, partially true stories, or opinion pieces edge cases can confuse the model. Source‑based labeling means an entire outlet’s articles are tagged the same, risking overfitting to publication style rather than veracity.</a:t>
            </a:r>
          </a:p>
          <a:p>
            <a:pPr marL="863599" lvl="1" indent="-431800" algn="just">
              <a:lnSpc>
                <a:spcPts val="4799"/>
              </a:lnSpc>
              <a:buFont typeface="Arial"/>
              <a:buChar char="•"/>
            </a:pPr>
            <a:r>
              <a:rPr lang="en-US" sz="3999" b="1">
                <a:solidFill>
                  <a:srgbClr val="312E5F"/>
                </a:solidFill>
                <a:latin typeface="DG Jory Bold"/>
                <a:ea typeface="DG Jory Bold"/>
                <a:cs typeface="DG Jory Bold"/>
                <a:sym typeface="DG Jory Bold"/>
              </a:rPr>
              <a:t>Text‑Only Features</a:t>
            </a:r>
          </a:p>
          <a:p>
            <a:pPr algn="just">
              <a:lnSpc>
                <a:spcPts val="4799"/>
              </a:lnSpc>
            </a:pPr>
            <a:r>
              <a:rPr lang="en-US" sz="3999" b="1">
                <a:solidFill>
                  <a:srgbClr val="312E5F"/>
                </a:solidFill>
                <a:latin typeface="DG Jory Bold"/>
                <a:ea typeface="DG Jory Bold"/>
                <a:cs typeface="DG Jory Bold"/>
                <a:sym typeface="DG Jory Bold"/>
              </a:rPr>
              <a:t>                   No social‑context signals (shares, user credibility) or metadata like author reputation; purely lexical signals can miss subtler cues. Headline/body mismatch isn’t explicitly modeled, so click‑bait headlines may slip through.</a:t>
            </a:r>
          </a:p>
          <a:p>
            <a:pPr algn="just">
              <a:lnSpc>
                <a:spcPts val="4799"/>
              </a:lnSpc>
            </a:pPr>
            <a:endParaRPr lang="en-US" sz="3999" b="1">
              <a:solidFill>
                <a:srgbClr val="312E5F"/>
              </a:solidFill>
              <a:latin typeface="DG Jory Bold"/>
              <a:ea typeface="DG Jory Bold"/>
              <a:cs typeface="DG Jory Bold"/>
              <a:sym typeface="DG Jory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7F8"/>
        </a:solidFill>
        <a:effectLst/>
      </p:bgPr>
    </p:bg>
    <p:spTree>
      <p:nvGrpSpPr>
        <p:cNvPr id="1" name=""/>
        <p:cNvGrpSpPr/>
        <p:nvPr/>
      </p:nvGrpSpPr>
      <p:grpSpPr>
        <a:xfrm>
          <a:off x="0" y="0"/>
          <a:ext cx="0" cy="0"/>
          <a:chOff x="0" y="0"/>
          <a:chExt cx="0" cy="0"/>
        </a:xfrm>
      </p:grpSpPr>
      <p:sp>
        <p:nvSpPr>
          <p:cNvPr id="2" name="Freeform 2"/>
          <p:cNvSpPr/>
          <p:nvPr/>
        </p:nvSpPr>
        <p:spPr>
          <a:xfrm>
            <a:off x="0" y="2688453"/>
            <a:ext cx="5236090" cy="7598547"/>
          </a:xfrm>
          <a:custGeom>
            <a:avLst/>
            <a:gdLst/>
            <a:ahLst/>
            <a:cxnLst/>
            <a:rect l="l" t="t" r="r" b="b"/>
            <a:pathLst>
              <a:path w="5236090" h="7598547">
                <a:moveTo>
                  <a:pt x="0" y="0"/>
                </a:moveTo>
                <a:lnTo>
                  <a:pt x="5236090" y="0"/>
                </a:lnTo>
                <a:lnTo>
                  <a:pt x="5236090" y="7598547"/>
                </a:lnTo>
                <a:lnTo>
                  <a:pt x="0" y="75985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932172">
            <a:off x="3952342" y="-4902081"/>
            <a:ext cx="19761410" cy="16399690"/>
          </a:xfrm>
          <a:custGeom>
            <a:avLst/>
            <a:gdLst/>
            <a:ahLst/>
            <a:cxnLst/>
            <a:rect l="l" t="t" r="r" b="b"/>
            <a:pathLst>
              <a:path w="19761410" h="16399690">
                <a:moveTo>
                  <a:pt x="0" y="0"/>
                </a:moveTo>
                <a:lnTo>
                  <a:pt x="19761410" y="0"/>
                </a:lnTo>
                <a:lnTo>
                  <a:pt x="19761410" y="16399690"/>
                </a:lnTo>
                <a:lnTo>
                  <a:pt x="0" y="16399690"/>
                </a:lnTo>
                <a:lnTo>
                  <a:pt x="0" y="0"/>
                </a:lnTo>
                <a:close/>
              </a:path>
            </a:pathLst>
          </a:custGeom>
          <a:blipFill>
            <a:blip r:embed="rId4">
              <a:extLst>
                <a:ext uri="{96DAC541-7B7A-43D3-8B79-37D633B846F1}">
                  <asvg:svgBlip xmlns:asvg="http://schemas.microsoft.com/office/drawing/2016/SVG/main" r:embed="rId5"/>
                </a:ext>
              </a:extLst>
            </a:blip>
            <a:stretch>
              <a:fillRect l="-1463" b="-3811"/>
            </a:stretch>
          </a:blipFill>
        </p:spPr>
      </p:sp>
      <p:sp>
        <p:nvSpPr>
          <p:cNvPr id="4" name="TextBox 4"/>
          <p:cNvSpPr txBox="1"/>
          <p:nvPr/>
        </p:nvSpPr>
        <p:spPr>
          <a:xfrm>
            <a:off x="717850" y="657225"/>
            <a:ext cx="4518240" cy="594360"/>
          </a:xfrm>
          <a:prstGeom prst="rect">
            <a:avLst/>
          </a:prstGeom>
        </p:spPr>
        <p:txBody>
          <a:bodyPr lIns="0" tIns="0" rIns="0" bIns="0" rtlCol="0" anchor="t">
            <a:spAutoFit/>
          </a:bodyPr>
          <a:lstStyle/>
          <a:p>
            <a:pPr algn="ctr">
              <a:lnSpc>
                <a:spcPts val="3719"/>
              </a:lnSpc>
            </a:pPr>
            <a:r>
              <a:rPr lang="en-US" sz="3999">
                <a:solidFill>
                  <a:srgbClr val="312E5F"/>
                </a:solidFill>
                <a:latin typeface="Handyman"/>
                <a:ea typeface="Handyman"/>
                <a:cs typeface="Handyman"/>
                <a:sym typeface="Handyman"/>
              </a:rPr>
              <a:t>Model Architecture </a:t>
            </a:r>
          </a:p>
        </p:txBody>
      </p:sp>
      <p:pic>
        <p:nvPicPr>
          <p:cNvPr id="7" name="Picture 6">
            <a:extLst>
              <a:ext uri="{FF2B5EF4-FFF2-40B4-BE49-F238E27FC236}">
                <a16:creationId xmlns:a16="http://schemas.microsoft.com/office/drawing/2014/main" id="{9E6303AC-F62F-8C78-713F-A99327B150A6}"/>
              </a:ext>
            </a:extLst>
          </p:cNvPr>
          <p:cNvPicPr>
            <a:picLocks noChangeAspect="1"/>
          </p:cNvPicPr>
          <p:nvPr/>
        </p:nvPicPr>
        <p:blipFill>
          <a:blip r:embed="rId6"/>
          <a:stretch>
            <a:fillRect/>
          </a:stretch>
        </p:blipFill>
        <p:spPr>
          <a:xfrm>
            <a:off x="5791200" y="1928815"/>
            <a:ext cx="11728251" cy="58054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E7F8"/>
        </a:solidFill>
        <a:effectLst/>
      </p:bgPr>
    </p:bg>
    <p:spTree>
      <p:nvGrpSpPr>
        <p:cNvPr id="1" name=""/>
        <p:cNvGrpSpPr/>
        <p:nvPr/>
      </p:nvGrpSpPr>
      <p:grpSpPr>
        <a:xfrm>
          <a:off x="0" y="0"/>
          <a:ext cx="0" cy="0"/>
          <a:chOff x="0" y="0"/>
          <a:chExt cx="0" cy="0"/>
        </a:xfrm>
      </p:grpSpPr>
      <p:sp>
        <p:nvSpPr>
          <p:cNvPr id="2" name="Freeform 2"/>
          <p:cNvSpPr/>
          <p:nvPr/>
        </p:nvSpPr>
        <p:spPr>
          <a:xfrm>
            <a:off x="13826186" y="5478844"/>
            <a:ext cx="5093961" cy="6367451"/>
          </a:xfrm>
          <a:custGeom>
            <a:avLst/>
            <a:gdLst/>
            <a:ahLst/>
            <a:cxnLst/>
            <a:rect l="l" t="t" r="r" b="b"/>
            <a:pathLst>
              <a:path w="5093961" h="6367451">
                <a:moveTo>
                  <a:pt x="0" y="0"/>
                </a:moveTo>
                <a:lnTo>
                  <a:pt x="5093961" y="0"/>
                </a:lnTo>
                <a:lnTo>
                  <a:pt x="5093961" y="6367451"/>
                </a:lnTo>
                <a:lnTo>
                  <a:pt x="0" y="63674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4411815">
            <a:off x="-2727576" y="-5484311"/>
            <a:ext cx="19492054" cy="16496736"/>
          </a:xfrm>
          <a:custGeom>
            <a:avLst/>
            <a:gdLst/>
            <a:ahLst/>
            <a:cxnLst/>
            <a:rect l="l" t="t" r="r" b="b"/>
            <a:pathLst>
              <a:path w="19492054" h="16496736">
                <a:moveTo>
                  <a:pt x="0" y="0"/>
                </a:moveTo>
                <a:lnTo>
                  <a:pt x="19492054" y="0"/>
                </a:lnTo>
                <a:lnTo>
                  <a:pt x="19492054" y="16496736"/>
                </a:lnTo>
                <a:lnTo>
                  <a:pt x="0" y="16496736"/>
                </a:lnTo>
                <a:lnTo>
                  <a:pt x="0" y="0"/>
                </a:lnTo>
                <a:close/>
              </a:path>
            </a:pathLst>
          </a:custGeom>
          <a:blipFill>
            <a:blip r:embed="rId4">
              <a:extLst>
                <a:ext uri="{96DAC541-7B7A-43D3-8B79-37D633B846F1}">
                  <asvg:svgBlip xmlns:asvg="http://schemas.microsoft.com/office/drawing/2016/SVG/main" r:embed="rId5"/>
                </a:ext>
              </a:extLst>
            </a:blip>
            <a:stretch>
              <a:fillRect l="-2865" b="-3201"/>
            </a:stretch>
          </a:blipFill>
        </p:spPr>
      </p:sp>
      <p:sp>
        <p:nvSpPr>
          <p:cNvPr id="4" name="TextBox 4"/>
          <p:cNvSpPr txBox="1"/>
          <p:nvPr/>
        </p:nvSpPr>
        <p:spPr>
          <a:xfrm>
            <a:off x="717850" y="666750"/>
            <a:ext cx="4483008" cy="742950"/>
          </a:xfrm>
          <a:prstGeom prst="rect">
            <a:avLst/>
          </a:prstGeom>
        </p:spPr>
        <p:txBody>
          <a:bodyPr lIns="0" tIns="0" rIns="0" bIns="0" rtlCol="0" anchor="t">
            <a:spAutoFit/>
          </a:bodyPr>
          <a:lstStyle/>
          <a:p>
            <a:pPr algn="ctr">
              <a:lnSpc>
                <a:spcPts val="4650"/>
              </a:lnSpc>
            </a:pPr>
            <a:r>
              <a:rPr lang="en-US" sz="5000">
                <a:solidFill>
                  <a:srgbClr val="312E5F"/>
                </a:solidFill>
                <a:latin typeface="Handyman"/>
                <a:ea typeface="Handyman"/>
                <a:cs typeface="Handyman"/>
                <a:sym typeface="Handyman"/>
              </a:rPr>
              <a:t>Key Takeaway </a:t>
            </a:r>
          </a:p>
        </p:txBody>
      </p:sp>
      <p:sp>
        <p:nvSpPr>
          <p:cNvPr id="5" name="TextBox 5"/>
          <p:cNvSpPr txBox="1"/>
          <p:nvPr/>
        </p:nvSpPr>
        <p:spPr>
          <a:xfrm>
            <a:off x="520386" y="2764057"/>
            <a:ext cx="13615470" cy="4200525"/>
          </a:xfrm>
          <a:prstGeom prst="rect">
            <a:avLst/>
          </a:prstGeom>
        </p:spPr>
        <p:txBody>
          <a:bodyPr lIns="0" tIns="0" rIns="0" bIns="0" rtlCol="0" anchor="t">
            <a:spAutoFit/>
          </a:bodyPr>
          <a:lstStyle/>
          <a:p>
            <a:pPr algn="just">
              <a:lnSpc>
                <a:spcPts val="4799"/>
              </a:lnSpc>
            </a:pPr>
            <a:r>
              <a:rPr lang="en-US" sz="3999" b="1">
                <a:solidFill>
                  <a:srgbClr val="312E5F"/>
                </a:solidFill>
                <a:latin typeface="DG Jory Bold"/>
                <a:ea typeface="DG Jory Bold"/>
                <a:cs typeface="DG Jory Bold"/>
                <a:sym typeface="DG Jory Bold"/>
              </a:rPr>
              <a:t>The combination of CNN for local pattern extraction and BiLSTM for context understanding proves highly effective in detecting subtle cues and long-range dependencies in news text. The model shows strong potential for real-world applications, such as fake news flagging on social media or news platforms, with future improvements focused on integrating more advanced language models and incorporating metadata for even greater accuracy.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7F8"/>
        </a:solidFill>
        <a:effectLst/>
      </p:bgPr>
    </p:bg>
    <p:spTree>
      <p:nvGrpSpPr>
        <p:cNvPr id="1" name=""/>
        <p:cNvGrpSpPr/>
        <p:nvPr/>
      </p:nvGrpSpPr>
      <p:grpSpPr>
        <a:xfrm>
          <a:off x="0" y="0"/>
          <a:ext cx="0" cy="0"/>
          <a:chOff x="0" y="0"/>
          <a:chExt cx="0" cy="0"/>
        </a:xfrm>
      </p:grpSpPr>
      <p:sp>
        <p:nvSpPr>
          <p:cNvPr id="2" name="Freeform 2"/>
          <p:cNvSpPr/>
          <p:nvPr/>
        </p:nvSpPr>
        <p:spPr>
          <a:xfrm rot="10320929">
            <a:off x="-2516625" y="2620463"/>
            <a:ext cx="19761410" cy="16399690"/>
          </a:xfrm>
          <a:custGeom>
            <a:avLst/>
            <a:gdLst/>
            <a:ahLst/>
            <a:cxnLst/>
            <a:rect l="l" t="t" r="r" b="b"/>
            <a:pathLst>
              <a:path w="19761410" h="16399690">
                <a:moveTo>
                  <a:pt x="0" y="0"/>
                </a:moveTo>
                <a:lnTo>
                  <a:pt x="19761411" y="0"/>
                </a:lnTo>
                <a:lnTo>
                  <a:pt x="19761411" y="16399690"/>
                </a:lnTo>
                <a:lnTo>
                  <a:pt x="0" y="16399690"/>
                </a:lnTo>
                <a:lnTo>
                  <a:pt x="0" y="0"/>
                </a:lnTo>
                <a:close/>
              </a:path>
            </a:pathLst>
          </a:custGeom>
          <a:blipFill>
            <a:blip r:embed="rId2">
              <a:extLst>
                <a:ext uri="{96DAC541-7B7A-43D3-8B79-37D633B846F1}">
                  <asvg:svgBlip xmlns:asvg="http://schemas.microsoft.com/office/drawing/2016/SVG/main" r:embed="rId3"/>
                </a:ext>
              </a:extLst>
            </a:blip>
            <a:stretch>
              <a:fillRect l="-1463" b="-3811"/>
            </a:stretch>
          </a:blipFill>
        </p:spPr>
      </p:sp>
      <p:sp>
        <p:nvSpPr>
          <p:cNvPr id="3" name="TextBox 3"/>
          <p:cNvSpPr txBox="1"/>
          <p:nvPr/>
        </p:nvSpPr>
        <p:spPr>
          <a:xfrm>
            <a:off x="2046908" y="666750"/>
            <a:ext cx="3030254" cy="742950"/>
          </a:xfrm>
          <a:prstGeom prst="rect">
            <a:avLst/>
          </a:prstGeom>
        </p:spPr>
        <p:txBody>
          <a:bodyPr lIns="0" tIns="0" rIns="0" bIns="0" rtlCol="0" anchor="t">
            <a:spAutoFit/>
          </a:bodyPr>
          <a:lstStyle/>
          <a:p>
            <a:pPr algn="ctr">
              <a:lnSpc>
                <a:spcPts val="4650"/>
              </a:lnSpc>
            </a:pPr>
            <a:r>
              <a:rPr lang="en-US" sz="5000">
                <a:solidFill>
                  <a:srgbClr val="312E5F"/>
                </a:solidFill>
                <a:latin typeface="Handyman"/>
                <a:ea typeface="Handyman"/>
                <a:cs typeface="Handyman"/>
                <a:sym typeface="Handyman"/>
              </a:rPr>
              <a:t>Conclusion</a:t>
            </a:r>
          </a:p>
        </p:txBody>
      </p:sp>
      <p:sp>
        <p:nvSpPr>
          <p:cNvPr id="4" name="TextBox 4"/>
          <p:cNvSpPr txBox="1"/>
          <p:nvPr/>
        </p:nvSpPr>
        <p:spPr>
          <a:xfrm>
            <a:off x="5706118" y="3050472"/>
            <a:ext cx="11896869" cy="3861435"/>
          </a:xfrm>
          <a:prstGeom prst="rect">
            <a:avLst/>
          </a:prstGeom>
        </p:spPr>
        <p:txBody>
          <a:bodyPr lIns="0" tIns="0" rIns="0" bIns="0" rtlCol="0" anchor="t">
            <a:spAutoFit/>
          </a:bodyPr>
          <a:lstStyle/>
          <a:p>
            <a:pPr algn="just">
              <a:lnSpc>
                <a:spcPts val="3719"/>
              </a:lnSpc>
            </a:pPr>
            <a:r>
              <a:rPr lang="en-US" sz="3999">
                <a:solidFill>
                  <a:srgbClr val="312E5F"/>
                </a:solidFill>
                <a:latin typeface="Handyman"/>
                <a:ea typeface="Handyman"/>
                <a:cs typeface="Handyman"/>
                <a:sym typeface="Handyman"/>
              </a:rPr>
              <a:t>In this project, we have successfully developed a hybrid CNN-BiLSTM model for fake news detection, leveraging pre-trained GloVe embeddings to enhance the model's understanding of semantic relationships in text. By combining the power of CNNs for local feature extraction and BiLSTMs for capturing long-range dependencies, the model achieves high accuracy and generalizes well to unseen data.</a:t>
            </a:r>
          </a:p>
        </p:txBody>
      </p:sp>
      <p:sp>
        <p:nvSpPr>
          <p:cNvPr id="5" name="Freeform 5"/>
          <p:cNvSpPr/>
          <p:nvPr/>
        </p:nvSpPr>
        <p:spPr>
          <a:xfrm>
            <a:off x="0" y="4432935"/>
            <a:ext cx="4690102" cy="12167718"/>
          </a:xfrm>
          <a:custGeom>
            <a:avLst/>
            <a:gdLst/>
            <a:ahLst/>
            <a:cxnLst/>
            <a:rect l="l" t="t" r="r" b="b"/>
            <a:pathLst>
              <a:path w="4690102" h="12167718">
                <a:moveTo>
                  <a:pt x="0" y="0"/>
                </a:moveTo>
                <a:lnTo>
                  <a:pt x="4690102" y="0"/>
                </a:lnTo>
                <a:lnTo>
                  <a:pt x="4690102" y="12167718"/>
                </a:lnTo>
                <a:lnTo>
                  <a:pt x="0" y="121677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E7F8"/>
        </a:solidFill>
        <a:effectLst/>
      </p:bgPr>
    </p:bg>
    <p:spTree>
      <p:nvGrpSpPr>
        <p:cNvPr id="1" name=""/>
        <p:cNvGrpSpPr/>
        <p:nvPr/>
      </p:nvGrpSpPr>
      <p:grpSpPr>
        <a:xfrm>
          <a:off x="0" y="0"/>
          <a:ext cx="0" cy="0"/>
          <a:chOff x="0" y="0"/>
          <a:chExt cx="0" cy="0"/>
        </a:xfrm>
      </p:grpSpPr>
      <p:sp>
        <p:nvSpPr>
          <p:cNvPr id="2" name="TextBox 2"/>
          <p:cNvSpPr txBox="1"/>
          <p:nvPr/>
        </p:nvSpPr>
        <p:spPr>
          <a:xfrm>
            <a:off x="5536547" y="4443413"/>
            <a:ext cx="7214907" cy="1457324"/>
          </a:xfrm>
          <a:prstGeom prst="rect">
            <a:avLst/>
          </a:prstGeom>
        </p:spPr>
        <p:txBody>
          <a:bodyPr lIns="0" tIns="0" rIns="0" bIns="0" rtlCol="0" anchor="t">
            <a:spAutoFit/>
          </a:bodyPr>
          <a:lstStyle/>
          <a:p>
            <a:pPr algn="ctr">
              <a:lnSpc>
                <a:spcPts val="9299"/>
              </a:lnSpc>
            </a:pPr>
            <a:r>
              <a:rPr lang="en-US" sz="9999">
                <a:solidFill>
                  <a:srgbClr val="312E5F"/>
                </a:solidFill>
                <a:latin typeface="Handyman"/>
                <a:ea typeface="Handyman"/>
                <a:cs typeface="Handyman"/>
                <a:sym typeface="Handyman"/>
              </a:rPr>
              <a:t>THANK YOU</a:t>
            </a:r>
          </a:p>
        </p:txBody>
      </p:sp>
      <p:sp>
        <p:nvSpPr>
          <p:cNvPr id="3" name="Freeform 3"/>
          <p:cNvSpPr/>
          <p:nvPr/>
        </p:nvSpPr>
        <p:spPr>
          <a:xfrm rot="-2309609">
            <a:off x="12812544" y="4119355"/>
            <a:ext cx="1306694" cy="3029823"/>
          </a:xfrm>
          <a:custGeom>
            <a:avLst/>
            <a:gdLst/>
            <a:ahLst/>
            <a:cxnLst/>
            <a:rect l="l" t="t" r="r" b="b"/>
            <a:pathLst>
              <a:path w="1306694" h="3029823">
                <a:moveTo>
                  <a:pt x="0" y="0"/>
                </a:moveTo>
                <a:lnTo>
                  <a:pt x="1306695" y="0"/>
                </a:lnTo>
                <a:lnTo>
                  <a:pt x="1306695" y="3029823"/>
                </a:lnTo>
                <a:lnTo>
                  <a:pt x="0" y="3029823"/>
                </a:lnTo>
                <a:lnTo>
                  <a:pt x="0" y="0"/>
                </a:lnTo>
                <a:close/>
              </a:path>
            </a:pathLst>
          </a:custGeom>
          <a:blipFill>
            <a:blip r:embed="rId2">
              <a:extLst>
                <a:ext uri="{96DAC541-7B7A-43D3-8B79-37D633B846F1}">
                  <asvg:svgBlip xmlns:asvg="http://schemas.microsoft.com/office/drawing/2016/SVG/main" r:embed="rId3"/>
                </a:ext>
              </a:extLst>
            </a:blip>
            <a:stretch>
              <a:fillRect l="-209816" t="-132813" r="-1128939" b="-444322"/>
            </a:stretch>
          </a:blipFill>
        </p:spPr>
      </p:sp>
      <p:sp>
        <p:nvSpPr>
          <p:cNvPr id="4" name="Freeform 4"/>
          <p:cNvSpPr/>
          <p:nvPr/>
        </p:nvSpPr>
        <p:spPr>
          <a:xfrm rot="-5142942">
            <a:off x="12917750" y="3291699"/>
            <a:ext cx="1306694" cy="3029823"/>
          </a:xfrm>
          <a:custGeom>
            <a:avLst/>
            <a:gdLst/>
            <a:ahLst/>
            <a:cxnLst/>
            <a:rect l="l" t="t" r="r" b="b"/>
            <a:pathLst>
              <a:path w="1306694" h="3029823">
                <a:moveTo>
                  <a:pt x="0" y="0"/>
                </a:moveTo>
                <a:lnTo>
                  <a:pt x="1306694" y="0"/>
                </a:lnTo>
                <a:lnTo>
                  <a:pt x="1306694" y="3029823"/>
                </a:lnTo>
                <a:lnTo>
                  <a:pt x="0" y="3029823"/>
                </a:lnTo>
                <a:lnTo>
                  <a:pt x="0" y="0"/>
                </a:lnTo>
                <a:close/>
              </a:path>
            </a:pathLst>
          </a:custGeom>
          <a:blipFill>
            <a:blip r:embed="rId2">
              <a:extLst>
                <a:ext uri="{96DAC541-7B7A-43D3-8B79-37D633B846F1}">
                  <asvg:svgBlip xmlns:asvg="http://schemas.microsoft.com/office/drawing/2016/SVG/main" r:embed="rId3"/>
                </a:ext>
              </a:extLst>
            </a:blip>
            <a:stretch>
              <a:fillRect l="-209816" t="-132813" r="-1128939" b="-444322"/>
            </a:stretch>
          </a:blipFill>
        </p:spPr>
      </p:sp>
      <p:sp>
        <p:nvSpPr>
          <p:cNvPr id="5" name="Freeform 5"/>
          <p:cNvSpPr/>
          <p:nvPr/>
        </p:nvSpPr>
        <p:spPr>
          <a:xfrm rot="-3381463">
            <a:off x="3428630" y="3380930"/>
            <a:ext cx="1306694" cy="3029823"/>
          </a:xfrm>
          <a:custGeom>
            <a:avLst/>
            <a:gdLst/>
            <a:ahLst/>
            <a:cxnLst/>
            <a:rect l="l" t="t" r="r" b="b"/>
            <a:pathLst>
              <a:path w="1306694" h="3029823">
                <a:moveTo>
                  <a:pt x="0" y="0"/>
                </a:moveTo>
                <a:lnTo>
                  <a:pt x="1306695" y="0"/>
                </a:lnTo>
                <a:lnTo>
                  <a:pt x="1306695" y="3029824"/>
                </a:lnTo>
                <a:lnTo>
                  <a:pt x="0" y="3029824"/>
                </a:lnTo>
                <a:lnTo>
                  <a:pt x="0" y="0"/>
                </a:lnTo>
                <a:close/>
              </a:path>
            </a:pathLst>
          </a:custGeom>
          <a:blipFill>
            <a:blip r:embed="rId2">
              <a:extLst>
                <a:ext uri="{96DAC541-7B7A-43D3-8B79-37D633B846F1}">
                  <asvg:svgBlip xmlns:asvg="http://schemas.microsoft.com/office/drawing/2016/SVG/main" r:embed="rId3"/>
                </a:ext>
              </a:extLst>
            </a:blip>
            <a:stretch>
              <a:fillRect l="-209816" t="-132813" r="-1128939" b="-444322"/>
            </a:stretch>
          </a:blipFill>
        </p:spPr>
      </p:sp>
      <p:sp>
        <p:nvSpPr>
          <p:cNvPr id="6" name="Freeform 6"/>
          <p:cNvSpPr/>
          <p:nvPr/>
        </p:nvSpPr>
        <p:spPr>
          <a:xfrm rot="10151157">
            <a:off x="4481035" y="2961258"/>
            <a:ext cx="1306694" cy="3029823"/>
          </a:xfrm>
          <a:custGeom>
            <a:avLst/>
            <a:gdLst/>
            <a:ahLst/>
            <a:cxnLst/>
            <a:rect l="l" t="t" r="r" b="b"/>
            <a:pathLst>
              <a:path w="1306694" h="3029823">
                <a:moveTo>
                  <a:pt x="0" y="0"/>
                </a:moveTo>
                <a:lnTo>
                  <a:pt x="1306695" y="0"/>
                </a:lnTo>
                <a:lnTo>
                  <a:pt x="1306695" y="3029823"/>
                </a:lnTo>
                <a:lnTo>
                  <a:pt x="0" y="3029823"/>
                </a:lnTo>
                <a:lnTo>
                  <a:pt x="0" y="0"/>
                </a:lnTo>
                <a:close/>
              </a:path>
            </a:pathLst>
          </a:custGeom>
          <a:blipFill>
            <a:blip r:embed="rId2">
              <a:extLst>
                <a:ext uri="{96DAC541-7B7A-43D3-8B79-37D633B846F1}">
                  <asvg:svgBlip xmlns:asvg="http://schemas.microsoft.com/office/drawing/2016/SVG/main" r:embed="rId3"/>
                </a:ext>
              </a:extLst>
            </a:blip>
            <a:stretch>
              <a:fillRect l="-209816" t="-132813" r="-1128939" b="-444322"/>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E7F8"/>
        </a:solidFill>
        <a:effectLst/>
      </p:bgPr>
    </p:bg>
    <p:spTree>
      <p:nvGrpSpPr>
        <p:cNvPr id="1" name=""/>
        <p:cNvGrpSpPr/>
        <p:nvPr/>
      </p:nvGrpSpPr>
      <p:grpSpPr>
        <a:xfrm>
          <a:off x="0" y="0"/>
          <a:ext cx="0" cy="0"/>
          <a:chOff x="0" y="0"/>
          <a:chExt cx="0" cy="0"/>
        </a:xfrm>
      </p:grpSpPr>
      <p:sp>
        <p:nvSpPr>
          <p:cNvPr id="2" name="Freeform 2"/>
          <p:cNvSpPr/>
          <p:nvPr/>
        </p:nvSpPr>
        <p:spPr>
          <a:xfrm rot="8812768">
            <a:off x="951256" y="3738149"/>
            <a:ext cx="18080083" cy="14787920"/>
          </a:xfrm>
          <a:custGeom>
            <a:avLst/>
            <a:gdLst/>
            <a:ahLst/>
            <a:cxnLst/>
            <a:rect l="l" t="t" r="r" b="b"/>
            <a:pathLst>
              <a:path w="18080083" h="14787920">
                <a:moveTo>
                  <a:pt x="0" y="0"/>
                </a:moveTo>
                <a:lnTo>
                  <a:pt x="18080083" y="0"/>
                </a:lnTo>
                <a:lnTo>
                  <a:pt x="18080083" y="14787920"/>
                </a:lnTo>
                <a:lnTo>
                  <a:pt x="0" y="14787920"/>
                </a:lnTo>
                <a:lnTo>
                  <a:pt x="0" y="0"/>
                </a:lnTo>
                <a:close/>
              </a:path>
            </a:pathLst>
          </a:custGeom>
          <a:blipFill>
            <a:blip r:embed="rId2">
              <a:extLst>
                <a:ext uri="{96DAC541-7B7A-43D3-8B79-37D633B846F1}">
                  <asvg:svgBlip xmlns:asvg="http://schemas.microsoft.com/office/drawing/2016/SVG/main" r:embed="rId3"/>
                </a:ext>
              </a:extLst>
            </a:blip>
            <a:stretch>
              <a:fillRect b="-3811"/>
            </a:stretch>
          </a:blipFill>
        </p:spPr>
      </p:sp>
      <p:sp>
        <p:nvSpPr>
          <p:cNvPr id="3" name="Freeform 3"/>
          <p:cNvSpPr/>
          <p:nvPr/>
        </p:nvSpPr>
        <p:spPr>
          <a:xfrm>
            <a:off x="1395620" y="1694919"/>
            <a:ext cx="6320309" cy="6897162"/>
          </a:xfrm>
          <a:custGeom>
            <a:avLst/>
            <a:gdLst/>
            <a:ahLst/>
            <a:cxnLst/>
            <a:rect l="l" t="t" r="r" b="b"/>
            <a:pathLst>
              <a:path w="6320309" h="6897162">
                <a:moveTo>
                  <a:pt x="0" y="0"/>
                </a:moveTo>
                <a:lnTo>
                  <a:pt x="6320308" y="0"/>
                </a:lnTo>
                <a:lnTo>
                  <a:pt x="6320308" y="6897162"/>
                </a:lnTo>
                <a:lnTo>
                  <a:pt x="0" y="68971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7715928" y="386593"/>
            <a:ext cx="7396177" cy="781200"/>
          </a:xfrm>
          <a:prstGeom prst="rect">
            <a:avLst/>
          </a:prstGeom>
        </p:spPr>
        <p:txBody>
          <a:bodyPr lIns="0" tIns="0" rIns="0" bIns="0" rtlCol="0" anchor="t">
            <a:spAutoFit/>
          </a:bodyPr>
          <a:lstStyle/>
          <a:p>
            <a:pPr marL="0" lvl="1" indent="0" algn="l">
              <a:lnSpc>
                <a:spcPts val="5704"/>
              </a:lnSpc>
            </a:pPr>
            <a:r>
              <a:rPr lang="en-US" sz="6004" b="1">
                <a:solidFill>
                  <a:srgbClr val="312E5F"/>
                </a:solidFill>
                <a:latin typeface="DG Jory Bold"/>
                <a:ea typeface="DG Jory Bold"/>
                <a:cs typeface="DG Jory Bold"/>
                <a:sym typeface="DG Jory Bold"/>
              </a:rPr>
              <a:t> Motivation</a:t>
            </a:r>
          </a:p>
        </p:txBody>
      </p:sp>
      <p:sp>
        <p:nvSpPr>
          <p:cNvPr id="5" name="TextBox 5"/>
          <p:cNvSpPr txBox="1"/>
          <p:nvPr/>
        </p:nvSpPr>
        <p:spPr>
          <a:xfrm>
            <a:off x="7715928" y="1790169"/>
            <a:ext cx="10323577" cy="2413000"/>
          </a:xfrm>
          <a:prstGeom prst="rect">
            <a:avLst/>
          </a:prstGeom>
        </p:spPr>
        <p:txBody>
          <a:bodyPr lIns="0" tIns="0" rIns="0" bIns="0" rtlCol="0" anchor="t">
            <a:spAutoFit/>
          </a:bodyPr>
          <a:lstStyle/>
          <a:p>
            <a:pPr marL="0" lvl="1" indent="0" algn="l">
              <a:lnSpc>
                <a:spcPts val="3799"/>
              </a:lnSpc>
            </a:pPr>
            <a:r>
              <a:rPr lang="en-US" sz="3999">
                <a:solidFill>
                  <a:srgbClr val="312E5F"/>
                </a:solidFill>
                <a:latin typeface="DG Jory"/>
                <a:ea typeface="DG Jory"/>
                <a:cs typeface="DG Jory"/>
                <a:sym typeface="DG Jory"/>
              </a:rPr>
              <a:t>Fake news undermines trust in media and has the potential to disrupt democratic processes, such as influencing elections or spreading harmful misinformation, especially during crises like the COVID-19 pandemic.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E7F8"/>
        </a:solidFill>
        <a:effectLst/>
      </p:bgPr>
    </p:bg>
    <p:spTree>
      <p:nvGrpSpPr>
        <p:cNvPr id="1" name=""/>
        <p:cNvGrpSpPr/>
        <p:nvPr/>
      </p:nvGrpSpPr>
      <p:grpSpPr>
        <a:xfrm>
          <a:off x="0" y="0"/>
          <a:ext cx="0" cy="0"/>
          <a:chOff x="0" y="0"/>
          <a:chExt cx="0" cy="0"/>
        </a:xfrm>
      </p:grpSpPr>
      <p:sp>
        <p:nvSpPr>
          <p:cNvPr id="2" name="TextBox 2"/>
          <p:cNvSpPr txBox="1"/>
          <p:nvPr/>
        </p:nvSpPr>
        <p:spPr>
          <a:xfrm>
            <a:off x="2217777" y="1726476"/>
            <a:ext cx="13852445" cy="742950"/>
          </a:xfrm>
          <a:prstGeom prst="rect">
            <a:avLst/>
          </a:prstGeom>
        </p:spPr>
        <p:txBody>
          <a:bodyPr lIns="0" tIns="0" rIns="0" bIns="0" rtlCol="0" anchor="t">
            <a:spAutoFit/>
          </a:bodyPr>
          <a:lstStyle/>
          <a:p>
            <a:pPr algn="ctr">
              <a:lnSpc>
                <a:spcPts val="4650"/>
              </a:lnSpc>
            </a:pPr>
            <a:r>
              <a:rPr lang="en-US" sz="5000">
                <a:solidFill>
                  <a:srgbClr val="312E5F"/>
                </a:solidFill>
                <a:latin typeface="Handyman"/>
                <a:ea typeface="Handyman"/>
                <a:cs typeface="Handyman"/>
                <a:sym typeface="Handyman"/>
              </a:rPr>
              <a:t>Let's look at the Contents</a:t>
            </a:r>
          </a:p>
        </p:txBody>
      </p:sp>
      <p:sp>
        <p:nvSpPr>
          <p:cNvPr id="3" name="Freeform 3"/>
          <p:cNvSpPr/>
          <p:nvPr/>
        </p:nvSpPr>
        <p:spPr>
          <a:xfrm rot="2413044">
            <a:off x="2619660" y="257531"/>
            <a:ext cx="3435578" cy="1542338"/>
          </a:xfrm>
          <a:custGeom>
            <a:avLst/>
            <a:gdLst/>
            <a:ahLst/>
            <a:cxnLst/>
            <a:rect l="l" t="t" r="r" b="b"/>
            <a:pathLst>
              <a:path w="3435578" h="1542338">
                <a:moveTo>
                  <a:pt x="0" y="0"/>
                </a:moveTo>
                <a:lnTo>
                  <a:pt x="3435577" y="0"/>
                </a:lnTo>
                <a:lnTo>
                  <a:pt x="3435577" y="1542338"/>
                </a:lnTo>
                <a:lnTo>
                  <a:pt x="0" y="1542338"/>
                </a:lnTo>
                <a:lnTo>
                  <a:pt x="0" y="0"/>
                </a:lnTo>
                <a:close/>
              </a:path>
            </a:pathLst>
          </a:custGeom>
          <a:blipFill>
            <a:blip r:embed="rId2">
              <a:extLst>
                <a:ext uri="{96DAC541-7B7A-43D3-8B79-37D633B846F1}">
                  <asvg:svgBlip xmlns:asvg="http://schemas.microsoft.com/office/drawing/2016/SVG/main" r:embed="rId3"/>
                </a:ext>
              </a:extLst>
            </a:blip>
            <a:stretch>
              <a:fillRect l="-23800" t="-541468" r="-451114" b="-756043"/>
            </a:stretch>
          </a:blipFill>
        </p:spPr>
      </p:sp>
      <p:sp>
        <p:nvSpPr>
          <p:cNvPr id="4" name="Freeform 4"/>
          <p:cNvSpPr/>
          <p:nvPr/>
        </p:nvSpPr>
        <p:spPr>
          <a:xfrm rot="8884520">
            <a:off x="13503846" y="1823779"/>
            <a:ext cx="1306694" cy="3029823"/>
          </a:xfrm>
          <a:custGeom>
            <a:avLst/>
            <a:gdLst/>
            <a:ahLst/>
            <a:cxnLst/>
            <a:rect l="l" t="t" r="r" b="b"/>
            <a:pathLst>
              <a:path w="1306694" h="3029823">
                <a:moveTo>
                  <a:pt x="0" y="0"/>
                </a:moveTo>
                <a:lnTo>
                  <a:pt x="1306694" y="0"/>
                </a:lnTo>
                <a:lnTo>
                  <a:pt x="1306694" y="3029824"/>
                </a:lnTo>
                <a:lnTo>
                  <a:pt x="0" y="3029824"/>
                </a:lnTo>
                <a:lnTo>
                  <a:pt x="0" y="0"/>
                </a:lnTo>
                <a:close/>
              </a:path>
            </a:pathLst>
          </a:custGeom>
          <a:blipFill>
            <a:blip r:embed="rId2">
              <a:extLst>
                <a:ext uri="{96DAC541-7B7A-43D3-8B79-37D633B846F1}">
                  <asvg:svgBlip xmlns:asvg="http://schemas.microsoft.com/office/drawing/2016/SVG/main" r:embed="rId3"/>
                </a:ext>
              </a:extLst>
            </a:blip>
            <a:stretch>
              <a:fillRect l="-209816" t="-132813" r="-1128939" b="-444322"/>
            </a:stretch>
          </a:blipFill>
        </p:spPr>
      </p:sp>
      <p:sp>
        <p:nvSpPr>
          <p:cNvPr id="5" name="Freeform 5"/>
          <p:cNvSpPr/>
          <p:nvPr/>
        </p:nvSpPr>
        <p:spPr>
          <a:xfrm rot="7270937">
            <a:off x="13782553" y="857107"/>
            <a:ext cx="1306694" cy="3029823"/>
          </a:xfrm>
          <a:custGeom>
            <a:avLst/>
            <a:gdLst/>
            <a:ahLst/>
            <a:cxnLst/>
            <a:rect l="l" t="t" r="r" b="b"/>
            <a:pathLst>
              <a:path w="1306694" h="3029823">
                <a:moveTo>
                  <a:pt x="0" y="0"/>
                </a:moveTo>
                <a:lnTo>
                  <a:pt x="1306694" y="0"/>
                </a:lnTo>
                <a:lnTo>
                  <a:pt x="1306694" y="3029824"/>
                </a:lnTo>
                <a:lnTo>
                  <a:pt x="0" y="3029824"/>
                </a:lnTo>
                <a:lnTo>
                  <a:pt x="0" y="0"/>
                </a:lnTo>
                <a:close/>
              </a:path>
            </a:pathLst>
          </a:custGeom>
          <a:blipFill>
            <a:blip r:embed="rId2">
              <a:extLst>
                <a:ext uri="{96DAC541-7B7A-43D3-8B79-37D633B846F1}">
                  <asvg:svgBlip xmlns:asvg="http://schemas.microsoft.com/office/drawing/2016/SVG/main" r:embed="rId3"/>
                </a:ext>
              </a:extLst>
            </a:blip>
            <a:stretch>
              <a:fillRect l="-209816" t="-132813" r="-1128939" b="-444322"/>
            </a:stretch>
          </a:blipFill>
        </p:spPr>
      </p:sp>
      <p:sp>
        <p:nvSpPr>
          <p:cNvPr id="6" name="Freeform 6"/>
          <p:cNvSpPr/>
          <p:nvPr/>
        </p:nvSpPr>
        <p:spPr>
          <a:xfrm rot="593651">
            <a:off x="2107197" y="988374"/>
            <a:ext cx="3435578" cy="1542338"/>
          </a:xfrm>
          <a:custGeom>
            <a:avLst/>
            <a:gdLst/>
            <a:ahLst/>
            <a:cxnLst/>
            <a:rect l="l" t="t" r="r" b="b"/>
            <a:pathLst>
              <a:path w="3435578" h="1542338">
                <a:moveTo>
                  <a:pt x="0" y="0"/>
                </a:moveTo>
                <a:lnTo>
                  <a:pt x="3435577" y="0"/>
                </a:lnTo>
                <a:lnTo>
                  <a:pt x="3435577" y="1542338"/>
                </a:lnTo>
                <a:lnTo>
                  <a:pt x="0" y="1542338"/>
                </a:lnTo>
                <a:lnTo>
                  <a:pt x="0" y="0"/>
                </a:lnTo>
                <a:close/>
              </a:path>
            </a:pathLst>
          </a:custGeom>
          <a:blipFill>
            <a:blip r:embed="rId2">
              <a:extLst>
                <a:ext uri="{96DAC541-7B7A-43D3-8B79-37D633B846F1}">
                  <asvg:svgBlip xmlns:asvg="http://schemas.microsoft.com/office/drawing/2016/SVG/main" r:embed="rId3"/>
                </a:ext>
              </a:extLst>
            </a:blip>
            <a:stretch>
              <a:fillRect l="-23800" t="-541468" r="-451114" b="-756043"/>
            </a:stretch>
          </a:blipFill>
        </p:spPr>
      </p:sp>
      <p:sp>
        <p:nvSpPr>
          <p:cNvPr id="7" name="TextBox 7"/>
          <p:cNvSpPr txBox="1"/>
          <p:nvPr/>
        </p:nvSpPr>
        <p:spPr>
          <a:xfrm>
            <a:off x="2774396" y="3147956"/>
            <a:ext cx="9555361" cy="4794885"/>
          </a:xfrm>
          <a:prstGeom prst="rect">
            <a:avLst/>
          </a:prstGeom>
        </p:spPr>
        <p:txBody>
          <a:bodyPr lIns="0" tIns="0" rIns="0" bIns="0" rtlCol="0" anchor="t">
            <a:spAutoFit/>
          </a:bodyPr>
          <a:lstStyle/>
          <a:p>
            <a:pPr marL="863599" lvl="1" indent="-431800" algn="l">
              <a:lnSpc>
                <a:spcPts val="3719"/>
              </a:lnSpc>
              <a:buFont typeface="Arial"/>
              <a:buChar char="•"/>
            </a:pPr>
            <a:r>
              <a:rPr lang="en-US" sz="3999">
                <a:solidFill>
                  <a:srgbClr val="312E5F"/>
                </a:solidFill>
                <a:latin typeface="Handyman"/>
                <a:ea typeface="Handyman"/>
                <a:cs typeface="Handyman"/>
                <a:sym typeface="Handyman"/>
              </a:rPr>
              <a:t>What’s a Fake?</a:t>
            </a:r>
          </a:p>
          <a:p>
            <a:pPr marL="863599" lvl="1" indent="-431800" algn="l">
              <a:lnSpc>
                <a:spcPts val="3719"/>
              </a:lnSpc>
              <a:buFont typeface="Arial"/>
              <a:buChar char="•"/>
            </a:pPr>
            <a:r>
              <a:rPr lang="en-US" sz="3999">
                <a:solidFill>
                  <a:srgbClr val="312E5F"/>
                </a:solidFill>
                <a:latin typeface="Handyman"/>
                <a:ea typeface="Handyman"/>
                <a:cs typeface="Handyman"/>
                <a:sym typeface="Handyman"/>
              </a:rPr>
              <a:t>How Fakes Spread Online</a:t>
            </a:r>
          </a:p>
          <a:p>
            <a:pPr marL="863599" lvl="1" indent="-431800" algn="l">
              <a:lnSpc>
                <a:spcPts val="3719"/>
              </a:lnSpc>
              <a:buFont typeface="Arial"/>
              <a:buChar char="•"/>
            </a:pPr>
            <a:r>
              <a:rPr lang="en-US" sz="3999">
                <a:solidFill>
                  <a:srgbClr val="312E5F"/>
                </a:solidFill>
                <a:latin typeface="Handyman"/>
                <a:ea typeface="Handyman"/>
                <a:cs typeface="Handyman"/>
                <a:sym typeface="Handyman"/>
              </a:rPr>
              <a:t>Why It Matters </a:t>
            </a:r>
          </a:p>
          <a:p>
            <a:pPr marL="863599" lvl="1" indent="-431800" algn="l">
              <a:lnSpc>
                <a:spcPts val="3719"/>
              </a:lnSpc>
              <a:buFont typeface="Arial"/>
              <a:buChar char="•"/>
            </a:pPr>
            <a:r>
              <a:rPr lang="en-US" sz="3999">
                <a:solidFill>
                  <a:srgbClr val="312E5F"/>
                </a:solidFill>
                <a:latin typeface="Handyman"/>
                <a:ea typeface="Handyman"/>
                <a:cs typeface="Handyman"/>
                <a:sym typeface="Handyman"/>
              </a:rPr>
              <a:t>Project Goal </a:t>
            </a:r>
          </a:p>
          <a:p>
            <a:pPr marL="863599" lvl="1" indent="-431800" algn="l">
              <a:lnSpc>
                <a:spcPts val="3719"/>
              </a:lnSpc>
              <a:buFont typeface="Arial"/>
              <a:buChar char="•"/>
            </a:pPr>
            <a:r>
              <a:rPr lang="en-US" sz="3999">
                <a:solidFill>
                  <a:srgbClr val="312E5F"/>
                </a:solidFill>
                <a:latin typeface="Handyman"/>
                <a:ea typeface="Handyman"/>
                <a:cs typeface="Handyman"/>
                <a:sym typeface="Handyman"/>
              </a:rPr>
              <a:t>How Our Tool Works </a:t>
            </a:r>
          </a:p>
          <a:p>
            <a:pPr marL="863599" lvl="1" indent="-431800" algn="l">
              <a:lnSpc>
                <a:spcPts val="3719"/>
              </a:lnSpc>
              <a:buFont typeface="Arial"/>
              <a:buChar char="•"/>
            </a:pPr>
            <a:r>
              <a:rPr lang="en-US" sz="3999">
                <a:solidFill>
                  <a:srgbClr val="312E5F"/>
                </a:solidFill>
                <a:latin typeface="Handyman"/>
                <a:ea typeface="Handyman"/>
                <a:cs typeface="Handyman"/>
                <a:sym typeface="Handyman"/>
              </a:rPr>
              <a:t>Data We Used</a:t>
            </a:r>
          </a:p>
          <a:p>
            <a:pPr marL="863599" lvl="1" indent="-431800" algn="l">
              <a:lnSpc>
                <a:spcPts val="3719"/>
              </a:lnSpc>
              <a:buFont typeface="Arial"/>
              <a:buChar char="•"/>
            </a:pPr>
            <a:r>
              <a:rPr lang="en-US" sz="3999">
                <a:solidFill>
                  <a:srgbClr val="312E5F"/>
                </a:solidFill>
                <a:latin typeface="Handyman"/>
                <a:ea typeface="Handyman"/>
                <a:cs typeface="Handyman"/>
                <a:sym typeface="Handyman"/>
              </a:rPr>
              <a:t>Results </a:t>
            </a:r>
          </a:p>
          <a:p>
            <a:pPr marL="863599" lvl="1" indent="-431800" algn="l">
              <a:lnSpc>
                <a:spcPts val="3719"/>
              </a:lnSpc>
              <a:buFont typeface="Arial"/>
              <a:buChar char="•"/>
            </a:pPr>
            <a:r>
              <a:rPr lang="en-US" sz="3999">
                <a:solidFill>
                  <a:srgbClr val="312E5F"/>
                </a:solidFill>
                <a:latin typeface="Handyman"/>
                <a:ea typeface="Handyman"/>
                <a:cs typeface="Handyman"/>
                <a:sym typeface="Handyman"/>
              </a:rPr>
              <a:t> Limits &amp; Caution</a:t>
            </a:r>
          </a:p>
          <a:p>
            <a:pPr marL="863599" lvl="1" indent="-431800" algn="l">
              <a:lnSpc>
                <a:spcPts val="3719"/>
              </a:lnSpc>
              <a:buFont typeface="Arial"/>
              <a:buChar char="•"/>
            </a:pPr>
            <a:r>
              <a:rPr lang="en-US" sz="3999">
                <a:solidFill>
                  <a:srgbClr val="312E5F"/>
                </a:solidFill>
                <a:latin typeface="Handyman"/>
                <a:ea typeface="Handyman"/>
                <a:cs typeface="Handyman"/>
                <a:sym typeface="Handyman"/>
              </a:rPr>
              <a:t>Model Architecture</a:t>
            </a:r>
          </a:p>
          <a:p>
            <a:pPr marL="863599" lvl="1" indent="-431800" algn="l">
              <a:lnSpc>
                <a:spcPts val="3719"/>
              </a:lnSpc>
              <a:buFont typeface="Arial"/>
              <a:buChar char="•"/>
            </a:pPr>
            <a:r>
              <a:rPr lang="en-US" sz="3999">
                <a:solidFill>
                  <a:srgbClr val="312E5F"/>
                </a:solidFill>
                <a:latin typeface="Handyman"/>
                <a:ea typeface="Handyman"/>
                <a:cs typeface="Handyman"/>
                <a:sym typeface="Handyman"/>
              </a:rPr>
              <a:t>Key Takeaway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E7F8"/>
        </a:solidFill>
        <a:effectLst/>
      </p:bgPr>
    </p:bg>
    <p:spTree>
      <p:nvGrpSpPr>
        <p:cNvPr id="1" name=""/>
        <p:cNvGrpSpPr/>
        <p:nvPr/>
      </p:nvGrpSpPr>
      <p:grpSpPr>
        <a:xfrm>
          <a:off x="0" y="0"/>
          <a:ext cx="0" cy="0"/>
          <a:chOff x="0" y="0"/>
          <a:chExt cx="0" cy="0"/>
        </a:xfrm>
      </p:grpSpPr>
      <p:sp>
        <p:nvSpPr>
          <p:cNvPr id="2" name="Freeform 2"/>
          <p:cNvSpPr/>
          <p:nvPr/>
        </p:nvSpPr>
        <p:spPr>
          <a:xfrm rot="-7153060">
            <a:off x="-3921374" y="-2141464"/>
            <a:ext cx="15764713" cy="13082892"/>
          </a:xfrm>
          <a:custGeom>
            <a:avLst/>
            <a:gdLst/>
            <a:ahLst/>
            <a:cxnLst/>
            <a:rect l="l" t="t" r="r" b="b"/>
            <a:pathLst>
              <a:path w="15764713" h="13082892">
                <a:moveTo>
                  <a:pt x="0" y="0"/>
                </a:moveTo>
                <a:lnTo>
                  <a:pt x="15764713" y="0"/>
                </a:lnTo>
                <a:lnTo>
                  <a:pt x="15764713" y="13082892"/>
                </a:lnTo>
                <a:lnTo>
                  <a:pt x="0" y="13082892"/>
                </a:lnTo>
                <a:lnTo>
                  <a:pt x="0" y="0"/>
                </a:lnTo>
                <a:close/>
              </a:path>
            </a:pathLst>
          </a:custGeom>
          <a:blipFill>
            <a:blip r:embed="rId2">
              <a:extLst>
                <a:ext uri="{96DAC541-7B7A-43D3-8B79-37D633B846F1}">
                  <asvg:svgBlip xmlns:asvg="http://schemas.microsoft.com/office/drawing/2016/SVG/main" r:embed="rId3"/>
                </a:ext>
              </a:extLst>
            </a:blip>
            <a:stretch>
              <a:fillRect l="-1463" b="-3811"/>
            </a:stretch>
          </a:blipFill>
        </p:spPr>
      </p:sp>
      <p:sp>
        <p:nvSpPr>
          <p:cNvPr id="3" name="Freeform 3"/>
          <p:cNvSpPr/>
          <p:nvPr/>
        </p:nvSpPr>
        <p:spPr>
          <a:xfrm>
            <a:off x="2506471" y="1959775"/>
            <a:ext cx="5093961" cy="6367451"/>
          </a:xfrm>
          <a:custGeom>
            <a:avLst/>
            <a:gdLst/>
            <a:ahLst/>
            <a:cxnLst/>
            <a:rect l="l" t="t" r="r" b="b"/>
            <a:pathLst>
              <a:path w="5093961" h="6367451">
                <a:moveTo>
                  <a:pt x="0" y="0"/>
                </a:moveTo>
                <a:lnTo>
                  <a:pt x="5093960" y="0"/>
                </a:lnTo>
                <a:lnTo>
                  <a:pt x="5093960" y="6367450"/>
                </a:lnTo>
                <a:lnTo>
                  <a:pt x="0" y="63674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7889048" y="2973522"/>
            <a:ext cx="10049958" cy="2955874"/>
          </a:xfrm>
          <a:prstGeom prst="rect">
            <a:avLst/>
          </a:prstGeom>
        </p:spPr>
        <p:txBody>
          <a:bodyPr lIns="0" tIns="0" rIns="0" bIns="0" rtlCol="0" anchor="t">
            <a:spAutoFit/>
          </a:bodyPr>
          <a:lstStyle/>
          <a:p>
            <a:pPr marL="0" lvl="1" indent="0" algn="just">
              <a:lnSpc>
                <a:spcPts val="3799"/>
              </a:lnSpc>
            </a:pPr>
            <a:r>
              <a:rPr lang="en-US" sz="3999" dirty="0">
                <a:solidFill>
                  <a:srgbClr val="312E5F"/>
                </a:solidFill>
                <a:latin typeface="DG Jory"/>
                <a:ea typeface="DG Jory"/>
                <a:cs typeface="DG Jory"/>
                <a:sym typeface="DG Jory"/>
              </a:rPr>
              <a:t>A fake is any picture, video, voice, or article that a computer makes to look real even though it’s not. Fakes can be used to swap faces in videos, create audio where a person is saying something they didn't, or even generate completely fabricated  images or videos and Text. </a:t>
            </a:r>
          </a:p>
        </p:txBody>
      </p:sp>
      <p:sp>
        <p:nvSpPr>
          <p:cNvPr id="5" name="TextBox 5"/>
          <p:cNvSpPr txBox="1"/>
          <p:nvPr/>
        </p:nvSpPr>
        <p:spPr>
          <a:xfrm>
            <a:off x="11269988" y="697616"/>
            <a:ext cx="6669018" cy="644525"/>
          </a:xfrm>
          <a:prstGeom prst="rect">
            <a:avLst/>
          </a:prstGeom>
        </p:spPr>
        <p:txBody>
          <a:bodyPr lIns="0" tIns="0" rIns="0" bIns="0" rtlCol="0" anchor="t">
            <a:spAutoFit/>
          </a:bodyPr>
          <a:lstStyle/>
          <a:p>
            <a:pPr marL="0" lvl="1" indent="0" algn="l">
              <a:lnSpc>
                <a:spcPts val="4750"/>
              </a:lnSpc>
            </a:pPr>
            <a:r>
              <a:rPr lang="en-US" sz="5000" b="1">
                <a:solidFill>
                  <a:srgbClr val="312E5F"/>
                </a:solidFill>
                <a:latin typeface="DG Jory Bold"/>
                <a:ea typeface="DG Jory Bold"/>
                <a:cs typeface="DG Jory Bold"/>
                <a:sym typeface="DG Jory Bold"/>
              </a:rPr>
              <a:t>What’s a Fake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E7F8"/>
        </a:solidFill>
        <a:effectLst/>
      </p:bgPr>
    </p:bg>
    <p:spTree>
      <p:nvGrpSpPr>
        <p:cNvPr id="1" name=""/>
        <p:cNvGrpSpPr/>
        <p:nvPr/>
      </p:nvGrpSpPr>
      <p:grpSpPr>
        <a:xfrm>
          <a:off x="0" y="0"/>
          <a:ext cx="0" cy="0"/>
          <a:chOff x="0" y="0"/>
          <a:chExt cx="0" cy="0"/>
        </a:xfrm>
      </p:grpSpPr>
      <p:sp>
        <p:nvSpPr>
          <p:cNvPr id="2" name="Freeform 2"/>
          <p:cNvSpPr/>
          <p:nvPr/>
        </p:nvSpPr>
        <p:spPr>
          <a:xfrm rot="-10720156">
            <a:off x="-1852682" y="1240755"/>
            <a:ext cx="18453445" cy="16469715"/>
          </a:xfrm>
          <a:custGeom>
            <a:avLst/>
            <a:gdLst/>
            <a:ahLst/>
            <a:cxnLst/>
            <a:rect l="l" t="t" r="r" b="b"/>
            <a:pathLst>
              <a:path w="18453445" h="16469715">
                <a:moveTo>
                  <a:pt x="0" y="0"/>
                </a:moveTo>
                <a:lnTo>
                  <a:pt x="18453445" y="0"/>
                </a:lnTo>
                <a:lnTo>
                  <a:pt x="18453445" y="16469715"/>
                </a:lnTo>
                <a:lnTo>
                  <a:pt x="0" y="16469715"/>
                </a:lnTo>
                <a:lnTo>
                  <a:pt x="0" y="0"/>
                </a:lnTo>
                <a:close/>
              </a:path>
            </a:pathLst>
          </a:custGeom>
          <a:blipFill>
            <a:blip r:embed="rId2">
              <a:extLst>
                <a:ext uri="{96DAC541-7B7A-43D3-8B79-37D633B846F1}">
                  <asvg:svgBlip xmlns:asvg="http://schemas.microsoft.com/office/drawing/2016/SVG/main" r:embed="rId3"/>
                </a:ext>
              </a:extLst>
            </a:blip>
            <a:stretch>
              <a:fillRect l="-8655" b="-3370"/>
            </a:stretch>
          </a:blipFill>
        </p:spPr>
      </p:sp>
      <p:sp>
        <p:nvSpPr>
          <p:cNvPr id="3" name="Freeform 3"/>
          <p:cNvSpPr/>
          <p:nvPr/>
        </p:nvSpPr>
        <p:spPr>
          <a:xfrm>
            <a:off x="12500008" y="2769142"/>
            <a:ext cx="6068962" cy="7517858"/>
          </a:xfrm>
          <a:custGeom>
            <a:avLst/>
            <a:gdLst/>
            <a:ahLst/>
            <a:cxnLst/>
            <a:rect l="l" t="t" r="r" b="b"/>
            <a:pathLst>
              <a:path w="6068962" h="7517858">
                <a:moveTo>
                  <a:pt x="0" y="0"/>
                </a:moveTo>
                <a:lnTo>
                  <a:pt x="6068961" y="0"/>
                </a:lnTo>
                <a:lnTo>
                  <a:pt x="6068961" y="7517858"/>
                </a:lnTo>
                <a:lnTo>
                  <a:pt x="0" y="75178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23693" y="2418165"/>
            <a:ext cx="11780260" cy="4794250"/>
          </a:xfrm>
          <a:prstGeom prst="rect">
            <a:avLst/>
          </a:prstGeom>
        </p:spPr>
        <p:txBody>
          <a:bodyPr lIns="0" tIns="0" rIns="0" bIns="0" rtlCol="0" anchor="t">
            <a:spAutoFit/>
          </a:bodyPr>
          <a:lstStyle/>
          <a:p>
            <a:pPr marL="0" lvl="1" indent="0" algn="just">
              <a:lnSpc>
                <a:spcPts val="3799"/>
              </a:lnSpc>
            </a:pPr>
            <a:r>
              <a:rPr lang="en-US" sz="3999">
                <a:solidFill>
                  <a:srgbClr val="312E5F"/>
                </a:solidFill>
                <a:latin typeface="DG Jory"/>
                <a:ea typeface="DG Jory"/>
                <a:cs typeface="DG Jory"/>
                <a:sym typeface="DG Jory"/>
              </a:rPr>
              <a:t>False news can spread through circular reporting, where one source publishes misinformation that is picked up by another news outlet, who cites the original source as evidence that the information is accurate. This continues as other news outlets report the misinformation and perpetuate the cycle. Someone makes the fake, automated accounts share it everywhere, many people see it, believe it, and harm can follow.</a:t>
            </a:r>
          </a:p>
          <a:p>
            <a:pPr algn="just">
              <a:lnSpc>
                <a:spcPts val="3799"/>
              </a:lnSpc>
            </a:pPr>
            <a:endParaRPr lang="en-US" sz="3999">
              <a:solidFill>
                <a:srgbClr val="312E5F"/>
              </a:solidFill>
              <a:latin typeface="DG Jory"/>
              <a:ea typeface="DG Jory"/>
              <a:cs typeface="DG Jory"/>
              <a:sym typeface="DG Jory"/>
            </a:endParaRPr>
          </a:p>
          <a:p>
            <a:pPr algn="just">
              <a:lnSpc>
                <a:spcPts val="3799"/>
              </a:lnSpc>
            </a:pPr>
            <a:endParaRPr lang="en-US" sz="3999">
              <a:solidFill>
                <a:srgbClr val="312E5F"/>
              </a:solidFill>
              <a:latin typeface="DG Jory"/>
              <a:ea typeface="DG Jory"/>
              <a:cs typeface="DG Jory"/>
              <a:sym typeface="DG Jory"/>
            </a:endParaRPr>
          </a:p>
        </p:txBody>
      </p:sp>
      <p:sp>
        <p:nvSpPr>
          <p:cNvPr id="5" name="TextBox 5"/>
          <p:cNvSpPr txBox="1"/>
          <p:nvPr/>
        </p:nvSpPr>
        <p:spPr>
          <a:xfrm>
            <a:off x="711376" y="598521"/>
            <a:ext cx="6662664" cy="644525"/>
          </a:xfrm>
          <a:prstGeom prst="rect">
            <a:avLst/>
          </a:prstGeom>
        </p:spPr>
        <p:txBody>
          <a:bodyPr lIns="0" tIns="0" rIns="0" bIns="0" rtlCol="0" anchor="t">
            <a:spAutoFit/>
          </a:bodyPr>
          <a:lstStyle/>
          <a:p>
            <a:pPr marL="0" lvl="1" indent="0" algn="r">
              <a:lnSpc>
                <a:spcPts val="4750"/>
              </a:lnSpc>
            </a:pPr>
            <a:r>
              <a:rPr lang="en-US" sz="5000" b="1">
                <a:solidFill>
                  <a:srgbClr val="312E5F"/>
                </a:solidFill>
                <a:latin typeface="DG Jory Bold"/>
                <a:ea typeface="DG Jory Bold"/>
                <a:cs typeface="DG Jory Bold"/>
                <a:sym typeface="DG Jory Bold"/>
              </a:rPr>
              <a:t>How Fakes Spread Online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E7F8"/>
        </a:solidFill>
        <a:effectLst/>
      </p:bgPr>
    </p:bg>
    <p:spTree>
      <p:nvGrpSpPr>
        <p:cNvPr id="1" name=""/>
        <p:cNvGrpSpPr/>
        <p:nvPr/>
      </p:nvGrpSpPr>
      <p:grpSpPr>
        <a:xfrm>
          <a:off x="0" y="0"/>
          <a:ext cx="0" cy="0"/>
          <a:chOff x="0" y="0"/>
          <a:chExt cx="0" cy="0"/>
        </a:xfrm>
      </p:grpSpPr>
      <p:sp>
        <p:nvSpPr>
          <p:cNvPr id="2" name="Freeform 2"/>
          <p:cNvSpPr/>
          <p:nvPr/>
        </p:nvSpPr>
        <p:spPr>
          <a:xfrm rot="10710091">
            <a:off x="-307169" y="-1554484"/>
            <a:ext cx="18902337" cy="15458702"/>
          </a:xfrm>
          <a:custGeom>
            <a:avLst/>
            <a:gdLst/>
            <a:ahLst/>
            <a:cxnLst/>
            <a:rect l="l" t="t" r="r" b="b"/>
            <a:pathLst>
              <a:path w="18902337" h="15458702">
                <a:moveTo>
                  <a:pt x="0" y="0"/>
                </a:moveTo>
                <a:lnTo>
                  <a:pt x="18902338" y="0"/>
                </a:lnTo>
                <a:lnTo>
                  <a:pt x="18902338" y="15458702"/>
                </a:lnTo>
                <a:lnTo>
                  <a:pt x="0" y="15458702"/>
                </a:lnTo>
                <a:lnTo>
                  <a:pt x="0" y="0"/>
                </a:lnTo>
                <a:close/>
              </a:path>
            </a:pathLst>
          </a:custGeom>
          <a:blipFill>
            <a:blip r:embed="rId2">
              <a:extLst>
                <a:ext uri="{96DAC541-7B7A-43D3-8B79-37D633B846F1}">
                  <asvg:svgBlip xmlns:asvg="http://schemas.microsoft.com/office/drawing/2016/SVG/main" r:embed="rId3"/>
                </a:ext>
              </a:extLst>
            </a:blip>
            <a:stretch>
              <a:fillRect l="-287" b="-4122"/>
            </a:stretch>
          </a:blipFill>
        </p:spPr>
      </p:sp>
      <p:sp>
        <p:nvSpPr>
          <p:cNvPr id="3" name="Freeform 3"/>
          <p:cNvSpPr/>
          <p:nvPr/>
        </p:nvSpPr>
        <p:spPr>
          <a:xfrm>
            <a:off x="11172368" y="1374080"/>
            <a:ext cx="7115632" cy="7167761"/>
          </a:xfrm>
          <a:custGeom>
            <a:avLst/>
            <a:gdLst/>
            <a:ahLst/>
            <a:cxnLst/>
            <a:rect l="l" t="t" r="r" b="b"/>
            <a:pathLst>
              <a:path w="7115632" h="7167761">
                <a:moveTo>
                  <a:pt x="0" y="0"/>
                </a:moveTo>
                <a:lnTo>
                  <a:pt x="7115632" y="0"/>
                </a:lnTo>
                <a:lnTo>
                  <a:pt x="7115632" y="7167761"/>
                </a:lnTo>
                <a:lnTo>
                  <a:pt x="0" y="71677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82837" y="3094712"/>
            <a:ext cx="11089532" cy="1460500"/>
          </a:xfrm>
          <a:prstGeom prst="rect">
            <a:avLst/>
          </a:prstGeom>
        </p:spPr>
        <p:txBody>
          <a:bodyPr lIns="0" tIns="0" rIns="0" bIns="0" rtlCol="0" anchor="t">
            <a:spAutoFit/>
          </a:bodyPr>
          <a:lstStyle/>
          <a:p>
            <a:pPr marL="0" lvl="1" indent="0" algn="just">
              <a:lnSpc>
                <a:spcPts val="3799"/>
              </a:lnSpc>
            </a:pPr>
            <a:r>
              <a:rPr lang="en-US" sz="3999">
                <a:solidFill>
                  <a:srgbClr val="312E5F"/>
                </a:solidFill>
                <a:latin typeface="DG Jory"/>
                <a:ea typeface="DG Jory"/>
                <a:cs typeface="DG Jory"/>
                <a:sym typeface="DG Jory"/>
              </a:rPr>
              <a:t>False stories now travel online faster than the truth and can hurt elections, companies, and people. We need a quick way to catch them</a:t>
            </a:r>
          </a:p>
        </p:txBody>
      </p:sp>
      <p:sp>
        <p:nvSpPr>
          <p:cNvPr id="5" name="TextBox 5"/>
          <p:cNvSpPr txBox="1"/>
          <p:nvPr/>
        </p:nvSpPr>
        <p:spPr>
          <a:xfrm>
            <a:off x="350838" y="763587"/>
            <a:ext cx="4430729" cy="644525"/>
          </a:xfrm>
          <a:prstGeom prst="rect">
            <a:avLst/>
          </a:prstGeom>
        </p:spPr>
        <p:txBody>
          <a:bodyPr lIns="0" tIns="0" rIns="0" bIns="0" rtlCol="0" anchor="t">
            <a:spAutoFit/>
          </a:bodyPr>
          <a:lstStyle/>
          <a:p>
            <a:pPr marL="0" lvl="1" indent="0" algn="just">
              <a:lnSpc>
                <a:spcPts val="4750"/>
              </a:lnSpc>
            </a:pPr>
            <a:r>
              <a:rPr lang="en-US" sz="5000" b="1">
                <a:solidFill>
                  <a:srgbClr val="312E5F"/>
                </a:solidFill>
                <a:latin typeface="DG Jory Bold"/>
                <a:ea typeface="DG Jory Bold"/>
                <a:cs typeface="DG Jory Bold"/>
                <a:sym typeface="DG Jory Bold"/>
              </a:rPr>
              <a:t>Why It Matters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E7F8"/>
        </a:solidFill>
        <a:effectLst/>
      </p:bgPr>
    </p:bg>
    <p:spTree>
      <p:nvGrpSpPr>
        <p:cNvPr id="1" name=""/>
        <p:cNvGrpSpPr/>
        <p:nvPr/>
      </p:nvGrpSpPr>
      <p:grpSpPr>
        <a:xfrm>
          <a:off x="0" y="0"/>
          <a:ext cx="0" cy="0"/>
          <a:chOff x="0" y="0"/>
          <a:chExt cx="0" cy="0"/>
        </a:xfrm>
      </p:grpSpPr>
      <p:sp>
        <p:nvSpPr>
          <p:cNvPr id="2" name="Freeform 2"/>
          <p:cNvSpPr/>
          <p:nvPr/>
        </p:nvSpPr>
        <p:spPr>
          <a:xfrm rot="5233798">
            <a:off x="7015016" y="-1397946"/>
            <a:ext cx="15764713" cy="13082892"/>
          </a:xfrm>
          <a:custGeom>
            <a:avLst/>
            <a:gdLst/>
            <a:ahLst/>
            <a:cxnLst/>
            <a:rect l="l" t="t" r="r" b="b"/>
            <a:pathLst>
              <a:path w="15764713" h="13082892">
                <a:moveTo>
                  <a:pt x="0" y="0"/>
                </a:moveTo>
                <a:lnTo>
                  <a:pt x="15764713" y="0"/>
                </a:lnTo>
                <a:lnTo>
                  <a:pt x="15764713" y="13082892"/>
                </a:lnTo>
                <a:lnTo>
                  <a:pt x="0" y="13082892"/>
                </a:lnTo>
                <a:lnTo>
                  <a:pt x="0" y="0"/>
                </a:lnTo>
                <a:close/>
              </a:path>
            </a:pathLst>
          </a:custGeom>
          <a:blipFill>
            <a:blip r:embed="rId2">
              <a:extLst>
                <a:ext uri="{96DAC541-7B7A-43D3-8B79-37D633B846F1}">
                  <asvg:svgBlip xmlns:asvg="http://schemas.microsoft.com/office/drawing/2016/SVG/main" r:embed="rId3"/>
                </a:ext>
              </a:extLst>
            </a:blip>
            <a:stretch>
              <a:fillRect l="-1463" b="-3811"/>
            </a:stretch>
          </a:blipFill>
        </p:spPr>
      </p:sp>
      <p:sp>
        <p:nvSpPr>
          <p:cNvPr id="3" name="Freeform 3"/>
          <p:cNvSpPr/>
          <p:nvPr/>
        </p:nvSpPr>
        <p:spPr>
          <a:xfrm flipH="1">
            <a:off x="10751983" y="3315672"/>
            <a:ext cx="6982922" cy="6665517"/>
          </a:xfrm>
          <a:custGeom>
            <a:avLst/>
            <a:gdLst/>
            <a:ahLst/>
            <a:cxnLst/>
            <a:rect l="l" t="t" r="r" b="b"/>
            <a:pathLst>
              <a:path w="6982922" h="6665517">
                <a:moveTo>
                  <a:pt x="6982922" y="0"/>
                </a:moveTo>
                <a:lnTo>
                  <a:pt x="0" y="0"/>
                </a:lnTo>
                <a:lnTo>
                  <a:pt x="0" y="6665517"/>
                </a:lnTo>
                <a:lnTo>
                  <a:pt x="6982922" y="6665517"/>
                </a:lnTo>
                <a:lnTo>
                  <a:pt x="698292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700927" y="2668765"/>
            <a:ext cx="10390206" cy="1936750"/>
          </a:xfrm>
          <a:prstGeom prst="rect">
            <a:avLst/>
          </a:prstGeom>
        </p:spPr>
        <p:txBody>
          <a:bodyPr lIns="0" tIns="0" rIns="0" bIns="0" rtlCol="0" anchor="t">
            <a:spAutoFit/>
          </a:bodyPr>
          <a:lstStyle/>
          <a:p>
            <a:pPr algn="just">
              <a:lnSpc>
                <a:spcPts val="3799"/>
              </a:lnSpc>
            </a:pPr>
            <a:r>
              <a:rPr lang="en-US" sz="3999" u="none">
                <a:solidFill>
                  <a:srgbClr val="312E5F"/>
                </a:solidFill>
                <a:latin typeface="DG Jory"/>
                <a:ea typeface="DG Jory"/>
                <a:cs typeface="DG Jory"/>
                <a:sym typeface="DG Jory"/>
              </a:rPr>
              <a:t>The goal of our project is to build a text-based fake news classifier using machine learning techniques to detect and prevent the spread of misinformation by analyzing and verifying news content.</a:t>
            </a:r>
          </a:p>
        </p:txBody>
      </p:sp>
      <p:sp>
        <p:nvSpPr>
          <p:cNvPr id="5" name="TextBox 5"/>
          <p:cNvSpPr txBox="1"/>
          <p:nvPr/>
        </p:nvSpPr>
        <p:spPr>
          <a:xfrm>
            <a:off x="700927" y="1143000"/>
            <a:ext cx="3460329" cy="644525"/>
          </a:xfrm>
          <a:prstGeom prst="rect">
            <a:avLst/>
          </a:prstGeom>
        </p:spPr>
        <p:txBody>
          <a:bodyPr lIns="0" tIns="0" rIns="0" bIns="0" rtlCol="0" anchor="t">
            <a:spAutoFit/>
          </a:bodyPr>
          <a:lstStyle/>
          <a:p>
            <a:pPr marL="0" lvl="1" indent="0" algn="r">
              <a:lnSpc>
                <a:spcPts val="4750"/>
              </a:lnSpc>
            </a:pPr>
            <a:r>
              <a:rPr lang="en-US" sz="5000">
                <a:solidFill>
                  <a:srgbClr val="312E5F"/>
                </a:solidFill>
                <a:latin typeface="DG Jory"/>
                <a:ea typeface="DG Jory"/>
                <a:cs typeface="DG Jory"/>
                <a:sym typeface="DG Jory"/>
              </a:rPr>
              <a:t>Project Goal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E7F8"/>
        </a:solidFill>
        <a:effectLst/>
      </p:bgPr>
    </p:bg>
    <p:spTree>
      <p:nvGrpSpPr>
        <p:cNvPr id="1" name=""/>
        <p:cNvGrpSpPr/>
        <p:nvPr/>
      </p:nvGrpSpPr>
      <p:grpSpPr>
        <a:xfrm>
          <a:off x="0" y="0"/>
          <a:ext cx="0" cy="0"/>
          <a:chOff x="0" y="0"/>
          <a:chExt cx="0" cy="0"/>
        </a:xfrm>
      </p:grpSpPr>
      <p:sp>
        <p:nvSpPr>
          <p:cNvPr id="2" name="Freeform 2"/>
          <p:cNvSpPr/>
          <p:nvPr/>
        </p:nvSpPr>
        <p:spPr>
          <a:xfrm rot="7525147">
            <a:off x="6436565" y="4018447"/>
            <a:ext cx="15764713" cy="13082892"/>
          </a:xfrm>
          <a:custGeom>
            <a:avLst/>
            <a:gdLst/>
            <a:ahLst/>
            <a:cxnLst/>
            <a:rect l="l" t="t" r="r" b="b"/>
            <a:pathLst>
              <a:path w="15764713" h="13082892">
                <a:moveTo>
                  <a:pt x="0" y="0"/>
                </a:moveTo>
                <a:lnTo>
                  <a:pt x="15764713" y="0"/>
                </a:lnTo>
                <a:lnTo>
                  <a:pt x="15764713" y="13082892"/>
                </a:lnTo>
                <a:lnTo>
                  <a:pt x="0" y="13082892"/>
                </a:lnTo>
                <a:lnTo>
                  <a:pt x="0" y="0"/>
                </a:lnTo>
                <a:close/>
              </a:path>
            </a:pathLst>
          </a:custGeom>
          <a:blipFill>
            <a:blip r:embed="rId2">
              <a:extLst>
                <a:ext uri="{96DAC541-7B7A-43D3-8B79-37D633B846F1}">
                  <asvg:svgBlip xmlns:asvg="http://schemas.microsoft.com/office/drawing/2016/SVG/main" r:embed="rId3"/>
                </a:ext>
              </a:extLst>
            </a:blip>
            <a:stretch>
              <a:fillRect l="-1463" b="-3811"/>
            </a:stretch>
          </a:blipFill>
        </p:spPr>
      </p:sp>
      <p:sp>
        <p:nvSpPr>
          <p:cNvPr id="3" name="Freeform 3"/>
          <p:cNvSpPr/>
          <p:nvPr/>
        </p:nvSpPr>
        <p:spPr>
          <a:xfrm flipH="1">
            <a:off x="13051910" y="2688453"/>
            <a:ext cx="5236090" cy="7598547"/>
          </a:xfrm>
          <a:custGeom>
            <a:avLst/>
            <a:gdLst/>
            <a:ahLst/>
            <a:cxnLst/>
            <a:rect l="l" t="t" r="r" b="b"/>
            <a:pathLst>
              <a:path w="5236090" h="7598547">
                <a:moveTo>
                  <a:pt x="5236090" y="0"/>
                </a:moveTo>
                <a:lnTo>
                  <a:pt x="0" y="0"/>
                </a:lnTo>
                <a:lnTo>
                  <a:pt x="0" y="7598547"/>
                </a:lnTo>
                <a:lnTo>
                  <a:pt x="5236090" y="7598547"/>
                </a:lnTo>
                <a:lnTo>
                  <a:pt x="523609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618465" y="763587"/>
            <a:ext cx="5521878" cy="644525"/>
          </a:xfrm>
          <a:prstGeom prst="rect">
            <a:avLst/>
          </a:prstGeom>
        </p:spPr>
        <p:txBody>
          <a:bodyPr lIns="0" tIns="0" rIns="0" bIns="0" rtlCol="0" anchor="t">
            <a:spAutoFit/>
          </a:bodyPr>
          <a:lstStyle/>
          <a:p>
            <a:pPr marL="0" lvl="1" indent="0" algn="r">
              <a:lnSpc>
                <a:spcPts val="4750"/>
              </a:lnSpc>
            </a:pPr>
            <a:r>
              <a:rPr lang="en-US" sz="5000">
                <a:solidFill>
                  <a:srgbClr val="312E5F"/>
                </a:solidFill>
                <a:latin typeface="DG Jory"/>
                <a:ea typeface="DG Jory"/>
                <a:cs typeface="DG Jory"/>
                <a:sym typeface="DG Jory"/>
              </a:rPr>
              <a:t>How Our Tool Works </a:t>
            </a:r>
          </a:p>
        </p:txBody>
      </p:sp>
      <p:sp>
        <p:nvSpPr>
          <p:cNvPr id="5" name="TextBox 5"/>
          <p:cNvSpPr txBox="1"/>
          <p:nvPr/>
        </p:nvSpPr>
        <p:spPr>
          <a:xfrm>
            <a:off x="618465" y="2481020"/>
            <a:ext cx="10390206" cy="2889250"/>
          </a:xfrm>
          <a:prstGeom prst="rect">
            <a:avLst/>
          </a:prstGeom>
        </p:spPr>
        <p:txBody>
          <a:bodyPr lIns="0" tIns="0" rIns="0" bIns="0" rtlCol="0" anchor="t">
            <a:spAutoFit/>
          </a:bodyPr>
          <a:lstStyle/>
          <a:p>
            <a:pPr algn="just">
              <a:lnSpc>
                <a:spcPts val="3799"/>
              </a:lnSpc>
            </a:pPr>
            <a:r>
              <a:rPr lang="en-US" sz="3999">
                <a:solidFill>
                  <a:srgbClr val="312E5F"/>
                </a:solidFill>
                <a:latin typeface="DG Jory"/>
                <a:ea typeface="DG Jory"/>
                <a:cs typeface="DG Jory"/>
                <a:sym typeface="DG Jory"/>
              </a:rPr>
              <a:t>Our project leverages Python-based tools and libraries such as TensorFlow/Keras for model building, Pandas for data handling, Scikit-learn for preprocessing, and GloVe for word embeddings, with platforms like Kaggle for dataset exploration and collaboration.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E7F8"/>
        </a:solidFill>
        <a:effectLst/>
      </p:bgPr>
    </p:bg>
    <p:spTree>
      <p:nvGrpSpPr>
        <p:cNvPr id="1" name=""/>
        <p:cNvGrpSpPr/>
        <p:nvPr/>
      </p:nvGrpSpPr>
      <p:grpSpPr>
        <a:xfrm>
          <a:off x="0" y="0"/>
          <a:ext cx="0" cy="0"/>
          <a:chOff x="0" y="0"/>
          <a:chExt cx="0" cy="0"/>
        </a:xfrm>
      </p:grpSpPr>
      <p:sp>
        <p:nvSpPr>
          <p:cNvPr id="2" name="Freeform 2"/>
          <p:cNvSpPr/>
          <p:nvPr/>
        </p:nvSpPr>
        <p:spPr>
          <a:xfrm rot="9707883">
            <a:off x="1314874" y="5978613"/>
            <a:ext cx="19492054" cy="16496736"/>
          </a:xfrm>
          <a:custGeom>
            <a:avLst/>
            <a:gdLst/>
            <a:ahLst/>
            <a:cxnLst/>
            <a:rect l="l" t="t" r="r" b="b"/>
            <a:pathLst>
              <a:path w="19492054" h="16496736">
                <a:moveTo>
                  <a:pt x="0" y="0"/>
                </a:moveTo>
                <a:lnTo>
                  <a:pt x="19492054" y="0"/>
                </a:lnTo>
                <a:lnTo>
                  <a:pt x="19492054" y="16496736"/>
                </a:lnTo>
                <a:lnTo>
                  <a:pt x="0" y="16496736"/>
                </a:lnTo>
                <a:lnTo>
                  <a:pt x="0" y="0"/>
                </a:lnTo>
                <a:close/>
              </a:path>
            </a:pathLst>
          </a:custGeom>
          <a:blipFill>
            <a:blip r:embed="rId2">
              <a:extLst>
                <a:ext uri="{96DAC541-7B7A-43D3-8B79-37D633B846F1}">
                  <asvg:svgBlip xmlns:asvg="http://schemas.microsoft.com/office/drawing/2016/SVG/main" r:embed="rId3"/>
                </a:ext>
              </a:extLst>
            </a:blip>
            <a:stretch>
              <a:fillRect l="-2865" b="-3201"/>
            </a:stretch>
          </a:blipFill>
        </p:spPr>
      </p:sp>
      <p:sp>
        <p:nvSpPr>
          <p:cNvPr id="3" name="Freeform 3"/>
          <p:cNvSpPr/>
          <p:nvPr/>
        </p:nvSpPr>
        <p:spPr>
          <a:xfrm>
            <a:off x="2404203" y="1408113"/>
            <a:ext cx="3372467" cy="8749324"/>
          </a:xfrm>
          <a:custGeom>
            <a:avLst/>
            <a:gdLst/>
            <a:ahLst/>
            <a:cxnLst/>
            <a:rect l="l" t="t" r="r" b="b"/>
            <a:pathLst>
              <a:path w="3372467" h="8749324">
                <a:moveTo>
                  <a:pt x="0" y="0"/>
                </a:moveTo>
                <a:lnTo>
                  <a:pt x="3372466" y="0"/>
                </a:lnTo>
                <a:lnTo>
                  <a:pt x="3372466" y="8749324"/>
                </a:lnTo>
                <a:lnTo>
                  <a:pt x="0" y="87493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5061444" y="384175"/>
            <a:ext cx="3802652" cy="644525"/>
          </a:xfrm>
          <a:prstGeom prst="rect">
            <a:avLst/>
          </a:prstGeom>
        </p:spPr>
        <p:txBody>
          <a:bodyPr lIns="0" tIns="0" rIns="0" bIns="0" rtlCol="0" anchor="t">
            <a:spAutoFit/>
          </a:bodyPr>
          <a:lstStyle/>
          <a:p>
            <a:pPr marL="0" lvl="1" indent="0" algn="r">
              <a:lnSpc>
                <a:spcPts val="4750"/>
              </a:lnSpc>
            </a:pPr>
            <a:r>
              <a:rPr lang="en-US" sz="5000">
                <a:solidFill>
                  <a:srgbClr val="312E5F"/>
                </a:solidFill>
                <a:latin typeface="DG Jory"/>
                <a:ea typeface="DG Jory"/>
                <a:cs typeface="DG Jory"/>
                <a:sym typeface="DG Jory"/>
              </a:rPr>
              <a:t>Data We Used</a:t>
            </a:r>
          </a:p>
        </p:txBody>
      </p:sp>
      <p:sp>
        <p:nvSpPr>
          <p:cNvPr id="5" name="TextBox 5"/>
          <p:cNvSpPr txBox="1"/>
          <p:nvPr/>
        </p:nvSpPr>
        <p:spPr>
          <a:xfrm>
            <a:off x="6869094" y="1365250"/>
            <a:ext cx="10390206" cy="7829003"/>
          </a:xfrm>
          <a:prstGeom prst="rect">
            <a:avLst/>
          </a:prstGeom>
        </p:spPr>
        <p:txBody>
          <a:bodyPr lIns="0" tIns="0" rIns="0" bIns="0" rtlCol="0" anchor="t">
            <a:spAutoFit/>
          </a:bodyPr>
          <a:lstStyle/>
          <a:p>
            <a:pPr marL="863599" lvl="1" indent="-431800" algn="just">
              <a:lnSpc>
                <a:spcPts val="3799"/>
              </a:lnSpc>
              <a:buFont typeface="Arial"/>
              <a:buChar char="•"/>
            </a:pPr>
            <a:r>
              <a:rPr lang="en-US" sz="3999" dirty="0">
                <a:solidFill>
                  <a:srgbClr val="312E5F"/>
                </a:solidFill>
                <a:latin typeface="DG Jory"/>
                <a:ea typeface="DG Jory"/>
                <a:cs typeface="DG Jory"/>
                <a:sym typeface="DG Jory"/>
              </a:rPr>
              <a:t>Dataset:</a:t>
            </a:r>
          </a:p>
          <a:p>
            <a:pPr algn="just">
              <a:lnSpc>
                <a:spcPts val="3799"/>
              </a:lnSpc>
            </a:pPr>
            <a:r>
              <a:rPr lang="en-US" sz="3999" dirty="0">
                <a:solidFill>
                  <a:srgbClr val="312E5F"/>
                </a:solidFill>
                <a:latin typeface="DG Jory"/>
                <a:ea typeface="DG Jory"/>
                <a:cs typeface="DG Jory"/>
                <a:sym typeface="DG Jory"/>
              </a:rPr>
              <a:t>                      Kaggle “Fake and Real News Dataset.”</a:t>
            </a:r>
          </a:p>
          <a:p>
            <a:pPr marL="863599" lvl="1" indent="-431800" algn="just">
              <a:lnSpc>
                <a:spcPts val="3799"/>
              </a:lnSpc>
              <a:buFont typeface="Arial"/>
              <a:buChar char="•"/>
            </a:pPr>
            <a:r>
              <a:rPr lang="en-US" sz="3999" dirty="0">
                <a:solidFill>
                  <a:srgbClr val="312E5F"/>
                </a:solidFill>
                <a:latin typeface="DG Jory"/>
                <a:ea typeface="DG Jory"/>
                <a:cs typeface="DG Jory"/>
                <a:sym typeface="DG Jory"/>
              </a:rPr>
              <a:t>Files included:</a:t>
            </a:r>
          </a:p>
          <a:p>
            <a:pPr algn="just">
              <a:lnSpc>
                <a:spcPts val="3799"/>
              </a:lnSpc>
            </a:pPr>
            <a:r>
              <a:rPr lang="en-US" sz="3999" dirty="0">
                <a:solidFill>
                  <a:srgbClr val="312E5F"/>
                </a:solidFill>
                <a:latin typeface="DG Jory"/>
                <a:ea typeface="DG Jory"/>
                <a:cs typeface="DG Jory"/>
                <a:sym typeface="DG Jory"/>
              </a:rPr>
              <a:t>                   Fake.csv ≈ 23.5 k fake‑news articles</a:t>
            </a:r>
          </a:p>
          <a:p>
            <a:pPr algn="just">
              <a:lnSpc>
                <a:spcPts val="3799"/>
              </a:lnSpc>
            </a:pPr>
            <a:r>
              <a:rPr lang="en-US" sz="3999" dirty="0">
                <a:solidFill>
                  <a:srgbClr val="312E5F"/>
                </a:solidFill>
                <a:latin typeface="DG Jory"/>
                <a:ea typeface="DG Jory"/>
                <a:cs typeface="DG Jory"/>
                <a:sym typeface="DG Jory"/>
              </a:rPr>
              <a:t>                   True.csv ≈ 21.4 k authentic articles</a:t>
            </a:r>
          </a:p>
          <a:p>
            <a:pPr marL="863599" lvl="1" indent="-431800" algn="just">
              <a:lnSpc>
                <a:spcPts val="3799"/>
              </a:lnSpc>
              <a:buFont typeface="Arial"/>
              <a:buChar char="•"/>
            </a:pPr>
            <a:r>
              <a:rPr lang="en-US" sz="3999" dirty="0">
                <a:solidFill>
                  <a:srgbClr val="312E5F"/>
                </a:solidFill>
                <a:latin typeface="DG Jory"/>
                <a:ea typeface="DG Jory"/>
                <a:cs typeface="DG Jory"/>
                <a:sym typeface="DG Jory"/>
              </a:rPr>
              <a:t>Features: </a:t>
            </a:r>
          </a:p>
          <a:p>
            <a:pPr algn="just">
              <a:lnSpc>
                <a:spcPts val="3799"/>
              </a:lnSpc>
            </a:pPr>
            <a:r>
              <a:rPr lang="en-US" sz="3999" dirty="0">
                <a:solidFill>
                  <a:srgbClr val="312E5F"/>
                </a:solidFill>
                <a:latin typeface="DG Jory"/>
                <a:ea typeface="DG Jory"/>
                <a:cs typeface="DG Jory"/>
                <a:sym typeface="DG Jory"/>
              </a:rPr>
              <a:t>                   Title, text, subject, date</a:t>
            </a:r>
          </a:p>
          <a:p>
            <a:pPr marL="863599" lvl="1" indent="-431800" algn="just">
              <a:lnSpc>
                <a:spcPts val="3799"/>
              </a:lnSpc>
              <a:buFont typeface="Arial"/>
              <a:buChar char="•"/>
            </a:pPr>
            <a:r>
              <a:rPr lang="en-US" sz="3999" dirty="0">
                <a:solidFill>
                  <a:srgbClr val="312E5F"/>
                </a:solidFill>
                <a:latin typeface="DG Jory"/>
                <a:ea typeface="DG Jory"/>
                <a:cs typeface="DG Jory"/>
                <a:sym typeface="DG Jory"/>
              </a:rPr>
              <a:t>Class balance: </a:t>
            </a:r>
          </a:p>
          <a:p>
            <a:pPr algn="just">
              <a:lnSpc>
                <a:spcPts val="3799"/>
              </a:lnSpc>
            </a:pPr>
            <a:r>
              <a:rPr lang="en-US" sz="3999" dirty="0">
                <a:solidFill>
                  <a:srgbClr val="312E5F"/>
                </a:solidFill>
                <a:latin typeface="DG Jory"/>
                <a:ea typeface="DG Jory"/>
                <a:cs typeface="DG Jory"/>
                <a:sym typeface="DG Jory"/>
              </a:rPr>
              <a:t>          Near‑equal fake vs. real samples reduces  model bias.</a:t>
            </a:r>
          </a:p>
          <a:p>
            <a:pPr marL="863599" lvl="1" indent="-431800" algn="just">
              <a:lnSpc>
                <a:spcPts val="3799"/>
              </a:lnSpc>
              <a:buFont typeface="Arial"/>
              <a:buChar char="•"/>
            </a:pPr>
            <a:r>
              <a:rPr lang="en-US" sz="3999" dirty="0">
                <a:solidFill>
                  <a:srgbClr val="312E5F"/>
                </a:solidFill>
                <a:latin typeface="DG Jory"/>
                <a:ea typeface="DG Jory"/>
                <a:cs typeface="DG Jory"/>
                <a:sym typeface="DG Jory"/>
              </a:rPr>
              <a:t>Utility: </a:t>
            </a:r>
          </a:p>
          <a:p>
            <a:pPr algn="just">
              <a:lnSpc>
                <a:spcPts val="3799"/>
              </a:lnSpc>
            </a:pPr>
            <a:r>
              <a:rPr lang="en-US" sz="3999" dirty="0">
                <a:solidFill>
                  <a:srgbClr val="312E5F"/>
                </a:solidFill>
                <a:latin typeface="DG Jory"/>
                <a:ea typeface="DG Jory"/>
                <a:cs typeface="DG Jory"/>
                <a:sym typeface="DG Jory"/>
              </a:rPr>
              <a:t>                    Rich, labelled text pairs perfectly with </a:t>
            </a:r>
            <a:r>
              <a:rPr lang="en-US" sz="3999" dirty="0" err="1">
                <a:solidFill>
                  <a:srgbClr val="312E5F"/>
                </a:solidFill>
                <a:latin typeface="DG Jory"/>
                <a:ea typeface="DG Jory"/>
                <a:cs typeface="DG Jory"/>
                <a:sym typeface="DG Jory"/>
              </a:rPr>
              <a:t>GloVe</a:t>
            </a:r>
            <a:r>
              <a:rPr lang="en-US" sz="3999" dirty="0">
                <a:solidFill>
                  <a:srgbClr val="312E5F"/>
                </a:solidFill>
                <a:latin typeface="DG Jory"/>
                <a:ea typeface="DG Jory"/>
                <a:cs typeface="DG Jory"/>
                <a:sym typeface="DG Jory"/>
              </a:rPr>
              <a:t> embeddings and deep‑learning (CNN + </a:t>
            </a:r>
            <a:r>
              <a:rPr lang="en-US" sz="3999" dirty="0" err="1">
                <a:solidFill>
                  <a:srgbClr val="312E5F"/>
                </a:solidFill>
                <a:latin typeface="DG Jory"/>
                <a:ea typeface="DG Jory"/>
                <a:cs typeface="DG Jory"/>
                <a:sym typeface="DG Jory"/>
              </a:rPr>
              <a:t>BiLSTM</a:t>
            </a:r>
            <a:r>
              <a:rPr lang="en-US" sz="3999" dirty="0">
                <a:solidFill>
                  <a:srgbClr val="312E5F"/>
                </a:solidFill>
                <a:latin typeface="DG Jory"/>
                <a:ea typeface="DG Jory"/>
                <a:cs typeface="DG Jory"/>
                <a:sym typeface="DG Jory"/>
              </a:rPr>
              <a:t>) architectures to learn both local patterns and long‑range context for fake‑news detection.</a:t>
            </a:r>
          </a:p>
          <a:p>
            <a:pPr algn="just">
              <a:lnSpc>
                <a:spcPts val="3799"/>
              </a:lnSpc>
            </a:pPr>
            <a:endParaRPr lang="en-US" sz="3999" dirty="0">
              <a:solidFill>
                <a:srgbClr val="312E5F"/>
              </a:solidFill>
              <a:latin typeface="DG Jory"/>
              <a:ea typeface="DG Jory"/>
              <a:cs typeface="DG Jory"/>
              <a:sym typeface="DG Jory"/>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739</Words>
  <Application>Microsoft Office PowerPoint</Application>
  <PresentationFormat>Custom</PresentationFormat>
  <Paragraphs>62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Handyman</vt:lpstr>
      <vt:lpstr>DG Jory</vt:lpstr>
      <vt:lpstr>Arial</vt:lpstr>
      <vt:lpstr>Calibri</vt:lpstr>
      <vt:lpstr>DG Jory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Our Device Guidelines</dc:title>
  <cp:lastModifiedBy>Sarada Prasanna</cp:lastModifiedBy>
  <cp:revision>7</cp:revision>
  <dcterms:created xsi:type="dcterms:W3CDTF">2006-08-16T00:00:00Z</dcterms:created>
  <dcterms:modified xsi:type="dcterms:W3CDTF">2025-04-25T06:37:22Z</dcterms:modified>
  <dc:identifier>DAGldhhz5dM</dc:identifier>
</cp:coreProperties>
</file>