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71888562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71888562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71888562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718885620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bfb6f78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bfb6f78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6fd7ead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6fd7ead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6fd7ead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6fd7ead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753ff9a1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753ff9a1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Visualization when going through EDAs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188856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7188856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Target Variable: Most Severe Injury.       Started with 16 remaining columns.       Metric:  Accuracy since we have a balanced dataset.    After Column Transformation: 147 columns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77d08a38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77d08a38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2 models:  Logistic Regression and Random Forest.        Random Forest has lower accuracy test score than Logistic Regression.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188856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7188856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in the previous models we fit on the TRAIN and predicted on the TEST.  Our XG Boost was also at 69% accuracy on the test.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71888562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71888562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Tensorflow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model: came up with accuracy score 68, validation accuracy was better than training accuracy score.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LotusBaumgarner@gmail.com" TargetMode="External"/><Relationship Id="rId5" Type="http://schemas.openxmlformats.org/officeDocument/2006/relationships/image" Target="../media/image13.jpg"/><Relationship Id="rId4" Type="http://schemas.openxmlformats.org/officeDocument/2006/relationships/hyperlink" Target="mailto:u.yamuna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2021688" y="0"/>
            <a:ext cx="5242500" cy="7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Car Crashes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 rot="10618088">
            <a:off x="3133032" y="3145286"/>
            <a:ext cx="3125275" cy="908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00" y="839113"/>
            <a:ext cx="5753000" cy="34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2021700" y="4514925"/>
            <a:ext cx="524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By:  Yamuna Umapathy &amp; Lotus Baumgarner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61775" y="104125"/>
            <a:ext cx="8470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277825" y="1474075"/>
            <a:ext cx="3929700" cy="288318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4" b="1" u="sng" dirty="0"/>
              <a:t>Crashes and causes that tend to lead to Injuries:</a:t>
            </a:r>
            <a:endParaRPr sz="1814" b="1" u="sng" dirty="0"/>
          </a:p>
          <a:p>
            <a:pPr marL="457200" lvl="0" indent="-343836" algn="l" rtl="0">
              <a:spcBef>
                <a:spcPts val="1200"/>
              </a:spcBef>
              <a:spcAft>
                <a:spcPts val="0"/>
              </a:spcAft>
              <a:buSzPts val="1815"/>
              <a:buChar char="●"/>
            </a:pPr>
            <a:r>
              <a:rPr lang="en" sz="1814" dirty="0"/>
              <a:t>RearEnd</a:t>
            </a:r>
            <a:endParaRPr sz="1814" dirty="0"/>
          </a:p>
          <a:p>
            <a:pPr marL="457200" lvl="0" indent="-343836" algn="l" rtl="0">
              <a:spcBef>
                <a:spcPts val="0"/>
              </a:spcBef>
              <a:spcAft>
                <a:spcPts val="0"/>
              </a:spcAft>
              <a:buSzPts val="1815"/>
              <a:buChar char="●"/>
            </a:pPr>
            <a:r>
              <a:rPr lang="en" sz="1814" dirty="0"/>
              <a:t>Pedestrian/cyclist</a:t>
            </a:r>
            <a:endParaRPr sz="1814" dirty="0"/>
          </a:p>
          <a:p>
            <a:pPr marL="457200" lvl="0" indent="-343836" algn="l" rtl="0">
              <a:spcBef>
                <a:spcPts val="0"/>
              </a:spcBef>
              <a:spcAft>
                <a:spcPts val="0"/>
              </a:spcAft>
              <a:buSzPts val="1815"/>
              <a:buChar char="●"/>
            </a:pPr>
            <a:r>
              <a:rPr lang="en" sz="1814" dirty="0"/>
              <a:t>Head-on collision</a:t>
            </a:r>
            <a:endParaRPr sz="1814" dirty="0"/>
          </a:p>
          <a:p>
            <a:pPr marL="457200" lvl="0" indent="-343836" algn="l" rtl="0">
              <a:spcBef>
                <a:spcPts val="0"/>
              </a:spcBef>
              <a:spcAft>
                <a:spcPts val="0"/>
              </a:spcAft>
              <a:buSzPts val="1815"/>
              <a:buChar char="●"/>
            </a:pPr>
            <a:r>
              <a:rPr lang="en" sz="1814" dirty="0"/>
              <a:t>Driver’s physical condition</a:t>
            </a:r>
            <a:endParaRPr sz="1814" dirty="0"/>
          </a:p>
          <a:p>
            <a:pPr marL="457200" lvl="0" indent="-343836" algn="l" rtl="0">
              <a:spcBef>
                <a:spcPts val="0"/>
              </a:spcBef>
              <a:spcAft>
                <a:spcPts val="0"/>
              </a:spcAft>
              <a:buSzPts val="1815"/>
              <a:buChar char="●"/>
            </a:pPr>
            <a:r>
              <a:rPr lang="en" sz="1814" dirty="0"/>
              <a:t>Weather</a:t>
            </a:r>
            <a:endParaRPr sz="1814" dirty="0"/>
          </a:p>
          <a:p>
            <a:pPr marL="457200" lvl="0" indent="-343836" algn="l" rtl="0">
              <a:spcBef>
                <a:spcPts val="0"/>
              </a:spcBef>
              <a:spcAft>
                <a:spcPts val="0"/>
              </a:spcAft>
              <a:buSzPts val="1815"/>
              <a:buChar char="●"/>
            </a:pPr>
            <a:r>
              <a:rPr lang="en" sz="1814" dirty="0"/>
              <a:t>Late Night</a:t>
            </a:r>
            <a:endParaRPr sz="1814"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4758125" y="1474075"/>
            <a:ext cx="3964800" cy="305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b="1" u="sng"/>
              <a:t>Ours:</a:t>
            </a:r>
            <a:endParaRPr sz="5700" b="1" u="sng"/>
          </a:p>
          <a:p>
            <a:pPr marL="457200" lvl="0" indent="-31908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Work more on our Hyperparameter Tuning and Feature Importance to achieve a higher accuracy score.</a:t>
            </a:r>
            <a:endParaRPr sz="5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0" b="1" u="sng"/>
              <a:t>Insurance Carrier:</a:t>
            </a:r>
            <a:endParaRPr sz="5700" b="1" u="sng"/>
          </a:p>
          <a:p>
            <a:pPr marL="457200" lvl="0" indent="-31741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594"/>
              <a:t>Offer Drivers Insurance benefits such as lower premiums or deductibles for safer driving.</a:t>
            </a:r>
            <a:endParaRPr sz="5594"/>
          </a:p>
          <a:p>
            <a:pPr marL="457200" lvl="0" indent="-31381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67"/>
              <a:t>Focus on drivers who live, work or visit the Near North Side area since they have the most crashes.</a:t>
            </a:r>
            <a:endParaRPr sz="536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5909075" y="878200"/>
            <a:ext cx="1662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 Steps: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607825" y="461100"/>
            <a:ext cx="7394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 ?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l="18240" t="31693" r="17734" b="16948"/>
          <a:stretch/>
        </p:blipFill>
        <p:spPr>
          <a:xfrm>
            <a:off x="1148599" y="1752449"/>
            <a:ext cx="1370650" cy="13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771325" y="3667950"/>
            <a:ext cx="35967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Yamuna Umapathy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u.yamuna@gmail.com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https://www.linkedin.com/in/yamuna-umapathy/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5">
            <a:alphaModFix/>
          </a:blip>
          <a:srcRect t="20289" b="12056"/>
          <a:stretch/>
        </p:blipFill>
        <p:spPr>
          <a:xfrm>
            <a:off x="5826775" y="1752450"/>
            <a:ext cx="1101999" cy="139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5167100" y="3641350"/>
            <a:ext cx="36807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Lotus Baumgarner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LotusBaumgarner@gmail.com</a:t>
            </a:r>
            <a:endParaRPr sz="1600" u="sng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https://www.linkedin.com/in/lotus-baumgarner/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Problem: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17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Insurance Carrier wants us to build a model to predict the type of car crashes that lead to certain injuries (Incapacitating, Non-Incapacitating and No Injuries) in Chicago.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want to use this information to help determine what type of injury they will be dealing with when they are presented with a new car accident.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87900" y="2973225"/>
            <a:ext cx="1778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Dataset: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7900" y="3687575"/>
            <a:ext cx="783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Dataset comes from City of Chicago Data portal. It started with over 800K rows and 48 columns.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56325" y="272475"/>
            <a:ext cx="86271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4500" y="5013550"/>
            <a:ext cx="724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31425" y="1006675"/>
            <a:ext cx="7660200" cy="3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Target Variable:  MOST SEVERE INJURY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Combined liked values within certain columns.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 Traffic Control Device had 19 different categorical values and was reduced down to 5 values.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Dropped 32 of the original columns.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Deemed not useful (Photos Taken)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too many values (Work Zone - missing &gt; 800K)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Repetitive (Location = Longitude + Latitude)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Dataset: &gt;800k rows, 17 columns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32975" y="234750"/>
            <a:ext cx="7533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 Sampling our Dataset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71875" y="1918950"/>
            <a:ext cx="6891600" cy="30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Separated Dataframe by No Injury, Non-Incap, Incap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sample size to the length of Incap_Injury and used the sample() method to randomize the pulled rows.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Concatenated back into a single DataFrame.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Balanced Dataset: 44,000 rows and 17 columns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351400" y="3634500"/>
            <a:ext cx="22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000" y="875463"/>
            <a:ext cx="20669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4173225" y="1604625"/>
            <a:ext cx="22782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crashes in a geographical area: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LAT: 41.90 &amp; 41.95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LON: -87.65 &amp; -87.60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Roughly the Near North Side area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09050" y="247325"/>
            <a:ext cx="56967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43750" y="134150"/>
            <a:ext cx="5508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91225" y="239525"/>
            <a:ext cx="8388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Visual: Crashes Vs Longitude, Latitude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l="25213" t="5181" r="14654" b="5172"/>
          <a:stretch/>
        </p:blipFill>
        <p:spPr>
          <a:xfrm>
            <a:off x="442875" y="1171725"/>
            <a:ext cx="3504650" cy="373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126" y="782900"/>
            <a:ext cx="2171950" cy="418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67800" y="209600"/>
            <a:ext cx="86271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and Columns</a:t>
            </a:r>
            <a:endParaRPr sz="2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13" y="1019075"/>
            <a:ext cx="845975" cy="8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602775" y="1194800"/>
            <a:ext cx="25278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Most_Severe_Injury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109875" y="1364600"/>
            <a:ext cx="465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732250" y="1107050"/>
            <a:ext cx="2933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 Remaining Columns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651070" y="1031600"/>
            <a:ext cx="465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4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116375" y="1283000"/>
            <a:ext cx="528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363450" y="2277900"/>
            <a:ext cx="2368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Metric : Accuracy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966175" y="3468325"/>
            <a:ext cx="55683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Column Transformation: X had 147 columns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387900" y="1346900"/>
            <a:ext cx="2328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67800" y="209600"/>
            <a:ext cx="86271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Models with Logistic Regression and Random Forest</a:t>
            </a:r>
            <a:endParaRPr sz="2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5" y="1931574"/>
            <a:ext cx="4143475" cy="16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801975" y="1346900"/>
            <a:ext cx="29715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Classifier: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1931575"/>
            <a:ext cx="4142426" cy="1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20200" y="4050325"/>
            <a:ext cx="87792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had a lower accuracy score on the test than Logistic Regression.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1052850" y="201725"/>
            <a:ext cx="6740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Using XG Boost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57500" y="4504000"/>
            <a:ext cx="84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t="8318" b="8327"/>
          <a:stretch/>
        </p:blipFill>
        <p:spPr>
          <a:xfrm>
            <a:off x="4168275" y="484663"/>
            <a:ext cx="5589176" cy="465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50" y="2358613"/>
            <a:ext cx="3567325" cy="15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87900" y="1909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results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t="18932" b="18932"/>
          <a:stretch/>
        </p:blipFill>
        <p:spPr>
          <a:xfrm>
            <a:off x="290850" y="1048825"/>
            <a:ext cx="4603800" cy="357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t="11319" b="11311"/>
          <a:stretch/>
        </p:blipFill>
        <p:spPr>
          <a:xfrm>
            <a:off x="5147700" y="1048825"/>
            <a:ext cx="3697277" cy="35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542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Roboto Slab</vt:lpstr>
      <vt:lpstr>Arial</vt:lpstr>
      <vt:lpstr>Marina</vt:lpstr>
      <vt:lpstr>Chicago Car Crashes</vt:lpstr>
      <vt:lpstr>Business Problem: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Tensorflow results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Car Crashes</dc:title>
  <cp:lastModifiedBy>Rachel.Baumgarner</cp:lastModifiedBy>
  <cp:revision>3</cp:revision>
  <dcterms:modified xsi:type="dcterms:W3CDTF">2024-03-29T08:18:34Z</dcterms:modified>
</cp:coreProperties>
</file>