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Century Gothic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1" roundtripDataSignature="AMtx7mgmPuNGkO3T6Fdcxr0GZkp+FbHs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CenturyGothic-bold.fntdata"/><Relationship Id="rId27" Type="http://schemas.openxmlformats.org/officeDocument/2006/relationships/font" Target="fonts/CenturyGothic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enturyGothic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CenturyGothic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13" name="Google Shape;1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9"/>
          <p:cNvSpPr txBox="1"/>
          <p:nvPr>
            <p:ph type="ctrTitle"/>
          </p:nvPr>
        </p:nvSpPr>
        <p:spPr>
          <a:xfrm>
            <a:off x="1371600" y="1803405"/>
            <a:ext cx="9448800" cy="18250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9"/>
          <p:cNvSpPr txBox="1"/>
          <p:nvPr>
            <p:ph idx="1" type="subTitle"/>
          </p:nvPr>
        </p:nvSpPr>
        <p:spPr>
          <a:xfrm>
            <a:off x="1371600" y="3632201"/>
            <a:ext cx="9448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19"/>
          <p:cNvSpPr txBox="1"/>
          <p:nvPr>
            <p:ph idx="10" type="dt"/>
          </p:nvPr>
        </p:nvSpPr>
        <p:spPr>
          <a:xfrm>
            <a:off x="7909561" y="4314328"/>
            <a:ext cx="2910840" cy="3746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1" type="ftr"/>
          </p:nvPr>
        </p:nvSpPr>
        <p:spPr>
          <a:xfrm>
            <a:off x="1371600" y="4323845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9"/>
          <p:cNvSpPr txBox="1"/>
          <p:nvPr>
            <p:ph idx="12" type="sldNum"/>
          </p:nvPr>
        </p:nvSpPr>
        <p:spPr>
          <a:xfrm>
            <a:off x="8077200" y="1430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panorámica con descripción">
  <p:cSld name="Imagen panorámica con descripció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0"/>
          <p:cNvSpPr txBox="1"/>
          <p:nvPr>
            <p:ph type="title"/>
          </p:nvPr>
        </p:nvSpPr>
        <p:spPr>
          <a:xfrm>
            <a:off x="685777" y="4697360"/>
            <a:ext cx="10822034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0"/>
          <p:cNvSpPr/>
          <p:nvPr>
            <p:ph idx="2" type="pic"/>
          </p:nvPr>
        </p:nvSpPr>
        <p:spPr>
          <a:xfrm>
            <a:off x="681727" y="941439"/>
            <a:ext cx="10821840" cy="3478161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30"/>
          <p:cNvSpPr txBox="1"/>
          <p:nvPr>
            <p:ph idx="1" type="body"/>
          </p:nvPr>
        </p:nvSpPr>
        <p:spPr>
          <a:xfrm>
            <a:off x="685800" y="5516715"/>
            <a:ext cx="10820400" cy="7019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30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 showMasterSp="0">
  <p:cSld name="Título y descripció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79" name="Google Shape;79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31"/>
          <p:cNvSpPr txBox="1"/>
          <p:nvPr>
            <p:ph type="title"/>
          </p:nvPr>
        </p:nvSpPr>
        <p:spPr>
          <a:xfrm>
            <a:off x="685800" y="753532"/>
            <a:ext cx="10820400" cy="280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1"/>
          <p:cNvSpPr txBox="1"/>
          <p:nvPr>
            <p:ph idx="1" type="body"/>
          </p:nvPr>
        </p:nvSpPr>
        <p:spPr>
          <a:xfrm>
            <a:off x="1024467" y="3649133"/>
            <a:ext cx="10130516" cy="999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31"/>
          <p:cNvSpPr txBox="1"/>
          <p:nvPr>
            <p:ph idx="10" type="dt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1"/>
          <p:cNvSpPr txBox="1"/>
          <p:nvPr>
            <p:ph idx="11" type="ftr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1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 showMasterSp="0">
  <p:cSld name="Cita con descripció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86" name="Google Shape;86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32"/>
          <p:cNvSpPr txBox="1"/>
          <p:nvPr>
            <p:ph type="title"/>
          </p:nvPr>
        </p:nvSpPr>
        <p:spPr>
          <a:xfrm>
            <a:off x="1024467" y="753533"/>
            <a:ext cx="10151533" cy="2604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2"/>
          <p:cNvSpPr txBox="1"/>
          <p:nvPr>
            <p:ph idx="1" type="body"/>
          </p:nvPr>
        </p:nvSpPr>
        <p:spPr>
          <a:xfrm>
            <a:off x="1303865" y="3365556"/>
            <a:ext cx="9592736" cy="444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32"/>
          <p:cNvSpPr txBox="1"/>
          <p:nvPr>
            <p:ph idx="2" type="body"/>
          </p:nvPr>
        </p:nvSpPr>
        <p:spPr>
          <a:xfrm>
            <a:off x="1024467" y="3959862"/>
            <a:ext cx="10151533" cy="6798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0" name="Google Shape;90;p32"/>
          <p:cNvSpPr txBox="1"/>
          <p:nvPr>
            <p:ph idx="10" type="dt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2"/>
          <p:cNvSpPr txBox="1"/>
          <p:nvPr>
            <p:ph idx="11" type="ftr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2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93" name="Google Shape;93;p32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entury Gothic"/>
              <a:buNone/>
            </a:pPr>
            <a:r>
              <a:rPr b="0" lang="es-CO" sz="8000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94" name="Google Shape;94;p32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entury Gothic"/>
              <a:buNone/>
            </a:pPr>
            <a:r>
              <a:rPr b="0" lang="es-CO" sz="8000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 showMasterSp="0">
  <p:cSld name="Tarjeta de nombre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96" name="Google Shape;96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33"/>
          <p:cNvSpPr txBox="1"/>
          <p:nvPr>
            <p:ph type="title"/>
          </p:nvPr>
        </p:nvSpPr>
        <p:spPr>
          <a:xfrm>
            <a:off x="1024495" y="1124701"/>
            <a:ext cx="10146186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3"/>
          <p:cNvSpPr txBox="1"/>
          <p:nvPr>
            <p:ph idx="1" type="body"/>
          </p:nvPr>
        </p:nvSpPr>
        <p:spPr>
          <a:xfrm>
            <a:off x="1024467" y="3648315"/>
            <a:ext cx="10144654" cy="999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9" name="Google Shape;99;p33"/>
          <p:cNvSpPr txBox="1"/>
          <p:nvPr>
            <p:ph idx="10" type="dt"/>
          </p:nvPr>
        </p:nvSpPr>
        <p:spPr>
          <a:xfrm>
            <a:off x="7814452" y="378883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3"/>
          <p:cNvSpPr txBox="1"/>
          <p:nvPr>
            <p:ph idx="11" type="ftr"/>
          </p:nvPr>
        </p:nvSpPr>
        <p:spPr>
          <a:xfrm>
            <a:off x="685800" y="378883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3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3">
  <p:cSld name="Columna 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4"/>
          <p:cNvSpPr txBox="1"/>
          <p:nvPr>
            <p:ph type="title"/>
          </p:nvPr>
        </p:nvSpPr>
        <p:spPr>
          <a:xfrm>
            <a:off x="2895600" y="761999"/>
            <a:ext cx="8610599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4"/>
          <p:cNvSpPr txBox="1"/>
          <p:nvPr>
            <p:ph idx="1" type="body"/>
          </p:nvPr>
        </p:nvSpPr>
        <p:spPr>
          <a:xfrm>
            <a:off x="685800" y="2202080"/>
            <a:ext cx="3456432" cy="617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5" name="Google Shape;105;p34"/>
          <p:cNvSpPr txBox="1"/>
          <p:nvPr>
            <p:ph idx="2" type="body"/>
          </p:nvPr>
        </p:nvSpPr>
        <p:spPr>
          <a:xfrm>
            <a:off x="685799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6" name="Google Shape;106;p34"/>
          <p:cNvSpPr txBox="1"/>
          <p:nvPr>
            <p:ph idx="3" type="body"/>
          </p:nvPr>
        </p:nvSpPr>
        <p:spPr>
          <a:xfrm>
            <a:off x="4368800" y="2201333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7" name="Google Shape;107;p34"/>
          <p:cNvSpPr txBox="1"/>
          <p:nvPr>
            <p:ph idx="4" type="body"/>
          </p:nvPr>
        </p:nvSpPr>
        <p:spPr>
          <a:xfrm>
            <a:off x="4366858" y="2904067"/>
            <a:ext cx="3456432" cy="33146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8" name="Google Shape;108;p34"/>
          <p:cNvSpPr txBox="1"/>
          <p:nvPr>
            <p:ph idx="5" type="body"/>
          </p:nvPr>
        </p:nvSpPr>
        <p:spPr>
          <a:xfrm>
            <a:off x="8051800" y="2192866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9" name="Google Shape;109;p34"/>
          <p:cNvSpPr txBox="1"/>
          <p:nvPr>
            <p:ph idx="6" type="body"/>
          </p:nvPr>
        </p:nvSpPr>
        <p:spPr>
          <a:xfrm>
            <a:off x="8051801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0" name="Google Shape;110;p34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4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4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de imagen 3">
  <p:cSld name="Columna de imagen 3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5"/>
          <p:cNvSpPr txBox="1"/>
          <p:nvPr>
            <p:ph type="title"/>
          </p:nvPr>
        </p:nvSpPr>
        <p:spPr>
          <a:xfrm>
            <a:off x="2895600" y="762000"/>
            <a:ext cx="861059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35"/>
          <p:cNvSpPr txBox="1"/>
          <p:nvPr>
            <p:ph idx="1" type="body"/>
          </p:nvPr>
        </p:nvSpPr>
        <p:spPr>
          <a:xfrm>
            <a:off x="688618" y="4191000"/>
            <a:ext cx="3451582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p35"/>
          <p:cNvSpPr/>
          <p:nvPr>
            <p:ph idx="2" type="pic"/>
          </p:nvPr>
        </p:nvSpPr>
        <p:spPr>
          <a:xfrm>
            <a:off x="688618" y="2362200"/>
            <a:ext cx="3451582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17" name="Google Shape;117;p35"/>
          <p:cNvSpPr txBox="1"/>
          <p:nvPr>
            <p:ph idx="3" type="body"/>
          </p:nvPr>
        </p:nvSpPr>
        <p:spPr>
          <a:xfrm>
            <a:off x="688618" y="4873764"/>
            <a:ext cx="3451582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8" name="Google Shape;118;p35"/>
          <p:cNvSpPr txBox="1"/>
          <p:nvPr>
            <p:ph idx="4" type="body"/>
          </p:nvPr>
        </p:nvSpPr>
        <p:spPr>
          <a:xfrm>
            <a:off x="4374263" y="4191000"/>
            <a:ext cx="3448935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9" name="Google Shape;119;p35"/>
          <p:cNvSpPr/>
          <p:nvPr>
            <p:ph idx="5" type="pic"/>
          </p:nvPr>
        </p:nvSpPr>
        <p:spPr>
          <a:xfrm>
            <a:off x="4374263" y="2362200"/>
            <a:ext cx="3448936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0" name="Google Shape;120;p35"/>
          <p:cNvSpPr txBox="1"/>
          <p:nvPr>
            <p:ph idx="6" type="body"/>
          </p:nvPr>
        </p:nvSpPr>
        <p:spPr>
          <a:xfrm>
            <a:off x="4374264" y="4873763"/>
            <a:ext cx="3448935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1" name="Google Shape;121;p35"/>
          <p:cNvSpPr txBox="1"/>
          <p:nvPr>
            <p:ph idx="7" type="body"/>
          </p:nvPr>
        </p:nvSpPr>
        <p:spPr>
          <a:xfrm>
            <a:off x="8049731" y="4191000"/>
            <a:ext cx="3456469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2" name="Google Shape;122;p35"/>
          <p:cNvSpPr/>
          <p:nvPr>
            <p:ph idx="8" type="pic"/>
          </p:nvPr>
        </p:nvSpPr>
        <p:spPr>
          <a:xfrm>
            <a:off x="8049855" y="2362200"/>
            <a:ext cx="3447878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3" name="Google Shape;123;p35"/>
          <p:cNvSpPr txBox="1"/>
          <p:nvPr>
            <p:ph idx="9" type="body"/>
          </p:nvPr>
        </p:nvSpPr>
        <p:spPr>
          <a:xfrm>
            <a:off x="8049731" y="4873761"/>
            <a:ext cx="3452445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4" name="Google Shape;124;p35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5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5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6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6"/>
          <p:cNvSpPr txBox="1"/>
          <p:nvPr>
            <p:ph idx="1" type="body"/>
          </p:nvPr>
        </p:nvSpPr>
        <p:spPr>
          <a:xfrm rot="5400000">
            <a:off x="4083937" y="-1203579"/>
            <a:ext cx="4024125" cy="108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36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6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6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showMasterSp="0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134" name="Google Shape;134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37"/>
          <p:cNvSpPr txBox="1"/>
          <p:nvPr>
            <p:ph type="title"/>
          </p:nvPr>
        </p:nvSpPr>
        <p:spPr>
          <a:xfrm rot="5400000">
            <a:off x="8525933" y="1667933"/>
            <a:ext cx="390313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7"/>
          <p:cNvSpPr txBox="1"/>
          <p:nvPr>
            <p:ph idx="1" type="body"/>
          </p:nvPr>
        </p:nvSpPr>
        <p:spPr>
          <a:xfrm rot="5400000">
            <a:off x="3175000" y="-1405467"/>
            <a:ext cx="3903133" cy="8204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37"/>
          <p:cNvSpPr txBox="1"/>
          <p:nvPr>
            <p:ph idx="10" type="dt"/>
          </p:nvPr>
        </p:nvSpPr>
        <p:spPr>
          <a:xfrm>
            <a:off x="7814452" y="379941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7"/>
          <p:cNvSpPr txBox="1"/>
          <p:nvPr>
            <p:ph idx="11" type="ftr"/>
          </p:nvPr>
        </p:nvSpPr>
        <p:spPr>
          <a:xfrm>
            <a:off x="685800" y="381000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7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22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2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2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0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0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showMasterSp="0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26" name="Google Shape;26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23"/>
          <p:cNvSpPr txBox="1"/>
          <p:nvPr>
            <p:ph type="title"/>
          </p:nvPr>
        </p:nvSpPr>
        <p:spPr>
          <a:xfrm>
            <a:off x="685800" y="753533"/>
            <a:ext cx="10820399" cy="28019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3"/>
          <p:cNvSpPr txBox="1"/>
          <p:nvPr>
            <p:ph idx="1" type="body"/>
          </p:nvPr>
        </p:nvSpPr>
        <p:spPr>
          <a:xfrm>
            <a:off x="1024467" y="3641725"/>
            <a:ext cx="10490200" cy="955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23"/>
          <p:cNvSpPr txBox="1"/>
          <p:nvPr>
            <p:ph idx="10" type="dt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3"/>
          <p:cNvSpPr txBox="1"/>
          <p:nvPr>
            <p:ph idx="11" type="ftr"/>
          </p:nvPr>
        </p:nvSpPr>
        <p:spPr>
          <a:xfrm>
            <a:off x="685800" y="381001"/>
            <a:ext cx="6991492" cy="364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4"/>
          <p:cNvSpPr txBox="1"/>
          <p:nvPr>
            <p:ph idx="1" type="body"/>
          </p:nvPr>
        </p:nvSpPr>
        <p:spPr>
          <a:xfrm>
            <a:off x="6858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2" type="body"/>
          </p:nvPr>
        </p:nvSpPr>
        <p:spPr>
          <a:xfrm>
            <a:off x="61722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4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4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5"/>
          <p:cNvSpPr txBox="1"/>
          <p:nvPr>
            <p:ph type="title"/>
          </p:nvPr>
        </p:nvSpPr>
        <p:spPr>
          <a:xfrm>
            <a:off x="2895600" y="762000"/>
            <a:ext cx="8610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5"/>
          <p:cNvSpPr txBox="1"/>
          <p:nvPr>
            <p:ph idx="1" type="body"/>
          </p:nvPr>
        </p:nvSpPr>
        <p:spPr>
          <a:xfrm>
            <a:off x="914409" y="2183802"/>
            <a:ext cx="50799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25"/>
          <p:cNvSpPr txBox="1"/>
          <p:nvPr>
            <p:ph idx="2" type="body"/>
          </p:nvPr>
        </p:nvSpPr>
        <p:spPr>
          <a:xfrm>
            <a:off x="685800" y="3132666"/>
            <a:ext cx="5311775" cy="3086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5"/>
          <p:cNvSpPr txBox="1"/>
          <p:nvPr>
            <p:ph idx="3" type="body"/>
          </p:nvPr>
        </p:nvSpPr>
        <p:spPr>
          <a:xfrm>
            <a:off x="6400800" y="2183802"/>
            <a:ext cx="51054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25"/>
          <p:cNvSpPr txBox="1"/>
          <p:nvPr>
            <p:ph idx="4" type="body"/>
          </p:nvPr>
        </p:nvSpPr>
        <p:spPr>
          <a:xfrm>
            <a:off x="6172200" y="3132666"/>
            <a:ext cx="5334000" cy="3086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5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5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6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6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6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7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7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8"/>
          <p:cNvSpPr txBox="1"/>
          <p:nvPr>
            <p:ph type="title"/>
          </p:nvPr>
        </p:nvSpPr>
        <p:spPr>
          <a:xfrm>
            <a:off x="685800" y="1524000"/>
            <a:ext cx="4114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8"/>
          <p:cNvSpPr txBox="1"/>
          <p:nvPr>
            <p:ph idx="1" type="body"/>
          </p:nvPr>
        </p:nvSpPr>
        <p:spPr>
          <a:xfrm>
            <a:off x="4995582" y="746759"/>
            <a:ext cx="6510618" cy="5471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28"/>
          <p:cNvSpPr txBox="1"/>
          <p:nvPr>
            <p:ph idx="2" type="body"/>
          </p:nvPr>
        </p:nvSpPr>
        <p:spPr>
          <a:xfrm>
            <a:off x="685800" y="3124199"/>
            <a:ext cx="4114800" cy="3094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1" name="Google Shape;61;p28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8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9"/>
          <p:cNvSpPr txBox="1"/>
          <p:nvPr>
            <p:ph type="title"/>
          </p:nvPr>
        </p:nvSpPr>
        <p:spPr>
          <a:xfrm>
            <a:off x="685800" y="1524000"/>
            <a:ext cx="687324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9"/>
          <p:cNvSpPr/>
          <p:nvPr>
            <p:ph idx="2" type="pic"/>
          </p:nvPr>
        </p:nvSpPr>
        <p:spPr>
          <a:xfrm>
            <a:off x="7861238" y="751241"/>
            <a:ext cx="3644962" cy="5467443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29"/>
          <p:cNvSpPr txBox="1"/>
          <p:nvPr>
            <p:ph idx="1" type="body"/>
          </p:nvPr>
        </p:nvSpPr>
        <p:spPr>
          <a:xfrm>
            <a:off x="685800" y="3124199"/>
            <a:ext cx="6873240" cy="3094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29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9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8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TOP.png" id="6" name="Google Shape;6;p1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14414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8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8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18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18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" name="Google Shape;11;p18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TOP.png" id="141" name="Google Shape;141;p2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144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4" name="Google Shape;144;p21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5" name="Google Shape;145;p21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2.png"/><Relationship Id="rId4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3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jpg"/><Relationship Id="rId10" Type="http://schemas.openxmlformats.org/officeDocument/2006/relationships/image" Target="../media/image11.jpg"/><Relationship Id="rId1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7.jpg"/><Relationship Id="rId5" Type="http://schemas.openxmlformats.org/officeDocument/2006/relationships/image" Target="../media/image18.jpg"/><Relationship Id="rId6" Type="http://schemas.openxmlformats.org/officeDocument/2006/relationships/image" Target="../media/image8.jpg"/><Relationship Id="rId7" Type="http://schemas.openxmlformats.org/officeDocument/2006/relationships/image" Target="../media/image6.jpg"/><Relationship Id="rId8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4.png"/><Relationship Id="rId6" Type="http://schemas.openxmlformats.org/officeDocument/2006/relationships/image" Target="../media/image3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2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5.png"/><Relationship Id="rId6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"/>
          <p:cNvSpPr txBox="1"/>
          <p:nvPr>
            <p:ph type="ctrTitle"/>
          </p:nvPr>
        </p:nvSpPr>
        <p:spPr>
          <a:xfrm>
            <a:off x="1184988" y="1340527"/>
            <a:ext cx="9937102" cy="8231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None/>
            </a:pPr>
            <a:r>
              <a:rPr b="0" i="0" lang="es-CO" sz="4400" u="none" strike="noStrike">
                <a:latin typeface="Roboto"/>
                <a:ea typeface="Roboto"/>
                <a:cs typeface="Roboto"/>
                <a:sym typeface="Roboto"/>
              </a:rPr>
              <a:t>CLASIFICACIÓN DE GÉNEROS MUSICALES</a:t>
            </a:r>
            <a:endParaRPr sz="13800"/>
          </a:p>
        </p:txBody>
      </p:sp>
      <p:sp>
        <p:nvSpPr>
          <p:cNvPr id="158" name="Google Shape;158;p1"/>
          <p:cNvSpPr txBox="1"/>
          <p:nvPr>
            <p:ph idx="1" type="subTitle"/>
          </p:nvPr>
        </p:nvSpPr>
        <p:spPr>
          <a:xfrm>
            <a:off x="1371600" y="2947386"/>
            <a:ext cx="9448800" cy="2041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78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b="0" i="0" lang="es-CO" sz="2800" u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Andrés Felipe Uribe García</a:t>
            </a:r>
            <a:endParaRPr/>
          </a:p>
          <a:p>
            <a:pPr indent="-1778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b="0" i="0" lang="es-CO" sz="2800" u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Juan Felipe Ortiz Trillos</a:t>
            </a:r>
            <a:endParaRPr/>
          </a:p>
          <a:p>
            <a:pPr indent="-1778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b="0" i="0" lang="es-CO" sz="2800" u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Orlando Alberto Moncada Rodríguez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0"/>
          <p:cNvSpPr txBox="1"/>
          <p:nvPr>
            <p:ph type="title"/>
          </p:nvPr>
        </p:nvSpPr>
        <p:spPr>
          <a:xfrm>
            <a:off x="2633133" y="677333"/>
            <a:ext cx="9355667" cy="1608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  <a:buNone/>
            </a:pPr>
            <a:r>
              <a:rPr lang="es-CO"/>
              <a:t>SE GENERA UN TRAIN Y TEST GENERATOR Y SE AGREGAN CAPAS A LA RED</a:t>
            </a:r>
            <a:endParaRPr/>
          </a:p>
        </p:txBody>
      </p:sp>
      <p:pic>
        <p:nvPicPr>
          <p:cNvPr id="244" name="Google Shape;24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8875" y="2083601"/>
            <a:ext cx="5048250" cy="442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4875" y="2578900"/>
            <a:ext cx="4572000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1" name="Google Shape;25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14414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1"/>
          <p:cNvSpPr txBox="1"/>
          <p:nvPr>
            <p:ph type="title"/>
          </p:nvPr>
        </p:nvSpPr>
        <p:spPr>
          <a:xfrm>
            <a:off x="338667" y="1640417"/>
            <a:ext cx="3975609" cy="13776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</a:pPr>
            <a:r>
              <a:rPr lang="es-CO" sz="2700">
                <a:solidFill>
                  <a:schemeClr val="lt1"/>
                </a:solidFill>
              </a:rPr>
              <a:t>GRÁFICA DEL MODELO XCEPTION</a:t>
            </a:r>
            <a:endParaRPr/>
          </a:p>
        </p:txBody>
      </p:sp>
      <p:sp>
        <p:nvSpPr>
          <p:cNvPr id="253" name="Google Shape;253;p11"/>
          <p:cNvSpPr txBox="1"/>
          <p:nvPr>
            <p:ph idx="1" type="body"/>
          </p:nvPr>
        </p:nvSpPr>
        <p:spPr>
          <a:xfrm>
            <a:off x="556399" y="3710093"/>
            <a:ext cx="3757877" cy="28261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s-CO" sz="2000">
                <a:solidFill>
                  <a:schemeClr val="lt1"/>
                </a:solidFill>
              </a:rPr>
              <a:t>Acá Podemos ver que ya llegó a un punto en que está sobre aprendiendo pues la diferencia entre el train accuracy y el validation accuracy cada vez aumenta más</a:t>
            </a:r>
            <a:endParaRPr/>
          </a:p>
        </p:txBody>
      </p:sp>
      <p:sp>
        <p:nvSpPr>
          <p:cNvPr id="254" name="Google Shape;254;p11"/>
          <p:cNvSpPr/>
          <p:nvPr/>
        </p:nvSpPr>
        <p:spPr>
          <a:xfrm>
            <a:off x="4636008" y="1066164"/>
            <a:ext cx="6765949" cy="5148371"/>
          </a:xfrm>
          <a:prstGeom prst="roundRect">
            <a:avLst>
              <a:gd fmla="val 240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5" name="Google Shape;25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99569" y="1640417"/>
            <a:ext cx="5838825" cy="37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7205" y="2899390"/>
            <a:ext cx="4653585" cy="3194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12681" y="2899391"/>
            <a:ext cx="4530571" cy="2981324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2"/>
          <p:cNvSpPr txBox="1"/>
          <p:nvPr/>
        </p:nvSpPr>
        <p:spPr>
          <a:xfrm>
            <a:off x="3844214" y="764373"/>
            <a:ext cx="696996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se puede observar se decidió realizar un corte a las imágenes para que se puedan procesar de una mejor manera.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8" name="Google Shape;26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144145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13"/>
          <p:cNvSpPr txBox="1"/>
          <p:nvPr>
            <p:ph type="title"/>
          </p:nvPr>
        </p:nvSpPr>
        <p:spPr>
          <a:xfrm>
            <a:off x="338667" y="1640417"/>
            <a:ext cx="3975609" cy="13776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</a:pPr>
            <a:r>
              <a:rPr lang="es-CO" sz="2700">
                <a:solidFill>
                  <a:schemeClr val="lt1"/>
                </a:solidFill>
              </a:rPr>
              <a:t>GRÁFICA DEL MODELO XCEPTION</a:t>
            </a:r>
            <a:endParaRPr/>
          </a:p>
        </p:txBody>
      </p:sp>
      <p:sp>
        <p:nvSpPr>
          <p:cNvPr id="270" name="Google Shape;270;p13"/>
          <p:cNvSpPr txBox="1"/>
          <p:nvPr>
            <p:ph idx="1" type="body"/>
          </p:nvPr>
        </p:nvSpPr>
        <p:spPr>
          <a:xfrm>
            <a:off x="556399" y="3710093"/>
            <a:ext cx="3757877" cy="28261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s-CO" sz="2000">
                <a:solidFill>
                  <a:schemeClr val="lt1"/>
                </a:solidFill>
              </a:rPr>
              <a:t>Acá Podemos ver que ya llegó a un punto en que está sobre aprendiendo pues la diferencia entre el train accuracy y el validation accuracy cada vez aumenta más</a:t>
            </a:r>
            <a:endParaRPr/>
          </a:p>
        </p:txBody>
      </p:sp>
      <p:sp>
        <p:nvSpPr>
          <p:cNvPr id="271" name="Google Shape;271;p13"/>
          <p:cNvSpPr/>
          <p:nvPr/>
        </p:nvSpPr>
        <p:spPr>
          <a:xfrm>
            <a:off x="4636008" y="1066164"/>
            <a:ext cx="6765949" cy="5148371"/>
          </a:xfrm>
          <a:prstGeom prst="roundRect">
            <a:avLst>
              <a:gd fmla="val 240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2" name="Google Shape;27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0627" y="1441450"/>
            <a:ext cx="6616710" cy="4332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8" name="Google Shape;27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144145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4"/>
          <p:cNvSpPr txBox="1"/>
          <p:nvPr>
            <p:ph type="title"/>
          </p:nvPr>
        </p:nvSpPr>
        <p:spPr>
          <a:xfrm>
            <a:off x="556399" y="1721107"/>
            <a:ext cx="3306744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</a:pPr>
            <a:r>
              <a:rPr lang="es-CO" sz="2700">
                <a:solidFill>
                  <a:schemeClr val="lt1"/>
                </a:solidFill>
              </a:rPr>
              <a:t>GRÁFICA DEL MODELO MOBILENETV2</a:t>
            </a:r>
            <a:endParaRPr/>
          </a:p>
        </p:txBody>
      </p:sp>
      <p:sp>
        <p:nvSpPr>
          <p:cNvPr id="280" name="Google Shape;280;p14"/>
          <p:cNvSpPr txBox="1"/>
          <p:nvPr>
            <p:ph idx="1" type="body"/>
          </p:nvPr>
        </p:nvSpPr>
        <p:spPr>
          <a:xfrm>
            <a:off x="556399" y="3640349"/>
            <a:ext cx="3757877" cy="2797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s-CO" sz="2000">
                <a:solidFill>
                  <a:schemeClr val="lt1"/>
                </a:solidFill>
              </a:rPr>
              <a:t>Acá Podemos ver que ya llegó a un punto en que está sobre aprendiendo pues la diferencia entre el train accuracy y el validation accuracy cada vez aumenta más</a:t>
            </a:r>
            <a:endParaRPr/>
          </a:p>
        </p:txBody>
      </p:sp>
      <p:sp>
        <p:nvSpPr>
          <p:cNvPr id="281" name="Google Shape;281;p14"/>
          <p:cNvSpPr/>
          <p:nvPr/>
        </p:nvSpPr>
        <p:spPr>
          <a:xfrm>
            <a:off x="4636008" y="1066164"/>
            <a:ext cx="6765949" cy="5148371"/>
          </a:xfrm>
          <a:prstGeom prst="roundRect">
            <a:avLst>
              <a:gd fmla="val 240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2" name="Google Shape;28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89937" y="1441450"/>
            <a:ext cx="6458090" cy="4179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5"/>
          <p:cNvSpPr/>
          <p:nvPr/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8" name="Google Shape;288;p15"/>
          <p:cNvSpPr/>
          <p:nvPr/>
        </p:nvSpPr>
        <p:spPr>
          <a:xfrm>
            <a:off x="0" y="0"/>
            <a:ext cx="4636008" cy="6858000"/>
          </a:xfrm>
          <a:prstGeom prst="rect">
            <a:avLst/>
          </a:prstGeom>
          <a:gradFill>
            <a:gsLst>
              <a:gs pos="0">
                <a:srgbClr val="4C4C4C"/>
              </a:gs>
              <a:gs pos="50000">
                <a:srgbClr val="292929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  <a:effectLst>
            <a:outerShdw blurRad="635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9" name="Google Shape;289;p15"/>
          <p:cNvPicPr preferRelativeResize="0"/>
          <p:nvPr/>
        </p:nvPicPr>
        <p:blipFill rotWithShape="1">
          <a:blip r:embed="rId3">
            <a:alphaModFix/>
          </a:blip>
          <a:srcRect b="0" l="6697" r="55277" t="0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5"/>
          <p:cNvSpPr txBox="1"/>
          <p:nvPr>
            <p:ph type="title"/>
          </p:nvPr>
        </p:nvSpPr>
        <p:spPr>
          <a:xfrm>
            <a:off x="474145" y="561738"/>
            <a:ext cx="3862873" cy="5249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entury Gothic"/>
              <a:buNone/>
            </a:pPr>
            <a:r>
              <a:rPr lang="es-CO" sz="5400">
                <a:solidFill>
                  <a:srgbClr val="FFFFFF"/>
                </a:solidFill>
              </a:rPr>
              <a:t>Y AHORA... UNA RNN!</a:t>
            </a:r>
            <a:endParaRPr/>
          </a:p>
        </p:txBody>
      </p:sp>
      <p:pic>
        <p:nvPicPr>
          <p:cNvPr id="291" name="Google Shape;291;p15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33987" y="1430164"/>
            <a:ext cx="6717563" cy="4281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/>
          <p:nvPr/>
        </p:nvSpPr>
        <p:spPr>
          <a:xfrm>
            <a:off x="4636008" y="0"/>
            <a:ext cx="7555992" cy="68580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7" name="Google Shape;297;p16"/>
          <p:cNvSpPr/>
          <p:nvPr/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635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8" name="Google Shape;298;p16"/>
          <p:cNvPicPr preferRelativeResize="0"/>
          <p:nvPr/>
        </p:nvPicPr>
        <p:blipFill rotWithShape="1">
          <a:blip r:embed="rId3">
            <a:alphaModFix/>
          </a:blip>
          <a:srcRect b="0" l="0" r="61974" t="0"/>
          <a:stretch/>
        </p:blipFill>
        <p:spPr>
          <a:xfrm>
            <a:off x="0" y="0"/>
            <a:ext cx="4636008" cy="144145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16"/>
          <p:cNvSpPr txBox="1"/>
          <p:nvPr>
            <p:ph type="title"/>
          </p:nvPr>
        </p:nvSpPr>
        <p:spPr>
          <a:xfrm>
            <a:off x="2741590" y="960160"/>
            <a:ext cx="1970477" cy="6770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s-CO" sz="3600">
                <a:solidFill>
                  <a:schemeClr val="lt1"/>
                </a:solidFill>
              </a:rPr>
              <a:t>RETOS</a:t>
            </a:r>
            <a:endParaRPr/>
          </a:p>
        </p:txBody>
      </p:sp>
      <p:pic>
        <p:nvPicPr>
          <p:cNvPr id="300" name="Google Shape;300;p16"/>
          <p:cNvPicPr preferRelativeResize="0"/>
          <p:nvPr/>
        </p:nvPicPr>
        <p:blipFill rotWithShape="1">
          <a:blip r:embed="rId4">
            <a:alphaModFix/>
          </a:blip>
          <a:srcRect b="0" l="0" r="61974" t="0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6"/>
          <p:cNvSpPr txBox="1"/>
          <p:nvPr>
            <p:ph idx="1" type="body"/>
          </p:nvPr>
        </p:nvSpPr>
        <p:spPr>
          <a:xfrm>
            <a:off x="541175" y="1833024"/>
            <a:ext cx="4015819" cy="2880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s-CO" sz="2000">
                <a:solidFill>
                  <a:schemeClr val="lt1"/>
                </a:solidFill>
              </a:rPr>
              <a:t>Se desea crear una RNN para la posible clasificación de los géneros musicales pero se espera ir mucho más allá, se está realizando una investigación acerca de una concatenación de redes y existen antecedentes de una composición de una red CNN y una red RNN.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descr="PDF] Dimensional Sentiment Analysis Using a Regional CNN-LSTM Model |  Semantic Scholar" id="302" name="Google Shape;302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94034" y="1441450"/>
            <a:ext cx="7245847" cy="4528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144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upa sobre fondo claro" id="309" name="Google Shape;309;p17"/>
          <p:cNvPicPr preferRelativeResize="0"/>
          <p:nvPr/>
        </p:nvPicPr>
        <p:blipFill rotWithShape="1">
          <a:blip r:embed="rId5">
            <a:alphaModFix amt="40000"/>
          </a:blip>
          <a:srcRect b="15730" l="0" r="0" t="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7"/>
          <p:cNvSpPr txBox="1"/>
          <p:nvPr>
            <p:ph type="title"/>
          </p:nvPr>
        </p:nvSpPr>
        <p:spPr>
          <a:xfrm>
            <a:off x="543339" y="1727338"/>
            <a:ext cx="5035826" cy="23619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  <a:buNone/>
            </a:pPr>
            <a:r>
              <a:rPr lang="es-CO" sz="6000"/>
              <a:t>GRACIAS POR SU ATENCIÓN!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s-CO"/>
              <a:t>CONTEXTO E IDEA DEL PROYECTO</a:t>
            </a:r>
            <a:endParaRPr/>
          </a:p>
        </p:txBody>
      </p:sp>
      <p:sp>
        <p:nvSpPr>
          <p:cNvPr id="164" name="Google Shape;164;p2"/>
          <p:cNvSpPr txBox="1"/>
          <p:nvPr>
            <p:ph idx="1" type="body"/>
          </p:nvPr>
        </p:nvSpPr>
        <p:spPr>
          <a:xfrm>
            <a:off x="677333" y="2194560"/>
            <a:ext cx="58166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CO" sz="2000"/>
              <a:t>Expertos han estado tratando por mucho tiempo de: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s-CO" sz="2000"/>
              <a:t>Entender el sonido y encontrar las diferencias de un sonido y otro.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s-CO" sz="2000"/>
              <a:t>Como poder visualizar el sonido.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s-CO" sz="2000"/>
              <a:t>Que hace que un tono sea diferente de otro.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CO" sz="2000"/>
              <a:t>Por esto, hemos decidido tratar de dar una solución a estas premisas.</a:t>
            </a:r>
            <a:endParaRPr/>
          </a:p>
        </p:txBody>
      </p:sp>
      <p:pic>
        <p:nvPicPr>
          <p:cNvPr descr="Music Genre - Rueda del azar" id="165" name="Google Shape;165;p2"/>
          <p:cNvPicPr preferRelativeResize="0"/>
          <p:nvPr/>
        </p:nvPicPr>
        <p:blipFill rotWithShape="1">
          <a:blip r:embed="rId3">
            <a:alphaModFix/>
          </a:blip>
          <a:srcRect b="6690" l="22161" r="15100" t="5808"/>
          <a:stretch/>
        </p:blipFill>
        <p:spPr>
          <a:xfrm>
            <a:off x="7570236" y="2194560"/>
            <a:ext cx="3452327" cy="3611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s-CO"/>
              <a:t>CONJUNTO DE DATOS</a:t>
            </a:r>
            <a:endParaRPr/>
          </a:p>
        </p:txBody>
      </p:sp>
      <p:pic>
        <p:nvPicPr>
          <p:cNvPr descr="Classical Music - playlist by Germán García Lillo | Spotify" id="171" name="Google Shape;17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7274" y="2107745"/>
            <a:ext cx="1864179" cy="18641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lues, definición del estilo de música. BigGigBag" id="172" name="Google Shape;17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247" y="2342878"/>
            <a:ext cx="1864179" cy="13919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untry Music Songs for Android - APK Download" id="173" name="Google Shape;173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81802" y="2107745"/>
            <a:ext cx="1914720" cy="19147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sco Disco Music Disko Dancing 4k Ultra Hd fondo de pantalla para  computadora portátil de escritorio tableta teléfonos móviles y TV 3840 ×  2400, Fondo de pantalla HD | Wallpaperbetter" id="174" name="Google Shape;174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20370" y="2369145"/>
            <a:ext cx="2381639" cy="14885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ip hop music party in graffiti style Royalty Free Vector" id="175" name="Google Shape;175;p3"/>
          <p:cNvPicPr preferRelativeResize="0"/>
          <p:nvPr/>
        </p:nvPicPr>
        <p:blipFill rotWithShape="1">
          <a:blip r:embed="rId7">
            <a:alphaModFix/>
          </a:blip>
          <a:srcRect b="8511" l="0" r="0" t="0"/>
          <a:stretch/>
        </p:blipFill>
        <p:spPr>
          <a:xfrm>
            <a:off x="9425857" y="1965741"/>
            <a:ext cx="2172094" cy="21461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azz Music - Inicio | Facebook" id="176" name="Google Shape;176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76745" y="4866498"/>
            <a:ext cx="2020529" cy="13919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est Metal Music - Inicio | Facebook" id="177" name="Google Shape;177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893928" y="4594775"/>
            <a:ext cx="1793612" cy="17856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tos de Pop music de stock, Pop music imágenes libres de derechos |  Depositphotos®" id="178" name="Google Shape;178;p3"/>
          <p:cNvPicPr preferRelativeResize="0"/>
          <p:nvPr/>
        </p:nvPicPr>
        <p:blipFill rotWithShape="1">
          <a:blip r:embed="rId10">
            <a:alphaModFix/>
          </a:blip>
          <a:srcRect b="6740" l="9978" r="12350" t="7916"/>
          <a:stretch/>
        </p:blipFill>
        <p:spPr>
          <a:xfrm>
            <a:off x="5284194" y="4641733"/>
            <a:ext cx="1675899" cy="18414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ggae music Royalty Free Vector Image - VectorStock" id="179" name="Google Shape;179;p3"/>
          <p:cNvPicPr preferRelativeResize="0"/>
          <p:nvPr/>
        </p:nvPicPr>
        <p:blipFill rotWithShape="1">
          <a:blip r:embed="rId11">
            <a:alphaModFix/>
          </a:blip>
          <a:srcRect b="9770" l="0" r="0" t="0"/>
          <a:stretch/>
        </p:blipFill>
        <p:spPr>
          <a:xfrm>
            <a:off x="7556747" y="4716684"/>
            <a:ext cx="1735848" cy="16915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dera De Vector O Emblema Con Palabras Música De Rock, Guitarra Eléctrica  Con Alas En El Fondo De Un Pentagrama Ilustraciones Vectoriales, Clip Art  Vectorizado Libre De Derechos. Image 89699839." id="180" name="Google Shape;180;p3"/>
          <p:cNvPicPr preferRelativeResize="0"/>
          <p:nvPr/>
        </p:nvPicPr>
        <p:blipFill rotWithShape="1">
          <a:blip r:embed="rId12">
            <a:alphaModFix/>
          </a:blip>
          <a:srcRect b="6567" l="7540" r="8727" t="2447"/>
          <a:stretch/>
        </p:blipFill>
        <p:spPr>
          <a:xfrm>
            <a:off x="9889248" y="4659637"/>
            <a:ext cx="1735847" cy="1886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"/>
          <p:cNvSpPr txBox="1"/>
          <p:nvPr>
            <p:ph type="title"/>
          </p:nvPr>
        </p:nvSpPr>
        <p:spPr>
          <a:xfrm>
            <a:off x="3960119" y="238028"/>
            <a:ext cx="6832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s-CO"/>
              <a:t>ELEMENTOS DATASET</a:t>
            </a:r>
            <a:endParaRPr/>
          </a:p>
        </p:txBody>
      </p:sp>
      <p:sp>
        <p:nvSpPr>
          <p:cNvPr id="186" name="Google Shape;186;p4"/>
          <p:cNvSpPr txBox="1"/>
          <p:nvPr/>
        </p:nvSpPr>
        <p:spPr>
          <a:xfrm>
            <a:off x="1461000" y="1461800"/>
            <a:ext cx="9270000" cy="23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003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s-CO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Archivos de audio de cada género musical.</a:t>
            </a:r>
            <a:endParaRPr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4003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s-CO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Imágenes del espec</a:t>
            </a:r>
            <a:r>
              <a:rPr lang="es-CO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trograma </a:t>
            </a:r>
            <a:r>
              <a:rPr b="0" i="0" lang="es-CO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sonido de cada </a:t>
            </a:r>
            <a:r>
              <a:rPr lang="es-CO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audio.</a:t>
            </a:r>
            <a:endParaRPr/>
          </a:p>
          <a:p>
            <a:pPr indent="-24003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s-CO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 CSV's con información acerca de los archivos de audio.</a:t>
            </a: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4003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Char char="•"/>
            </a:pPr>
            <a:r>
              <a:rPr lang="es-CO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Información </a:t>
            </a:r>
            <a:r>
              <a:rPr lang="es-CO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estadística</a:t>
            </a:r>
            <a:r>
              <a:rPr lang="es-CO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las diferentes con ventanas de 3 y 30 segundos</a:t>
            </a:r>
            <a:endParaRPr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7" name="Google Shape;187;p4"/>
          <p:cNvPicPr preferRelativeResize="0"/>
          <p:nvPr/>
        </p:nvPicPr>
        <p:blipFill rotWithShape="1">
          <a:blip r:embed="rId3">
            <a:alphaModFix/>
          </a:blip>
          <a:srcRect b="0" l="-756" r="1155" t="0"/>
          <a:stretch/>
        </p:blipFill>
        <p:spPr>
          <a:xfrm>
            <a:off x="208383" y="3742937"/>
            <a:ext cx="5887616" cy="237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4"/>
          <p:cNvPicPr preferRelativeResize="0"/>
          <p:nvPr/>
        </p:nvPicPr>
        <p:blipFill rotWithShape="1">
          <a:blip r:embed="rId4">
            <a:alphaModFix/>
          </a:blip>
          <a:srcRect b="0" l="3776" r="364" t="13344"/>
          <a:stretch/>
        </p:blipFill>
        <p:spPr>
          <a:xfrm>
            <a:off x="6388162" y="3742937"/>
            <a:ext cx="5595456" cy="2377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p5"/>
          <p:cNvSpPr/>
          <p:nvPr/>
        </p:nvSpPr>
        <p:spPr>
          <a:xfrm>
            <a:off x="7540788" y="1"/>
            <a:ext cx="4651212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rotWithShape="0" algn="l" dir="108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5"/>
          <p:cNvPicPr preferRelativeResize="0"/>
          <p:nvPr/>
        </p:nvPicPr>
        <p:blipFill rotWithShape="1">
          <a:blip r:embed="rId3">
            <a:alphaModFix/>
          </a:blip>
          <a:srcRect b="531" l="0" r="43745" t="-531"/>
          <a:stretch/>
        </p:blipFill>
        <p:spPr>
          <a:xfrm rot="-5400000">
            <a:off x="7521575" y="2187578"/>
            <a:ext cx="6857999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5"/>
          <p:cNvSpPr txBox="1"/>
          <p:nvPr>
            <p:ph type="title"/>
          </p:nvPr>
        </p:nvSpPr>
        <p:spPr>
          <a:xfrm>
            <a:off x="7877897" y="1327169"/>
            <a:ext cx="3873835" cy="4199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entury Gothic"/>
              <a:buNone/>
            </a:pPr>
            <a:r>
              <a:rPr lang="es-CO">
                <a:solidFill>
                  <a:srgbClr val="FFFFFF"/>
                </a:solidFill>
              </a:rPr>
              <a:t>SE CONVIRTIÓ EL AUDIO A UN DATAFRAME</a:t>
            </a:r>
            <a:endParaRPr/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96749" y="567109"/>
            <a:ext cx="4899251" cy="5723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144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 txBox="1"/>
          <p:nvPr>
            <p:ph type="title"/>
          </p:nvPr>
        </p:nvSpPr>
        <p:spPr>
          <a:xfrm>
            <a:off x="8419340" y="673240"/>
            <a:ext cx="3148461" cy="3446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entury Gothic"/>
              <a:buNone/>
            </a:pPr>
            <a:r>
              <a:rPr lang="es-CO" sz="4100"/>
              <a:t>CREACIÓN RED NEURONAL</a:t>
            </a:r>
            <a:endParaRPr/>
          </a:p>
        </p:txBody>
      </p:sp>
      <p:sp>
        <p:nvSpPr>
          <p:cNvPr id="205" name="Google Shape;205;p6"/>
          <p:cNvSpPr/>
          <p:nvPr/>
        </p:nvSpPr>
        <p:spPr>
          <a:xfrm>
            <a:off x="7946782" y="-1"/>
            <a:ext cx="4245218" cy="53671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6" name="Google Shape;206;p6"/>
          <p:cNvSpPr/>
          <p:nvPr/>
        </p:nvSpPr>
        <p:spPr>
          <a:xfrm>
            <a:off x="0" y="0"/>
            <a:ext cx="7961243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7" name="Google Shape;207;p6"/>
          <p:cNvSpPr/>
          <p:nvPr/>
        </p:nvSpPr>
        <p:spPr>
          <a:xfrm>
            <a:off x="458097" y="488844"/>
            <a:ext cx="3731895" cy="3526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8" name="Google Shape;208;p6"/>
          <p:cNvPicPr preferRelativeResize="0"/>
          <p:nvPr/>
        </p:nvPicPr>
        <p:blipFill rotWithShape="1">
          <a:blip r:embed="rId5">
            <a:alphaModFix/>
          </a:blip>
          <a:srcRect b="6496" l="0" r="3" t="3978"/>
          <a:stretch/>
        </p:blipFill>
        <p:spPr>
          <a:xfrm>
            <a:off x="458097" y="1232305"/>
            <a:ext cx="3715805" cy="1746503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6"/>
          <p:cNvSpPr/>
          <p:nvPr/>
        </p:nvSpPr>
        <p:spPr>
          <a:xfrm>
            <a:off x="4338650" y="604977"/>
            <a:ext cx="1998359" cy="2223847"/>
          </a:xfrm>
          <a:prstGeom prst="round1Rect">
            <a:avLst>
              <a:gd fmla="val 11295" name="adj"/>
            </a:avLst>
          </a:prstGeom>
          <a:solidFill>
            <a:schemeClr val="accent6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0" name="Google Shape;210;p6"/>
          <p:cNvSpPr/>
          <p:nvPr/>
        </p:nvSpPr>
        <p:spPr>
          <a:xfrm rot="10800000">
            <a:off x="1769673" y="4118455"/>
            <a:ext cx="2417253" cy="1840846"/>
          </a:xfrm>
          <a:prstGeom prst="round1Rect">
            <a:avLst>
              <a:gd fmla="val 11295" name="adj"/>
            </a:avLst>
          </a:prstGeom>
          <a:solidFill>
            <a:schemeClr val="accent5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6"/>
          <p:cNvSpPr/>
          <p:nvPr/>
        </p:nvSpPr>
        <p:spPr>
          <a:xfrm>
            <a:off x="4347795" y="2989690"/>
            <a:ext cx="3023953" cy="33889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2" name="Google Shape;212;p6"/>
          <p:cNvPicPr preferRelativeResize="0"/>
          <p:nvPr/>
        </p:nvPicPr>
        <p:blipFill rotWithShape="1">
          <a:blip r:embed="rId6">
            <a:alphaModFix/>
          </a:blip>
          <a:srcRect b="3712" l="0" r="-5" t="-356"/>
          <a:stretch/>
        </p:blipFill>
        <p:spPr>
          <a:xfrm>
            <a:off x="4347795" y="2870557"/>
            <a:ext cx="3023953" cy="3687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7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s-CO"/>
              <a:t>SE REALIZA UN TESTEO Y SE REVISA EL ACCURACY</a:t>
            </a:r>
            <a:endParaRPr/>
          </a:p>
        </p:txBody>
      </p:sp>
      <p:pic>
        <p:nvPicPr>
          <p:cNvPr id="218" name="Google Shape;21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1587" y="3039534"/>
            <a:ext cx="6753225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2463" y="3251125"/>
            <a:ext cx="3646106" cy="1293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C4C4C"/>
            </a:gs>
            <a:gs pos="50000">
              <a:srgbClr val="292929"/>
            </a:gs>
            <a:gs pos="100000">
              <a:schemeClr val="dk1"/>
            </a:gs>
          </a:gsLst>
          <a:lin ang="5400000" scaled="0"/>
        </a:gra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gradFill>
            <a:gsLst>
              <a:gs pos="0">
                <a:srgbClr val="4C4C4C"/>
              </a:gs>
              <a:gs pos="50000">
                <a:srgbClr val="292929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5" name="Google Shape;225;p8"/>
          <p:cNvSpPr txBox="1"/>
          <p:nvPr>
            <p:ph type="title"/>
          </p:nvPr>
        </p:nvSpPr>
        <p:spPr>
          <a:xfrm>
            <a:off x="683609" y="764372"/>
            <a:ext cx="3173688" cy="5216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s-CO"/>
              <a:t>TRANSFER LEARNING</a:t>
            </a:r>
            <a:endParaRPr/>
          </a:p>
        </p:txBody>
      </p:sp>
      <p:cxnSp>
        <p:nvCxnSpPr>
          <p:cNvPr id="226" name="Google Shape;226;p8"/>
          <p:cNvCxnSpPr/>
          <p:nvPr/>
        </p:nvCxnSpPr>
        <p:spPr>
          <a:xfrm>
            <a:off x="4127197" y="1923563"/>
            <a:ext cx="0" cy="301752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7" name="Google Shape;227;p8"/>
          <p:cNvSpPr txBox="1"/>
          <p:nvPr>
            <p:ph idx="1" type="body"/>
          </p:nvPr>
        </p:nvSpPr>
        <p:spPr>
          <a:xfrm>
            <a:off x="4370138" y="764372"/>
            <a:ext cx="7086600" cy="5216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s-CO" sz="2800"/>
              <a:t>En este apartado se decidió, por el momento utilizar la red </a:t>
            </a:r>
            <a:r>
              <a:rPr b="1" i="1" lang="es-CO" sz="2800"/>
              <a:t>Xception y MobileNet</a:t>
            </a:r>
            <a:r>
              <a:rPr lang="es-CO" sz="2800"/>
              <a:t> debido a su eficacia y procederemos a mostrar el proceso realizado hasta llegar al resultado del entrenamiento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144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9"/>
          <p:cNvSpPr/>
          <p:nvPr/>
        </p:nvSpPr>
        <p:spPr>
          <a:xfrm>
            <a:off x="0" y="4360126"/>
            <a:ext cx="12192000" cy="249787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5" name="Google Shape;235;p9"/>
          <p:cNvSpPr txBox="1"/>
          <p:nvPr>
            <p:ph type="title"/>
          </p:nvPr>
        </p:nvSpPr>
        <p:spPr>
          <a:xfrm>
            <a:off x="1022888" y="4676012"/>
            <a:ext cx="10146224" cy="8442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s-CO" sz="4400"/>
              <a:t>IMÁGENES Y DATAFRAME</a:t>
            </a:r>
            <a:endParaRPr/>
          </a:p>
        </p:txBody>
      </p:sp>
      <p:sp>
        <p:nvSpPr>
          <p:cNvPr id="236" name="Google Shape;236;p9"/>
          <p:cNvSpPr/>
          <p:nvPr/>
        </p:nvSpPr>
        <p:spPr>
          <a:xfrm>
            <a:off x="1022888" y="712832"/>
            <a:ext cx="8402466" cy="3478161"/>
          </a:xfrm>
          <a:prstGeom prst="roundRect">
            <a:avLst>
              <a:gd fmla="val 240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7" name="Google Shape;237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20529" y="747016"/>
            <a:ext cx="3733676" cy="3409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51846" y="798767"/>
            <a:ext cx="3879595" cy="3256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stela de condensación">
  <a:themeElements>
    <a:clrScheme name="Estela de condensación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stela de condensación">
  <a:themeElements>
    <a:clrScheme name="Estela de condensación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2021-09-26T21:17:53Z</dcterms:created>
  <dc:creator>juan felipe ortiz trillos</dc:creator>
</cp:coreProperties>
</file>