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7004050" cy="9290050"/>
  <p:embeddedFontLst>
    <p:embeddedFont>
      <p:font typeface="Candar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11" roundtripDataSignature="AMtx7mg0UfOKaP2arivQQcr72buXdPQt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Candara-boldItalic.fntdata"/><Relationship Id="rId9" Type="http://schemas.openxmlformats.org/officeDocument/2006/relationships/font" Target="fonts/Canda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andara-regular.fntdata"/><Relationship Id="rId8" Type="http://schemas.openxmlformats.org/officeDocument/2006/relationships/font" Target="fonts/Canda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 name="Google Shape;32;p1:notes"/>
          <p:cNvSpPr/>
          <p:nvPr>
            <p:ph idx="2" type="sldImg"/>
          </p:nvPr>
        </p:nvSpPr>
        <p:spPr>
          <a:xfrm>
            <a:off x="1179513" y="696913"/>
            <a:ext cx="4645025" cy="3482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43159681" y="0"/>
            <a:ext cx="73152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731520" cy="32918401"/>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43891199" cy="4114800"/>
          </a:xfrm>
          <a:prstGeom prst="rect">
            <a:avLst/>
          </a:prstGeom>
          <a:solidFill>
            <a:srgbClr val="030340"/>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5" name="Google Shape;15;p3"/>
          <p:cNvSpPr/>
          <p:nvPr/>
        </p:nvSpPr>
        <p:spPr>
          <a:xfrm>
            <a:off x="0" y="28803600"/>
            <a:ext cx="43891199"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6" name="Google Shape;16;p3"/>
          <p:cNvSpPr/>
          <p:nvPr/>
        </p:nvSpPr>
        <p:spPr>
          <a:xfrm>
            <a:off x="-10515600" y="0"/>
            <a:ext cx="9601200" cy="32918401"/>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poster template is 36” high by 48” wide. It can be used to print a Tri-Fold poster with 12” wings.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Placeholders: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80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17" name="Google Shape;17;p3"/>
          <p:cNvGrpSpPr/>
          <p:nvPr/>
        </p:nvGrpSpPr>
        <p:grpSpPr>
          <a:xfrm>
            <a:off x="44805600" y="0"/>
            <a:ext cx="9601200" cy="32918399"/>
            <a:chOff x="33832800" y="0"/>
            <a:chExt cx="12801600" cy="43891199"/>
          </a:xfrm>
        </p:grpSpPr>
        <p:sp>
          <p:nvSpPr>
            <p:cNvPr id="18" name="Google Shape;18;p3"/>
            <p:cNvSpPr/>
            <p:nvPr/>
          </p:nvSpPr>
          <p:spPr>
            <a:xfrm>
              <a:off x="33832800" y="0"/>
              <a:ext cx="12801600" cy="43891199"/>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b="0" l="0" r="0" t="0"/>
            <a:stretch/>
          </p:blipFill>
          <p:spPr>
            <a:xfrm>
              <a:off x="34281341" y="9260274"/>
              <a:ext cx="11904515" cy="10246926"/>
            </a:xfrm>
            <a:prstGeom prst="rect">
              <a:avLst/>
            </a:prstGeom>
            <a:noFill/>
            <a:ln>
              <a:noFill/>
            </a:ln>
          </p:spPr>
        </p:pic>
      </p:grpSp>
      <p:grpSp>
        <p:nvGrpSpPr>
          <p:cNvPr id="20" name="Google Shape;20;p3"/>
          <p:cNvGrpSpPr/>
          <p:nvPr/>
        </p:nvGrpSpPr>
        <p:grpSpPr>
          <a:xfrm>
            <a:off x="7033287" y="-1257300"/>
            <a:ext cx="29923714" cy="35653980"/>
            <a:chOff x="7033287" y="-1257300"/>
            <a:chExt cx="29923714" cy="35653980"/>
          </a:xfrm>
        </p:grpSpPr>
        <p:sp>
          <p:nvSpPr>
            <p:cNvPr id="21" name="Google Shape;21;p3"/>
            <p:cNvSpPr txBox="1"/>
            <p:nvPr/>
          </p:nvSpPr>
          <p:spPr>
            <a:xfrm>
              <a:off x="7033287" y="-1247269"/>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2" name="Google Shape;22;p3"/>
            <p:cNvCxnSpPr/>
            <p:nvPr/>
          </p:nvCxnSpPr>
          <p:spPr>
            <a:xfrm>
              <a:off x="109728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3" name="Google Shape;23;p3"/>
            <p:cNvSpPr txBox="1"/>
            <p:nvPr/>
          </p:nvSpPr>
          <p:spPr>
            <a:xfrm>
              <a:off x="33322288" y="-1247269"/>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4" name="Google Shape;24;p3"/>
            <p:cNvCxnSpPr/>
            <p:nvPr/>
          </p:nvCxnSpPr>
          <p:spPr>
            <a:xfrm>
              <a:off x="329184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5" name="Google Shape;25;p3"/>
            <p:cNvSpPr txBox="1"/>
            <p:nvPr/>
          </p:nvSpPr>
          <p:spPr>
            <a:xfrm>
              <a:off x="7033287" y="33309431"/>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6" name="Google Shape;26;p3"/>
            <p:cNvCxnSpPr/>
            <p:nvPr/>
          </p:nvCxnSpPr>
          <p:spPr>
            <a:xfrm>
              <a:off x="10972800" y="33299400"/>
              <a:ext cx="0" cy="1097280"/>
            </a:xfrm>
            <a:prstGeom prst="straightConnector1">
              <a:avLst/>
            </a:prstGeom>
            <a:noFill/>
            <a:ln cap="flat" cmpd="sng" w="63500">
              <a:solidFill>
                <a:srgbClr val="7F7F7F"/>
              </a:solidFill>
              <a:prstDash val="solid"/>
              <a:round/>
              <a:headEnd len="med" w="med" type="stealth"/>
              <a:tailEnd len="sm" w="sm" type="none"/>
            </a:ln>
          </p:spPr>
        </p:cxnSp>
        <p:sp>
          <p:nvSpPr>
            <p:cNvPr id="27" name="Google Shape;27;p3"/>
            <p:cNvSpPr txBox="1"/>
            <p:nvPr/>
          </p:nvSpPr>
          <p:spPr>
            <a:xfrm>
              <a:off x="33322288" y="33309431"/>
              <a:ext cx="3634713"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8" name="Google Shape;28;p3"/>
            <p:cNvCxnSpPr/>
            <p:nvPr/>
          </p:nvCxnSpPr>
          <p:spPr>
            <a:xfrm>
              <a:off x="32918400" y="33299400"/>
              <a:ext cx="0" cy="1097280"/>
            </a:xfrm>
            <a:prstGeom prst="straightConnector1">
              <a:avLst/>
            </a:prstGeom>
            <a:noFill/>
            <a:ln cap="flat" cmpd="sng" w="63500">
              <a:solidFill>
                <a:srgbClr val="7F7F7F"/>
              </a:solidFill>
              <a:prstDash val="solid"/>
              <a:round/>
              <a:headEnd len="med" w="med" type="stealth"/>
              <a:tailEnd len="sm" w="sm" type="none"/>
            </a:ln>
          </p:spPr>
        </p:cxnSp>
      </p:grpSp>
      <p:pic>
        <p:nvPicPr>
          <p:cNvPr id="29" name="Google Shape;29;p3"/>
          <p:cNvPicPr preferRelativeResize="0"/>
          <p:nvPr/>
        </p:nvPicPr>
        <p:blipFill rotWithShape="1">
          <a:blip r:embed="rId3">
            <a:alphaModFix/>
          </a:blip>
          <a:srcRect b="0" l="0" r="0" t="0"/>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1" cy="54864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7680963"/>
            <a:ext cx="39502081" cy="21724623"/>
          </a:xfrm>
          <a:prstGeom prst="rect">
            <a:avLst/>
          </a:prstGeom>
          <a:noFill/>
          <a:ln>
            <a:noFill/>
          </a:ln>
        </p:spPr>
        <p:txBody>
          <a:bodyPr anchorCtr="0" anchor="t" bIns="164550" lIns="329125" spcFirstLastPara="1" rIns="329125" wrap="square" tIns="164550">
            <a:noAutofit/>
          </a:bodyPr>
          <a:lstStyle>
            <a:lvl1pPr indent="-400050" lvl="0" marL="4572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400050" lvl="1" marL="9144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400050" lvl="3" marL="18288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685800" lvl="5" marL="27432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4"/>
            <a:ext cx="10241280" cy="1752600"/>
          </a:xfrm>
          <a:prstGeom prst="rect">
            <a:avLst/>
          </a:prstGeom>
          <a:noFill/>
          <a:ln>
            <a:noFill/>
          </a:ln>
        </p:spPr>
        <p:txBody>
          <a:bodyPr anchorCtr="0" anchor="ctr" bIns="164550" lIns="329125" spcFirstLastPara="1" rIns="329125" wrap="square" tIns="16455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59" y="30510484"/>
            <a:ext cx="13898880" cy="17526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59" y="30510484"/>
            <a:ext cx="10241280" cy="1752600"/>
          </a:xfrm>
          <a:prstGeom prst="rect">
            <a:avLst/>
          </a:prstGeom>
          <a:noFill/>
          <a:ln>
            <a:noFill/>
          </a:ln>
        </p:spPr>
        <p:txBody>
          <a:bodyPr anchorCtr="0" anchor="ctr" bIns="164550" lIns="329125" spcFirstLastPara="1" rIns="329125" wrap="square" tIns="164550">
            <a:noAutofit/>
          </a:bodyPr>
          <a:lstStyle>
            <a:lvl1pPr indent="0" lvl="0"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10"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p:nvPr/>
        </p:nvSpPr>
        <p:spPr>
          <a:xfrm>
            <a:off x="561614" y="28988350"/>
            <a:ext cx="43901100" cy="4161000"/>
          </a:xfrm>
          <a:prstGeom prst="rect">
            <a:avLst/>
          </a:prstGeom>
          <a:solidFill>
            <a:srgbClr val="3C7D90"/>
          </a:solidFill>
          <a:ln cap="flat" cmpd="sng" w="25400">
            <a:solidFill>
              <a:srgbClr val="3C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 name="Google Shape;35;p1"/>
          <p:cNvSpPr txBox="1"/>
          <p:nvPr/>
        </p:nvSpPr>
        <p:spPr>
          <a:xfrm>
            <a:off x="10972800" y="-152400"/>
            <a:ext cx="21945600" cy="2651760"/>
          </a:xfrm>
          <a:prstGeom prst="rect">
            <a:avLst/>
          </a:prstGeom>
          <a:noFill/>
          <a:ln>
            <a:noFill/>
          </a:ln>
        </p:spPr>
        <p:txBody>
          <a:bodyPr anchorCtr="0" anchor="ctr" bIns="91425" lIns="137125" spcFirstLastPara="1" rIns="1371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lang="en-US" sz="7200">
                <a:solidFill>
                  <a:srgbClr val="EAF1DD"/>
                </a:solidFill>
                <a:latin typeface="Candara"/>
                <a:ea typeface="Candara"/>
                <a:cs typeface="Candara"/>
                <a:sym typeface="Candara"/>
              </a:rPr>
              <a:t>CLASIFICACIÓN DE GÉNEROS MUSICALES</a:t>
            </a:r>
            <a:endParaRPr b="0" i="0" sz="1400" u="none" cap="none" strike="noStrike">
              <a:solidFill>
                <a:srgbClr val="000000"/>
              </a:solidFill>
              <a:latin typeface="Candara"/>
              <a:ea typeface="Candara"/>
              <a:cs typeface="Candara"/>
              <a:sym typeface="Candara"/>
            </a:endParaRPr>
          </a:p>
        </p:txBody>
      </p:sp>
      <p:sp>
        <p:nvSpPr>
          <p:cNvPr id="36" name="Google Shape;36;p1"/>
          <p:cNvSpPr txBox="1"/>
          <p:nvPr/>
        </p:nvSpPr>
        <p:spPr>
          <a:xfrm>
            <a:off x="10972800" y="2225040"/>
            <a:ext cx="21945600" cy="1714500"/>
          </a:xfrm>
          <a:prstGeom prst="rect">
            <a:avLst/>
          </a:prstGeom>
          <a:noFill/>
          <a:ln>
            <a:noFill/>
          </a:ln>
        </p:spPr>
        <p:txBody>
          <a:bodyPr anchorCtr="0" anchor="ctr" bIns="91425" lIns="137125" spcFirstLastPara="1" rIns="1371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US" sz="4000">
                <a:solidFill>
                  <a:srgbClr val="EAF1DD"/>
                </a:solidFill>
                <a:latin typeface="Candara"/>
                <a:ea typeface="Candara"/>
                <a:cs typeface="Candara"/>
                <a:sym typeface="Candara"/>
              </a:rPr>
              <a:t>Andrés F. Uribe G; Orlando A. Moncada R; Juan F. Ortiz T.</a:t>
            </a:r>
            <a:endParaRPr b="0" i="0" sz="1400" u="none" cap="none" strike="noStrike">
              <a:solidFill>
                <a:srgbClr val="00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rPr lang="en-US" sz="4000">
                <a:solidFill>
                  <a:srgbClr val="EAF1DD"/>
                </a:solidFill>
                <a:latin typeface="Candara"/>
                <a:ea typeface="Candara"/>
                <a:cs typeface="Candara"/>
                <a:sym typeface="Candara"/>
              </a:rPr>
              <a:t>24552</a:t>
            </a:r>
            <a:r>
              <a:rPr b="0" i="0" lang="en-US" sz="4000" u="none" cap="none" strike="noStrike">
                <a:solidFill>
                  <a:srgbClr val="EAF1DD"/>
                </a:solidFill>
                <a:latin typeface="Candara"/>
                <a:ea typeface="Candara"/>
                <a:cs typeface="Candara"/>
                <a:sym typeface="Candara"/>
              </a:rPr>
              <a:t> - </a:t>
            </a:r>
            <a:r>
              <a:rPr lang="en-US" sz="4000">
                <a:solidFill>
                  <a:srgbClr val="EAF1DD"/>
                </a:solidFill>
                <a:latin typeface="Candara"/>
                <a:ea typeface="Candara"/>
                <a:cs typeface="Candara"/>
                <a:sym typeface="Candara"/>
              </a:rPr>
              <a:t>INTELIGENCIA ARTIFICIAL II</a:t>
            </a:r>
            <a:r>
              <a:rPr b="0" i="0" lang="en-US" sz="4000" u="none" cap="none" strike="noStrike">
                <a:solidFill>
                  <a:srgbClr val="EAF1DD"/>
                </a:solidFill>
                <a:latin typeface="Candara"/>
                <a:ea typeface="Candara"/>
                <a:cs typeface="Candara"/>
                <a:sym typeface="Candara"/>
              </a:rPr>
              <a:t> - Grupo </a:t>
            </a:r>
            <a:r>
              <a:rPr lang="en-US" sz="4000">
                <a:solidFill>
                  <a:srgbClr val="EAF1DD"/>
                </a:solidFill>
                <a:latin typeface="Candara"/>
                <a:ea typeface="Candara"/>
                <a:cs typeface="Candara"/>
                <a:sym typeface="Candara"/>
              </a:rPr>
              <a:t>JI</a:t>
            </a:r>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EAF1DD"/>
                </a:solidFill>
                <a:latin typeface="Candara"/>
                <a:ea typeface="Candara"/>
                <a:cs typeface="Candara"/>
                <a:sym typeface="Candara"/>
              </a:rPr>
              <a:t>Escuela de Ingeniería de Sistemas e Informática</a:t>
            </a:r>
            <a:endParaRPr/>
          </a:p>
        </p:txBody>
      </p:sp>
      <p:sp>
        <p:nvSpPr>
          <p:cNvPr id="37" name="Google Shape;37;p1"/>
          <p:cNvSpPr txBox="1"/>
          <p:nvPr/>
        </p:nvSpPr>
        <p:spPr>
          <a:xfrm>
            <a:off x="1280154" y="30095800"/>
            <a:ext cx="12223200" cy="2223600"/>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Andrés felipe Uribe García</a:t>
            </a:r>
            <a:r>
              <a:rPr b="0" i="0" lang="en-US" sz="2800" u="none" cap="none" strike="noStrike">
                <a:solidFill>
                  <a:schemeClr val="lt1"/>
                </a:solidFill>
                <a:latin typeface="Candara"/>
                <a:ea typeface="Candara"/>
                <a:cs typeface="Candara"/>
                <a:sym typeface="Candara"/>
              </a:rPr>
              <a:t>, Email: </a:t>
            </a:r>
            <a:r>
              <a:rPr lang="en-US" sz="2800">
                <a:solidFill>
                  <a:schemeClr val="lt1"/>
                </a:solidFill>
                <a:latin typeface="Candara"/>
                <a:ea typeface="Candara"/>
                <a:cs typeface="Candara"/>
                <a:sym typeface="Candara"/>
              </a:rPr>
              <a:t>a</a:t>
            </a:r>
            <a:r>
              <a:rPr b="0" i="0" lang="en-US" sz="2800" u="none" cap="none" strike="noStrike">
                <a:solidFill>
                  <a:schemeClr val="lt1"/>
                </a:solidFill>
                <a:latin typeface="Candara"/>
                <a:ea typeface="Candara"/>
                <a:cs typeface="Candara"/>
                <a:sym typeface="Candara"/>
              </a:rPr>
              <a:t>ndresfelipeuribe11@gmail.com</a:t>
            </a:r>
            <a:endParaRPr b="0" i="0" sz="2800" u="none" cap="none" strike="noStrike">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Juan Felipe Ortiz Trillos</a:t>
            </a:r>
            <a:r>
              <a:rPr b="0" i="0" lang="en-US" sz="2800" u="none" cap="none" strike="noStrike">
                <a:solidFill>
                  <a:schemeClr val="lt1"/>
                </a:solidFill>
                <a:latin typeface="Candara"/>
                <a:ea typeface="Candara"/>
                <a:cs typeface="Candara"/>
                <a:sym typeface="Candara"/>
              </a:rPr>
              <a:t>, </a:t>
            </a:r>
            <a:r>
              <a:rPr lang="en-US" sz="2800">
                <a:solidFill>
                  <a:schemeClr val="lt1"/>
                </a:solidFill>
                <a:latin typeface="Candara"/>
                <a:ea typeface="Candara"/>
                <a:cs typeface="Candara"/>
                <a:sym typeface="Candara"/>
              </a:rPr>
              <a:t>Email: </a:t>
            </a:r>
            <a:r>
              <a:rPr b="0" i="0" lang="en-US" sz="2800" u="none" cap="none" strike="noStrike">
                <a:solidFill>
                  <a:schemeClr val="lt1"/>
                </a:solidFill>
                <a:latin typeface="Candara"/>
                <a:ea typeface="Candara"/>
                <a:cs typeface="Candara"/>
                <a:sym typeface="Candara"/>
              </a:rPr>
              <a:t> </a:t>
            </a:r>
            <a:r>
              <a:rPr lang="en-US" sz="2800">
                <a:solidFill>
                  <a:schemeClr val="lt1"/>
                </a:solidFill>
                <a:latin typeface="Candara"/>
                <a:ea typeface="Candara"/>
                <a:cs typeface="Candara"/>
                <a:sym typeface="Candara"/>
              </a:rPr>
              <a:t>f</a:t>
            </a:r>
            <a:r>
              <a:rPr lang="en-US" sz="2800">
                <a:solidFill>
                  <a:schemeClr val="lt1"/>
                </a:solidFill>
                <a:latin typeface="Candara"/>
                <a:ea typeface="Candara"/>
                <a:cs typeface="Candara"/>
                <a:sym typeface="Candara"/>
              </a:rPr>
              <a:t>eltri08@gmail.com</a:t>
            </a:r>
            <a:endParaRPr b="0" i="0" sz="2800" u="none" cap="none" strike="noStrike">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rgbClr val="000000"/>
              </a:buClr>
              <a:buSzPts val="2800"/>
              <a:buFont typeface="Arial"/>
              <a:buNone/>
            </a:pPr>
            <a:r>
              <a:rPr lang="en-US" sz="2800">
                <a:solidFill>
                  <a:schemeClr val="lt1"/>
                </a:solidFill>
                <a:latin typeface="Candara"/>
                <a:ea typeface="Candara"/>
                <a:cs typeface="Candara"/>
                <a:sym typeface="Candara"/>
              </a:rPr>
              <a:t>Orlando Alberto Moncada Rodriguez</a:t>
            </a:r>
            <a:r>
              <a:rPr b="0" i="0" lang="en-US" sz="2800" u="none" cap="none" strike="noStrike">
                <a:solidFill>
                  <a:schemeClr val="lt1"/>
                </a:solidFill>
                <a:latin typeface="Candara"/>
                <a:ea typeface="Candara"/>
                <a:cs typeface="Candara"/>
                <a:sym typeface="Candara"/>
              </a:rPr>
              <a:t>, Email: orlandomoncada610@gmail.com</a:t>
            </a:r>
            <a:endParaRPr b="0" i="0" sz="2800" u="none" cap="none" strike="noStrike">
              <a:solidFill>
                <a:schemeClr val="lt1"/>
              </a:solidFill>
              <a:latin typeface="Candara"/>
              <a:ea typeface="Candara"/>
              <a:cs typeface="Candara"/>
              <a:sym typeface="Candara"/>
            </a:endParaRPr>
          </a:p>
          <a:p>
            <a:pPr indent="0" lvl="0" marL="0" marR="0" rtl="0" algn="just">
              <a:lnSpc>
                <a:spcPct val="90000"/>
              </a:lnSpc>
              <a:spcBef>
                <a:spcPts val="0"/>
              </a:spcBef>
              <a:spcAft>
                <a:spcPts val="0"/>
              </a:spcAft>
              <a:buClr>
                <a:schemeClr val="dk1"/>
              </a:buClr>
              <a:buSzPts val="2800"/>
              <a:buFont typeface="Arial"/>
              <a:buNone/>
            </a:pPr>
            <a:r>
              <a:t/>
            </a:r>
            <a:endParaRPr b="0" i="0" sz="2800" u="none" cap="none" strike="noStrike">
              <a:solidFill>
                <a:schemeClr val="lt1"/>
              </a:solidFill>
              <a:latin typeface="Candara"/>
              <a:ea typeface="Candara"/>
              <a:cs typeface="Candara"/>
              <a:sym typeface="Candara"/>
            </a:endParaRPr>
          </a:p>
        </p:txBody>
      </p:sp>
      <p:sp>
        <p:nvSpPr>
          <p:cNvPr id="38" name="Google Shape;38;p1"/>
          <p:cNvSpPr txBox="1"/>
          <p:nvPr/>
        </p:nvSpPr>
        <p:spPr>
          <a:xfrm>
            <a:off x="2819754" y="29185078"/>
            <a:ext cx="9144000" cy="746400"/>
          </a:xfrm>
          <a:prstGeom prst="rect">
            <a:avLst/>
          </a:prstGeom>
          <a:noFill/>
          <a:ln>
            <a:noFill/>
          </a:ln>
        </p:spPr>
        <p:txBody>
          <a:bodyPr anchorCtr="0" anchor="t"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ndara"/>
                <a:ea typeface="Candara"/>
                <a:cs typeface="Candara"/>
                <a:sym typeface="Candara"/>
              </a:rPr>
              <a:t>Información de contacto</a:t>
            </a:r>
            <a:endParaRPr b="0" i="0" sz="1400" u="none" cap="none" strike="noStrike">
              <a:solidFill>
                <a:schemeClr val="lt1"/>
              </a:solidFill>
              <a:latin typeface="Candara"/>
              <a:ea typeface="Candara"/>
              <a:cs typeface="Candara"/>
              <a:sym typeface="Candara"/>
            </a:endParaRPr>
          </a:p>
        </p:txBody>
      </p:sp>
      <p:sp>
        <p:nvSpPr>
          <p:cNvPr id="39" name="Google Shape;39;p1"/>
          <p:cNvSpPr txBox="1"/>
          <p:nvPr/>
        </p:nvSpPr>
        <p:spPr>
          <a:xfrm>
            <a:off x="21753850" y="29899300"/>
            <a:ext cx="17401200" cy="2339100"/>
          </a:xfrm>
          <a:prstGeom prst="rect">
            <a:avLst/>
          </a:prstGeom>
          <a:noFill/>
          <a:ln>
            <a:noFill/>
          </a:ln>
        </p:spPr>
        <p:txBody>
          <a:bodyPr anchorCtr="0" anchor="t" bIns="91425" lIns="91425" spcFirstLastPara="1" rIns="91425" wrap="square" tIns="91425">
            <a:noAutofit/>
          </a:bodyPr>
          <a:lstStyle/>
          <a:p>
            <a:pPr indent="-342842" lvl="0" marL="342842" marR="0" rtl="0" algn="l">
              <a:lnSpc>
                <a:spcPct val="100000"/>
              </a:lnSpc>
              <a:spcBef>
                <a:spcPts val="0"/>
              </a:spcBef>
              <a:spcAft>
                <a:spcPts val="0"/>
              </a:spcAft>
              <a:buClr>
                <a:schemeClr val="dk1"/>
              </a:buClr>
              <a:buSzPts val="1600"/>
              <a:buFont typeface="Calibri"/>
              <a:buAutoNum type="arabicPeriod"/>
            </a:pPr>
            <a:r>
              <a:rPr lang="en-US" sz="1600">
                <a:solidFill>
                  <a:schemeClr val="lt1"/>
                </a:solidFill>
                <a:latin typeface="Calibri"/>
                <a:ea typeface="Calibri"/>
                <a:cs typeface="Calibri"/>
                <a:sym typeface="Calibri"/>
              </a:rPr>
              <a:t>Oramas, S. &amp; Barbieri, F. &amp; Nieto, O. &amp; Serra, X. (2018). Multimodal Deep Learning for music genre classification. </a:t>
            </a:r>
            <a:r>
              <a:rPr i="1" lang="en-US" sz="1600">
                <a:solidFill>
                  <a:schemeClr val="lt1"/>
                </a:solidFill>
                <a:latin typeface="Calibri"/>
                <a:ea typeface="Calibri"/>
                <a:cs typeface="Calibri"/>
                <a:sym typeface="Calibri"/>
              </a:rPr>
              <a:t>1</a:t>
            </a:r>
            <a:r>
              <a:rPr lang="en-US" sz="1600">
                <a:solidFill>
                  <a:schemeClr val="lt1"/>
                </a:solidFill>
                <a:latin typeface="Calibri"/>
                <a:ea typeface="Calibri"/>
                <a:cs typeface="Calibri"/>
                <a:sym typeface="Calibri"/>
              </a:rPr>
              <a:t>(1), pp. 4-21.</a:t>
            </a:r>
            <a:endParaRPr b="0" i="0" sz="1400" u="none" cap="none" strike="noStrike">
              <a:solidFill>
                <a:schemeClr val="lt1"/>
              </a:solidFill>
              <a:latin typeface="Arial"/>
              <a:ea typeface="Arial"/>
              <a:cs typeface="Arial"/>
              <a:sym typeface="Arial"/>
            </a:endParaRPr>
          </a:p>
          <a:p>
            <a:pPr indent="-342841" lvl="0" marL="342841" marR="0" rtl="0" algn="l">
              <a:lnSpc>
                <a:spcPct val="100000"/>
              </a:lnSpc>
              <a:spcBef>
                <a:spcPts val="0"/>
              </a:spcBef>
              <a:spcAft>
                <a:spcPts val="0"/>
              </a:spcAft>
              <a:buClr>
                <a:schemeClr val="dk1"/>
              </a:buClr>
              <a:buSzPts val="1600"/>
              <a:buFont typeface="Calibri"/>
              <a:buAutoNum type="arabicPeriod"/>
            </a:pPr>
            <a:r>
              <a:rPr b="0" i="0" lang="en-US" sz="1600" u="none" cap="none" strike="noStrike">
                <a:solidFill>
                  <a:schemeClr val="lt1"/>
                </a:solidFill>
                <a:latin typeface="Calibri"/>
                <a:ea typeface="Calibri"/>
                <a:cs typeface="Calibri"/>
                <a:sym typeface="Calibri"/>
              </a:rPr>
              <a:t> </a:t>
            </a:r>
            <a:r>
              <a:rPr lang="en-US" sz="1600">
                <a:solidFill>
                  <a:schemeClr val="lt1"/>
                </a:solidFill>
                <a:latin typeface="Calibri"/>
                <a:ea typeface="Calibri"/>
                <a:cs typeface="Calibri"/>
                <a:sym typeface="Calibri"/>
              </a:rPr>
              <a:t>(2021). Esquema de un autoencoder básico (Imagen). https://hmong.es/wiki/Autoencoder</a:t>
            </a:r>
            <a:endParaRPr b="0" i="0" sz="1400" u="none" cap="none" strike="noStrike">
              <a:solidFill>
                <a:schemeClr val="lt1"/>
              </a:solidFill>
              <a:latin typeface="Arial"/>
              <a:ea typeface="Arial"/>
              <a:cs typeface="Arial"/>
              <a:sym typeface="Arial"/>
            </a:endParaRPr>
          </a:p>
        </p:txBody>
      </p:sp>
      <p:sp>
        <p:nvSpPr>
          <p:cNvPr id="40" name="Google Shape;40;p1"/>
          <p:cNvSpPr txBox="1"/>
          <p:nvPr/>
        </p:nvSpPr>
        <p:spPr>
          <a:xfrm>
            <a:off x="19875625" y="29215378"/>
            <a:ext cx="18288000" cy="685800"/>
          </a:xfrm>
          <a:prstGeom prst="rect">
            <a:avLst/>
          </a:prstGeom>
          <a:no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chemeClr val="lt1"/>
                </a:solidFill>
                <a:latin typeface="Candara"/>
                <a:ea typeface="Candara"/>
                <a:cs typeface="Candara"/>
                <a:sym typeface="Candara"/>
              </a:rPr>
              <a:t>Bibliográfi</a:t>
            </a:r>
            <a:r>
              <a:rPr b="1" lang="en-US" sz="4400">
                <a:solidFill>
                  <a:schemeClr val="lt1"/>
                </a:solidFill>
                <a:latin typeface="Candara"/>
                <a:ea typeface="Candara"/>
                <a:cs typeface="Candara"/>
                <a:sym typeface="Candara"/>
              </a:rPr>
              <a:t>a</a:t>
            </a:r>
            <a:endParaRPr b="0" i="0" sz="1400" u="none" cap="none" strike="noStrike">
              <a:solidFill>
                <a:schemeClr val="lt1"/>
              </a:solidFill>
              <a:latin typeface="Candara"/>
              <a:ea typeface="Candara"/>
              <a:cs typeface="Candara"/>
              <a:sym typeface="Candara"/>
            </a:endParaRPr>
          </a:p>
        </p:txBody>
      </p:sp>
      <p:sp>
        <p:nvSpPr>
          <p:cNvPr id="41" name="Google Shape;41;p1"/>
          <p:cNvSpPr txBox="1"/>
          <p:nvPr/>
        </p:nvSpPr>
        <p:spPr>
          <a:xfrm>
            <a:off x="1280150" y="5029200"/>
            <a:ext cx="9144000" cy="7946100"/>
          </a:xfrm>
          <a:prstGeom prst="rect">
            <a:avLst/>
          </a:prstGeom>
          <a:solidFill>
            <a:schemeClr val="lt1"/>
          </a:solidFill>
          <a:ln cap="flat" cmpd="sng" w="12700">
            <a:solidFill>
              <a:srgbClr val="F3922B"/>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En el marco del estudio de la teoría musical, el concepto de género ha sido definido desde distintas perspectivas.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Este trabajo analizo diversos </a:t>
            </a:r>
            <a:r>
              <a:rPr lang="en-US" sz="3200">
                <a:solidFill>
                  <a:schemeClr val="dk1"/>
                </a:solidFill>
                <a:latin typeface="Calibri"/>
                <a:ea typeface="Calibri"/>
                <a:cs typeface="Calibri"/>
                <a:sym typeface="Calibri"/>
              </a:rPr>
              <a:t>métodos</a:t>
            </a:r>
            <a:r>
              <a:rPr lang="en-US" sz="3200">
                <a:solidFill>
                  <a:schemeClr val="dk1"/>
                </a:solidFill>
                <a:latin typeface="Calibri"/>
                <a:ea typeface="Calibri"/>
                <a:cs typeface="Calibri"/>
                <a:sym typeface="Calibri"/>
              </a:rPr>
              <a:t> dentro del campo del aprendizaje automatizado buscando en el proceso descubrir cual es aquel  modelo que daba un mejor resultado a la hora de distinguir entre las diferentes piezas de audio.</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También</a:t>
            </a:r>
            <a:r>
              <a:rPr lang="en-US" sz="3200">
                <a:solidFill>
                  <a:schemeClr val="dk1"/>
                </a:solidFill>
                <a:latin typeface="Calibri"/>
                <a:ea typeface="Calibri"/>
                <a:cs typeface="Calibri"/>
                <a:sym typeface="Calibri"/>
              </a:rPr>
              <a:t> se analizó </a:t>
            </a:r>
            <a:r>
              <a:rPr lang="en-US" sz="3200">
                <a:solidFill>
                  <a:schemeClr val="dk1"/>
                </a:solidFill>
                <a:latin typeface="Calibri"/>
                <a:ea typeface="Calibri"/>
                <a:cs typeface="Calibri"/>
                <a:sym typeface="Calibri"/>
              </a:rPr>
              <a:t>cuáles</a:t>
            </a:r>
            <a:r>
              <a:rPr lang="en-US" sz="3200">
                <a:solidFill>
                  <a:schemeClr val="dk1"/>
                </a:solidFill>
                <a:latin typeface="Calibri"/>
                <a:ea typeface="Calibri"/>
                <a:cs typeface="Calibri"/>
                <a:sym typeface="Calibri"/>
              </a:rPr>
              <a:t> eran las formas más </a:t>
            </a:r>
            <a:r>
              <a:rPr lang="en-US" sz="3200">
                <a:solidFill>
                  <a:schemeClr val="dk1"/>
                </a:solidFill>
                <a:latin typeface="Calibri"/>
                <a:ea typeface="Calibri"/>
                <a:cs typeface="Calibri"/>
                <a:sym typeface="Calibri"/>
              </a:rPr>
              <a:t>óptimas</a:t>
            </a:r>
            <a:r>
              <a:rPr lang="en-US" sz="3200">
                <a:solidFill>
                  <a:schemeClr val="dk1"/>
                </a:solidFill>
                <a:latin typeface="Calibri"/>
                <a:ea typeface="Calibri"/>
                <a:cs typeface="Calibri"/>
                <a:sym typeface="Calibri"/>
              </a:rPr>
              <a:t> de representación a la hora de realizar una clasificación por género.</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p:txBody>
      </p:sp>
      <p:sp>
        <p:nvSpPr>
          <p:cNvPr id="42" name="Google Shape;42;p1"/>
          <p:cNvSpPr/>
          <p:nvPr/>
        </p:nvSpPr>
        <p:spPr>
          <a:xfrm>
            <a:off x="1280160" y="4343400"/>
            <a:ext cx="9144000" cy="685800"/>
          </a:xfrm>
          <a:prstGeom prst="rect">
            <a:avLst/>
          </a:prstGeom>
          <a:solidFill>
            <a:srgbClr val="F3922B"/>
          </a:solidFill>
          <a:ln cap="flat" cmpd="sng" w="12700">
            <a:solidFill>
              <a:srgbClr val="F3922B"/>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Resumen</a:t>
            </a:r>
            <a:endParaRPr b="0" i="0" sz="1400" u="none" cap="none" strike="noStrike">
              <a:solidFill>
                <a:srgbClr val="000000"/>
              </a:solidFill>
              <a:latin typeface="Arial"/>
              <a:ea typeface="Arial"/>
              <a:cs typeface="Arial"/>
              <a:sym typeface="Arial"/>
            </a:endParaRPr>
          </a:p>
        </p:txBody>
      </p:sp>
      <p:sp>
        <p:nvSpPr>
          <p:cNvPr id="43" name="Google Shape;43;p1"/>
          <p:cNvSpPr txBox="1"/>
          <p:nvPr/>
        </p:nvSpPr>
        <p:spPr>
          <a:xfrm>
            <a:off x="10972800" y="15095636"/>
            <a:ext cx="31638300" cy="13464000"/>
          </a:xfrm>
          <a:prstGeom prst="rect">
            <a:avLst/>
          </a:prstGeom>
          <a:solidFill>
            <a:schemeClr val="lt1"/>
          </a:solidFill>
          <a:ln cap="flat" cmpd="sng" w="12700">
            <a:solidFill>
              <a:srgbClr val="01B49E"/>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Se evidenció lo desafiante que es trabajar con datos de secuencia(música) y lo importante que es aprender ciertos patrones específicos de cada género músical, y más aún, que una red sea capaz de diferenciarlos y poder clasificarlos de acuerdo a eso</a:t>
            </a:r>
            <a:r>
              <a:rPr b="0" i="0" lang="en-US" sz="3200" u="none" cap="none" strike="noStrike">
                <a:solidFill>
                  <a:schemeClr val="dk1"/>
                </a:solidFill>
                <a:latin typeface="Calibri"/>
                <a:ea typeface="Calibri"/>
                <a:cs typeface="Calibri"/>
                <a:sym typeface="Calibri"/>
              </a:rPr>
              <a:t>.</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Iniciando con el desarrollo del proyecto se implementó un red neuronal densa como un plan piloto para conocer </a:t>
            </a:r>
            <a:r>
              <a:rPr lang="en-US" sz="3200">
                <a:solidFill>
                  <a:schemeClr val="dk1"/>
                </a:solidFill>
                <a:latin typeface="Calibri"/>
                <a:ea typeface="Calibri"/>
                <a:cs typeface="Calibri"/>
                <a:sym typeface="Calibri"/>
              </a:rPr>
              <a:t>cómo</a:t>
            </a:r>
            <a:r>
              <a:rPr lang="en-US" sz="3200">
                <a:solidFill>
                  <a:schemeClr val="dk1"/>
                </a:solidFill>
                <a:latin typeface="Calibri"/>
                <a:ea typeface="Calibri"/>
                <a:cs typeface="Calibri"/>
                <a:sym typeface="Calibri"/>
              </a:rPr>
              <a:t> tratar los datos obtenidos y como proceder a utilizarlos de la mejor manera. Finalizando este proceso, se procedió a aprovechar del marco teórico existente y se utilizó una red neuronal convolucional(CNN) </a:t>
            </a:r>
            <a:r>
              <a:rPr lang="en-US" sz="3200">
                <a:solidFill>
                  <a:schemeClr val="dk1"/>
                </a:solidFill>
                <a:latin typeface="Calibri"/>
                <a:ea typeface="Calibri"/>
                <a:cs typeface="Calibri"/>
                <a:sym typeface="Calibri"/>
              </a:rPr>
              <a:t>pre entrenada</a:t>
            </a:r>
            <a:r>
              <a:rPr lang="en-US" sz="3200">
                <a:solidFill>
                  <a:schemeClr val="dk1"/>
                </a:solidFill>
                <a:latin typeface="Calibri"/>
                <a:ea typeface="Calibri"/>
                <a:cs typeface="Calibri"/>
                <a:sym typeface="Calibri"/>
              </a:rPr>
              <a:t> a la cual se le hicieron ciertos ajustes de acuerdo a los datos existentes</a:t>
            </a:r>
            <a:r>
              <a:rPr b="0" i="0" lang="en-US" sz="3200" u="none" cap="none" strike="noStrike">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C</a:t>
            </a:r>
            <a:r>
              <a:rPr b="0" i="0" lang="en-US" sz="3200" u="none" cap="none" strike="noStrike">
                <a:solidFill>
                  <a:schemeClr val="dk1"/>
                </a:solidFill>
                <a:latin typeface="Calibri"/>
                <a:ea typeface="Calibri"/>
                <a:cs typeface="Calibri"/>
                <a:sym typeface="Calibri"/>
              </a:rPr>
              <a:t>omo se puede evi</a:t>
            </a:r>
            <a:r>
              <a:rPr lang="en-US" sz="3200">
                <a:solidFill>
                  <a:schemeClr val="dk1"/>
                </a:solidFill>
                <a:latin typeface="Calibri"/>
                <a:ea typeface="Calibri"/>
                <a:cs typeface="Calibri"/>
                <a:sym typeface="Calibri"/>
              </a:rPr>
              <a:t>denciar en el </a:t>
            </a:r>
            <a:r>
              <a:rPr i="1" lang="en-US" sz="3200">
                <a:solidFill>
                  <a:schemeClr val="dk1"/>
                </a:solidFill>
                <a:latin typeface="Calibri"/>
                <a:ea typeface="Calibri"/>
                <a:cs typeface="Calibri"/>
                <a:sym typeface="Calibri"/>
              </a:rPr>
              <a:t>gráfico 1</a:t>
            </a:r>
            <a:r>
              <a:rPr lang="en-US" sz="3200">
                <a:solidFill>
                  <a:schemeClr val="dk1"/>
                </a:solidFill>
                <a:latin typeface="Calibri"/>
                <a:ea typeface="Calibri"/>
                <a:cs typeface="Calibri"/>
                <a:sym typeface="Calibri"/>
              </a:rPr>
              <a:t>, arrojó buenos resultados, aunque no el mejor.</a:t>
            </a:r>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Terminado con este método, se consiguió hacer uso de una red neuronal recurrente(RNN) la cual guarda los datos que pasan por ella y se simula una “memoria” que nos fue de mucha ayuda para el objetivo de este proyecto. Como se observa en el </a:t>
            </a:r>
            <a:r>
              <a:rPr i="1" lang="en-US" sz="3200">
                <a:solidFill>
                  <a:schemeClr val="dk1"/>
                </a:solidFill>
                <a:latin typeface="Calibri"/>
                <a:ea typeface="Calibri"/>
                <a:cs typeface="Calibri"/>
                <a:sym typeface="Calibri"/>
              </a:rPr>
              <a:t>gráfico 2</a:t>
            </a:r>
            <a:r>
              <a:rPr lang="en-US" sz="3200">
                <a:solidFill>
                  <a:schemeClr val="dk1"/>
                </a:solidFill>
                <a:latin typeface="Calibri"/>
                <a:ea typeface="Calibri"/>
                <a:cs typeface="Calibri"/>
                <a:sym typeface="Calibri"/>
              </a:rPr>
              <a:t>, este fue el mejor método implementado, superando por muy poco a lo que se </a:t>
            </a:r>
            <a:r>
              <a:rPr lang="en-US" sz="3200">
                <a:solidFill>
                  <a:schemeClr val="dk1"/>
                </a:solidFill>
                <a:latin typeface="Calibri"/>
                <a:ea typeface="Calibri"/>
                <a:cs typeface="Calibri"/>
                <a:sym typeface="Calibri"/>
              </a:rPr>
              <a:t>denomina</a:t>
            </a:r>
            <a:r>
              <a:rPr lang="en-US" sz="3200">
                <a:solidFill>
                  <a:schemeClr val="dk1"/>
                </a:solidFill>
                <a:latin typeface="Calibri"/>
                <a:ea typeface="Calibri"/>
                <a:cs typeface="Calibri"/>
                <a:sym typeface="Calibri"/>
              </a:rPr>
              <a:t> como Transfer Learning, que sería el método anteriormente mencionado. Por último, analizando el </a:t>
            </a:r>
            <a:r>
              <a:rPr i="1" lang="en-US" sz="3200">
                <a:solidFill>
                  <a:schemeClr val="dk1"/>
                </a:solidFill>
                <a:latin typeface="Calibri"/>
                <a:ea typeface="Calibri"/>
                <a:cs typeface="Calibri"/>
                <a:sym typeface="Calibri"/>
              </a:rPr>
              <a:t>gráfico 3</a:t>
            </a:r>
            <a:r>
              <a:rPr lang="en-US" sz="3200">
                <a:solidFill>
                  <a:schemeClr val="dk1"/>
                </a:solidFill>
                <a:latin typeface="Calibri"/>
                <a:ea typeface="Calibri"/>
                <a:cs typeface="Calibri"/>
                <a:sym typeface="Calibri"/>
              </a:rPr>
              <a:t> nos percatamos de una comparación de las ondas de sonido entre el audio del dataset y el audio generado por el autoencoder propuesto, vemos una diferencia, tal vez un poco leve, pero tiene sus puntos de comparación.</a:t>
            </a:r>
            <a:endParaRPr sz="3200">
              <a:solidFill>
                <a:schemeClr val="dk1"/>
              </a:solidFill>
              <a:latin typeface="Calibri"/>
              <a:ea typeface="Calibri"/>
              <a:cs typeface="Calibri"/>
              <a:sym typeface="Calibri"/>
            </a:endParaRPr>
          </a:p>
          <a:p>
            <a:pPr indent="0" lvl="0" marL="0" rtl="0" algn="l">
              <a:spcBef>
                <a:spcPts val="0"/>
              </a:spcBef>
              <a:spcAft>
                <a:spcPts val="0"/>
              </a:spcAft>
              <a:buClr>
                <a:srgbClr val="000000"/>
              </a:buClr>
              <a:buSzPts val="2400"/>
              <a:buFont typeface="Arial"/>
              <a:buNone/>
            </a:pPr>
            <a:r>
              <a:t/>
            </a:r>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p:txBody>
      </p:sp>
      <p:sp>
        <p:nvSpPr>
          <p:cNvPr id="44" name="Google Shape;44;p1"/>
          <p:cNvSpPr/>
          <p:nvPr/>
        </p:nvSpPr>
        <p:spPr>
          <a:xfrm>
            <a:off x="1280160" y="13487400"/>
            <a:ext cx="9144000" cy="685800"/>
          </a:xfrm>
          <a:prstGeom prst="rect">
            <a:avLst/>
          </a:prstGeom>
          <a:solidFill>
            <a:srgbClr val="A0A01C"/>
          </a:solidFill>
          <a:ln cap="flat" cmpd="sng" w="12700">
            <a:solidFill>
              <a:srgbClr val="A0A01C"/>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Introducción</a:t>
            </a:r>
            <a:endParaRPr b="0" i="0" sz="1400" u="none" cap="none" strike="noStrike">
              <a:solidFill>
                <a:srgbClr val="000000"/>
              </a:solidFill>
              <a:latin typeface="Arial"/>
              <a:ea typeface="Arial"/>
              <a:cs typeface="Arial"/>
              <a:sym typeface="Arial"/>
            </a:endParaRPr>
          </a:p>
        </p:txBody>
      </p:sp>
      <p:sp>
        <p:nvSpPr>
          <p:cNvPr id="45" name="Google Shape;45;p1"/>
          <p:cNvSpPr txBox="1"/>
          <p:nvPr/>
        </p:nvSpPr>
        <p:spPr>
          <a:xfrm>
            <a:off x="10972761" y="5029200"/>
            <a:ext cx="21945600" cy="8957700"/>
          </a:xfrm>
          <a:prstGeom prst="rect">
            <a:avLst/>
          </a:prstGeom>
          <a:solidFill>
            <a:schemeClr val="lt1"/>
          </a:solidFill>
          <a:ln cap="flat" cmpd="sng" w="12700">
            <a:solidFill>
              <a:srgbClr val="DC3348"/>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A continuación se hablará de los datos, técnicas y procedimientos  realizados para lograr este esquema planteado</a:t>
            </a:r>
            <a:r>
              <a:rPr b="0" i="0" lang="en-US" sz="3200" u="none" cap="none" strike="noStrike">
                <a:solidFill>
                  <a:schemeClr val="dk1"/>
                </a:solidFill>
                <a:latin typeface="Calibri"/>
                <a:ea typeface="Calibri"/>
                <a:cs typeface="Calibri"/>
                <a:sym typeface="Calibri"/>
              </a:rPr>
              <a:t>:</a:t>
            </a:r>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Se utilizan tanto audios como imágenes espectrales de estos para lograr una clasificación de los géneros musicales en cuestión.</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Los géneros fueron: Jazz, clásica, hip hop, reggae, blues, disco, country, metal, pop y rock.</a:t>
            </a:r>
            <a:endParaRPr/>
          </a:p>
          <a:p>
            <a:pPr indent="-431800" lvl="0" marL="457200" rtl="0" algn="just">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Se trabajó con diferentes métodos de deep learning como:DNN, CNN, RNN y una muestra de Autoencoders. </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Entorno : </a:t>
            </a:r>
            <a:r>
              <a:rPr lang="en-US" sz="3200">
                <a:solidFill>
                  <a:schemeClr val="dk1"/>
                </a:solidFill>
                <a:latin typeface="Calibri"/>
                <a:ea typeface="Calibri"/>
                <a:cs typeface="Calibri"/>
                <a:sym typeface="Calibri"/>
              </a:rPr>
              <a:t>Se utilizó google colab para el desarrollo computacional.</a:t>
            </a:r>
            <a:endParaRPr/>
          </a:p>
          <a:p>
            <a:pPr indent="0" lvl="0" marL="0" marR="0" rtl="0" algn="just">
              <a:lnSpc>
                <a:spcPct val="100000"/>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b="1" sz="4200">
              <a:solidFill>
                <a:schemeClr val="dk1"/>
              </a:solidFill>
              <a:latin typeface="Calibri"/>
              <a:ea typeface="Calibri"/>
              <a:cs typeface="Calibri"/>
              <a:sym typeface="Calibri"/>
            </a:endParaRPr>
          </a:p>
        </p:txBody>
      </p:sp>
      <p:sp>
        <p:nvSpPr>
          <p:cNvPr id="46" name="Google Shape;46;p1"/>
          <p:cNvSpPr/>
          <p:nvPr/>
        </p:nvSpPr>
        <p:spPr>
          <a:xfrm>
            <a:off x="10972750" y="4343400"/>
            <a:ext cx="21945600" cy="685800"/>
          </a:xfrm>
          <a:prstGeom prst="rect">
            <a:avLst/>
          </a:prstGeom>
          <a:solidFill>
            <a:srgbClr val="DC3348"/>
          </a:solidFill>
          <a:ln cap="flat" cmpd="sng" w="12700">
            <a:solidFill>
              <a:srgbClr val="DC3348"/>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Proceso y método</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33467050" y="5029200"/>
            <a:ext cx="9144000" cy="5052000"/>
          </a:xfrm>
          <a:prstGeom prst="rect">
            <a:avLst/>
          </a:prstGeom>
          <a:solidFill>
            <a:schemeClr val="lt1"/>
          </a:solidFill>
          <a:ln cap="flat" cmpd="sng" w="12700">
            <a:solidFill>
              <a:srgbClr val="3C7D90"/>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None/>
            </a:pPr>
            <a:r>
              <a:rPr lang="en-US" sz="3200">
                <a:solidFill>
                  <a:schemeClr val="dk1"/>
                </a:solidFill>
                <a:latin typeface="Calibri"/>
                <a:ea typeface="Calibri"/>
                <a:cs typeface="Calibri"/>
                <a:sym typeface="Calibri"/>
              </a:rPr>
              <a:t>Para este proyecto funcionó mucho mejor la implementación de una RNN para la clasificación de géneros aunque no se haya obtenido la precisión esperada y esto puede deberse a que para este tipo de problemas la “memoria” es bastante relevante.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lang="en-US" sz="3200">
                <a:solidFill>
                  <a:schemeClr val="dk1"/>
                </a:solidFill>
                <a:latin typeface="Calibri"/>
                <a:ea typeface="Calibri"/>
                <a:cs typeface="Calibri"/>
                <a:sym typeface="Calibri"/>
              </a:rPr>
              <a:t>La música tiene un ritmo y una secuencia que tiene que estar muy bien concatenada para que sea amigable al oído y cada género tiene su “ítem” que lo hace especial y diferente.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p:txBody>
      </p:sp>
      <p:sp>
        <p:nvSpPr>
          <p:cNvPr id="48" name="Google Shape;48;p1"/>
          <p:cNvSpPr/>
          <p:nvPr/>
        </p:nvSpPr>
        <p:spPr>
          <a:xfrm>
            <a:off x="33467041" y="4343400"/>
            <a:ext cx="9144000" cy="685800"/>
          </a:xfrm>
          <a:prstGeom prst="rect">
            <a:avLst/>
          </a:prstGeom>
          <a:solidFill>
            <a:srgbClr val="3C7D90"/>
          </a:solidFill>
          <a:ln cap="flat" cmpd="sng" w="12700">
            <a:solidFill>
              <a:srgbClr val="3C7D90"/>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Conclusiones</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1280150" y="14278900"/>
            <a:ext cx="9144000" cy="14280600"/>
          </a:xfrm>
          <a:prstGeom prst="rect">
            <a:avLst/>
          </a:prstGeom>
          <a:noFill/>
          <a:ln cap="flat" cmpd="sng" w="12700">
            <a:solidFill>
              <a:srgbClr val="01B49E"/>
            </a:solidFill>
            <a:prstDash val="solid"/>
            <a:round/>
            <a:headEnd len="sm" w="sm" type="none"/>
            <a:tailEnd len="sm" w="sm" type="none"/>
          </a:ln>
        </p:spPr>
        <p:txBody>
          <a:bodyPr anchorCtr="0" anchor="t" bIns="137125" lIns="137125" spcFirstLastPara="1" rIns="137125" wrap="square" tIns="137125">
            <a:noAutofit/>
          </a:bodyPr>
          <a:lstStyle/>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El siguiente proyecto buscar explorar por medio de diferentes </a:t>
            </a:r>
            <a:r>
              <a:rPr lang="en-US" sz="3200">
                <a:solidFill>
                  <a:schemeClr val="dk1"/>
                </a:solidFill>
                <a:latin typeface="Calibri"/>
                <a:ea typeface="Calibri"/>
                <a:cs typeface="Calibri"/>
                <a:sym typeface="Calibri"/>
              </a:rPr>
              <a:t>algoritmos cual es el aquel más adecuado para dicha tarea, esto con el fin de aumentar la eficiencia en la clasificación de bases de datos musicales. Pudiendo ayudar a los sistemas de recomendación de música y a los generadores de listas de reproducción.</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A lo largo del desarrollo de este proyecto se han encontrado 2 desafíos principales:</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Los géneros musicales están vagamente definidos, hasta el punto en que son comunes las discusiones sobre el género de una canción.</a:t>
            </a:r>
            <a:endParaRPr sz="3200">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t/>
            </a:r>
            <a:endParaRPr sz="3200">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No es una tarea sencilla la extracción de características al no estar claramente definidas en los datos del audio a la hora de entrar en el modelo</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Con el fin de superar estos </a:t>
            </a:r>
            <a:r>
              <a:rPr lang="en-US" sz="3200">
                <a:solidFill>
                  <a:schemeClr val="dk1"/>
                </a:solidFill>
                <a:latin typeface="Calibri"/>
                <a:ea typeface="Calibri"/>
                <a:cs typeface="Calibri"/>
                <a:sym typeface="Calibri"/>
              </a:rPr>
              <a:t>desafíos</a:t>
            </a:r>
            <a:r>
              <a:rPr lang="en-US" sz="3200">
                <a:solidFill>
                  <a:schemeClr val="dk1"/>
                </a:solidFill>
                <a:latin typeface="Calibri"/>
                <a:ea typeface="Calibri"/>
                <a:cs typeface="Calibri"/>
                <a:sym typeface="Calibri"/>
              </a:rPr>
              <a:t> se ha optado por el Deep Learning  como una de las opciones más adecuadas por su potencial </a:t>
            </a:r>
            <a:r>
              <a:rPr lang="en-US" sz="3200">
                <a:solidFill>
                  <a:schemeClr val="dk1"/>
                </a:solidFill>
                <a:latin typeface="Calibri"/>
                <a:ea typeface="Calibri"/>
                <a:cs typeface="Calibri"/>
                <a:sym typeface="Calibri"/>
              </a:rPr>
              <a:t>para</a:t>
            </a:r>
            <a:r>
              <a:rPr lang="en-US" sz="3200">
                <a:solidFill>
                  <a:schemeClr val="dk1"/>
                </a:solidFill>
                <a:latin typeface="Calibri"/>
                <a:ea typeface="Calibri"/>
                <a:cs typeface="Calibri"/>
                <a:sym typeface="Calibri"/>
              </a:rPr>
              <a:t> encontrar patrones </a:t>
            </a:r>
            <a:r>
              <a:rPr lang="en-US" sz="3200">
                <a:solidFill>
                  <a:schemeClr val="dk1"/>
                </a:solidFill>
                <a:latin typeface="Calibri"/>
                <a:ea typeface="Calibri"/>
                <a:cs typeface="Calibri"/>
                <a:sym typeface="Calibri"/>
              </a:rPr>
              <a:t>implícitos</a:t>
            </a:r>
            <a:r>
              <a:rPr lang="en-US" sz="3200">
                <a:solidFill>
                  <a:schemeClr val="dk1"/>
                </a:solidFill>
                <a:latin typeface="Calibri"/>
                <a:ea typeface="Calibri"/>
                <a:cs typeface="Calibri"/>
                <a:sym typeface="Calibri"/>
              </a:rPr>
              <a:t> por medio del </a:t>
            </a:r>
            <a:r>
              <a:rPr lang="en-US" sz="3200">
                <a:solidFill>
                  <a:schemeClr val="dk1"/>
                </a:solidFill>
                <a:latin typeface="Calibri"/>
                <a:ea typeface="Calibri"/>
                <a:cs typeface="Calibri"/>
                <a:sym typeface="Calibri"/>
              </a:rPr>
              <a:t>entrenamiento</a:t>
            </a:r>
            <a:r>
              <a:rPr lang="en-US" sz="3200">
                <a:solidFill>
                  <a:schemeClr val="dk1"/>
                </a:solidFill>
                <a:latin typeface="Calibri"/>
                <a:ea typeface="Calibri"/>
                <a:cs typeface="Calibri"/>
                <a:sym typeface="Calibri"/>
              </a:rPr>
              <a:t>, predicción y </a:t>
            </a:r>
            <a:r>
              <a:rPr lang="en-US" sz="3200">
                <a:solidFill>
                  <a:schemeClr val="dk1"/>
                </a:solidFill>
                <a:latin typeface="Calibri"/>
                <a:ea typeface="Calibri"/>
                <a:cs typeface="Calibri"/>
                <a:sym typeface="Calibri"/>
              </a:rPr>
              <a:t>calificación</a:t>
            </a:r>
            <a:r>
              <a:rPr lang="en-US" sz="3200">
                <a:solidFill>
                  <a:schemeClr val="dk1"/>
                </a:solidFill>
                <a:latin typeface="Calibri"/>
                <a:ea typeface="Calibri"/>
                <a:cs typeface="Calibri"/>
                <a:sym typeface="Calibri"/>
              </a:rPr>
              <a:t> de aquellos datos que el sistema reconozca como claves a la hora de cumplir con la tarea.</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t/>
            </a:r>
            <a:endParaRPr/>
          </a:p>
        </p:txBody>
      </p:sp>
      <p:sp>
        <p:nvSpPr>
          <p:cNvPr id="50" name="Google Shape;50;p1"/>
          <p:cNvSpPr/>
          <p:nvPr/>
        </p:nvSpPr>
        <p:spPr>
          <a:xfrm>
            <a:off x="10972805" y="14278900"/>
            <a:ext cx="31638300" cy="685800"/>
          </a:xfrm>
          <a:prstGeom prst="rect">
            <a:avLst/>
          </a:prstGeom>
          <a:solidFill>
            <a:srgbClr val="01B49E"/>
          </a:solidFill>
          <a:ln cap="flat" cmpd="sng" w="12700">
            <a:solidFill>
              <a:srgbClr val="01B49E"/>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Resultados</a:t>
            </a:r>
            <a:endParaRPr b="0" i="0" sz="1400" u="none" cap="none" strike="noStrike">
              <a:solidFill>
                <a:srgbClr val="000000"/>
              </a:solidFill>
              <a:latin typeface="Arial"/>
              <a:ea typeface="Arial"/>
              <a:cs typeface="Arial"/>
              <a:sym typeface="Arial"/>
            </a:endParaRPr>
          </a:p>
        </p:txBody>
      </p:sp>
      <p:sp>
        <p:nvSpPr>
          <p:cNvPr id="51" name="Google Shape;51;p1"/>
          <p:cNvSpPr txBox="1"/>
          <p:nvPr/>
        </p:nvSpPr>
        <p:spPr>
          <a:xfrm>
            <a:off x="22705338" y="13317338"/>
            <a:ext cx="4494600" cy="4386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Figura 2.</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Red neuronal recurrente</a:t>
            </a:r>
            <a:endParaRPr b="0" i="0" sz="1400" u="none" cap="none" strike="noStrike">
              <a:solidFill>
                <a:srgbClr val="000000"/>
              </a:solidFill>
              <a:latin typeface="Arial"/>
              <a:ea typeface="Arial"/>
              <a:cs typeface="Arial"/>
              <a:sym typeface="Arial"/>
            </a:endParaRPr>
          </a:p>
        </p:txBody>
      </p:sp>
      <p:sp>
        <p:nvSpPr>
          <p:cNvPr id="52" name="Google Shape;52;p1"/>
          <p:cNvSpPr txBox="1"/>
          <p:nvPr/>
        </p:nvSpPr>
        <p:spPr>
          <a:xfrm>
            <a:off x="14013100" y="21540188"/>
            <a:ext cx="5610900" cy="4386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Gráfico </a:t>
            </a:r>
            <a:r>
              <a:rPr b="1" i="0" lang="en-US" sz="2400" u="none" cap="none" strike="noStrike">
                <a:solidFill>
                  <a:schemeClr val="dk1"/>
                </a:solidFill>
                <a:latin typeface="Calibri"/>
                <a:ea typeface="Calibri"/>
                <a:cs typeface="Calibri"/>
                <a:sym typeface="Calibri"/>
              </a:rPr>
              <a:t>1.</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Precisión de clasificación (CNN).</a:t>
            </a:r>
            <a:endParaRPr b="0" i="0" sz="1400" u="none" cap="none" strike="noStrike">
              <a:solidFill>
                <a:srgbClr val="000000"/>
              </a:solidFill>
              <a:latin typeface="Arial"/>
              <a:ea typeface="Arial"/>
              <a:cs typeface="Arial"/>
              <a:sym typeface="Arial"/>
            </a:endParaRPr>
          </a:p>
        </p:txBody>
      </p:sp>
      <p:sp>
        <p:nvSpPr>
          <p:cNvPr id="53" name="Google Shape;53;p1"/>
          <p:cNvSpPr txBox="1"/>
          <p:nvPr/>
        </p:nvSpPr>
        <p:spPr>
          <a:xfrm>
            <a:off x="25312450" y="21474988"/>
            <a:ext cx="5766900" cy="4386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Gráfico </a:t>
            </a:r>
            <a:r>
              <a:rPr b="1" lang="en-US" sz="2400">
                <a:solidFill>
                  <a:schemeClr val="dk1"/>
                </a:solidFill>
                <a:latin typeface="Calibri"/>
                <a:ea typeface="Calibri"/>
                <a:cs typeface="Calibri"/>
                <a:sym typeface="Calibri"/>
              </a:rPr>
              <a:t>2</a:t>
            </a:r>
            <a:r>
              <a:rPr b="1"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Precisión de clasificación (RNN)</a:t>
            </a:r>
            <a:endParaRPr b="0" i="0" sz="1400" u="none" cap="none" strike="noStrike">
              <a:solidFill>
                <a:srgbClr val="000000"/>
              </a:solidFill>
              <a:latin typeface="Arial"/>
              <a:ea typeface="Arial"/>
              <a:cs typeface="Arial"/>
              <a:sym typeface="Arial"/>
            </a:endParaRPr>
          </a:p>
        </p:txBody>
      </p:sp>
      <p:sp>
        <p:nvSpPr>
          <p:cNvPr id="54" name="Google Shape;54;p1"/>
          <p:cNvSpPr txBox="1"/>
          <p:nvPr/>
        </p:nvSpPr>
        <p:spPr>
          <a:xfrm>
            <a:off x="33543150" y="11089025"/>
            <a:ext cx="9144000" cy="2882100"/>
          </a:xfrm>
          <a:prstGeom prst="rect">
            <a:avLst/>
          </a:prstGeom>
          <a:solidFill>
            <a:schemeClr val="lt1"/>
          </a:solidFill>
          <a:ln cap="flat" cmpd="sng" w="12700">
            <a:solidFill>
              <a:srgbClr val="CCE134"/>
            </a:solidFill>
            <a:prstDash val="solid"/>
            <a:round/>
            <a:headEnd len="sm" w="sm" type="none"/>
            <a:tailEnd len="sm" w="sm" type="none"/>
          </a:ln>
        </p:spPr>
        <p:txBody>
          <a:bodyPr anchorCtr="0" anchor="t" bIns="137125" lIns="137125" spcFirstLastPara="1" rIns="137125" wrap="square" tIns="137125">
            <a:noAutofit/>
          </a:bodyPr>
          <a:lstStyle/>
          <a:p>
            <a:pPr indent="0" lvl="0" marL="0" rtl="0" algn="just">
              <a:spcBef>
                <a:spcPts val="0"/>
              </a:spcBef>
              <a:spcAft>
                <a:spcPts val="0"/>
              </a:spcAft>
              <a:buClr>
                <a:schemeClr val="dk1"/>
              </a:buClr>
              <a:buFont typeface="Arial"/>
              <a:buNone/>
            </a:pPr>
            <a:r>
              <a:rPr lang="en-US" sz="3200">
                <a:solidFill>
                  <a:schemeClr val="dk1"/>
                </a:solidFill>
                <a:latin typeface="Calibri"/>
                <a:ea typeface="Calibri"/>
                <a:cs typeface="Calibri"/>
                <a:sym typeface="Calibri"/>
              </a:rPr>
              <a:t>Este es un proyecto en marcha y se deja como consejo que el siguiente paso a seguir, sea la implementación de una red convolucional(CNN) embebida a una RNN, existen antecedentes de esto y quizá mejore la precisión con la cual se clasifica.</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33466941" y="10403216"/>
            <a:ext cx="9144000" cy="685800"/>
          </a:xfrm>
          <a:prstGeom prst="rect">
            <a:avLst/>
          </a:prstGeom>
          <a:solidFill>
            <a:srgbClr val="CCE134"/>
          </a:solidFill>
          <a:ln cap="flat" cmpd="sng" w="12700">
            <a:solidFill>
              <a:srgbClr val="CCE134"/>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Trabajo Futuro</a:t>
            </a:r>
            <a:endParaRPr b="0" i="0" sz="1400" u="none" cap="none" strike="noStrike">
              <a:solidFill>
                <a:srgbClr val="000000"/>
              </a:solidFill>
              <a:latin typeface="Arial"/>
              <a:ea typeface="Arial"/>
              <a:cs typeface="Arial"/>
              <a:sym typeface="Arial"/>
            </a:endParaRPr>
          </a:p>
        </p:txBody>
      </p:sp>
      <p:pic>
        <p:nvPicPr>
          <p:cNvPr id="56" name="Google Shape;56;p1"/>
          <p:cNvPicPr preferRelativeResize="0"/>
          <p:nvPr/>
        </p:nvPicPr>
        <p:blipFill rotWithShape="1">
          <a:blip r:embed="rId3">
            <a:alphaModFix/>
          </a:blip>
          <a:srcRect b="10720" l="6771" r="5844" t="14568"/>
          <a:stretch/>
        </p:blipFill>
        <p:spPr>
          <a:xfrm>
            <a:off x="35304669" y="708150"/>
            <a:ext cx="5766776" cy="2743200"/>
          </a:xfrm>
          <a:prstGeom prst="rect">
            <a:avLst/>
          </a:prstGeom>
          <a:noFill/>
          <a:ln>
            <a:noFill/>
          </a:ln>
        </p:spPr>
      </p:pic>
      <p:pic>
        <p:nvPicPr>
          <p:cNvPr id="57" name="Google Shape;57;p1"/>
          <p:cNvPicPr preferRelativeResize="0"/>
          <p:nvPr/>
        </p:nvPicPr>
        <p:blipFill rotWithShape="1">
          <a:blip r:embed="rId4">
            <a:alphaModFix/>
          </a:blip>
          <a:srcRect b="28333" l="0" r="0" t="23187"/>
          <a:stretch/>
        </p:blipFill>
        <p:spPr>
          <a:xfrm>
            <a:off x="3594100" y="599000"/>
            <a:ext cx="6204308" cy="3007800"/>
          </a:xfrm>
          <a:prstGeom prst="rect">
            <a:avLst/>
          </a:prstGeom>
          <a:noFill/>
          <a:ln>
            <a:noFill/>
          </a:ln>
        </p:spPr>
      </p:pic>
      <p:pic>
        <p:nvPicPr>
          <p:cNvPr id="58" name="Google Shape;58;p1"/>
          <p:cNvPicPr preferRelativeResize="0"/>
          <p:nvPr/>
        </p:nvPicPr>
        <p:blipFill>
          <a:blip r:embed="rId5">
            <a:alphaModFix/>
          </a:blip>
          <a:stretch>
            <a:fillRect/>
          </a:stretch>
        </p:blipFill>
        <p:spPr>
          <a:xfrm>
            <a:off x="11689401" y="22044077"/>
            <a:ext cx="11097913" cy="5935685"/>
          </a:xfrm>
          <a:prstGeom prst="rect">
            <a:avLst/>
          </a:prstGeom>
          <a:noFill/>
          <a:ln>
            <a:noFill/>
          </a:ln>
        </p:spPr>
      </p:pic>
      <p:pic>
        <p:nvPicPr>
          <p:cNvPr id="59" name="Google Shape;59;p1"/>
          <p:cNvPicPr preferRelativeResize="0"/>
          <p:nvPr/>
        </p:nvPicPr>
        <p:blipFill>
          <a:blip r:embed="rId6">
            <a:alphaModFix/>
          </a:blip>
          <a:stretch>
            <a:fillRect/>
          </a:stretch>
        </p:blipFill>
        <p:spPr>
          <a:xfrm>
            <a:off x="22539537" y="8005605"/>
            <a:ext cx="4826225" cy="5344945"/>
          </a:xfrm>
          <a:prstGeom prst="rect">
            <a:avLst/>
          </a:prstGeom>
          <a:noFill/>
          <a:ln>
            <a:noFill/>
          </a:ln>
        </p:spPr>
      </p:pic>
      <p:pic>
        <p:nvPicPr>
          <p:cNvPr id="60" name="Google Shape;60;p1"/>
          <p:cNvPicPr preferRelativeResize="0"/>
          <p:nvPr/>
        </p:nvPicPr>
        <p:blipFill rotWithShape="1">
          <a:blip r:embed="rId7">
            <a:alphaModFix/>
          </a:blip>
          <a:srcRect b="0" l="2950" r="0" t="0"/>
          <a:stretch/>
        </p:blipFill>
        <p:spPr>
          <a:xfrm>
            <a:off x="23212950" y="21910589"/>
            <a:ext cx="8930375" cy="6174299"/>
          </a:xfrm>
          <a:prstGeom prst="rect">
            <a:avLst/>
          </a:prstGeom>
          <a:noFill/>
          <a:ln>
            <a:noFill/>
          </a:ln>
        </p:spPr>
      </p:pic>
      <p:pic>
        <p:nvPicPr>
          <p:cNvPr id="61" name="Google Shape;61;p1"/>
          <p:cNvPicPr preferRelativeResize="0"/>
          <p:nvPr/>
        </p:nvPicPr>
        <p:blipFill rotWithShape="1">
          <a:blip r:embed="rId8">
            <a:alphaModFix/>
          </a:blip>
          <a:srcRect b="0" l="1380" r="4731" t="0"/>
          <a:stretch/>
        </p:blipFill>
        <p:spPr>
          <a:xfrm>
            <a:off x="11365225" y="9136350"/>
            <a:ext cx="10233225" cy="4160975"/>
          </a:xfrm>
          <a:prstGeom prst="rect">
            <a:avLst/>
          </a:prstGeom>
          <a:noFill/>
          <a:ln>
            <a:noFill/>
          </a:ln>
        </p:spPr>
      </p:pic>
      <p:sp>
        <p:nvSpPr>
          <p:cNvPr id="62" name="Google Shape;62;p1"/>
          <p:cNvSpPr txBox="1"/>
          <p:nvPr/>
        </p:nvSpPr>
        <p:spPr>
          <a:xfrm>
            <a:off x="14097350" y="13317325"/>
            <a:ext cx="4204800" cy="4386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Figura 1.</a:t>
            </a:r>
            <a:r>
              <a:rPr lang="en-US" sz="2400">
                <a:solidFill>
                  <a:schemeClr val="dk1"/>
                </a:solidFill>
                <a:latin typeface="Calibri"/>
                <a:ea typeface="Calibri"/>
                <a:cs typeface="Calibri"/>
                <a:sym typeface="Calibri"/>
              </a:rPr>
              <a:t> Modelo convolucional </a:t>
            </a:r>
            <a:endParaRPr b="0" i="0" sz="1400" u="none" cap="none" strike="noStrike">
              <a:solidFill>
                <a:srgbClr val="000000"/>
              </a:solidFill>
              <a:latin typeface="Arial"/>
              <a:ea typeface="Arial"/>
              <a:cs typeface="Arial"/>
              <a:sym typeface="Arial"/>
            </a:endParaRPr>
          </a:p>
        </p:txBody>
      </p:sp>
      <p:pic>
        <p:nvPicPr>
          <p:cNvPr id="63" name="Google Shape;63;p1"/>
          <p:cNvPicPr preferRelativeResize="0"/>
          <p:nvPr/>
        </p:nvPicPr>
        <p:blipFill>
          <a:blip r:embed="rId9">
            <a:alphaModFix/>
          </a:blip>
          <a:stretch>
            <a:fillRect/>
          </a:stretch>
        </p:blipFill>
        <p:spPr>
          <a:xfrm>
            <a:off x="28003225" y="8484335"/>
            <a:ext cx="4826225" cy="4387478"/>
          </a:xfrm>
          <a:prstGeom prst="rect">
            <a:avLst/>
          </a:prstGeom>
          <a:noFill/>
          <a:ln>
            <a:noFill/>
          </a:ln>
        </p:spPr>
      </p:pic>
      <p:sp>
        <p:nvSpPr>
          <p:cNvPr id="64" name="Google Shape;64;p1"/>
          <p:cNvSpPr txBox="1"/>
          <p:nvPr/>
        </p:nvSpPr>
        <p:spPr>
          <a:xfrm>
            <a:off x="28858300" y="13192850"/>
            <a:ext cx="3192300" cy="554100"/>
          </a:xfrm>
          <a:prstGeom prst="rect">
            <a:avLst/>
          </a:prstGeom>
          <a:solidFill>
            <a:schemeClr val="lt1"/>
          </a:solidFill>
          <a:ln cap="flat" cmpd="sng" w="12700">
            <a:solidFill>
              <a:srgbClr val="DC334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Font typeface="Arial"/>
              <a:buNone/>
            </a:pPr>
            <a:r>
              <a:rPr b="1" lang="en-US" sz="2400">
                <a:solidFill>
                  <a:schemeClr val="dk1"/>
                </a:solidFill>
                <a:latin typeface="Calibri"/>
                <a:ea typeface="Calibri"/>
                <a:cs typeface="Calibri"/>
                <a:sym typeface="Calibri"/>
              </a:rPr>
              <a:t>Figura 3.</a:t>
            </a:r>
            <a:r>
              <a:rPr lang="en-US" sz="2400">
                <a:solidFill>
                  <a:schemeClr val="dk1"/>
                </a:solidFill>
                <a:latin typeface="Calibri"/>
                <a:ea typeface="Calibri"/>
                <a:cs typeface="Calibri"/>
                <a:sym typeface="Calibri"/>
              </a:rPr>
              <a:t> Autoencoder</a:t>
            </a:r>
            <a:endParaRPr>
              <a:latin typeface="Calibri"/>
              <a:ea typeface="Calibri"/>
              <a:cs typeface="Calibri"/>
              <a:sym typeface="Calibri"/>
            </a:endParaRPr>
          </a:p>
        </p:txBody>
      </p:sp>
      <p:sp>
        <p:nvSpPr>
          <p:cNvPr id="65" name="Google Shape;65;p1"/>
          <p:cNvSpPr txBox="1"/>
          <p:nvPr/>
        </p:nvSpPr>
        <p:spPr>
          <a:xfrm>
            <a:off x="34571850" y="21978800"/>
            <a:ext cx="6934200" cy="554100"/>
          </a:xfrm>
          <a:prstGeom prst="rect">
            <a:avLst/>
          </a:prstGeom>
          <a:solidFill>
            <a:schemeClr val="lt1"/>
          </a:solidFill>
          <a:ln cap="flat" cmpd="sng" w="12700">
            <a:solidFill>
              <a:srgbClr val="01B49E"/>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Gráfico 3.</a:t>
            </a:r>
            <a:r>
              <a:rPr lang="en-US" sz="2400">
                <a:solidFill>
                  <a:schemeClr val="dk1"/>
                </a:solidFill>
                <a:latin typeface="Calibri"/>
                <a:ea typeface="Calibri"/>
                <a:cs typeface="Calibri"/>
                <a:sym typeface="Calibri"/>
              </a:rPr>
              <a:t> Audio real vs audio generado</a:t>
            </a:r>
            <a:endParaRPr>
              <a:latin typeface="Calibri"/>
              <a:ea typeface="Calibri"/>
              <a:cs typeface="Calibri"/>
              <a:sym typeface="Calibri"/>
            </a:endParaRPr>
          </a:p>
        </p:txBody>
      </p:sp>
      <p:pic>
        <p:nvPicPr>
          <p:cNvPr id="66" name="Google Shape;66;p1"/>
          <p:cNvPicPr preferRelativeResize="0"/>
          <p:nvPr/>
        </p:nvPicPr>
        <p:blipFill>
          <a:blip r:embed="rId10">
            <a:alphaModFix/>
          </a:blip>
          <a:stretch>
            <a:fillRect/>
          </a:stretch>
        </p:blipFill>
        <p:spPr>
          <a:xfrm>
            <a:off x="32312800" y="22782800"/>
            <a:ext cx="10107638" cy="416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Rojo">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EISI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