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23" r:id="rId2"/>
    <p:sldId id="647" r:id="rId3"/>
    <p:sldId id="648" r:id="rId4"/>
    <p:sldId id="657" r:id="rId5"/>
    <p:sldId id="658" r:id="rId6"/>
    <p:sldId id="660" r:id="rId7"/>
    <p:sldId id="661" r:id="rId8"/>
    <p:sldId id="655" r:id="rId9"/>
    <p:sldId id="662" r:id="rId10"/>
  </p:sldIdLst>
  <p:sldSz cx="11315700" cy="8001000"/>
  <p:notesSz cx="6746875" cy="9867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3300"/>
    <a:srgbClr val="FF0000"/>
    <a:srgbClr val="0000FF"/>
    <a:srgbClr val="33CC33"/>
    <a:srgbClr val="FFFF66"/>
    <a:srgbClr val="3399FF"/>
    <a:srgbClr val="CC0000"/>
    <a:srgbClr val="0099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0" autoAdjust="0"/>
    <p:restoredTop sz="79412" autoAdjust="0"/>
  </p:normalViewPr>
  <p:slideViewPr>
    <p:cSldViewPr snapToGrid="0">
      <p:cViewPr>
        <p:scale>
          <a:sx n="75" d="100"/>
          <a:sy n="75" d="100"/>
        </p:scale>
        <p:origin x="-492" y="210"/>
      </p:cViewPr>
      <p:guideLst>
        <p:guide orient="horz" pos="1138"/>
        <p:guide pos="458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16" y="792"/>
      </p:cViewPr>
      <p:guideLst>
        <p:guide orient="horz" pos="3108"/>
        <p:guide pos="212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4175" cy="493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74188"/>
            <a:ext cx="2924175" cy="493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4FDC1DC-129B-4332-9C1B-62B37C0FE4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3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493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9775"/>
            <a:ext cx="52324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46650" cy="44402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4175" cy="493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374188"/>
            <a:ext cx="2924175" cy="493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50200FD1-F0D8-448D-A5D6-75EB70AD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indent="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indent="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indent="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indent="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indent="1143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F4990-8E53-4D39-813B-7E18AAC9EFA0}" type="slidenum">
              <a:rPr lang="zh-TW" altLang="en-US" smtClean="0"/>
              <a:pPr/>
              <a:t>1</a:t>
            </a:fld>
            <a:endParaRPr lang="en-US" altLang="zh-TW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Eureka-server:9001 9002</a:t>
            </a:r>
          </a:p>
          <a:p>
            <a:r>
              <a:rPr lang="en-US" altLang="zh-CN" dirty="0" smtClean="0"/>
              <a:t>Service-provider:8001 8002</a:t>
            </a:r>
          </a:p>
          <a:p>
            <a:r>
              <a:rPr lang="en-US" altLang="zh-CN" dirty="0" smtClean="0"/>
              <a:t>Service-invoker: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200FD1-F0D8-448D-A5D6-75EB70ADBA3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RestTemplate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getForObject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200FD1-F0D8-448D-A5D6-75EB70ADBA3A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将集群的服务隐藏到网关后面，外部客户端无需关注集群的内部结构，只需关心网关的配置等信息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200FD1-F0D8-448D-A5D6-75EB70ADBA3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200FD1-F0D8-448D-A5D6-75EB70ADBA3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AE64A-43BD-4E3F-89A2-0F9128967941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AE64A-43BD-4E3F-89A2-0F9128967941}" type="slidenum">
              <a:rPr lang="zh-TW" altLang="en-US" smtClean="0"/>
              <a:pPr/>
              <a:t>7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AE64A-43BD-4E3F-89A2-0F9128967941}" type="slidenum">
              <a:rPr lang="zh-TW" altLang="en-US" smtClean="0"/>
              <a:pPr/>
              <a:t>8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z="1200" dirty="0" err="1" smtClean="0"/>
              <a:t>Zuul</a:t>
            </a:r>
            <a:r>
              <a:rPr lang="zh-CN" altLang="en-US" sz="1200" dirty="0" smtClean="0"/>
              <a:t>提供了一个</a:t>
            </a:r>
            <a:r>
              <a:rPr lang="en-US" altLang="zh-CN" sz="1200" dirty="0" err="1" smtClean="0"/>
              <a:t>ZuulServlet</a:t>
            </a:r>
            <a:r>
              <a:rPr lang="zh-CN" altLang="en-US" sz="1200" dirty="0" smtClean="0"/>
              <a:t>类，</a:t>
            </a:r>
            <a:r>
              <a:rPr lang="en-US" altLang="zh-CN" sz="1200" dirty="0" err="1" smtClean="0"/>
              <a:t>ZuulServlet</a:t>
            </a:r>
            <a:r>
              <a:rPr lang="zh-CN" altLang="en-US" sz="1200" dirty="0" smtClean="0"/>
              <a:t>类的</a:t>
            </a:r>
            <a:r>
              <a:rPr lang="en-US" altLang="zh-CN" sz="1200" dirty="0" smtClean="0"/>
              <a:t>service</a:t>
            </a:r>
            <a:r>
              <a:rPr lang="zh-CN" altLang="en-US" sz="1200" dirty="0" smtClean="0"/>
              <a:t>方法收到请求后，会执行</a:t>
            </a:r>
            <a:r>
              <a:rPr lang="en-US" altLang="zh-CN" sz="1200" dirty="0" smtClean="0"/>
              <a:t>pre</a:t>
            </a:r>
            <a:r>
              <a:rPr lang="zh-CN" altLang="en-US" sz="1200" dirty="0" smtClean="0"/>
              <a:t>阶段的过滤器，再执行</a:t>
            </a:r>
            <a:r>
              <a:rPr lang="en-US" altLang="zh-CN" sz="1200" dirty="0" smtClean="0"/>
              <a:t>routing</a:t>
            </a:r>
            <a:r>
              <a:rPr lang="zh-CN" altLang="en-US" sz="1200" dirty="0" smtClean="0"/>
              <a:t>阶段的过滤器，最后执行</a:t>
            </a:r>
            <a:r>
              <a:rPr lang="en-US" altLang="zh-CN" sz="1200" dirty="0" smtClean="0"/>
              <a:t>post</a:t>
            </a:r>
            <a:r>
              <a:rPr lang="zh-CN" altLang="en-US" sz="1200" dirty="0" smtClean="0"/>
              <a:t>阶段的过滤器。其中</a:t>
            </a:r>
            <a:r>
              <a:rPr lang="en-US" altLang="zh-CN" sz="1200" dirty="0" smtClean="0"/>
              <a:t>routing</a:t>
            </a:r>
            <a:r>
              <a:rPr lang="zh-CN" altLang="en-US" sz="1200" dirty="0" smtClean="0"/>
              <a:t>阶段的过滤器会将请求转发到“源服务”，源服务可以是第三方的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服务，也可以是</a:t>
            </a:r>
            <a:r>
              <a:rPr lang="en-US" altLang="zh-CN" sz="1200" dirty="0" err="1" smtClean="0"/>
              <a:t>SpringCloud</a:t>
            </a:r>
            <a:r>
              <a:rPr lang="zh-CN" altLang="en-US" sz="1200" dirty="0" smtClean="0"/>
              <a:t>的集群服务。在执行</a:t>
            </a:r>
            <a:r>
              <a:rPr lang="en-US" altLang="zh-CN" sz="1200" dirty="0" smtClean="0"/>
              <a:t>pre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routing</a:t>
            </a:r>
            <a:r>
              <a:rPr lang="zh-CN" altLang="en-US" sz="1200" dirty="0" smtClean="0"/>
              <a:t>阶段的过滤器时，如果出现异常，则会执行</a:t>
            </a:r>
            <a:r>
              <a:rPr lang="en-US" altLang="zh-CN" sz="1200" dirty="0" smtClean="0"/>
              <a:t>error</a:t>
            </a:r>
            <a:r>
              <a:rPr lang="zh-CN" altLang="en-US" sz="1200" dirty="0" smtClean="0"/>
              <a:t>过滤器。整个过程的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请求，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响应、状态等数据，都会被封装到一个</a:t>
            </a:r>
            <a:r>
              <a:rPr lang="en-US" altLang="zh-CN" sz="1200" dirty="0" err="1" smtClean="0"/>
              <a:t>RequestContext</a:t>
            </a:r>
            <a:r>
              <a:rPr lang="zh-CN" altLang="en-US" sz="1200" dirty="0" smtClean="0"/>
              <a:t>对象中。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AE64A-43BD-4E3F-89A2-0F9128967941}" type="slidenum">
              <a:rPr lang="zh-TW" altLang="en-US" smtClean="0"/>
              <a:pPr/>
              <a:t>9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741363" y="7229475"/>
            <a:ext cx="10180637" cy="365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10377" tIns="55189" rIns="110377" bIns="55189" anchor="ctr"/>
          <a:lstStyle/>
          <a:p>
            <a:pPr defTabSz="1103313">
              <a:defRPr/>
            </a:pPr>
            <a:endParaRPr kumimoji="1" lang="zh-TW" altLang="en-US" sz="2900">
              <a:latin typeface="Tahoma" pitchFamily="34" charset="0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9313" y="2486025"/>
            <a:ext cx="9617075" cy="1714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038" y="4533900"/>
            <a:ext cx="7921625" cy="204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65150" y="7286625"/>
            <a:ext cx="2641600" cy="5556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5563" y="7286625"/>
            <a:ext cx="3584575" cy="5556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8950" y="7286625"/>
            <a:ext cx="2641600" cy="5556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5A5B72-50B4-4A85-B535-C7449B604A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BF40-6B23-4AA6-B4CA-026988CF6F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5688" y="0"/>
            <a:ext cx="2640012" cy="711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4063" y="0"/>
            <a:ext cx="7769225" cy="7112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9C77C-563C-4816-9151-45B2FEAC47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AC94B-C97A-420B-8B45-9DB7E9B258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3763" y="5141913"/>
            <a:ext cx="9618662" cy="1589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3763" y="3390900"/>
            <a:ext cx="9618662" cy="1751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F633A-B3F9-4DED-8B9E-E96B2B781C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4063" y="1866900"/>
            <a:ext cx="4779962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6425" y="1866900"/>
            <a:ext cx="4779963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65452-82D7-4BDB-9A51-F8529BFA4A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320675"/>
            <a:ext cx="101854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5150" y="1790700"/>
            <a:ext cx="5000625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150" y="2536825"/>
            <a:ext cx="5000625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48338" y="1790700"/>
            <a:ext cx="5002212" cy="746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48338" y="2536825"/>
            <a:ext cx="5002212" cy="4610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D0A1-3448-49EB-9698-0EEA621BC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5C57-17C7-47CE-8A7C-D47E893DEC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1995E-C5DC-4D87-A0DC-6C9A16267E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319088"/>
            <a:ext cx="3722688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363" y="319088"/>
            <a:ext cx="6326187" cy="6827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150" y="1674813"/>
            <a:ext cx="3722688" cy="547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7F99B-FC40-46C5-AAFA-5ABAC2DDAC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7738" y="5600700"/>
            <a:ext cx="6789737" cy="661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17738" y="714375"/>
            <a:ext cx="6789737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17738" y="6262688"/>
            <a:ext cx="6789737" cy="938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30439-880C-4A75-BE94-8C6D660642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500" y="0"/>
            <a:ext cx="82042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377" tIns="55189" rIns="110377" bIns="551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66900"/>
            <a:ext cx="9712325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8913" y="7289800"/>
            <a:ext cx="23574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>
            <a:lvl1pPr algn="l">
              <a:defRPr sz="17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65563" y="7200900"/>
            <a:ext cx="35845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>
            <a:lvl1pPr>
              <a:defRPr sz="17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7200900"/>
            <a:ext cx="23574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>
            <a:lvl1pPr algn="r">
              <a:defRPr sz="1700" smtClean="0">
                <a:latin typeface="Arial" charset="0"/>
              </a:defRPr>
            </a:lvl1pPr>
          </a:lstStyle>
          <a:p>
            <a:pPr>
              <a:defRPr/>
            </a:pPr>
            <a:fld id="{86779112-F425-4995-AF19-A00AB66DF6C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gray">
          <a:xfrm>
            <a:off x="741363" y="7229475"/>
            <a:ext cx="10180637" cy="365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10377" tIns="55189" rIns="110377" bIns="55189" anchor="ctr"/>
          <a:lstStyle/>
          <a:p>
            <a:pPr defTabSz="1103313">
              <a:defRPr/>
            </a:pPr>
            <a:endParaRPr kumimoji="1" lang="zh-TW" altLang="en-US" sz="29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110331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0331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2pPr>
      <a:lvl3pPr algn="l" defTabSz="110331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3pPr>
      <a:lvl4pPr algn="l" defTabSz="110331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4pPr>
      <a:lvl5pPr algn="l" defTabSz="110331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5pPr>
      <a:lvl6pPr marL="457200" algn="l" defTabSz="1103313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6pPr>
      <a:lvl7pPr marL="914400" algn="l" defTabSz="1103313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7pPr>
      <a:lvl8pPr marL="1371600" algn="l" defTabSz="1103313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8pPr>
      <a:lvl9pPr marL="1828800" algn="l" defTabSz="1103313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Arial" charset="0"/>
        </a:defRPr>
      </a:lvl9pPr>
    </p:titleStyle>
    <p:bodyStyle>
      <a:lvl1pPr marL="414338" indent="-414338" algn="l" defTabSz="1103313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3900">
          <a:solidFill>
            <a:srgbClr val="CC0000"/>
          </a:solidFill>
          <a:latin typeface="+mn-lt"/>
          <a:ea typeface="+mn-ea"/>
          <a:cs typeface="+mn-cs"/>
        </a:defRPr>
      </a:lvl1pPr>
      <a:lvl2pPr marL="896938" indent="-344488" algn="l" defTabSz="1103313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3400">
          <a:solidFill>
            <a:schemeClr val="accent2"/>
          </a:solidFill>
          <a:latin typeface="+mn-lt"/>
        </a:defRPr>
      </a:lvl2pPr>
      <a:lvl3pPr marL="1379538" indent="-276225" algn="l" defTabSz="1103313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900">
          <a:solidFill>
            <a:schemeClr val="tx1"/>
          </a:solidFill>
          <a:latin typeface="+mn-lt"/>
        </a:defRPr>
      </a:lvl3pPr>
      <a:lvl4pPr marL="1931988" indent="-276225" algn="l" defTabSz="1103313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4pPr>
      <a:lvl5pPr marL="2482850" indent="-274638" algn="l" defTabSz="1103313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5pPr>
      <a:lvl6pPr marL="2940050" indent="-274638" algn="l" defTabSz="1103313" rtl="0" fontAlgn="base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6pPr>
      <a:lvl7pPr marL="3397250" indent="-274638" algn="l" defTabSz="1103313" rtl="0" fontAlgn="base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7pPr>
      <a:lvl8pPr marL="3854450" indent="-274638" algn="l" defTabSz="1103313" rtl="0" fontAlgn="base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8pPr>
      <a:lvl9pPr marL="4311650" indent="-274638" algn="l" defTabSz="1103313" rtl="0" fontAlgn="base">
        <a:spcBef>
          <a:spcPct val="20000"/>
        </a:spcBef>
        <a:spcAft>
          <a:spcPct val="0"/>
        </a:spcAft>
        <a:buClr>
          <a:srgbClr val="00CC66"/>
        </a:buClr>
        <a:buFont typeface="Wingdings" pitchFamily="2" charset="2"/>
        <a:buChar char="§"/>
        <a:defRPr sz="2400">
          <a:solidFill>
            <a:srgbClr val="CC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defTabSz="1103313">
              <a:defRPr/>
            </a:pPr>
            <a:fld id="{CF0A8880-184A-48B7-BD3F-96B81960F325}" type="slidenum">
              <a:rPr lang="zh-TW" altLang="en-US">
                <a:latin typeface="+mn-lt"/>
              </a:rPr>
              <a:pPr defTabSz="1103313">
                <a:defRPr/>
              </a:pPr>
              <a:t>1</a:t>
            </a:fld>
            <a:endParaRPr lang="en-US" altLang="zh-TW" dirty="0">
              <a:latin typeface="+mn-lt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22250" y="2133600"/>
            <a:ext cx="108267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372" tIns="55187" rIns="110372" bIns="55187" anchor="ctr"/>
          <a:lstStyle/>
          <a:p>
            <a:pPr defTabSz="1103313" fontAlgn="ctr"/>
            <a:r>
              <a:rPr lang="en-US" altLang="zh-CN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Bookstore </a:t>
            </a:r>
            <a:r>
              <a:rPr lang="zh-CN" altLang="en-US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微服务集群</a:t>
            </a:r>
            <a:endParaRPr lang="en-US" altLang="zh-CN" sz="4800" b="1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  <a:p>
            <a:pPr defTabSz="1103313" fontAlgn="ctr"/>
            <a:r>
              <a:rPr lang="zh-CN" altLang="en-US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基于</a:t>
            </a:r>
            <a:r>
              <a:rPr lang="en-US" altLang="zh-CN" sz="4800" b="1" dirty="0" err="1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SpringCloud</a:t>
            </a:r>
            <a:endParaRPr lang="en-US" altLang="zh-CN" sz="4800" b="1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  <a:p>
            <a:pPr defTabSz="1103313" fontAlgn="ctr"/>
            <a:r>
              <a:rPr lang="zh-CN" altLang="en-US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（</a:t>
            </a:r>
            <a:r>
              <a:rPr lang="en-US" altLang="zh-CN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2018.12</a:t>
            </a:r>
            <a:r>
              <a:rPr lang="zh-CN" altLang="en-US" sz="4800" b="1" dirty="0" smtClean="0">
                <a:solidFill>
                  <a:srgbClr val="008000"/>
                </a:solidFill>
                <a:latin typeface="Arial" charset="0"/>
                <a:ea typeface="黑体" pitchFamily="49" charset="-122"/>
              </a:rPr>
              <a:t>）</a:t>
            </a:r>
            <a:endParaRPr lang="zh-CN" altLang="en-US" sz="4800" b="1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基本关系图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25" y="1092200"/>
            <a:ext cx="71056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负载均衡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515" y="1744663"/>
            <a:ext cx="9712643" cy="5245100"/>
          </a:xfrm>
        </p:spPr>
        <p:txBody>
          <a:bodyPr lIns="110377" tIns="55189" rIns="110377" bIns="55189"/>
          <a:lstStyle/>
          <a:p>
            <a:pPr marL="413915" indent="-413915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600" kern="0" dirty="0" smtClean="0">
                <a:latin typeface="楷体" charset="0"/>
                <a:ea typeface="楷体" charset="0"/>
              </a:rPr>
              <a:t>Ribbon</a:t>
            </a:r>
            <a:endParaRPr lang="zh-CN" altLang="en-US" sz="34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sz="3100" kern="0" dirty="0" smtClean="0">
                <a:latin typeface="楷体" charset="0"/>
                <a:ea typeface="楷体" charset="0"/>
              </a:rPr>
              <a:t>轮询服务列表</a:t>
            </a:r>
            <a:endParaRPr lang="en-US" altLang="zh-CN" sz="34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413915" lvl="1" indent="-413915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600" kern="0" dirty="0" err="1" smtClean="0">
                <a:latin typeface="楷体" charset="0"/>
                <a:ea typeface="楷体" charset="0"/>
                <a:sym typeface="Wingdings" pitchFamily="2" charset="2"/>
              </a:rPr>
              <a:t>RestTemplate</a:t>
            </a:r>
            <a:r>
              <a:rPr lang="zh-CN" altLang="en-US" sz="3600" kern="0" dirty="0" smtClean="0">
                <a:latin typeface="楷体" charset="0"/>
                <a:ea typeface="楷体" charset="0"/>
                <a:sym typeface="Wingdings" pitchFamily="2" charset="2"/>
              </a:rPr>
              <a:t>（</a:t>
            </a:r>
            <a:r>
              <a:rPr lang="en-US" altLang="zh-CN" sz="3600" kern="0" dirty="0" smtClean="0">
                <a:latin typeface="楷体" charset="0"/>
                <a:ea typeface="楷体" charset="0"/>
                <a:sym typeface="Wingdings" pitchFamily="2" charset="2"/>
              </a:rPr>
              <a:t>@</a:t>
            </a:r>
            <a:r>
              <a:rPr lang="en-US" altLang="zh-CN" sz="3600" kern="0" dirty="0" err="1" smtClean="0">
                <a:latin typeface="楷体" charset="0"/>
                <a:ea typeface="楷体" charset="0"/>
                <a:sym typeface="Wingdings" pitchFamily="2" charset="2"/>
              </a:rPr>
              <a:t>LoanBalance</a:t>
            </a:r>
            <a:r>
              <a:rPr lang="zh-CN" altLang="en-US" sz="3600" kern="0" dirty="0" smtClean="0">
                <a:latin typeface="楷体" charset="0"/>
                <a:ea typeface="楷体" charset="0"/>
                <a:sym typeface="Wingdings" pitchFamily="2" charset="2"/>
              </a:rPr>
              <a:t>）</a:t>
            </a:r>
            <a:endParaRPr lang="en-US" altLang="zh-CN" sz="36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REST</a:t>
            </a:r>
            <a:r>
              <a:rPr lang="zh-CN" altLang="en-US" sz="3100" kern="0" dirty="0" smtClean="0">
                <a:latin typeface="楷体" charset="0"/>
                <a:ea typeface="楷体" charset="0"/>
                <a:sym typeface="Wingdings" pitchFamily="2" charset="2"/>
              </a:rPr>
              <a:t>客户端</a:t>
            </a:r>
            <a:endParaRPr lang="en-US" altLang="zh-CN" sz="31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sz="3100" kern="0" dirty="0" smtClean="0">
                <a:latin typeface="楷体" charset="0"/>
                <a:ea typeface="楷体" charset="0"/>
                <a:sym typeface="Wingdings" pitchFamily="2" charset="2"/>
              </a:rPr>
              <a:t>拦截器功能</a:t>
            </a:r>
            <a:endParaRPr lang="en-US" altLang="zh-CN" sz="31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413915" lvl="1" indent="-413915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600" kern="0" dirty="0" err="1" smtClean="0">
                <a:latin typeface="楷体" charset="0"/>
                <a:ea typeface="楷体" charset="0"/>
                <a:sym typeface="Wingdings" pitchFamily="2" charset="2"/>
              </a:rPr>
              <a:t>FeignClient</a:t>
            </a: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REST</a:t>
            </a:r>
            <a:r>
              <a:rPr lang="zh-CN" altLang="en-US" sz="3100" kern="0" dirty="0" smtClean="0">
                <a:latin typeface="楷体" charset="0"/>
                <a:ea typeface="楷体" charset="0"/>
                <a:sym typeface="Wingdings" pitchFamily="2" charset="2"/>
              </a:rPr>
              <a:t>客户端</a:t>
            </a:r>
            <a:endParaRPr lang="en-US" altLang="zh-CN" sz="31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@</a:t>
            </a:r>
            <a:r>
              <a:rPr lang="en-US" altLang="zh-CN" sz="3100" kern="0" dirty="0" err="1" smtClean="0">
                <a:latin typeface="楷体" charset="0"/>
                <a:ea typeface="楷体" charset="0"/>
                <a:sym typeface="Wingdings" pitchFamily="2" charset="2"/>
              </a:rPr>
              <a:t>EnableFeignClients</a:t>
            </a:r>
            <a:endParaRPr lang="en-US" altLang="zh-CN" sz="31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@</a:t>
            </a:r>
            <a:r>
              <a:rPr lang="en-US" altLang="zh-CN" sz="3100" kern="0" dirty="0" err="1" smtClean="0">
                <a:latin typeface="楷体" charset="0"/>
                <a:ea typeface="楷体" charset="0"/>
                <a:sym typeface="Wingdings" pitchFamily="2" charset="2"/>
              </a:rPr>
              <a:t>FeignClient</a:t>
            </a: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("</a:t>
            </a:r>
            <a:r>
              <a:rPr lang="en-US" altLang="zh-CN" sz="3100" kern="0" dirty="0" err="1" smtClean="0">
                <a:latin typeface="楷体" charset="0"/>
                <a:ea typeface="楷体" charset="0"/>
                <a:sym typeface="Wingdings" pitchFamily="2" charset="2"/>
              </a:rPr>
              <a:t>serviceId</a:t>
            </a:r>
            <a:r>
              <a:rPr lang="en-US" altLang="zh-CN" sz="3100" kern="0" dirty="0" smtClean="0">
                <a:latin typeface="楷体" charset="0"/>
                <a:ea typeface="楷体" charset="0"/>
                <a:sym typeface="Wingdings" pitchFamily="2" charset="2"/>
              </a:rPr>
              <a:t>")</a:t>
            </a: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endParaRPr lang="en-US" altLang="zh-CN" sz="31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defRPr/>
            </a:pPr>
            <a:endParaRPr lang="en-US" altLang="zh-CN" sz="34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>
              <a:spcBef>
                <a:spcPct val="20000"/>
              </a:spcBef>
              <a:buClr>
                <a:srgbClr val="00CC00"/>
              </a:buClr>
              <a:buSzPct val="70000"/>
              <a:defRPr/>
            </a:pPr>
            <a:endParaRPr lang="zh-CN" altLang="en-US" sz="3400" kern="0" dirty="0" smtClean="0">
              <a:latin typeface="楷体" charset="0"/>
              <a:ea typeface="楷体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微服务集群网关</a:t>
            </a:r>
            <a:endParaRPr lang="zh-CN" altLang="en-US" sz="3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050" y="1181100"/>
            <a:ext cx="71056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err="1" smtClean="0">
                <a:latin typeface="楷体" pitchFamily="49" charset="-122"/>
                <a:ea typeface="楷体" pitchFamily="49" charset="-122"/>
              </a:rPr>
              <a:t>Zuul</a:t>
            </a:r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基本介绍</a:t>
            </a:r>
            <a:endParaRPr lang="zh-CN" altLang="en-US" sz="3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66115" y="1465263"/>
            <a:ext cx="9712643" cy="5245100"/>
          </a:xfrm>
        </p:spPr>
        <p:txBody>
          <a:bodyPr lIns="110377" tIns="55189" rIns="110377" bIns="55189"/>
          <a:lstStyle/>
          <a:p>
            <a:pPr marL="413915" indent="-413915" algn="l" defTabSz="1103772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600" kern="0" dirty="0" err="1" smtClean="0">
                <a:latin typeface="楷体" pitchFamily="49" charset="-122"/>
                <a:ea typeface="楷体" pitchFamily="49" charset="-122"/>
              </a:rPr>
              <a:t>NetFlix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的一个子项目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413915" lvl="1" indent="-413915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是提供动态路由，监控，弹性，安全等服务的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框架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413915" lvl="1" indent="-413915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系列过滤器实现以下功能</a:t>
            </a:r>
            <a:endParaRPr lang="en-US" altLang="zh-CN" sz="3600" kern="0" dirty="0" err="1" smtClean="0">
              <a:latin typeface="楷体" pitchFamily="49" charset="-122"/>
              <a:ea typeface="楷体" pitchFamily="49" charset="-122"/>
            </a:endParaRPr>
          </a:p>
          <a:p>
            <a:pPr marL="896815" lvl="1" indent="-344929" algn="l" defTabSz="1103772" eaLnBrk="0" hangingPunct="0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kern="0" dirty="0" smtClean="0">
                <a:latin typeface="楷体" charset="0"/>
                <a:ea typeface="楷体" charset="0"/>
              </a:rPr>
              <a:t>身份验证和安全性</a:t>
            </a:r>
            <a:endParaRPr lang="en-US" altLang="zh-CN" kern="0" dirty="0" smtClean="0">
              <a:latin typeface="楷体" charset="0"/>
              <a:ea typeface="楷体" charset="0"/>
            </a:endParaRPr>
          </a:p>
          <a:p>
            <a:pPr marL="896815" lvl="1" indent="-344929" algn="l" defTabSz="1103772" eaLnBrk="0" hangingPunct="0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kern="0" dirty="0" smtClean="0">
                <a:latin typeface="楷体" charset="0"/>
                <a:ea typeface="楷体" charset="0"/>
              </a:rPr>
              <a:t>观察和监控</a:t>
            </a:r>
            <a:r>
              <a:rPr lang="en-US" altLang="zh-CN" kern="0" dirty="0" smtClean="0">
                <a:latin typeface="楷体" charset="0"/>
                <a:ea typeface="楷体" charset="0"/>
              </a:rPr>
              <a:t> </a:t>
            </a:r>
            <a:endParaRPr lang="en-US" altLang="zh-CN" kern="0" dirty="0" smtClean="0">
              <a:latin typeface="楷体" charset="0"/>
              <a:ea typeface="楷体" charset="0"/>
            </a:endParaRPr>
          </a:p>
          <a:p>
            <a:pPr marL="896815" lvl="1" indent="-344929" algn="l" defTabSz="1103772" eaLnBrk="0" hangingPunct="0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kern="0" dirty="0" smtClean="0">
                <a:latin typeface="楷体" charset="0"/>
                <a:ea typeface="楷体" charset="0"/>
                <a:sym typeface="Wingdings" pitchFamily="2" charset="2"/>
              </a:rPr>
              <a:t>动态</a:t>
            </a:r>
            <a:r>
              <a:rPr lang="zh-CN" altLang="en-US" kern="0" dirty="0" smtClean="0">
                <a:latin typeface="楷体" charset="0"/>
                <a:ea typeface="楷体" charset="0"/>
                <a:sym typeface="Wingdings" pitchFamily="2" charset="2"/>
              </a:rPr>
              <a:t>路由</a:t>
            </a:r>
            <a:endParaRPr lang="en-US" altLang="zh-CN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896815" lvl="1" indent="-344929" algn="l" defTabSz="1103772" eaLnBrk="0" hangingPunct="0"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zh-CN" altLang="en-US" kern="0" dirty="0" smtClean="0">
                <a:latin typeface="楷体" charset="0"/>
                <a:ea typeface="楷体" charset="0"/>
                <a:sym typeface="Wingdings" pitchFamily="2" charset="2"/>
              </a:rPr>
              <a:t>负载分配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3313">
              <a:defRPr/>
            </a:pPr>
            <a:fld id="{0276245A-D3E7-4306-AB72-BEDBAEE28314}" type="slidenum">
              <a:rPr lang="zh-TW" altLang="en-US">
                <a:latin typeface="+mn-lt"/>
              </a:rPr>
              <a:pPr defTabSz="1103313">
                <a:defRPr/>
              </a:pPr>
              <a:t>6</a:t>
            </a:fld>
            <a:endParaRPr lang="en-US" altLang="zh-TW" dirty="0">
              <a:latin typeface="+mn-lt"/>
            </a:endParaRPr>
          </a:p>
        </p:txBody>
      </p:sp>
      <p:sp>
        <p:nvSpPr>
          <p:cNvPr id="4099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zh-CN" altLang="en-US" sz="3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en-US" altLang="zh-CN" sz="4000" dirty="0" smtClean="0">
              <a:solidFill>
                <a:srgbClr val="0099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3111500" y="0"/>
            <a:ext cx="8204200" cy="1155700"/>
          </a:xfrm>
        </p:spPr>
        <p:txBody>
          <a:bodyPr/>
          <a:lstStyle/>
          <a:p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微服务集群引入</a:t>
            </a:r>
            <a:r>
              <a:rPr lang="en-US" altLang="zh-CN" sz="3800" dirty="0" err="1" smtClean="0">
                <a:latin typeface="楷体" pitchFamily="49" charset="-122"/>
                <a:ea typeface="楷体" pitchFamily="49" charset="-122"/>
              </a:rPr>
              <a:t>Zuul</a:t>
            </a:r>
            <a:endParaRPr lang="zh-CN" altLang="en-US" sz="3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609600" y="1562100"/>
            <a:ext cx="10058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/>
          <a:p>
            <a:pPr marL="914400" lvl="0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buFont typeface="Wingdings" pitchFamily="2" charset="2"/>
              <a:buChar char="n"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加入组件依赖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896815" lvl="1" indent="-344929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kern="0" dirty="0" smtClean="0">
                <a:latin typeface="楷体" charset="0"/>
                <a:ea typeface="楷体" charset="0"/>
              </a:rPr>
              <a:t>implementation('</a:t>
            </a:r>
            <a:r>
              <a:rPr lang="en-US" altLang="zh-CN" kern="0" dirty="0" err="1" smtClean="0">
                <a:latin typeface="楷体" charset="0"/>
                <a:ea typeface="楷体" charset="0"/>
              </a:rPr>
              <a:t>org.springframework.cloud:spring</a:t>
            </a:r>
            <a:r>
              <a:rPr lang="en-US" altLang="zh-CN" kern="0" dirty="0" smtClean="0">
                <a:latin typeface="楷体" charset="0"/>
                <a:ea typeface="楷体" charset="0"/>
              </a:rPr>
              <a:t>-cloud-starter-</a:t>
            </a:r>
            <a:r>
              <a:rPr lang="en-US" altLang="zh-CN" kern="0" dirty="0" err="1" smtClean="0">
                <a:latin typeface="楷体" charset="0"/>
                <a:ea typeface="楷体" charset="0"/>
              </a:rPr>
              <a:t>netflix</a:t>
            </a:r>
            <a:r>
              <a:rPr lang="en-US" altLang="zh-CN" kern="0" dirty="0" smtClean="0">
                <a:latin typeface="楷体" charset="0"/>
                <a:ea typeface="楷体" charset="0"/>
              </a:rPr>
              <a:t>-</a:t>
            </a:r>
            <a:r>
              <a:rPr lang="en-US" altLang="zh-CN" kern="0" dirty="0" err="1" smtClean="0">
                <a:latin typeface="楷体" charset="0"/>
                <a:ea typeface="楷体" charset="0"/>
              </a:rPr>
              <a:t>zuul</a:t>
            </a:r>
            <a:r>
              <a:rPr lang="en-US" altLang="zh-CN" kern="0" dirty="0" smtClean="0">
                <a:latin typeface="楷体" charset="0"/>
                <a:ea typeface="楷体" charset="0"/>
              </a:rPr>
              <a:t>')</a:t>
            </a:r>
          </a:p>
          <a:p>
            <a:pPr marL="914400" lvl="0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buFont typeface="Wingdings" pitchFamily="2" charset="2"/>
              <a:buChar char="n"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启用</a:t>
            </a:r>
            <a:r>
              <a:rPr lang="en-US" altLang="zh-CN" sz="3600" kern="0" dirty="0" err="1" smtClean="0">
                <a:latin typeface="楷体" pitchFamily="49" charset="-122"/>
                <a:ea typeface="楷体" pitchFamily="49" charset="-122"/>
              </a:rPr>
              <a:t>Zuul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896815" lvl="1" indent="-344929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r>
              <a:rPr lang="en-US" altLang="zh-CN" kern="0" dirty="0" smtClean="0">
                <a:latin typeface="楷体" charset="0"/>
                <a:ea typeface="楷体" charset="0"/>
              </a:rPr>
              <a:t>@</a:t>
            </a:r>
            <a:r>
              <a:rPr lang="en-US" altLang="zh-CN" kern="0" dirty="0" err="1" smtClean="0">
                <a:latin typeface="楷体" charset="0"/>
                <a:ea typeface="楷体" charset="0"/>
              </a:rPr>
              <a:t>EnableZuulProxy</a:t>
            </a:r>
            <a:endParaRPr lang="en-US" altLang="zh-CN" kern="0" dirty="0" smtClean="0">
              <a:latin typeface="楷体" charset="0"/>
              <a:ea typeface="楷体" charset="0"/>
            </a:endParaRPr>
          </a:p>
          <a:p>
            <a:pPr marL="914400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896815" lvl="1" indent="-344929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q"/>
              <a:defRPr/>
            </a:pPr>
            <a:endParaRPr lang="en-US" altLang="zh-CN" kern="0" dirty="0" smtClean="0">
              <a:latin typeface="楷体" charset="0"/>
              <a:ea typeface="楷体" charset="0"/>
            </a:endParaRPr>
          </a:p>
          <a:p>
            <a:pPr marL="914400" lvl="0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371600" lvl="1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buFont typeface="Wingdings" pitchFamily="2" charset="2"/>
              <a:buChar char="Ø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7200" marR="0" lvl="0" indent="0" algn="l" defTabSz="110331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tabLst/>
              <a:defRPr/>
            </a:pP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7200" marR="0" lvl="0" indent="0" algn="l" defTabSz="110331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330950"/>
            <a:ext cx="3086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3313">
              <a:defRPr/>
            </a:pPr>
            <a:fld id="{0276245A-D3E7-4306-AB72-BEDBAEE28314}" type="slidenum">
              <a:rPr lang="zh-TW" altLang="en-US">
                <a:latin typeface="+mn-lt"/>
              </a:rPr>
              <a:pPr defTabSz="1103313">
                <a:defRPr/>
              </a:pPr>
              <a:t>7</a:t>
            </a:fld>
            <a:endParaRPr lang="en-US" altLang="zh-TW" dirty="0">
              <a:latin typeface="+mn-lt"/>
            </a:endParaRPr>
          </a:p>
        </p:txBody>
      </p:sp>
      <p:sp>
        <p:nvSpPr>
          <p:cNvPr id="4099" name="内容占位符 6"/>
          <p:cNvSpPr>
            <a:spLocks noGrp="1"/>
          </p:cNvSpPr>
          <p:nvPr>
            <p:ph idx="1"/>
          </p:nvPr>
        </p:nvSpPr>
        <p:spPr>
          <a:xfrm>
            <a:off x="779463" y="1727200"/>
            <a:ext cx="9712325" cy="52451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zh-CN" sz="3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3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en-US" altLang="zh-CN" sz="4000" dirty="0" smtClean="0">
              <a:solidFill>
                <a:srgbClr val="0099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3111500" y="0"/>
            <a:ext cx="8204200" cy="1155700"/>
          </a:xfrm>
        </p:spPr>
        <p:txBody>
          <a:bodyPr/>
          <a:lstStyle/>
          <a:p>
            <a:r>
              <a:rPr lang="en-US" altLang="zh-CN" sz="3800" dirty="0" err="1" smtClean="0">
                <a:latin typeface="楷体" pitchFamily="49" charset="-122"/>
                <a:ea typeface="楷体" pitchFamily="49" charset="-122"/>
              </a:rPr>
              <a:t>Zuul</a:t>
            </a:r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工作原理</a:t>
            </a:r>
            <a:r>
              <a:rPr lang="en-US" altLang="zh-CN" sz="38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dirty="0" smtClean="0"/>
              <a:t>过滤器机制</a:t>
            </a:r>
            <a:endParaRPr lang="zh-CN" altLang="en-US" sz="3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609600" y="1562100"/>
            <a:ext cx="10058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/>
          <a:p>
            <a:pPr marL="457200" marR="0" lvl="0" indent="0" algn="l" defTabSz="110331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8" name="图片 7" descr="486074-20170220185335288-1703224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9850" y="1624012"/>
            <a:ext cx="609600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3313">
              <a:defRPr/>
            </a:pPr>
            <a:fld id="{0276245A-D3E7-4306-AB72-BEDBAEE28314}" type="slidenum">
              <a:rPr lang="zh-TW" altLang="en-US">
                <a:latin typeface="+mn-lt"/>
              </a:rPr>
              <a:pPr defTabSz="1103313">
                <a:defRPr/>
              </a:pPr>
              <a:t>8</a:t>
            </a:fld>
            <a:endParaRPr lang="en-US" altLang="zh-TW" dirty="0">
              <a:latin typeface="+mn-lt"/>
            </a:endParaRPr>
          </a:p>
        </p:txBody>
      </p:sp>
      <p:sp>
        <p:nvSpPr>
          <p:cNvPr id="4099" name="内容占位符 6"/>
          <p:cNvSpPr>
            <a:spLocks noGrp="1"/>
          </p:cNvSpPr>
          <p:nvPr>
            <p:ph idx="1"/>
          </p:nvPr>
        </p:nvSpPr>
        <p:spPr>
          <a:xfrm>
            <a:off x="779463" y="1727200"/>
            <a:ext cx="9712325" cy="52451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zh-CN" altLang="en-US" sz="3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en-US" altLang="zh-CN" sz="4000" dirty="0" smtClean="0">
              <a:solidFill>
                <a:srgbClr val="0099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AutoNum type="arabicPeriod"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3111500" y="0"/>
            <a:ext cx="8204200" cy="1155700"/>
          </a:xfrm>
        </p:spPr>
        <p:txBody>
          <a:bodyPr/>
          <a:lstStyle/>
          <a:p>
            <a:r>
              <a:rPr lang="en-US" altLang="zh-CN" sz="3800" dirty="0" err="1" smtClean="0">
                <a:latin typeface="楷体" pitchFamily="49" charset="-122"/>
                <a:ea typeface="楷体" pitchFamily="49" charset="-122"/>
              </a:rPr>
              <a:t>Zuul</a:t>
            </a:r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工作原理</a:t>
            </a:r>
            <a:r>
              <a:rPr lang="en-US" altLang="zh-CN" sz="3800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dirty="0" smtClean="0"/>
              <a:t>过滤器的生命周期</a:t>
            </a:r>
            <a:endParaRPr lang="zh-CN" altLang="en-US" sz="3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609600" y="1562100"/>
            <a:ext cx="10058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0377" tIns="55189" rIns="110377" bIns="55189" numCol="1" anchor="t" anchorCtr="0" compatLnSpc="1">
            <a:prstTxWarp prst="textNoShape">
              <a:avLst/>
            </a:prstTxWarp>
          </a:bodyPr>
          <a:lstStyle/>
          <a:p>
            <a:pPr marL="413915" indent="-413915" algn="l" defTabSz="1103772" eaLnBrk="0" hangingPunct="0">
              <a:lnSpc>
                <a:spcPct val="150000"/>
              </a:lnSpc>
              <a:spcBef>
                <a:spcPct val="20000"/>
              </a:spcBef>
              <a:buClr>
                <a:srgbClr val="00CC00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400" kern="0" dirty="0" smtClean="0">
              <a:latin typeface="楷体" charset="0"/>
              <a:ea typeface="楷体" charset="0"/>
              <a:sym typeface="Wingdings" pitchFamily="2" charset="2"/>
            </a:endParaRPr>
          </a:p>
          <a:p>
            <a:pPr marL="914400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buFont typeface="+mj-lt"/>
              <a:buAutoNum type="arabicPeriod"/>
              <a:defRPr/>
            </a:pPr>
            <a:endParaRPr lang="zh-CN" altLang="en-US" sz="2400" kern="0" dirty="0" smtClean="0">
              <a:latin typeface="宋体" pitchFamily="2" charset="-122"/>
              <a:ea typeface="宋体" pitchFamily="2" charset="-122"/>
            </a:endParaRPr>
          </a:p>
          <a:p>
            <a:pPr marL="1371600" lvl="1" indent="-457200" algn="l" defTabSz="1103313" eaLnBrk="0" hangingPunct="0">
              <a:lnSpc>
                <a:spcPct val="150000"/>
              </a:lnSpc>
              <a:spcBef>
                <a:spcPct val="20000"/>
              </a:spcBef>
              <a:buClr>
                <a:srgbClr val="00CC66"/>
              </a:buClr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7200" marR="0" lvl="0" indent="0" algn="l" defTabSz="110331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tabLst/>
              <a:defRPr/>
            </a:pP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457200" marR="0" lvl="0" indent="0" algn="l" defTabSz="110331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7" name="图片 6" descr="1099841-20170630111344414-1260445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2712" y="1257301"/>
            <a:ext cx="7596540" cy="4538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03313">
              <a:defRPr/>
            </a:pPr>
            <a:fld id="{0276245A-D3E7-4306-AB72-BEDBAEE28314}" type="slidenum">
              <a:rPr lang="zh-TW" altLang="en-US">
                <a:latin typeface="+mn-lt"/>
              </a:rPr>
              <a:pPr defTabSz="1103313">
                <a:defRPr/>
              </a:pPr>
              <a:t>9</a:t>
            </a:fld>
            <a:endParaRPr lang="en-US" altLang="zh-TW" dirty="0">
              <a:latin typeface="+mn-lt"/>
            </a:endParaRP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3111500" y="0"/>
            <a:ext cx="8204200" cy="1155700"/>
          </a:xfrm>
        </p:spPr>
        <p:txBody>
          <a:bodyPr/>
          <a:lstStyle/>
          <a:p>
            <a:r>
              <a:rPr lang="zh-CN" altLang="en-US" sz="3800" dirty="0" smtClean="0">
                <a:latin typeface="楷体" pitchFamily="49" charset="-122"/>
                <a:ea typeface="楷体" pitchFamily="49" charset="-122"/>
              </a:rPr>
              <a:t>致谢</a:t>
            </a:r>
            <a:endParaRPr lang="zh-CN" altLang="en-US" sz="3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8000" y="2628900"/>
            <a:ext cx="796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C00000"/>
                </a:solidFill>
                <a:latin typeface="华文彩云" pitchFamily="2" charset="-122"/>
                <a:ea typeface="华文彩云" pitchFamily="2" charset="-122"/>
              </a:rPr>
              <a:t>Thank  you</a:t>
            </a:r>
            <a:r>
              <a:rPr lang="zh-CN" altLang="en-US" sz="6000" dirty="0" smtClean="0">
                <a:solidFill>
                  <a:srgbClr val="C00000"/>
                </a:solidFill>
                <a:latin typeface="华文彩云" pitchFamily="2" charset="-122"/>
                <a:ea typeface="华文彩云" pitchFamily="2" charset="-122"/>
              </a:rPr>
              <a:t>！</a:t>
            </a:r>
            <a:endParaRPr lang="zh-CN" altLang="en-US" sz="6000" dirty="0">
              <a:solidFill>
                <a:srgbClr val="C00000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BGNew">
  <a:themeElements>
    <a:clrScheme name="ExcelBG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xcelBG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10377" tIns="55189" rIns="110377" bIns="55189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10377" tIns="55189" rIns="110377" bIns="55189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ExcelBG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celBG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celBG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celBG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celBG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celBG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celBG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43405</TotalTime>
  <Words>275</Words>
  <Application>Microsoft Office PowerPoint</Application>
  <PresentationFormat>自定义</PresentationFormat>
  <Paragraphs>64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ExcelBGNew</vt:lpstr>
      <vt:lpstr>幻灯片 1</vt:lpstr>
      <vt:lpstr>基本关系图</vt:lpstr>
      <vt:lpstr>负载均衡</vt:lpstr>
      <vt:lpstr>微服务集群网关</vt:lpstr>
      <vt:lpstr>Zuul基本介绍</vt:lpstr>
      <vt:lpstr>微服务集群引入Zuul</vt:lpstr>
      <vt:lpstr>Zuul工作原理-过滤器机制</vt:lpstr>
      <vt:lpstr>Zuul工作原理-过滤器的生命周期</vt:lpstr>
      <vt:lpstr>致谢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Application</dc:title>
  <dc:creator>Excel</dc:creator>
  <cp:lastModifiedBy>Lotuson</cp:lastModifiedBy>
  <cp:revision>3444</cp:revision>
  <cp:lastPrinted>2000-11-17T11:11:09Z</cp:lastPrinted>
  <dcterms:created xsi:type="dcterms:W3CDTF">1998-09-21T11:21:02Z</dcterms:created>
  <dcterms:modified xsi:type="dcterms:W3CDTF">2018-12-27T09:28:42Z</dcterms:modified>
</cp:coreProperties>
</file>