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Korte introductie over development workshop.</a:t>
            </a:r>
            <a:endParaRPr/>
          </a:p>
          <a:p>
            <a:pPr marL="457200" lvl="0" indent="-298450" algn="l" rtl="0">
              <a:spcBef>
                <a:spcPts val="0"/>
              </a:spcBef>
              <a:spcAft>
                <a:spcPts val="0"/>
              </a:spcAft>
              <a:buSzPts val="1100"/>
              <a:buChar char="-"/>
            </a:pPr>
            <a:r>
              <a:rPr lang="en"/>
              <a:t>Eerst merendeels theorie (af en toe vragen erdoorheen of voorbeelden in Python)</a:t>
            </a:r>
            <a:endParaRPr/>
          </a:p>
          <a:p>
            <a:pPr marL="457200" lvl="0" indent="-298450" algn="l" rtl="0">
              <a:spcBef>
                <a:spcPts val="0"/>
              </a:spcBef>
              <a:spcAft>
                <a:spcPts val="0"/>
              </a:spcAft>
              <a:buSzPts val="1100"/>
              <a:buChar char="-"/>
            </a:pPr>
            <a:r>
              <a:rPr lang="en"/>
              <a:t>Vervolgens Live Practice (pakken 3 a 4 vragen van GO, laten ze eerst 10-15 minuten klooien, lopen langs om te helpen)</a:t>
            </a:r>
            <a:endParaRPr/>
          </a:p>
          <a:p>
            <a:pPr marL="457200" lvl="0" indent="-298450" algn="l" rtl="0">
              <a:spcBef>
                <a:spcPts val="0"/>
              </a:spcBef>
              <a:spcAft>
                <a:spcPts val="0"/>
              </a:spcAft>
              <a:buSzPts val="1100"/>
              <a:buChar char="-"/>
            </a:pPr>
            <a:r>
              <a:rPr lang="en"/>
              <a:t>Erna vragen beantwoorden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c332c6e7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c332c6e7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dc3189fe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dc3189fe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c3189fe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c3189fe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dc3189fe9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dc3189f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c3189fe9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dc3189fe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b0f97f22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b0f97f2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ba985214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ba985214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dc3189fe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dc3189fe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dc3189fe9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dc3189fe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dc3189fe9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dc3189fe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40f2dc8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40f2dc8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beginnen hier met een korte herhaling van development 1: wat zijn functies e.d.,</a:t>
            </a:r>
            <a:endParaRPr/>
          </a:p>
          <a:p>
            <a:pPr marL="0" lvl="0" indent="0" algn="l" rtl="0">
              <a:spcBef>
                <a:spcPts val="0"/>
              </a:spcBef>
              <a:spcAft>
                <a:spcPts val="0"/>
              </a:spcAft>
              <a:buNone/>
            </a:pPr>
            <a:endParaRPr/>
          </a:p>
          <a:p>
            <a:pPr marL="0" lvl="0" indent="0" algn="l" rtl="0">
              <a:spcBef>
                <a:spcPts val="0"/>
              </a:spcBef>
              <a:spcAft>
                <a:spcPts val="0"/>
              </a:spcAft>
              <a:buNone/>
            </a:pPr>
            <a:r>
              <a:rPr lang="en"/>
              <a:t>Hierin zullen we ook even kort het verschil tussen lambda en functie uitleggen.</a:t>
            </a:r>
            <a:endParaRPr/>
          </a:p>
          <a:p>
            <a:pPr marL="0" lvl="0" indent="0" algn="l" rtl="0">
              <a:spcBef>
                <a:spcPts val="0"/>
              </a:spcBef>
              <a:spcAft>
                <a:spcPts val="0"/>
              </a:spcAft>
              <a:buNone/>
            </a:pPr>
            <a:endParaRPr/>
          </a:p>
          <a:p>
            <a:pPr marL="0" lvl="0" indent="0" algn="l" rtl="0">
              <a:spcBef>
                <a:spcPts val="0"/>
              </a:spcBef>
              <a:spcAft>
                <a:spcPts val="0"/>
              </a:spcAft>
              <a:buNone/>
            </a:pPr>
            <a:r>
              <a:rPr lang="en"/>
              <a:t>De stack zal erna worden toegelicht.</a:t>
            </a:r>
            <a:endParaRPr/>
          </a:p>
          <a:p>
            <a:pPr marL="0" lvl="0" indent="0" algn="l" rtl="0">
              <a:spcBef>
                <a:spcPts val="0"/>
              </a:spcBef>
              <a:spcAft>
                <a:spcPts val="0"/>
              </a:spcAft>
              <a:buNone/>
            </a:pPr>
            <a:endParaRPr/>
          </a:p>
          <a:p>
            <a:pPr marL="0" lvl="0" indent="0" algn="l" rtl="0">
              <a:spcBef>
                <a:spcPts val="0"/>
              </a:spcBef>
              <a:spcAft>
                <a:spcPts val="0"/>
              </a:spcAft>
              <a:buNone/>
            </a:pPr>
            <a:r>
              <a:rPr lang="en"/>
              <a:t>Vervolgens ga ik/ gaat Lou-Anne verder over op scoping.</a:t>
            </a:r>
            <a:endParaRPr/>
          </a:p>
          <a:p>
            <a:pPr marL="0" lvl="0" indent="0" algn="l" rtl="0">
              <a:spcBef>
                <a:spcPts val="0"/>
              </a:spcBef>
              <a:spcAft>
                <a:spcPts val="0"/>
              </a:spcAft>
              <a:buNone/>
            </a:pPr>
            <a:endParaRPr/>
          </a:p>
          <a:p>
            <a:pPr marL="0" lvl="0" indent="0" algn="l" rtl="0">
              <a:spcBef>
                <a:spcPts val="0"/>
              </a:spcBef>
              <a:spcAft>
                <a:spcPts val="0"/>
              </a:spcAft>
              <a:buNone/>
            </a:pPr>
            <a:r>
              <a:rPr lang="en"/>
              <a:t>Persoon x gaat hierna returning values uitleggen, waarna L-A recursie laat zien en door de code gaat lopen om het uit te leggen.</a:t>
            </a:r>
            <a:endParaRPr/>
          </a:p>
          <a:p>
            <a:pPr marL="0" lvl="0" indent="0" algn="l" rtl="0">
              <a:spcBef>
                <a:spcPts val="0"/>
              </a:spcBef>
              <a:spcAft>
                <a:spcPts val="0"/>
              </a:spcAft>
              <a:buNone/>
            </a:pPr>
            <a:endParaRPr/>
          </a:p>
          <a:p>
            <a:pPr marL="0" lvl="0" indent="0" algn="l" rtl="0">
              <a:spcBef>
                <a:spcPts val="0"/>
              </a:spcBef>
              <a:spcAft>
                <a:spcPts val="0"/>
              </a:spcAft>
              <a:buNone/>
            </a:pPr>
            <a:r>
              <a:rPr lang="en"/>
              <a:t>Daarna komt er kort een uitleg over Higer Oder Functions, waarna de live practice volgt.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dc3189fe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dc3189fe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dc3189fe9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dc3189fe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dc3189fe9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dc3189fe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Dit is de plek waar de value ingevoerd moet worden. Hetgeen wat hier ingevuld wordt/is, wordt meegenomen de functie in.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dc3189fe9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dc3189fe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dc3189fe9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dc3189fe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dc3189fe9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dc3189fe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c3189fe9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c3189fe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678ee180f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678ee180f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Wat is scoping nu eigenlijk? </a:t>
            </a:r>
            <a:endParaRPr/>
          </a:p>
          <a:p>
            <a:pPr marL="0" lvl="0" indent="0" algn="l" rtl="0">
              <a:spcBef>
                <a:spcPts val="0"/>
              </a:spcBef>
              <a:spcAft>
                <a:spcPts val="0"/>
              </a:spcAft>
              <a:buNone/>
            </a:pPr>
            <a:endParaRPr/>
          </a:p>
          <a:p>
            <a:pPr marL="0" lvl="0" indent="0" algn="l" rtl="0">
              <a:spcBef>
                <a:spcPts val="0"/>
              </a:spcBef>
              <a:spcAft>
                <a:spcPts val="0"/>
              </a:spcAft>
              <a:buNone/>
            </a:pPr>
            <a:r>
              <a:rPr lang="en"/>
              <a:t>Scoping is de plek waar een variabele staat in de code. Dit is goed uit te leggen aan de hand van deze code:</a:t>
            </a:r>
            <a:endParaRPr/>
          </a:p>
          <a:p>
            <a:pPr marL="0" lvl="0" indent="0" algn="l" rtl="0">
              <a:spcBef>
                <a:spcPts val="0"/>
              </a:spcBef>
              <a:spcAft>
                <a:spcPts val="0"/>
              </a:spcAft>
              <a:buNone/>
            </a:pPr>
            <a:endParaRPr/>
          </a:p>
          <a:p>
            <a:pPr marL="0" lvl="0" indent="0" algn="l" rtl="0">
              <a:spcBef>
                <a:spcPts val="0"/>
              </a:spcBef>
              <a:spcAft>
                <a:spcPts val="0"/>
              </a:spcAft>
              <a:buNone/>
            </a:pPr>
            <a:r>
              <a:rPr lang="en"/>
              <a:t>Hier is te zien dat de variabele var al aangegeven is buiten de functie incr_x, net zoals de variabele x. Het verschil tussen var en x is het feit dat x in de lambda permanent aangepast wordt met x := x + var. </a:t>
            </a:r>
            <a:endParaRPr/>
          </a:p>
          <a:p>
            <a:pPr marL="0" lvl="0" indent="0" algn="l" rtl="0">
              <a:spcBef>
                <a:spcPts val="0"/>
              </a:spcBef>
              <a:spcAft>
                <a:spcPts val="0"/>
              </a:spcAft>
              <a:buNone/>
            </a:pPr>
            <a:endParaRPr/>
          </a:p>
          <a:p>
            <a:pPr marL="0" lvl="0" indent="0" algn="l" rtl="0">
              <a:spcBef>
                <a:spcPts val="0"/>
              </a:spcBef>
              <a:spcAft>
                <a:spcPts val="0"/>
              </a:spcAft>
              <a:buNone/>
            </a:pPr>
            <a:r>
              <a:rPr lang="en"/>
              <a:t>Het lijkt er echter op alsof var ook aangepast wordt, zodra de functie incr_x aangeroepen wordt met een getal, wat in de plaats van var wordt gezet. Het verschil ligt hem echter tussen de plaatsen waar var zich bevindt: de bovenste var bevindt zich op de Global scope, terwijl de var die gebruikt wordt in de lambda zich op een Local scope.</a:t>
            </a:r>
            <a:endParaRPr/>
          </a:p>
          <a:p>
            <a:pPr marL="0" lvl="0" indent="0" algn="l" rtl="0">
              <a:spcBef>
                <a:spcPts val="0"/>
              </a:spcBef>
              <a:spcAft>
                <a:spcPts val="0"/>
              </a:spcAft>
              <a:buNone/>
            </a:pPr>
            <a:endParaRPr/>
          </a:p>
          <a:p>
            <a:pPr marL="0" lvl="0" indent="0" algn="l" rtl="0">
              <a:spcBef>
                <a:spcPts val="0"/>
              </a:spcBef>
              <a:spcAft>
                <a:spcPts val="0"/>
              </a:spcAft>
              <a:buNone/>
            </a:pPr>
            <a:r>
              <a:rPr lang="en"/>
              <a:t>Dit houdt in dat - hoewel de lokale var wel veranderingen doorkrijgt (zie dat var bij het oproepen van de functie eerst 420 toegewezen krijgt en vervolgend 3) - dat een lokale scope geen permanente veranderingen kan toebrengen op een een globale scope, tenzij het met “brute kracht” gedaan wordt, maar dat is een heel ander verhaal en hoeven jullie nu niet te weten.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ba985214e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ba985214e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ba985214e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ba985214e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program cannot be run and returns an error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b0f97f23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b0f97f23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beginnen hier met een korte herhaling van development 1: wat zijn functies e.d.,</a:t>
            </a:r>
            <a:endParaRPr/>
          </a:p>
          <a:p>
            <a:pPr marL="0" lvl="0" indent="0" algn="l" rtl="0">
              <a:spcBef>
                <a:spcPts val="0"/>
              </a:spcBef>
              <a:spcAft>
                <a:spcPts val="0"/>
              </a:spcAft>
              <a:buNone/>
            </a:pPr>
            <a:endParaRPr/>
          </a:p>
          <a:p>
            <a:pPr marL="0" lvl="0" indent="0" algn="l" rtl="0">
              <a:spcBef>
                <a:spcPts val="0"/>
              </a:spcBef>
              <a:spcAft>
                <a:spcPts val="0"/>
              </a:spcAft>
              <a:buNone/>
            </a:pPr>
            <a:r>
              <a:rPr lang="en"/>
              <a:t>Hierin zullen we ook even kort het verschil tussen lambda en functie uitleggen.</a:t>
            </a:r>
            <a:endParaRPr/>
          </a:p>
          <a:p>
            <a:pPr marL="0" lvl="0" indent="0" algn="l" rtl="0">
              <a:spcBef>
                <a:spcPts val="0"/>
              </a:spcBef>
              <a:spcAft>
                <a:spcPts val="0"/>
              </a:spcAft>
              <a:buNone/>
            </a:pPr>
            <a:endParaRPr/>
          </a:p>
          <a:p>
            <a:pPr marL="0" lvl="0" indent="0" algn="l" rtl="0">
              <a:spcBef>
                <a:spcPts val="0"/>
              </a:spcBef>
              <a:spcAft>
                <a:spcPts val="0"/>
              </a:spcAft>
              <a:buNone/>
            </a:pPr>
            <a:r>
              <a:rPr lang="en"/>
              <a:t>De stack zal erna worden toegelicht.</a:t>
            </a:r>
            <a:endParaRPr/>
          </a:p>
          <a:p>
            <a:pPr marL="0" lvl="0" indent="0" algn="l" rtl="0">
              <a:spcBef>
                <a:spcPts val="0"/>
              </a:spcBef>
              <a:spcAft>
                <a:spcPts val="0"/>
              </a:spcAft>
              <a:buNone/>
            </a:pPr>
            <a:endParaRPr/>
          </a:p>
          <a:p>
            <a:pPr marL="0" lvl="0" indent="0" algn="l" rtl="0">
              <a:spcBef>
                <a:spcPts val="0"/>
              </a:spcBef>
              <a:spcAft>
                <a:spcPts val="0"/>
              </a:spcAft>
              <a:buNone/>
            </a:pPr>
            <a:r>
              <a:rPr lang="en"/>
              <a:t>Vervolgens ga ik/ gaat Lou-Anne verder over op scoping.</a:t>
            </a:r>
            <a:endParaRPr/>
          </a:p>
          <a:p>
            <a:pPr marL="0" lvl="0" indent="0" algn="l" rtl="0">
              <a:spcBef>
                <a:spcPts val="0"/>
              </a:spcBef>
              <a:spcAft>
                <a:spcPts val="0"/>
              </a:spcAft>
              <a:buNone/>
            </a:pPr>
            <a:endParaRPr/>
          </a:p>
          <a:p>
            <a:pPr marL="0" lvl="0" indent="0" algn="l" rtl="0">
              <a:spcBef>
                <a:spcPts val="0"/>
              </a:spcBef>
              <a:spcAft>
                <a:spcPts val="0"/>
              </a:spcAft>
              <a:buNone/>
            </a:pPr>
            <a:r>
              <a:rPr lang="en"/>
              <a:t>Persoon x gaat hierna returning values uitleggen, waarna L-A recursie laat zien en door de code gaat lopen om het uit te leggen.</a:t>
            </a:r>
            <a:endParaRPr/>
          </a:p>
          <a:p>
            <a:pPr marL="0" lvl="0" indent="0" algn="l" rtl="0">
              <a:spcBef>
                <a:spcPts val="0"/>
              </a:spcBef>
              <a:spcAft>
                <a:spcPts val="0"/>
              </a:spcAft>
              <a:buNone/>
            </a:pPr>
            <a:endParaRPr/>
          </a:p>
          <a:p>
            <a:pPr marL="0" lvl="0" indent="0" algn="l" rtl="0">
              <a:spcBef>
                <a:spcPts val="0"/>
              </a:spcBef>
              <a:spcAft>
                <a:spcPts val="0"/>
              </a:spcAft>
              <a:buNone/>
            </a:pPr>
            <a:r>
              <a:rPr lang="en"/>
              <a:t>Daarna komt er kort een uitleg over Higer Oder Functions, waarna de live practice volgt.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ba985214e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ba985214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lokale scope wordt in de stack opgeslagen als een tijdelijke variabele, en de globale variabele wordt buiten de stack opgeslagen. Het is echter een speciale stack, een call-stack genaamd. Dit is een stack waar alle locale variabelen van actieve functies op dat moment in komen te staan. zodra de functie ook aangeroepen wordt door het programma, zullen alle parameters die te maken hebben met de desbetreffende functie de bovenste argumenten zijn in de call stack. Zodra de functie klaar is, wordt het bovenste gedeelte van de stack - waar ook de scope van de functie in staat - verwijderd.</a:t>
            </a:r>
            <a:endParaRPr/>
          </a:p>
          <a:p>
            <a:pPr marL="0" lvl="0" indent="0" algn="l" rtl="0">
              <a:spcBef>
                <a:spcPts val="0"/>
              </a:spcBef>
              <a:spcAft>
                <a:spcPts val="0"/>
              </a:spcAft>
              <a:buNone/>
            </a:pPr>
            <a:endParaRPr/>
          </a:p>
          <a:p>
            <a:pPr marL="0" lvl="0" indent="0" algn="l" rtl="0">
              <a:spcBef>
                <a:spcPts val="0"/>
              </a:spcBef>
              <a:spcAft>
                <a:spcPts val="0"/>
              </a:spcAft>
              <a:buNone/>
            </a:pPr>
            <a:r>
              <a:rPr lang="en"/>
              <a:t>Om te kijken of de code die we willen runnen deel zijn van een functie-call, gaan we een nieuwe instructie toevoegen: genaamd CALL. Kort samengevat laat call de inhoud van de functie zien, waarbij eerst parameter ingevuld wordt (vb a=3, en daarna de formule in de functie aangeroepen wordt.</a:t>
            </a:r>
            <a:endParaRPr/>
          </a:p>
          <a:p>
            <a:pPr marL="0" lvl="0" indent="0" algn="l" rtl="0">
              <a:spcBef>
                <a:spcPts val="0"/>
              </a:spcBef>
              <a:spcAft>
                <a:spcPts val="0"/>
              </a:spcAft>
              <a:buNone/>
            </a:pPr>
            <a:endParaRPr/>
          </a:p>
          <a:p>
            <a:pPr marL="0" lvl="0" indent="0" algn="l" rtl="0">
              <a:spcBef>
                <a:spcPts val="0"/>
              </a:spcBef>
              <a:spcAft>
                <a:spcPts val="0"/>
              </a:spcAft>
              <a:buNone/>
            </a:pPr>
            <a:r>
              <a:rPr lang="en"/>
              <a:t>Hoe ziet dit er dan uit in de stack? </a:t>
            </a:r>
            <a:endParaRPr/>
          </a:p>
          <a:p>
            <a:pPr marL="0" lvl="0" indent="0" algn="l" rtl="0">
              <a:spcBef>
                <a:spcPts val="0"/>
              </a:spcBef>
              <a:spcAft>
                <a:spcPts val="0"/>
              </a:spcAft>
              <a:buNone/>
            </a:pPr>
            <a:endParaRPr/>
          </a:p>
          <a:p>
            <a:pPr marL="0" lvl="0" indent="0" algn="l" rtl="0">
              <a:spcBef>
                <a:spcPts val="0"/>
              </a:spcBef>
              <a:spcAft>
                <a:spcPts val="0"/>
              </a:spcAft>
              <a:buNone/>
            </a:pPr>
            <a:r>
              <a:rPr lang="en"/>
              <a:t>Zoals hier te zien is, wordt de lokale variabele in de “head” van de stack opgeslagen, en in de “tail” wordt de rest van de stack opgeslagen. In dit voorbeeld is dus te zien dat er 1 functie actief is waar de lokale variabele var in voorkomt, en is ook te zien dat er voor de rest nog niets eerder in de stack opgeslagen was. Alleen de lokale variabelen van de functie die op dat moment actief is worden in de stack opgeslagen.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dbc6b3415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dbc6b3415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answer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dbc6b3415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dbc6b3415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answer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af8961f3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af8961f3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answer, remember the call stack! Used for active functions, and overrides the global variable in that moment if possible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4ba985214e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4ba985214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Vervolgens gaan we het hebben over recursie.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e485a7c5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e485a7c5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Recursie</a:t>
            </a:r>
            <a:r>
              <a:rPr lang="en"/>
              <a:t> in informatica is een methode waar de oplossing van een probleem afhangt van oplossingen van kleinere identieke problemen. Denk hierbij bijvoorbeeld aan een rij van asterisken. Deze rij kan je opbouwen dmv n + 1, of juist afbouwen dmv n-1. Door gebruik van een if-else statement in de functie kan je een tweede functie gaan gebruiken, waarbij je n-1 of n+1 gaat gebruiken als value voor de tweede functie. </a:t>
            </a:r>
            <a:endParaRPr/>
          </a:p>
          <a:p>
            <a:pPr marL="0" lvl="0" indent="0" algn="l" rtl="0">
              <a:spcBef>
                <a:spcPts val="0"/>
              </a:spcBef>
              <a:spcAft>
                <a:spcPts val="0"/>
              </a:spcAft>
              <a:buNone/>
            </a:pPr>
            <a:endParaRPr/>
          </a:p>
          <a:p>
            <a:pPr marL="0" lvl="0" indent="0" algn="l" rtl="0">
              <a:spcBef>
                <a:spcPts val="0"/>
              </a:spcBef>
              <a:spcAft>
                <a:spcPts val="0"/>
              </a:spcAft>
              <a:buNone/>
            </a:pPr>
            <a:r>
              <a:rPr lang="en"/>
              <a:t>Het is in principe dus een functie waarin je de functie nogmaals in aanroept, en zodra de binnenste functie helemaal doorlopen is keren we pas terug bij de oorspronkelijke functie. </a:t>
            </a:r>
            <a:endParaRPr/>
          </a:p>
          <a:p>
            <a:pPr marL="0" lvl="0" indent="0" algn="l" rtl="0">
              <a:spcBef>
                <a:spcPts val="0"/>
              </a:spcBef>
              <a:spcAft>
                <a:spcPts val="0"/>
              </a:spcAft>
              <a:buNone/>
            </a:pPr>
            <a:endParaRPr/>
          </a:p>
          <a:p>
            <a:pPr marL="0" lvl="0" indent="0" algn="l" rtl="0">
              <a:spcBef>
                <a:spcPts val="0"/>
              </a:spcBef>
              <a:spcAft>
                <a:spcPts val="0"/>
              </a:spcAft>
              <a:buNone/>
            </a:pPr>
            <a:r>
              <a:rPr lang="en"/>
              <a:t>Als je kijkt naar de volgende code, kan je misschien al het verband zien tussen de twee functies.</a:t>
            </a:r>
            <a:endParaRPr/>
          </a:p>
          <a:p>
            <a:pPr marL="0" lvl="0" indent="0" algn="l" rtl="0">
              <a:spcBef>
                <a:spcPts val="0"/>
              </a:spcBef>
              <a:spcAft>
                <a:spcPts val="0"/>
              </a:spcAft>
              <a:buNone/>
            </a:pPr>
            <a:endParaRPr/>
          </a:p>
          <a:p>
            <a:pPr marL="0" lvl="0" indent="0" algn="l" rtl="0">
              <a:spcBef>
                <a:spcPts val="0"/>
              </a:spcBef>
              <a:spcAft>
                <a:spcPts val="0"/>
              </a:spcAft>
              <a:buNone/>
            </a:pPr>
            <a:r>
              <a:rPr lang="en"/>
              <a:t>Ik zal even kort uitleggen hoe deze code werkt, wat er op de achtergrond gebeurt en wat vervolgens de uitkomst is.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4dbc6b34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4dbc6b34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 voorbeeld kunnen we een input geven van 2. Zodra de functie aan wordt geroepen, zal er op de achtergrond meteen een stack komen, die in de state op wordt geslagen.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dbc6b341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dbc6b341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Het programma gaat er nu voor zorgen dat het op de achtergrond de telling bijhoudt. Dit doet het door zelf een variabele te maken, waar heel de recursie in komt te staan.</a:t>
            </a:r>
            <a:endParaRPr/>
          </a:p>
          <a:p>
            <a:pPr marL="0" lvl="0" indent="0" algn="l" rtl="0">
              <a:spcBef>
                <a:spcPts val="0"/>
              </a:spcBef>
              <a:spcAft>
                <a:spcPts val="0"/>
              </a:spcAft>
              <a:buNone/>
            </a:pPr>
            <a:endParaRPr/>
          </a:p>
          <a:p>
            <a:pPr marL="0" lvl="0" indent="0" algn="l" rtl="0">
              <a:spcBef>
                <a:spcPts val="0"/>
              </a:spcBef>
              <a:spcAft>
                <a:spcPts val="0"/>
              </a:spcAft>
              <a:buNone/>
            </a:pPr>
            <a:r>
              <a:rPr lang="en"/>
              <a:t>Nu de functie is herkend door het systeem, zal dit dus ook in de state worden gezet. Let hier wel bij op: de functie komt niet in de stack te staan!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4dbc6b341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4dbc6b341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Het programma gaat vervolgens in de “denkbeeldige variabele” de functie blijven doorlopen, tot het niet meer verder kan. Alles wat nu ook in de functie aangepast wordt, wordt in de stack gezet.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dbc6b341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4dbc6b341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678ee180f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678ee180f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dbc6b341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dbc6b341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a:t>
            </a:r>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4dbc6b3415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4dbc6b341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dbc6b341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4dbc6b341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dbc6b3415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dbc6b341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a:t>
            </a:r>
            <a:endParaRPr/>
          </a:p>
          <a:p>
            <a:pPr marL="0" lvl="0" indent="0" algn="l" rtl="0">
              <a:spcBef>
                <a:spcPts val="0"/>
              </a:spcBef>
              <a:spcAft>
                <a:spcPts val="0"/>
              </a:spcAft>
              <a:buNone/>
            </a:pPr>
            <a:endParaRPr/>
          </a:p>
          <a:p>
            <a:pPr marL="0" lvl="0" indent="0" algn="l" rtl="0">
              <a:spcBef>
                <a:spcPts val="0"/>
              </a:spcBef>
              <a:spcAft>
                <a:spcPts val="0"/>
              </a:spcAft>
              <a:buNone/>
            </a:pPr>
            <a:r>
              <a:rPr lang="en"/>
              <a:t>Hier heeft het programma weer een nieuwe variabele gekregen, die het ook weer op gaan slaan in de stack. Zodra het opgeslagen is, begint het programma weer opnieuw met de functie doorlopen, maar geeft het ook nog eens een extra steuntje om te onthouden waar het programma momenteel is. </a:t>
            </a:r>
            <a:endParaRPr/>
          </a:p>
          <a:p>
            <a:pPr marL="0" lvl="0" indent="0" algn="l" rtl="0">
              <a:spcBef>
                <a:spcPts val="0"/>
              </a:spcBef>
              <a:spcAft>
                <a:spcPts val="0"/>
              </a:spcAft>
              <a:buNone/>
            </a:pPr>
            <a:endParaRPr/>
          </a:p>
          <a:p>
            <a:pPr marL="0" lvl="0" indent="0" algn="l" rtl="0">
              <a:spcBef>
                <a:spcPts val="0"/>
              </a:spcBef>
              <a:spcAft>
                <a:spcPts val="0"/>
              </a:spcAft>
              <a:buNone/>
            </a:pPr>
            <a:r>
              <a:rPr lang="en"/>
              <a:t>Dit is te zien aan 1x voor call.</a:t>
            </a: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dbc6b3415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4dbc6b341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a:t>
            </a:r>
            <a:endParaRPr/>
          </a:p>
          <a:p>
            <a:pPr marL="0" lvl="0" indent="0" algn="l" rtl="0">
              <a:spcBef>
                <a:spcPts val="0"/>
              </a:spcBef>
              <a:spcAft>
                <a:spcPts val="0"/>
              </a:spcAft>
              <a:buNone/>
            </a:pPr>
            <a:endParaRPr/>
          </a:p>
          <a:p>
            <a:pPr marL="0" lvl="0" indent="0" algn="l" rtl="0">
              <a:spcBef>
                <a:spcPts val="0"/>
              </a:spcBef>
              <a:spcAft>
                <a:spcPts val="0"/>
              </a:spcAft>
              <a:buNone/>
            </a:pPr>
            <a:r>
              <a:rPr lang="en"/>
              <a:t>Zodra het opgeslagen is, begint het programma weer opnieuw met de functie doorlopen.</a:t>
            </a:r>
            <a:endParaRPr/>
          </a:p>
          <a:p>
            <a:pPr marL="0" lvl="0" indent="0" algn="l" rtl="0">
              <a:spcBef>
                <a:spcPts val="0"/>
              </a:spcBef>
              <a:spcAft>
                <a:spcPts val="0"/>
              </a:spcAft>
              <a:buNone/>
            </a:pPr>
            <a:endParaRPr/>
          </a:p>
          <a:p>
            <a:pPr marL="0" lvl="0" indent="0" algn="l" rtl="0">
              <a:spcBef>
                <a:spcPts val="0"/>
              </a:spcBef>
              <a:spcAft>
                <a:spcPts val="0"/>
              </a:spcAft>
              <a:buNone/>
            </a:pPr>
            <a:r>
              <a:rPr lang="en"/>
              <a:t>Dat het begint met het doorlopen van een nieuwe line functie, betekent echter niet dat de eerste functie - waar we mee begonnen - al afgelopen is. De code geeft aan dat we eerst alle rest = line(n-1) helemaal af moeten ronden voordat we verder kunnen gaan met de rest van de code. Hoeveel keer we door rest = line(n-1) gaan lopen, ligt bij dit voorbeeld aan de input die we mee hebben gegeven.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dbc6b341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dbc6b341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 net zoals bij het eerste voorbeeld, en blijft dit net zolang doen totdat n gelijk is aan 0. Het programma is dan echter nog niet klaar, maar is dan pas halverwege.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dbc6b3415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dbc6b341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 net zoals bij het eerste voorbeeld, en blijft dit net zolang doen totdat n gelijk is aan 0. Het programma is dan echter nog niet klaar, maar is dan pas halverwege.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dbc6b3415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dbc6b341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 net zoals bij het eerste voorbeeld, en blijft dit net zolang doen totdat n gelijk is aan 0. Het programma is dan echter nog niet klaar, maar is dan pas halverwege.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4dbc6b3415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4dbc6b341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 net zoals bij het eerste voorbeeld, en blijft dit net zolang doen totdat n gelijk is aan 0. Het programma is dan echter nog niet klaar, maar is dan pas halverwege.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dbc6b341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dbc6b341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 net zoals bij het eerste voorbeeld, en blijft dit net zolang doen totdat n gelijk is aan 0. Het programma is dan echter nog niet klaar, maar is dan pas halverwege.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c332c6e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c332c6e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Een functie is een soort formule in code. Zoals je ziet in dit voorbeeld, hebben we een soort som, waarin een waarde ingezet wordt - dit kan een willekeurig nummer zijn - die in de som wordt gebruikt, om zo de som Bday op te lossen.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4dbc6b3415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4dbc6b341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Programma loopt door de code heen, net zoals bij het eerste voorbeeld, en blijft dit net zolang doen totdat n gelijk is aan 0. Het programma is dan echter nog niet klaar, maar is dan pas halverwege.</a:t>
            </a:r>
            <a:endParaRPr/>
          </a:p>
          <a:p>
            <a:pPr marL="0" lvl="0" indent="0" algn="l" rtl="0">
              <a:spcBef>
                <a:spcPts val="0"/>
              </a:spcBef>
              <a:spcAft>
                <a:spcPts val="0"/>
              </a:spcAft>
              <a:buNone/>
            </a:pPr>
            <a:endParaRPr/>
          </a:p>
          <a:p>
            <a:pPr marL="0" lvl="0" indent="0" algn="l" rtl="0">
              <a:spcBef>
                <a:spcPts val="0"/>
              </a:spcBef>
              <a:spcAft>
                <a:spcPts val="0"/>
              </a:spcAft>
              <a:buNone/>
            </a:pPr>
            <a:r>
              <a:rPr lang="en"/>
              <a:t>Zoals Hier te zien is, is n=0 aan de stack toegevoegd. Dit betekent dat het programma op dat punt niet meer verder kan met een nieuwe rest aanmaken, omdat want??? </a:t>
            </a:r>
            <a:endParaRPr/>
          </a:p>
          <a:p>
            <a:pPr marL="0" lvl="0" indent="0" algn="l" rtl="0">
              <a:spcBef>
                <a:spcPts val="0"/>
              </a:spcBef>
              <a:spcAft>
                <a:spcPts val="0"/>
              </a:spcAft>
              <a:buNone/>
            </a:pPr>
            <a:endParaRPr/>
          </a:p>
          <a:p>
            <a:pPr marL="0" lvl="0" indent="0" algn="l" rtl="0">
              <a:spcBef>
                <a:spcPts val="0"/>
              </a:spcBef>
              <a:spcAft>
                <a:spcPts val="0"/>
              </a:spcAft>
              <a:buNone/>
            </a:pPr>
            <a:r>
              <a:rPr lang="en"/>
              <a:t>- misschien kijken of studenten het weten, natuurlijk weet ik het ook :P - </a:t>
            </a:r>
            <a:endParaRPr/>
          </a:p>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4dbc6b3415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4dbc6b341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Nu de if-statement True is, zal het meteen een return aangeven. Dit betekent dat de lege string mee wordt gegeven, maar ook dat de oorspronkelijke head weg wordt gehaald, en dat de oude tail wordt gepakt, waar dan weer een head en een tail in zitten.</a:t>
            </a:r>
            <a:endParaRPr/>
          </a:p>
          <a:p>
            <a:pPr marL="0" lvl="0" indent="0" algn="l" rtl="0">
              <a:spcBef>
                <a:spcPts val="0"/>
              </a:spcBef>
              <a:spcAft>
                <a:spcPts val="0"/>
              </a:spcAft>
              <a:buNone/>
            </a:pPr>
            <a:endParaRPr/>
          </a:p>
          <a:p>
            <a:pPr marL="0" lvl="0" indent="0" algn="l" rtl="0">
              <a:spcBef>
                <a:spcPts val="0"/>
              </a:spcBef>
              <a:spcAft>
                <a:spcPts val="0"/>
              </a:spcAft>
              <a:buNone/>
            </a:pPr>
            <a:r>
              <a:rPr lang="en"/>
              <a:t>Nu er en Return doorgegeven kan worden, kunnen we terug stappen met hetgeen wat gereturned wordt. Dit zal ik even laten zien met een handig programmaatje, wat jullie misschien herkennen van Analyse 1</a:t>
            </a:r>
            <a:endParaRPr/>
          </a:p>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dc3189fe9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4dc3189fe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4dc3189fe9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4dc3189fe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4dc3189fe9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4dc3189fe9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4dbc6b3415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4dbc6b341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4b0f97f2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4b0f97f2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4b0f97f23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4b0f97f23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4dbc6b3415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4dbc6b341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Voor degenen die nog willen oefenen en die nog geen laptop voor zich hebben, kunnen die nu pakken. We hebben 3 vragen van tevoren voorbereid, die we jullie eerst laten maken, voor we er zelf doorheen gaan lopen.</a:t>
            </a:r>
            <a:endParaRPr/>
          </a:p>
          <a:p>
            <a:pPr marL="0" lvl="0" indent="0" algn="l" rtl="0">
              <a:spcBef>
                <a:spcPts val="0"/>
              </a:spcBef>
              <a:spcAft>
                <a:spcPts val="0"/>
              </a:spcAft>
              <a:buNone/>
            </a:pPr>
            <a:endParaRPr/>
          </a:p>
          <a:p>
            <a:pPr marL="0" lvl="0" indent="0" algn="l" rtl="0">
              <a:spcBef>
                <a:spcPts val="0"/>
              </a:spcBef>
              <a:spcAft>
                <a:spcPts val="0"/>
              </a:spcAft>
              <a:buNone/>
            </a:pPr>
            <a:r>
              <a:rPr lang="en"/>
              <a:t>Jullie kunnen beginnen met les 4, BA5.</a:t>
            </a:r>
            <a:endParaRPr/>
          </a:p>
          <a:p>
            <a:pPr marL="0" lvl="0" indent="0" algn="l" rtl="0">
              <a:spcBef>
                <a:spcPts val="0"/>
              </a:spcBef>
              <a:spcAft>
                <a:spcPts val="0"/>
              </a:spcAft>
              <a:buNone/>
            </a:pPr>
            <a:r>
              <a:rPr lang="en"/>
              <a:t>Daarna komt les 5, BA7.</a:t>
            </a:r>
            <a:endParaRPr/>
          </a:p>
          <a:p>
            <a:pPr marL="0" lvl="0" indent="0" algn="l" rtl="0">
              <a:spcBef>
                <a:spcPts val="0"/>
              </a:spcBef>
              <a:spcAft>
                <a:spcPts val="0"/>
              </a:spcAft>
              <a:buNone/>
            </a:pPr>
            <a:r>
              <a:rPr lang="en"/>
              <a:t>Als laatst gaan we les 6, BA4 doornemen.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dc3189fe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dc3189fe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Een functie is een soort formule in code. Zoals je ziet in dit voorbeeld, hebben we een soort som, waarin een waarde ingezet wordt - dit kan een willekeurig nummer zijn - die in de som wordt gebruikt, om zo de som Bday op te lossen.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dc3189fe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dc3189fe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Een functie is een soort formule in code. Zoals je ziet in dit voorbeeld, hebben we een soort som, waarin een waarde ingezet wordt - dit kan een willekeurig nummer zijn - die in de som wordt gebruikt, om zo de som Bday op te lossen.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dc3189fe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dc3189f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b0f97f23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b0f97f23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Workshop Development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FFFFFF"/>
                </a:solidFill>
              </a:rPr>
              <a:t>Presented by:</a:t>
            </a:r>
            <a:endParaRPr sz="2000">
              <a:solidFill>
                <a:srgbClr val="FFFFFF"/>
              </a:solidFill>
            </a:endParaRPr>
          </a:p>
          <a:p>
            <a:pPr marL="0" lvl="0" indent="0" algn="ctr" rtl="0">
              <a:spcBef>
                <a:spcPts val="0"/>
              </a:spcBef>
              <a:spcAft>
                <a:spcPts val="0"/>
              </a:spcAft>
              <a:buNone/>
            </a:pPr>
            <a:r>
              <a:rPr lang="en" sz="2000">
                <a:solidFill>
                  <a:srgbClr val="FFFFFF"/>
                </a:solidFill>
              </a:rPr>
              <a:t>Lou-Anne Koster</a:t>
            </a:r>
            <a:endParaRPr sz="2000">
              <a:solidFill>
                <a:srgbClr val="FFFFFF"/>
              </a:solidFill>
            </a:endParaRPr>
          </a:p>
          <a:p>
            <a:pPr marL="0" lvl="0" indent="0" algn="ctr" rtl="0">
              <a:spcBef>
                <a:spcPts val="0"/>
              </a:spcBef>
              <a:spcAft>
                <a:spcPts val="0"/>
              </a:spcAft>
              <a:buNone/>
            </a:pPr>
            <a:r>
              <a:rPr lang="en" sz="2000">
                <a:solidFill>
                  <a:srgbClr val="FFFFFF"/>
                </a:solidFill>
              </a:rPr>
              <a:t>Ricardo Stam</a:t>
            </a:r>
            <a:endParaRPr sz="20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in GrandeOmega</a:t>
            </a:r>
            <a:endParaRPr/>
          </a:p>
        </p:txBody>
      </p:sp>
      <p:pic>
        <p:nvPicPr>
          <p:cNvPr id="109" name="Google Shape;109;p22"/>
          <p:cNvPicPr preferRelativeResize="0"/>
          <p:nvPr/>
        </p:nvPicPr>
        <p:blipFill>
          <a:blip r:embed="rId3">
            <a:alphaModFix/>
          </a:blip>
          <a:stretch>
            <a:fillRect/>
          </a:stretch>
        </p:blipFill>
        <p:spPr>
          <a:xfrm>
            <a:off x="252400" y="3292938"/>
            <a:ext cx="8639175" cy="809625"/>
          </a:xfrm>
          <a:prstGeom prst="rect">
            <a:avLst/>
          </a:prstGeom>
          <a:noFill/>
          <a:ln>
            <a:noFill/>
          </a:ln>
        </p:spPr>
      </p:pic>
      <p:cxnSp>
        <p:nvCxnSpPr>
          <p:cNvPr id="110" name="Google Shape;110;p22"/>
          <p:cNvCxnSpPr/>
          <p:nvPr/>
        </p:nvCxnSpPr>
        <p:spPr>
          <a:xfrm rot="10800000" flipH="1">
            <a:off x="1139500" y="2540225"/>
            <a:ext cx="22500" cy="824100"/>
          </a:xfrm>
          <a:prstGeom prst="straightConnector1">
            <a:avLst/>
          </a:prstGeom>
          <a:noFill/>
          <a:ln w="38100" cap="flat" cmpd="sng">
            <a:solidFill>
              <a:schemeClr val="accent4"/>
            </a:solidFill>
            <a:prstDash val="solid"/>
            <a:round/>
            <a:headEnd type="none" w="med" len="med"/>
            <a:tailEnd type="none" w="med" len="med"/>
          </a:ln>
        </p:spPr>
      </p:cxnSp>
      <p:sp>
        <p:nvSpPr>
          <p:cNvPr id="111" name="Google Shape;111;p22"/>
          <p:cNvSpPr txBox="1"/>
          <p:nvPr/>
        </p:nvSpPr>
        <p:spPr>
          <a:xfrm>
            <a:off x="526950" y="2184425"/>
            <a:ext cx="13962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FunctionName</a:t>
            </a:r>
            <a:endParaRPr>
              <a:solidFill>
                <a:srgbClr val="FFFFFF"/>
              </a:solidFill>
            </a:endParaRPr>
          </a:p>
        </p:txBody>
      </p:sp>
      <p:cxnSp>
        <p:nvCxnSpPr>
          <p:cNvPr id="112" name="Google Shape;112;p22"/>
          <p:cNvCxnSpPr/>
          <p:nvPr/>
        </p:nvCxnSpPr>
        <p:spPr>
          <a:xfrm rot="10800000" flipH="1">
            <a:off x="3256375" y="2513200"/>
            <a:ext cx="22500" cy="824100"/>
          </a:xfrm>
          <a:prstGeom prst="straightConnector1">
            <a:avLst/>
          </a:prstGeom>
          <a:noFill/>
          <a:ln w="38100" cap="flat" cmpd="sng">
            <a:solidFill>
              <a:schemeClr val="accent4"/>
            </a:solidFill>
            <a:prstDash val="solid"/>
            <a:round/>
            <a:headEnd type="none" w="med" len="med"/>
            <a:tailEnd type="none" w="med" len="med"/>
          </a:ln>
        </p:spPr>
      </p:cxnSp>
      <p:sp>
        <p:nvSpPr>
          <p:cNvPr id="113" name="Google Shape;113;p22"/>
          <p:cNvSpPr txBox="1"/>
          <p:nvPr/>
        </p:nvSpPr>
        <p:spPr>
          <a:xfrm>
            <a:off x="2983875" y="2157400"/>
            <a:ext cx="8085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Inputs</a:t>
            </a:r>
            <a:endParaRPr>
              <a:solidFill>
                <a:srgbClr val="FFFFFF"/>
              </a:solidFill>
            </a:endParaRPr>
          </a:p>
        </p:txBody>
      </p:sp>
      <p:cxnSp>
        <p:nvCxnSpPr>
          <p:cNvPr id="114" name="Google Shape;114;p22"/>
          <p:cNvCxnSpPr/>
          <p:nvPr/>
        </p:nvCxnSpPr>
        <p:spPr>
          <a:xfrm rot="10800000" flipH="1">
            <a:off x="5864175" y="2540225"/>
            <a:ext cx="22500" cy="824100"/>
          </a:xfrm>
          <a:prstGeom prst="straightConnector1">
            <a:avLst/>
          </a:prstGeom>
          <a:noFill/>
          <a:ln w="38100" cap="flat" cmpd="sng">
            <a:solidFill>
              <a:schemeClr val="accent4"/>
            </a:solidFill>
            <a:prstDash val="solid"/>
            <a:round/>
            <a:headEnd type="none" w="med" len="med"/>
            <a:tailEnd type="none" w="med" len="med"/>
          </a:ln>
        </p:spPr>
      </p:cxnSp>
      <p:sp>
        <p:nvSpPr>
          <p:cNvPr id="115" name="Google Shape;115;p22"/>
          <p:cNvSpPr txBox="1"/>
          <p:nvPr/>
        </p:nvSpPr>
        <p:spPr>
          <a:xfrm>
            <a:off x="5591675" y="2184425"/>
            <a:ext cx="8085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Code</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947738" y="1571813"/>
            <a:ext cx="7248525" cy="2657475"/>
          </a:xfrm>
          <a:prstGeom prst="rect">
            <a:avLst/>
          </a:prstGeom>
          <a:noFill/>
          <a:ln>
            <a:noFill/>
          </a:ln>
        </p:spPr>
      </p:pic>
      <p:sp>
        <p:nvSpPr>
          <p:cNvPr id="121" name="Google Shape;121;p23"/>
          <p:cNvSpPr txBox="1">
            <a:spLocks noGrp="1"/>
          </p:cNvSpPr>
          <p:nvPr>
            <p:ph type="title"/>
          </p:nvPr>
        </p:nvSpPr>
        <p:spPr>
          <a:xfrm>
            <a:off x="311700" y="440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in GrandeOmega - 1/3</a:t>
            </a:r>
            <a:endParaRPr/>
          </a:p>
        </p:txBody>
      </p:sp>
      <p:cxnSp>
        <p:nvCxnSpPr>
          <p:cNvPr id="122" name="Google Shape;122;p23"/>
          <p:cNvCxnSpPr>
            <a:endCxn id="123" idx="1"/>
          </p:cNvCxnSpPr>
          <p:nvPr/>
        </p:nvCxnSpPr>
        <p:spPr>
          <a:xfrm rot="10800000" flipH="1">
            <a:off x="3333950" y="1749713"/>
            <a:ext cx="1176000" cy="31500"/>
          </a:xfrm>
          <a:prstGeom prst="straightConnector1">
            <a:avLst/>
          </a:prstGeom>
          <a:noFill/>
          <a:ln w="38100" cap="flat" cmpd="sng">
            <a:solidFill>
              <a:schemeClr val="accent4"/>
            </a:solidFill>
            <a:prstDash val="solid"/>
            <a:round/>
            <a:headEnd type="none" w="med" len="med"/>
            <a:tailEnd type="none" w="med" len="med"/>
          </a:ln>
        </p:spPr>
      </p:cxnSp>
      <p:sp>
        <p:nvSpPr>
          <p:cNvPr id="123" name="Google Shape;123;p23"/>
          <p:cNvSpPr txBox="1"/>
          <p:nvPr/>
        </p:nvSpPr>
        <p:spPr>
          <a:xfrm>
            <a:off x="4509950" y="1571813"/>
            <a:ext cx="13962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FunctionName</a:t>
            </a:r>
            <a:endParaRPr/>
          </a:p>
        </p:txBody>
      </p:sp>
      <p:cxnSp>
        <p:nvCxnSpPr>
          <p:cNvPr id="124" name="Google Shape;124;p23"/>
          <p:cNvCxnSpPr>
            <a:endCxn id="125" idx="1"/>
          </p:cNvCxnSpPr>
          <p:nvPr/>
        </p:nvCxnSpPr>
        <p:spPr>
          <a:xfrm rot="10800000" flipH="1">
            <a:off x="3748350" y="2472763"/>
            <a:ext cx="1303800" cy="74100"/>
          </a:xfrm>
          <a:prstGeom prst="straightConnector1">
            <a:avLst/>
          </a:prstGeom>
          <a:noFill/>
          <a:ln w="38100" cap="flat" cmpd="sng">
            <a:solidFill>
              <a:schemeClr val="accent4"/>
            </a:solidFill>
            <a:prstDash val="solid"/>
            <a:round/>
            <a:headEnd type="none" w="med" len="med"/>
            <a:tailEnd type="none" w="med" len="med"/>
          </a:ln>
        </p:spPr>
      </p:cxnSp>
      <p:sp>
        <p:nvSpPr>
          <p:cNvPr id="125" name="Google Shape;125;p23"/>
          <p:cNvSpPr txBox="1"/>
          <p:nvPr/>
        </p:nvSpPr>
        <p:spPr>
          <a:xfrm>
            <a:off x="5052150" y="2294863"/>
            <a:ext cx="8085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Inputs</a:t>
            </a:r>
            <a:endParaRPr/>
          </a:p>
        </p:txBody>
      </p:sp>
      <p:cxnSp>
        <p:nvCxnSpPr>
          <p:cNvPr id="126" name="Google Shape;126;p23"/>
          <p:cNvCxnSpPr>
            <a:stCxn id="127" idx="0"/>
          </p:cNvCxnSpPr>
          <p:nvPr/>
        </p:nvCxnSpPr>
        <p:spPr>
          <a:xfrm rot="10800000" flipH="1">
            <a:off x="6449850" y="3241263"/>
            <a:ext cx="14400" cy="497100"/>
          </a:xfrm>
          <a:prstGeom prst="straightConnector1">
            <a:avLst/>
          </a:prstGeom>
          <a:noFill/>
          <a:ln w="38100" cap="flat" cmpd="sng">
            <a:solidFill>
              <a:schemeClr val="accent4"/>
            </a:solidFill>
            <a:prstDash val="solid"/>
            <a:round/>
            <a:headEnd type="none" w="med" len="med"/>
            <a:tailEnd type="none" w="med" len="med"/>
          </a:ln>
        </p:spPr>
      </p:cxnSp>
      <p:sp>
        <p:nvSpPr>
          <p:cNvPr id="127" name="Google Shape;127;p23"/>
          <p:cNvSpPr txBox="1"/>
          <p:nvPr/>
        </p:nvSpPr>
        <p:spPr>
          <a:xfrm>
            <a:off x="6045600" y="3738363"/>
            <a:ext cx="8085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Code</a:t>
            </a:r>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in GrandeOmega - 1/3</a:t>
            </a:r>
            <a:endParaRPr/>
          </a:p>
        </p:txBody>
      </p:sp>
      <p:pic>
        <p:nvPicPr>
          <p:cNvPr id="133" name="Google Shape;133;p24"/>
          <p:cNvPicPr preferRelativeResize="0"/>
          <p:nvPr/>
        </p:nvPicPr>
        <p:blipFill>
          <a:blip r:embed="rId3">
            <a:alphaModFix/>
          </a:blip>
          <a:stretch>
            <a:fillRect/>
          </a:stretch>
        </p:blipFill>
        <p:spPr>
          <a:xfrm>
            <a:off x="1081675" y="1183650"/>
            <a:ext cx="6980627" cy="3820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in GrandeOmega - 2/3</a:t>
            </a:r>
            <a:endParaRPr/>
          </a:p>
        </p:txBody>
      </p:sp>
      <p:pic>
        <p:nvPicPr>
          <p:cNvPr id="139" name="Google Shape;139;p25"/>
          <p:cNvPicPr preferRelativeResize="0"/>
          <p:nvPr/>
        </p:nvPicPr>
        <p:blipFill>
          <a:blip r:embed="rId3">
            <a:alphaModFix/>
          </a:blip>
          <a:stretch>
            <a:fillRect/>
          </a:stretch>
        </p:blipFill>
        <p:spPr>
          <a:xfrm>
            <a:off x="134375" y="1183650"/>
            <a:ext cx="8839200" cy="3656880"/>
          </a:xfrm>
          <a:prstGeom prst="rect">
            <a:avLst/>
          </a:prstGeom>
          <a:noFill/>
          <a:ln>
            <a:noFill/>
          </a:ln>
        </p:spPr>
      </p:pic>
      <p:cxnSp>
        <p:nvCxnSpPr>
          <p:cNvPr id="140" name="Google Shape;140;p25"/>
          <p:cNvCxnSpPr/>
          <p:nvPr/>
        </p:nvCxnSpPr>
        <p:spPr>
          <a:xfrm rot="10800000" flipH="1">
            <a:off x="2891525" y="2099350"/>
            <a:ext cx="1189200" cy="234300"/>
          </a:xfrm>
          <a:prstGeom prst="straightConnector1">
            <a:avLst/>
          </a:prstGeom>
          <a:noFill/>
          <a:ln w="9525" cap="flat" cmpd="sng">
            <a:solidFill>
              <a:schemeClr val="dk2"/>
            </a:solidFill>
            <a:prstDash val="solid"/>
            <a:round/>
            <a:headEnd type="none" w="med" len="med"/>
            <a:tailEnd type="none" w="med" len="med"/>
          </a:ln>
        </p:spPr>
      </p:cxnSp>
      <p:sp>
        <p:nvSpPr>
          <p:cNvPr id="141" name="Google Shape;141;p25"/>
          <p:cNvSpPr txBox="1"/>
          <p:nvPr/>
        </p:nvSpPr>
        <p:spPr>
          <a:xfrm>
            <a:off x="4035525" y="1860725"/>
            <a:ext cx="16395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Uit te voeren code</a:t>
            </a:r>
            <a:endParaRPr/>
          </a:p>
        </p:txBody>
      </p:sp>
      <p:cxnSp>
        <p:nvCxnSpPr>
          <p:cNvPr id="142" name="Google Shape;142;p25"/>
          <p:cNvCxnSpPr/>
          <p:nvPr/>
        </p:nvCxnSpPr>
        <p:spPr>
          <a:xfrm rot="10800000" flipH="1">
            <a:off x="581000" y="1608600"/>
            <a:ext cx="1234200" cy="99000"/>
          </a:xfrm>
          <a:prstGeom prst="straightConnector1">
            <a:avLst/>
          </a:prstGeom>
          <a:noFill/>
          <a:ln w="9525" cap="flat" cmpd="sng">
            <a:solidFill>
              <a:schemeClr val="dk2"/>
            </a:solidFill>
            <a:prstDash val="solid"/>
            <a:round/>
            <a:headEnd type="none" w="med" len="med"/>
            <a:tailEnd type="none" w="med" len="med"/>
          </a:ln>
        </p:spPr>
      </p:cxnSp>
      <p:sp>
        <p:nvSpPr>
          <p:cNvPr id="143" name="Google Shape;143;p25"/>
          <p:cNvSpPr txBox="1"/>
          <p:nvPr/>
        </p:nvSpPr>
        <p:spPr>
          <a:xfrm>
            <a:off x="1734125" y="1416650"/>
            <a:ext cx="23466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Wat is de volgende stap?</a:t>
            </a:r>
            <a:endParaRPr/>
          </a:p>
        </p:txBody>
      </p:sp>
      <p:cxnSp>
        <p:nvCxnSpPr>
          <p:cNvPr id="144" name="Google Shape;144;p25"/>
          <p:cNvCxnSpPr/>
          <p:nvPr/>
        </p:nvCxnSpPr>
        <p:spPr>
          <a:xfrm rot="10800000" flipH="1">
            <a:off x="1153025" y="2756325"/>
            <a:ext cx="1189200" cy="234300"/>
          </a:xfrm>
          <a:prstGeom prst="straightConnector1">
            <a:avLst/>
          </a:prstGeom>
          <a:noFill/>
          <a:ln w="9525" cap="flat" cmpd="sng">
            <a:solidFill>
              <a:schemeClr val="dk2"/>
            </a:solidFill>
            <a:prstDash val="solid"/>
            <a:round/>
            <a:headEnd type="none" w="med" len="med"/>
            <a:tailEnd type="none" w="med" len="med"/>
          </a:ln>
        </p:spPr>
      </p:cxnSp>
      <p:sp>
        <p:nvSpPr>
          <p:cNvPr id="145" name="Google Shape;145;p25"/>
          <p:cNvSpPr txBox="1"/>
          <p:nvPr/>
        </p:nvSpPr>
        <p:spPr>
          <a:xfrm>
            <a:off x="2297025" y="2517700"/>
            <a:ext cx="17838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Geheugen (global)</a:t>
            </a:r>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in GrandeOmega - 3/3</a:t>
            </a:r>
            <a:endParaRPr/>
          </a:p>
        </p:txBody>
      </p:sp>
      <p:pic>
        <p:nvPicPr>
          <p:cNvPr id="151" name="Google Shape;151;p26"/>
          <p:cNvPicPr preferRelativeResize="0"/>
          <p:nvPr/>
        </p:nvPicPr>
        <p:blipFill>
          <a:blip r:embed="rId3">
            <a:alphaModFix/>
          </a:blip>
          <a:stretch>
            <a:fillRect/>
          </a:stretch>
        </p:blipFill>
        <p:spPr>
          <a:xfrm>
            <a:off x="1482700" y="1147600"/>
            <a:ext cx="6178598" cy="3820975"/>
          </a:xfrm>
          <a:prstGeom prst="rect">
            <a:avLst/>
          </a:prstGeom>
          <a:noFill/>
          <a:ln>
            <a:noFill/>
          </a:ln>
        </p:spPr>
      </p:pic>
      <p:cxnSp>
        <p:nvCxnSpPr>
          <p:cNvPr id="152" name="Google Shape;152;p26"/>
          <p:cNvCxnSpPr/>
          <p:nvPr/>
        </p:nvCxnSpPr>
        <p:spPr>
          <a:xfrm rot="10800000" flipH="1">
            <a:off x="3125750" y="1856350"/>
            <a:ext cx="1184400" cy="112500"/>
          </a:xfrm>
          <a:prstGeom prst="straightConnector1">
            <a:avLst/>
          </a:prstGeom>
          <a:noFill/>
          <a:ln w="9525" cap="flat" cmpd="sng">
            <a:solidFill>
              <a:schemeClr val="dk2"/>
            </a:solidFill>
            <a:prstDash val="solid"/>
            <a:round/>
            <a:headEnd type="none" w="med" len="med"/>
            <a:tailEnd type="none" w="med" len="med"/>
          </a:ln>
        </p:spPr>
      </p:cxnSp>
      <p:sp>
        <p:nvSpPr>
          <p:cNvPr id="153" name="Google Shape;153;p26"/>
          <p:cNvSpPr txBox="1"/>
          <p:nvPr/>
        </p:nvSpPr>
        <p:spPr>
          <a:xfrm>
            <a:off x="4269750" y="1676025"/>
            <a:ext cx="16395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Uit te voeren code</a:t>
            </a:r>
            <a:endParaRPr/>
          </a:p>
        </p:txBody>
      </p:sp>
      <p:cxnSp>
        <p:nvCxnSpPr>
          <p:cNvPr id="154" name="Google Shape;154;p26"/>
          <p:cNvCxnSpPr/>
          <p:nvPr/>
        </p:nvCxnSpPr>
        <p:spPr>
          <a:xfrm rot="10800000" flipH="1">
            <a:off x="1797075" y="1396925"/>
            <a:ext cx="1234200" cy="99000"/>
          </a:xfrm>
          <a:prstGeom prst="straightConnector1">
            <a:avLst/>
          </a:prstGeom>
          <a:noFill/>
          <a:ln w="9525" cap="flat" cmpd="sng">
            <a:solidFill>
              <a:schemeClr val="dk2"/>
            </a:solidFill>
            <a:prstDash val="solid"/>
            <a:round/>
            <a:headEnd type="none" w="med" len="med"/>
            <a:tailEnd type="none" w="med" len="med"/>
          </a:ln>
        </p:spPr>
      </p:cxnSp>
      <p:sp>
        <p:nvSpPr>
          <p:cNvPr id="155" name="Google Shape;155;p26"/>
          <p:cNvSpPr txBox="1"/>
          <p:nvPr/>
        </p:nvSpPr>
        <p:spPr>
          <a:xfrm>
            <a:off x="2950200" y="1204975"/>
            <a:ext cx="23466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Wat is de volgende stap?</a:t>
            </a:r>
            <a:endParaRPr/>
          </a:p>
        </p:txBody>
      </p:sp>
      <p:cxnSp>
        <p:nvCxnSpPr>
          <p:cNvPr id="156" name="Google Shape;156;p26"/>
          <p:cNvCxnSpPr/>
          <p:nvPr/>
        </p:nvCxnSpPr>
        <p:spPr>
          <a:xfrm rot="10800000" flipH="1">
            <a:off x="2184425" y="2284000"/>
            <a:ext cx="1216200" cy="1122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6"/>
          <p:cNvSpPr txBox="1"/>
          <p:nvPr/>
        </p:nvSpPr>
        <p:spPr>
          <a:xfrm>
            <a:off x="3355575" y="2071875"/>
            <a:ext cx="17838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Geheugen (global)</a:t>
            </a:r>
            <a:endParaRPr/>
          </a:p>
        </p:txBody>
      </p:sp>
      <p:cxnSp>
        <p:nvCxnSpPr>
          <p:cNvPr id="158" name="Google Shape;158;p26"/>
          <p:cNvCxnSpPr/>
          <p:nvPr/>
        </p:nvCxnSpPr>
        <p:spPr>
          <a:xfrm rot="10800000" flipH="1">
            <a:off x="2819500" y="3468550"/>
            <a:ext cx="1216200" cy="112200"/>
          </a:xfrm>
          <a:prstGeom prst="straightConnector1">
            <a:avLst/>
          </a:prstGeom>
          <a:noFill/>
          <a:ln w="9525" cap="flat" cmpd="sng">
            <a:solidFill>
              <a:schemeClr val="dk2"/>
            </a:solidFill>
            <a:prstDash val="solid"/>
            <a:round/>
            <a:headEnd type="none" w="med" len="med"/>
            <a:tailEnd type="none" w="med" len="med"/>
          </a:ln>
        </p:spPr>
      </p:cxnSp>
      <p:sp>
        <p:nvSpPr>
          <p:cNvPr id="159" name="Google Shape;159;p26"/>
          <p:cNvSpPr txBox="1"/>
          <p:nvPr/>
        </p:nvSpPr>
        <p:spPr>
          <a:xfrm>
            <a:off x="4013175" y="3265425"/>
            <a:ext cx="17838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Geheugen (local)</a:t>
            </a:r>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Lambda’s (</a:t>
            </a:r>
            <a:r>
              <a:rPr lang="en" sz="2500"/>
              <a:t>λ)</a:t>
            </a:r>
            <a:endParaRPr sz="2500"/>
          </a:p>
        </p:txBody>
      </p:sp>
      <p:pic>
        <p:nvPicPr>
          <p:cNvPr id="165" name="Google Shape;165;p27"/>
          <p:cNvPicPr preferRelativeResize="0"/>
          <p:nvPr/>
        </p:nvPicPr>
        <p:blipFill>
          <a:blip r:embed="rId3">
            <a:alphaModFix/>
          </a:blip>
          <a:stretch>
            <a:fillRect/>
          </a:stretch>
        </p:blipFill>
        <p:spPr>
          <a:xfrm>
            <a:off x="619125" y="1137950"/>
            <a:ext cx="7905750" cy="30670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Theorie: De stack</a:t>
            </a:r>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stack - Wat is het? </a:t>
            </a:r>
            <a:endParaRPr/>
          </a:p>
        </p:txBody>
      </p:sp>
      <p:pic>
        <p:nvPicPr>
          <p:cNvPr id="176" name="Google Shape;176;p29"/>
          <p:cNvPicPr preferRelativeResize="0"/>
          <p:nvPr/>
        </p:nvPicPr>
        <p:blipFill>
          <a:blip r:embed="rId3">
            <a:alphaModFix/>
          </a:blip>
          <a:stretch>
            <a:fillRect/>
          </a:stretch>
        </p:blipFill>
        <p:spPr>
          <a:xfrm>
            <a:off x="3485300" y="1066525"/>
            <a:ext cx="1932921" cy="382097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stack - Wat is het? </a:t>
            </a:r>
            <a:endParaRPr/>
          </a:p>
        </p:txBody>
      </p:sp>
      <p:pic>
        <p:nvPicPr>
          <p:cNvPr id="182" name="Google Shape;182;p30"/>
          <p:cNvPicPr preferRelativeResize="0"/>
          <p:nvPr/>
        </p:nvPicPr>
        <p:blipFill>
          <a:blip r:embed="rId3">
            <a:alphaModFix/>
          </a:blip>
          <a:stretch>
            <a:fillRect/>
          </a:stretch>
        </p:blipFill>
        <p:spPr>
          <a:xfrm>
            <a:off x="3579925" y="2309625"/>
            <a:ext cx="1143000" cy="76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stack - Wat is het? </a:t>
            </a:r>
            <a:endParaRPr/>
          </a:p>
        </p:txBody>
      </p:sp>
      <p:pic>
        <p:nvPicPr>
          <p:cNvPr id="188" name="Google Shape;188;p31"/>
          <p:cNvPicPr preferRelativeResize="0"/>
          <p:nvPr/>
        </p:nvPicPr>
        <p:blipFill>
          <a:blip r:embed="rId3">
            <a:alphaModFix/>
          </a:blip>
          <a:stretch>
            <a:fillRect/>
          </a:stretch>
        </p:blipFill>
        <p:spPr>
          <a:xfrm>
            <a:off x="3021400" y="1017725"/>
            <a:ext cx="2419350" cy="2933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Wat heb je nodig vandaag?</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457200" lvl="0" indent="-342900" algn="ctr" rtl="0">
              <a:spcBef>
                <a:spcPts val="0"/>
              </a:spcBef>
              <a:spcAft>
                <a:spcPts val="0"/>
              </a:spcAft>
              <a:buClr>
                <a:schemeClr val="dk1"/>
              </a:buClr>
              <a:buSzPts val="1800"/>
              <a:buAutoNum type="arabicPeriod"/>
            </a:pPr>
            <a:r>
              <a:rPr lang="en">
                <a:solidFill>
                  <a:schemeClr val="dk1"/>
                </a:solidFill>
              </a:rPr>
              <a:t>Mental flexibility!</a:t>
            </a:r>
            <a:endParaRPr>
              <a:solidFill>
                <a:schemeClr val="dk1"/>
              </a:solidFill>
            </a:endParaRPr>
          </a:p>
          <a:p>
            <a:pPr marL="457200" lvl="0" indent="-342900" algn="ctr" rtl="0">
              <a:spcBef>
                <a:spcPts val="0"/>
              </a:spcBef>
              <a:spcAft>
                <a:spcPts val="0"/>
              </a:spcAft>
              <a:buClr>
                <a:schemeClr val="dk1"/>
              </a:buClr>
              <a:buSzPts val="1800"/>
              <a:buAutoNum type="arabicPeriod"/>
            </a:pPr>
            <a:r>
              <a:rPr lang="en">
                <a:solidFill>
                  <a:schemeClr val="dk1"/>
                </a:solidFill>
              </a:rPr>
              <a:t>Basis kennis van GO</a:t>
            </a: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stack - Wat is het? </a:t>
            </a:r>
            <a:endParaRPr/>
          </a:p>
        </p:txBody>
      </p:sp>
      <p:pic>
        <p:nvPicPr>
          <p:cNvPr id="194" name="Google Shape;194;p32"/>
          <p:cNvPicPr preferRelativeResize="0"/>
          <p:nvPr/>
        </p:nvPicPr>
        <p:blipFill>
          <a:blip r:embed="rId3">
            <a:alphaModFix/>
          </a:blip>
          <a:stretch>
            <a:fillRect/>
          </a:stretch>
        </p:blipFill>
        <p:spPr>
          <a:xfrm>
            <a:off x="2778200" y="1107075"/>
            <a:ext cx="3885519" cy="3820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192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stack - Gebruik (regels)</a:t>
            </a:r>
            <a:endParaRPr/>
          </a:p>
        </p:txBody>
      </p:sp>
      <p:sp>
        <p:nvSpPr>
          <p:cNvPr id="200" name="Google Shape;200;p33"/>
          <p:cNvSpPr txBox="1"/>
          <p:nvPr/>
        </p:nvSpPr>
        <p:spPr>
          <a:xfrm>
            <a:off x="166625" y="995950"/>
            <a:ext cx="6044400" cy="32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Het opzoeken van variabele:</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b="1">
                <a:solidFill>
                  <a:srgbClr val="FFFFFF"/>
                </a:solidFill>
              </a:rPr>
              <a:t>Stap 1: Zoek in het huidige head van de stack.</a:t>
            </a:r>
            <a:endParaRPr b="1">
              <a:solidFill>
                <a:srgbClr val="FFFFFF"/>
              </a:solidFill>
            </a:endParaRPr>
          </a:p>
          <a:p>
            <a:pPr marL="0" lvl="0" indent="0" algn="l" rtl="0">
              <a:spcBef>
                <a:spcPts val="0"/>
              </a:spcBef>
              <a:spcAft>
                <a:spcPts val="0"/>
              </a:spcAft>
              <a:buNone/>
            </a:pPr>
            <a:r>
              <a:rPr lang="en">
                <a:solidFill>
                  <a:srgbClr val="FFFFFF"/>
                </a:solidFill>
              </a:rPr>
              <a:t>Stap 2: Zoek in de globals</a:t>
            </a:r>
            <a:endParaRPr>
              <a:solidFill>
                <a:srgbClr val="FFFFFF"/>
              </a:solidFill>
            </a:endParaRPr>
          </a:p>
          <a:p>
            <a:pPr marL="0" lvl="0" indent="0" algn="l" rtl="0">
              <a:spcBef>
                <a:spcPts val="0"/>
              </a:spcBef>
              <a:spcAft>
                <a:spcPts val="0"/>
              </a:spcAft>
              <a:buNone/>
            </a:pPr>
            <a:r>
              <a:rPr lang="en">
                <a:solidFill>
                  <a:srgbClr val="FFFFFF"/>
                </a:solidFill>
              </a:rPr>
              <a:t>Stap 3: Error.</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01" name="Google Shape;201;p33"/>
          <p:cNvPicPr preferRelativeResize="0"/>
          <p:nvPr/>
        </p:nvPicPr>
        <p:blipFill>
          <a:blip r:embed="rId3">
            <a:alphaModFix/>
          </a:blip>
          <a:stretch>
            <a:fillRect/>
          </a:stretch>
        </p:blipFill>
        <p:spPr>
          <a:xfrm>
            <a:off x="4242050" y="765536"/>
            <a:ext cx="4833424" cy="4358083"/>
          </a:xfrm>
          <a:prstGeom prst="rect">
            <a:avLst/>
          </a:prstGeom>
          <a:noFill/>
          <a:ln>
            <a:noFill/>
          </a:ln>
        </p:spPr>
      </p:pic>
      <p:pic>
        <p:nvPicPr>
          <p:cNvPr id="202" name="Google Shape;202;p33"/>
          <p:cNvPicPr preferRelativeResize="0"/>
          <p:nvPr/>
        </p:nvPicPr>
        <p:blipFill>
          <a:blip r:embed="rId4">
            <a:alphaModFix/>
          </a:blip>
          <a:stretch>
            <a:fillRect/>
          </a:stretch>
        </p:blipFill>
        <p:spPr>
          <a:xfrm>
            <a:off x="4242050" y="782092"/>
            <a:ext cx="4749549" cy="4321133"/>
          </a:xfrm>
          <a:prstGeom prst="rect">
            <a:avLst/>
          </a:prstGeom>
          <a:noFill/>
          <a:ln>
            <a:noFill/>
          </a:ln>
        </p:spPr>
      </p:pic>
      <p:cxnSp>
        <p:nvCxnSpPr>
          <p:cNvPr id="203" name="Google Shape;203;p33"/>
          <p:cNvCxnSpPr/>
          <p:nvPr/>
        </p:nvCxnSpPr>
        <p:spPr>
          <a:xfrm>
            <a:off x="4233075" y="1619825"/>
            <a:ext cx="1946400" cy="18576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192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stack - Gebruik (regels)</a:t>
            </a:r>
            <a:endParaRPr/>
          </a:p>
        </p:txBody>
      </p:sp>
      <p:sp>
        <p:nvSpPr>
          <p:cNvPr id="209" name="Google Shape;209;p34"/>
          <p:cNvSpPr txBox="1"/>
          <p:nvPr/>
        </p:nvSpPr>
        <p:spPr>
          <a:xfrm>
            <a:off x="166625" y="995950"/>
            <a:ext cx="6044400" cy="32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Het opzoeken van variabele:</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Stap 1: Zoek in het huidige head van de stack.</a:t>
            </a:r>
            <a:endParaRPr>
              <a:solidFill>
                <a:srgbClr val="FFFFFF"/>
              </a:solidFill>
            </a:endParaRPr>
          </a:p>
          <a:p>
            <a:pPr marL="0" lvl="0" indent="0" algn="l" rtl="0">
              <a:spcBef>
                <a:spcPts val="0"/>
              </a:spcBef>
              <a:spcAft>
                <a:spcPts val="0"/>
              </a:spcAft>
              <a:buNone/>
            </a:pPr>
            <a:r>
              <a:rPr lang="en" b="1">
                <a:solidFill>
                  <a:srgbClr val="FFFFFF"/>
                </a:solidFill>
              </a:rPr>
              <a:t>Stap 2: Zoek in de globals</a:t>
            </a:r>
            <a:endParaRPr b="1">
              <a:solidFill>
                <a:srgbClr val="FFFFFF"/>
              </a:solidFill>
            </a:endParaRPr>
          </a:p>
          <a:p>
            <a:pPr marL="0" lvl="0" indent="0" algn="l" rtl="0">
              <a:spcBef>
                <a:spcPts val="0"/>
              </a:spcBef>
              <a:spcAft>
                <a:spcPts val="0"/>
              </a:spcAft>
              <a:buNone/>
            </a:pPr>
            <a:r>
              <a:rPr lang="en">
                <a:solidFill>
                  <a:srgbClr val="FFFFFF"/>
                </a:solidFill>
              </a:rPr>
              <a:t>Stap 3: Error.</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10" name="Google Shape;210;p34"/>
          <p:cNvPicPr preferRelativeResize="0"/>
          <p:nvPr/>
        </p:nvPicPr>
        <p:blipFill>
          <a:blip r:embed="rId3">
            <a:alphaModFix/>
          </a:blip>
          <a:stretch>
            <a:fillRect/>
          </a:stretch>
        </p:blipFill>
        <p:spPr>
          <a:xfrm>
            <a:off x="4391350" y="917925"/>
            <a:ext cx="4600250" cy="4185299"/>
          </a:xfrm>
          <a:prstGeom prst="rect">
            <a:avLst/>
          </a:prstGeom>
          <a:noFill/>
          <a:ln>
            <a:noFill/>
          </a:ln>
        </p:spPr>
      </p:pic>
      <p:cxnSp>
        <p:nvCxnSpPr>
          <p:cNvPr id="211" name="Google Shape;211;p34"/>
          <p:cNvCxnSpPr/>
          <p:nvPr/>
        </p:nvCxnSpPr>
        <p:spPr>
          <a:xfrm>
            <a:off x="2544525" y="1829925"/>
            <a:ext cx="2589900" cy="2019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De stack - Gebruik (regels)</a:t>
            </a:r>
            <a:endParaRPr/>
          </a:p>
        </p:txBody>
      </p:sp>
      <p:sp>
        <p:nvSpPr>
          <p:cNvPr id="217" name="Google Shape;217;p35"/>
          <p:cNvSpPr txBox="1">
            <a:spLocks noGrp="1"/>
          </p:cNvSpPr>
          <p:nvPr>
            <p:ph type="body" idx="1"/>
          </p:nvPr>
        </p:nvSpPr>
        <p:spPr>
          <a:xfrm>
            <a:off x="311700" y="1145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Het aanmaken van variabele:</a:t>
            </a:r>
            <a:endParaRPr>
              <a:solidFill>
                <a:srgbClr val="FFFFFF"/>
              </a:solidFill>
            </a:endParaRPr>
          </a:p>
          <a:p>
            <a:pPr marL="0" lvl="0" indent="0" algn="l" rtl="0">
              <a:spcBef>
                <a:spcPts val="1600"/>
              </a:spcBef>
              <a:spcAft>
                <a:spcPts val="0"/>
              </a:spcAft>
              <a:buNone/>
            </a:pPr>
            <a:r>
              <a:rPr lang="en">
                <a:solidFill>
                  <a:srgbClr val="FFFFFF"/>
                </a:solidFill>
              </a:rPr>
              <a:t>Stap 1: Als er een huidige head is in de stack, maak, of overschrijf, variabele in de huidige head van de stack.</a:t>
            </a:r>
            <a:endParaRPr>
              <a:solidFill>
                <a:srgbClr val="FFFFFF"/>
              </a:solidFill>
            </a:endParaRPr>
          </a:p>
          <a:p>
            <a:pPr marL="0" lvl="0" indent="0" algn="l" rtl="0">
              <a:spcBef>
                <a:spcPts val="1600"/>
              </a:spcBef>
              <a:spcAft>
                <a:spcPts val="1600"/>
              </a:spcAft>
              <a:buNone/>
            </a:pPr>
            <a:br>
              <a:rPr lang="en">
                <a:solidFill>
                  <a:srgbClr val="FFFFFF"/>
                </a:solidFill>
              </a:rPr>
            </a:br>
            <a:r>
              <a:rPr lang="en">
                <a:solidFill>
                  <a:srgbClr val="FFFFFF"/>
                </a:solidFill>
              </a:rPr>
              <a:t>Stap 2: Geen huidige head aanwezig in de stack, maak, of overschrijf, variabele in    globals.</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183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stack - Gebruik (regels)</a:t>
            </a:r>
            <a:endParaRPr/>
          </a:p>
        </p:txBody>
      </p:sp>
      <p:sp>
        <p:nvSpPr>
          <p:cNvPr id="223" name="Google Shape;223;p36"/>
          <p:cNvSpPr txBox="1">
            <a:spLocks noGrp="1"/>
          </p:cNvSpPr>
          <p:nvPr>
            <p:ph type="body" idx="1"/>
          </p:nvPr>
        </p:nvSpPr>
        <p:spPr>
          <a:xfrm>
            <a:off x="311700" y="7565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Return</a:t>
            </a:r>
            <a:endParaRPr b="1">
              <a:solidFill>
                <a:srgbClr val="FFFFFF"/>
              </a:solidFill>
            </a:endParaRPr>
          </a:p>
          <a:p>
            <a:pPr marL="0" lvl="0" indent="0" algn="l" rtl="0">
              <a:spcBef>
                <a:spcPts val="1600"/>
              </a:spcBef>
              <a:spcAft>
                <a:spcPts val="1600"/>
              </a:spcAft>
              <a:buNone/>
            </a:pPr>
            <a:r>
              <a:rPr lang="en" b="1">
                <a:solidFill>
                  <a:srgbClr val="FFFFFF"/>
                </a:solidFill>
              </a:rPr>
              <a:t>Bij het uitvoeren van een return verwijder je de huidige head van de stack. De tail wordt hierbij de nieuwe huidige head.</a:t>
            </a:r>
            <a:endParaRPr b="1">
              <a:solidFill>
                <a:srgbClr val="FFFFFF"/>
              </a:solidFill>
            </a:endParaRPr>
          </a:p>
        </p:txBody>
      </p:sp>
      <p:pic>
        <p:nvPicPr>
          <p:cNvPr id="224" name="Google Shape;224;p36"/>
          <p:cNvPicPr preferRelativeResize="0"/>
          <p:nvPr/>
        </p:nvPicPr>
        <p:blipFill>
          <a:blip r:embed="rId3">
            <a:alphaModFix/>
          </a:blip>
          <a:stretch>
            <a:fillRect/>
          </a:stretch>
        </p:blipFill>
        <p:spPr>
          <a:xfrm>
            <a:off x="388850" y="1991325"/>
            <a:ext cx="2460864" cy="3152175"/>
          </a:xfrm>
          <a:prstGeom prst="rect">
            <a:avLst/>
          </a:prstGeom>
          <a:noFill/>
          <a:ln>
            <a:noFill/>
          </a:ln>
        </p:spPr>
      </p:pic>
      <p:pic>
        <p:nvPicPr>
          <p:cNvPr id="225" name="Google Shape;225;p36"/>
          <p:cNvPicPr preferRelativeResize="0"/>
          <p:nvPr/>
        </p:nvPicPr>
        <p:blipFill>
          <a:blip r:embed="rId4">
            <a:alphaModFix/>
          </a:blip>
          <a:stretch>
            <a:fillRect/>
          </a:stretch>
        </p:blipFill>
        <p:spPr>
          <a:xfrm>
            <a:off x="388852" y="1943500"/>
            <a:ext cx="2917051" cy="3200000"/>
          </a:xfrm>
          <a:prstGeom prst="rect">
            <a:avLst/>
          </a:prstGeom>
          <a:noFill/>
          <a:ln>
            <a:noFill/>
          </a:ln>
        </p:spPr>
      </p:pic>
      <p:pic>
        <p:nvPicPr>
          <p:cNvPr id="226" name="Google Shape;226;p36"/>
          <p:cNvPicPr preferRelativeResize="0"/>
          <p:nvPr/>
        </p:nvPicPr>
        <p:blipFill>
          <a:blip r:embed="rId5">
            <a:alphaModFix/>
          </a:blip>
          <a:stretch>
            <a:fillRect/>
          </a:stretch>
        </p:blipFill>
        <p:spPr>
          <a:xfrm>
            <a:off x="5986100" y="2029100"/>
            <a:ext cx="2438400" cy="2971800"/>
          </a:xfrm>
          <a:prstGeom prst="rect">
            <a:avLst/>
          </a:prstGeom>
          <a:noFill/>
          <a:ln>
            <a:noFill/>
          </a:ln>
        </p:spPr>
      </p:pic>
      <p:cxnSp>
        <p:nvCxnSpPr>
          <p:cNvPr id="227" name="Google Shape;227;p36"/>
          <p:cNvCxnSpPr>
            <a:stCxn id="225" idx="3"/>
            <a:endCxn id="226" idx="1"/>
          </p:cNvCxnSpPr>
          <p:nvPr/>
        </p:nvCxnSpPr>
        <p:spPr>
          <a:xfrm rot="10800000" flipH="1">
            <a:off x="3305903" y="3515000"/>
            <a:ext cx="2680200" cy="28500"/>
          </a:xfrm>
          <a:prstGeom prst="straightConnector1">
            <a:avLst/>
          </a:prstGeom>
          <a:noFill/>
          <a:ln w="76200" cap="flat" cmpd="sng">
            <a:solidFill>
              <a:srgbClr val="FFFFFF"/>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183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stack - Visueel</a:t>
            </a:r>
            <a:endParaRPr/>
          </a:p>
        </p:txBody>
      </p:sp>
      <p:pic>
        <p:nvPicPr>
          <p:cNvPr id="233" name="Google Shape;233;p37"/>
          <p:cNvPicPr preferRelativeResize="0"/>
          <p:nvPr/>
        </p:nvPicPr>
        <p:blipFill>
          <a:blip r:embed="rId3">
            <a:alphaModFix/>
          </a:blip>
          <a:stretch>
            <a:fillRect/>
          </a:stretch>
        </p:blipFill>
        <p:spPr>
          <a:xfrm>
            <a:off x="1494575" y="926925"/>
            <a:ext cx="6365465" cy="4082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Theorie: Scoping</a:t>
            </a:r>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Scoping</a:t>
            </a: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var := 0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x := 0</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incr_x := &lt;var =&gt; x := x + var&gt;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incr_x(420)</a:t>
            </a:r>
            <a:endParaRPr>
              <a:solidFill>
                <a:srgbClr val="FFFFFF"/>
              </a:solidFill>
            </a:endParaRPr>
          </a:p>
          <a:p>
            <a:pPr marL="0" lvl="0" indent="0" algn="l" rtl="0">
              <a:spcBef>
                <a:spcPts val="1600"/>
              </a:spcBef>
              <a:spcAft>
                <a:spcPts val="0"/>
              </a:spcAft>
              <a:buNone/>
            </a:pPr>
            <a:r>
              <a:rPr lang="en">
                <a:solidFill>
                  <a:srgbClr val="FFFFFF"/>
                </a:solidFill>
              </a:rPr>
              <a:t>incr_x(3)</a:t>
            </a: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endParaRPr>
              <a:solidFill>
                <a:srgbClr val="FFFFFF"/>
              </a:solidFill>
            </a:endParaRPr>
          </a:p>
        </p:txBody>
      </p:sp>
      <p:sp>
        <p:nvSpPr>
          <p:cNvPr id="245" name="Google Shape;245;p39"/>
          <p:cNvSpPr txBox="1"/>
          <p:nvPr/>
        </p:nvSpPr>
        <p:spPr>
          <a:xfrm>
            <a:off x="4473000" y="1288075"/>
            <a:ext cx="4359300" cy="3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 </a:t>
            </a:r>
            <a:endParaRPr sz="1800">
              <a:solidFill>
                <a:srgbClr val="FFFFFF"/>
              </a:solidFill>
            </a:endParaRPr>
          </a:p>
          <a:p>
            <a:pPr marL="0" lvl="0" indent="0" algn="l" rtl="0">
              <a:spcBef>
                <a:spcPts val="0"/>
              </a:spcBef>
              <a:spcAft>
                <a:spcPts val="0"/>
              </a:spcAft>
              <a:buNone/>
            </a:pPr>
            <a:r>
              <a:rPr lang="en" sz="1800">
                <a:solidFill>
                  <a:srgbClr val="FFFFFF"/>
                </a:solidFill>
              </a:rPr>
              <a:t>var is in global scope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a:solidFill>
                <a:srgbClr val="FFFFFF"/>
              </a:solidFill>
            </a:endParaRPr>
          </a:p>
        </p:txBody>
      </p:sp>
      <p:sp>
        <p:nvSpPr>
          <p:cNvPr id="246" name="Google Shape;246;p39"/>
          <p:cNvSpPr txBox="1"/>
          <p:nvPr/>
        </p:nvSpPr>
        <p:spPr>
          <a:xfrm>
            <a:off x="321475" y="11710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800">
                <a:solidFill>
                  <a:schemeClr val="dk1"/>
                </a:solidFill>
              </a:rPr>
              <a:t>Scoping is de plek waar een variable staat in de code</a:t>
            </a:r>
            <a:endParaRPr sz="1800">
              <a:solidFill>
                <a:schemeClr val="dk1"/>
              </a:solidFill>
            </a:endParaRPr>
          </a:p>
          <a:p>
            <a:pPr marL="0" lvl="0" indent="0" algn="l" rtl="0">
              <a:spcBef>
                <a:spcPts val="1600"/>
              </a:spcBef>
              <a:spcAft>
                <a:spcPts val="0"/>
              </a:spcAft>
              <a:buNone/>
            </a:pPr>
            <a:endParaRPr/>
          </a:p>
        </p:txBody>
      </p:sp>
      <p:sp>
        <p:nvSpPr>
          <p:cNvPr id="247" name="Google Shape;247;p39"/>
          <p:cNvSpPr txBox="1"/>
          <p:nvPr/>
        </p:nvSpPr>
        <p:spPr>
          <a:xfrm>
            <a:off x="4466125" y="2686550"/>
            <a:ext cx="4144800" cy="8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a:solidFill>
                  <a:srgbClr val="FFFFFF"/>
                </a:solidFill>
              </a:rPr>
              <a:t>var is in local scope</a:t>
            </a:r>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1000"/>
                                        <p:tgtEl>
                                          <p:spTgt spid="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gtEl>
                                        <p:attrNameLst>
                                          <p:attrName>style.visibility</p:attrName>
                                        </p:attrNameLst>
                                      </p:cBhvr>
                                      <p:to>
                                        <p:strVal val="visible"/>
                                      </p:to>
                                    </p:set>
                                    <p:animEffect transition="in" filter="fade">
                                      <p:cBhvr>
                                        <p:cTn id="17" dur="10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Scoping</a:t>
            </a:r>
            <a:endParaRPr/>
          </a:p>
        </p:txBody>
      </p:sp>
      <p:sp>
        <p:nvSpPr>
          <p:cNvPr id="253" name="Google Shape;25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GO := 0</a:t>
            </a:r>
            <a:endParaRPr>
              <a:solidFill>
                <a:srgbClr val="FFFFFF"/>
              </a:solidFill>
            </a:endParaRPr>
          </a:p>
          <a:p>
            <a:pPr marL="0" lvl="0" indent="0" algn="l" rtl="0">
              <a:spcBef>
                <a:spcPts val="1600"/>
              </a:spcBef>
              <a:spcAft>
                <a:spcPts val="0"/>
              </a:spcAft>
              <a:buNone/>
            </a:pPr>
            <a:r>
              <a:rPr lang="en">
                <a:solidFill>
                  <a:srgbClr val="FFFFFF"/>
                </a:solidFill>
              </a:rPr>
              <a:t>f := &lt; kart ⇒ GO := GO + kart &gt;</a:t>
            </a:r>
            <a:endParaRPr>
              <a:solidFill>
                <a:srgbClr val="FFFFFF"/>
              </a:solidFill>
            </a:endParaRPr>
          </a:p>
          <a:p>
            <a:pPr marL="0" lvl="0" indent="0" algn="l" rtl="0">
              <a:spcBef>
                <a:spcPts val="1600"/>
              </a:spcBef>
              <a:spcAft>
                <a:spcPts val="0"/>
              </a:spcAft>
              <a:buNone/>
            </a:pPr>
            <a:r>
              <a:rPr lang="en">
                <a:solidFill>
                  <a:srgbClr val="FFFFFF"/>
                </a:solidFill>
              </a:rPr>
              <a:t>GO := 1</a:t>
            </a:r>
            <a:endParaRPr>
              <a:solidFill>
                <a:srgbClr val="FFFFFF"/>
              </a:solidFill>
            </a:endParaRPr>
          </a:p>
          <a:p>
            <a:pPr marL="0" lvl="0" indent="0" algn="l" rtl="0">
              <a:spcBef>
                <a:spcPts val="1600"/>
              </a:spcBef>
              <a:spcAft>
                <a:spcPts val="0"/>
              </a:spcAft>
              <a:buNone/>
            </a:pPr>
            <a:r>
              <a:rPr lang="en">
                <a:solidFill>
                  <a:srgbClr val="FFFFFF"/>
                </a:solidFill>
              </a:rPr>
              <a:t>f(11)</a:t>
            </a:r>
            <a:endParaRPr>
              <a:solidFill>
                <a:srgbClr val="FFFFFF"/>
              </a:solidFill>
            </a:endParaRPr>
          </a:p>
          <a:p>
            <a:pPr marL="0" lvl="0" indent="0" algn="l" rtl="0">
              <a:spcBef>
                <a:spcPts val="1600"/>
              </a:spcBef>
              <a:spcAft>
                <a:spcPts val="1600"/>
              </a:spcAft>
              <a:buNone/>
            </a:pPr>
            <a:r>
              <a:rPr lang="en">
                <a:solidFill>
                  <a:srgbClr val="FFFFFF"/>
                </a:solidFill>
              </a:rPr>
              <a:t>What is the value of variable GO in the expression “GO + kart” when it is evaluated?</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Scoping</a:t>
            </a:r>
            <a:endParaRPr/>
          </a:p>
        </p:txBody>
      </p:sp>
      <p:sp>
        <p:nvSpPr>
          <p:cNvPr id="259" name="Google Shape;25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f := &lt; kart ⇒ GO := GO + kart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f(11)</a:t>
            </a:r>
            <a:endParaRPr>
              <a:solidFill>
                <a:srgbClr val="FFFFFF"/>
              </a:solidFill>
            </a:endParaRPr>
          </a:p>
          <a:p>
            <a:pPr marL="0" lvl="0" indent="0" algn="l" rtl="0">
              <a:spcBef>
                <a:spcPts val="1600"/>
              </a:spcBef>
              <a:spcAft>
                <a:spcPts val="0"/>
              </a:spcAft>
              <a:buNone/>
            </a:pPr>
            <a:r>
              <a:rPr lang="en">
                <a:solidFill>
                  <a:srgbClr val="FFFFFF"/>
                </a:solidFill>
              </a:rPr>
              <a:t>GO := 420</a:t>
            </a: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r>
              <a:rPr lang="en">
                <a:solidFill>
                  <a:srgbClr val="FFFFFF"/>
                </a:solidFill>
              </a:rPr>
              <a:t>What is the value of variable GO in the expression “GO + kart” when it is evaluated?</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Inhoud</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Theorie: Functies &amp; λ’s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Theorie: Stack</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Theorie: Scoping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Theorie: Returning values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Theorie: recursion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Theorie: Higher Order Functions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Live practice</a:t>
            </a: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Scoping</a:t>
            </a:r>
            <a:endParaRPr/>
          </a:p>
        </p:txBody>
      </p:sp>
      <p:sp>
        <p:nvSpPr>
          <p:cNvPr id="265" name="Google Shape;265;p42"/>
          <p:cNvSpPr txBox="1"/>
          <p:nvPr/>
        </p:nvSpPr>
        <p:spPr>
          <a:xfrm>
            <a:off x="2241350" y="1159175"/>
            <a:ext cx="4442100" cy="346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eval( &lt;f(3)&gt;, { f := &lt; a =&gt; x := x + a &gt; , x := 2, </a:t>
            </a:r>
            <a:endParaRPr>
              <a:solidFill>
                <a:srgbClr val="FFFFFF"/>
              </a:solidFill>
            </a:endParaRPr>
          </a:p>
          <a:p>
            <a:pPr marL="1371600" lvl="0" indent="457200" algn="l" rtl="0">
              <a:spcBef>
                <a:spcPts val="0"/>
              </a:spcBef>
              <a:spcAft>
                <a:spcPts val="0"/>
              </a:spcAft>
              <a:buNone/>
            </a:pPr>
            <a:r>
              <a:rPr lang="en">
                <a:solidFill>
                  <a:srgbClr val="FFFFFF"/>
                </a:solidFill>
              </a:rPr>
              <a:t>stack := {} </a:t>
            </a:r>
            <a:endParaRPr>
              <a:solidFill>
                <a:srgbClr val="FFFFFF"/>
              </a:solidFill>
            </a:endParaRPr>
          </a:p>
          <a:p>
            <a:pPr marL="1371600" lvl="0" indent="0" algn="l" rtl="0">
              <a:spcBef>
                <a:spcPts val="0"/>
              </a:spcBef>
              <a:spcAft>
                <a:spcPts val="0"/>
              </a:spcAft>
              <a:buNone/>
            </a:pPr>
            <a:r>
              <a:rPr lang="en">
                <a:solidFill>
                  <a:srgbClr val="FFFFFF"/>
                </a:solidFill>
              </a:rPr>
              <a:t>} </a:t>
            </a:r>
            <a:endParaRPr>
              <a:solidFill>
                <a:srgbClr val="FFFFFF"/>
              </a:solidFill>
            </a:endParaRPr>
          </a:p>
          <a:p>
            <a:pPr marL="0" lvl="0" indent="457200" algn="l" rtl="0">
              <a:spcBef>
                <a:spcPts val="0"/>
              </a:spcBef>
              <a:spcAft>
                <a:spcPts val="0"/>
              </a:spcAft>
              <a:buNone/>
            </a:pPr>
            <a:r>
              <a:rPr lang="en">
                <a:solidFill>
                  <a:srgbClr val="FFFFFF"/>
                </a:solidFill>
              </a:rPr>
              <a:t>)  </a:t>
            </a:r>
            <a:endParaRPr>
              <a:solidFill>
                <a:srgbClr val="FFFFFF"/>
              </a:solidFill>
            </a:endParaRPr>
          </a:p>
          <a:p>
            <a:pPr marL="0" lvl="0" indent="0" algn="l" rtl="0">
              <a:spcBef>
                <a:spcPts val="0"/>
              </a:spcBef>
              <a:spcAft>
                <a:spcPts val="0"/>
              </a:spcAft>
              <a:buNone/>
            </a:pPr>
            <a:endParaRPr>
              <a:solidFill>
                <a:srgbClr val="FFFFFF"/>
              </a:solidFill>
            </a:endParaRPr>
          </a:p>
          <a:p>
            <a:pPr marL="914400" lvl="0" indent="457200" algn="l" rtl="0">
              <a:spcBef>
                <a:spcPts val="0"/>
              </a:spcBef>
              <a:spcAft>
                <a:spcPts val="0"/>
              </a:spcAft>
              <a:buNone/>
            </a:pPr>
            <a:endParaRPr sz="2200">
              <a:solidFill>
                <a:srgbClr val="FFFFFF"/>
              </a:solidFill>
            </a:endParaRPr>
          </a:p>
          <a:p>
            <a:pPr marL="3200400" lvl="0" indent="45720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&lt; call( a := 3; x := x + a ) &gt;, </a:t>
            </a:r>
            <a:endParaRPr>
              <a:solidFill>
                <a:srgbClr val="FFFFFF"/>
              </a:solidFill>
            </a:endParaRPr>
          </a:p>
          <a:p>
            <a:pPr marL="0" lvl="0" indent="457200" algn="l" rtl="0">
              <a:spcBef>
                <a:spcPts val="0"/>
              </a:spcBef>
              <a:spcAft>
                <a:spcPts val="0"/>
              </a:spcAft>
              <a:buNone/>
            </a:pPr>
            <a:r>
              <a:rPr lang="en">
                <a:solidFill>
                  <a:srgbClr val="FFFFFF"/>
                </a:solidFill>
              </a:rPr>
              <a:t>{ f := &lt; a =&gt; x := x + a &gt; , x := 2, </a:t>
            </a:r>
            <a:endParaRPr>
              <a:solidFill>
                <a:srgbClr val="FFFFFF"/>
              </a:solidFill>
            </a:endParaRPr>
          </a:p>
          <a:p>
            <a:pPr marL="457200" lvl="0" indent="457200" algn="l" rtl="0">
              <a:spcBef>
                <a:spcPts val="0"/>
              </a:spcBef>
              <a:spcAft>
                <a:spcPts val="0"/>
              </a:spcAft>
              <a:buNone/>
            </a:pPr>
            <a:r>
              <a:rPr lang="en">
                <a:solidFill>
                  <a:srgbClr val="FFFFFF"/>
                </a:solidFill>
              </a:rPr>
              <a:t>stack := { </a:t>
            </a:r>
            <a:endParaRPr>
              <a:solidFill>
                <a:srgbClr val="FFFFFF"/>
              </a:solidFill>
            </a:endParaRPr>
          </a:p>
          <a:p>
            <a:pPr marL="1828800" lvl="0" indent="457200" algn="l" rtl="0">
              <a:spcBef>
                <a:spcPts val="0"/>
              </a:spcBef>
              <a:spcAft>
                <a:spcPts val="0"/>
              </a:spcAft>
              <a:buNone/>
            </a:pPr>
            <a:r>
              <a:rPr lang="en">
                <a:solidFill>
                  <a:srgbClr val="FFFFFF"/>
                </a:solidFill>
              </a:rPr>
              <a:t>h := { a := null }, </a:t>
            </a:r>
            <a:endParaRPr>
              <a:solidFill>
                <a:srgbClr val="FFFFFF"/>
              </a:solidFill>
            </a:endParaRPr>
          </a:p>
          <a:p>
            <a:pPr marL="1828800" lvl="0" indent="457200" algn="l" rtl="0">
              <a:spcBef>
                <a:spcPts val="0"/>
              </a:spcBef>
              <a:spcAft>
                <a:spcPts val="0"/>
              </a:spcAft>
              <a:buNone/>
            </a:pPr>
            <a:r>
              <a:rPr lang="en">
                <a:solidFill>
                  <a:srgbClr val="FFFFFF"/>
                </a:solidFill>
              </a:rPr>
              <a:t>t := {} </a:t>
            </a:r>
            <a:endParaRPr>
              <a:solidFill>
                <a:srgbClr val="FFFFFF"/>
              </a:solidFill>
            </a:endParaRPr>
          </a:p>
          <a:p>
            <a:pPr marL="1828800" lvl="0" indent="0" algn="l" rtl="0">
              <a:spcBef>
                <a:spcPts val="0"/>
              </a:spcBef>
              <a:spcAft>
                <a:spcPts val="0"/>
              </a:spcAft>
              <a:buNone/>
            </a:pPr>
            <a:r>
              <a:rPr lang="en">
                <a:solidFill>
                  <a:srgbClr val="FFFFFF"/>
                </a:solidFill>
              </a:rPr>
              <a:t>}</a:t>
            </a:r>
            <a:endParaRPr>
              <a:solidFill>
                <a:srgbClr val="FFFFFF"/>
              </a:solidFill>
            </a:endParaRPr>
          </a:p>
          <a:p>
            <a:pPr marL="457200" lvl="0" indent="0" algn="l" rtl="0">
              <a:spcBef>
                <a:spcPts val="0"/>
              </a:spcBef>
              <a:spcAft>
                <a:spcPts val="0"/>
              </a:spcAft>
              <a:buNone/>
            </a:pPr>
            <a:r>
              <a:rPr lang="en">
                <a:solidFill>
                  <a:srgbClr val="FFFFFF"/>
                </a:solidFill>
              </a:rPr>
              <a:t> }</a:t>
            </a:r>
            <a:endParaRPr>
              <a:solidFill>
                <a:srgbClr val="FFFFFF"/>
              </a:solidFill>
            </a:endParaRPr>
          </a:p>
        </p:txBody>
      </p:sp>
      <p:cxnSp>
        <p:nvCxnSpPr>
          <p:cNvPr id="266" name="Google Shape;266;p42"/>
          <p:cNvCxnSpPr/>
          <p:nvPr/>
        </p:nvCxnSpPr>
        <p:spPr>
          <a:xfrm flipH="1">
            <a:off x="4218175" y="2103650"/>
            <a:ext cx="14100" cy="523800"/>
          </a:xfrm>
          <a:prstGeom prst="straightConnector1">
            <a:avLst/>
          </a:prstGeom>
          <a:noFill/>
          <a:ln w="19050" cap="flat" cmpd="sng">
            <a:solidFill>
              <a:srgbClr val="FFFFFF"/>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Scoping</a:t>
            </a:r>
            <a:endParaRPr/>
          </a:p>
        </p:txBody>
      </p:sp>
      <p:sp>
        <p:nvSpPr>
          <p:cNvPr id="272" name="Google Shape;27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rPr>
              <a:t>What is the result of eval( &lt; x := 3 &gt;, S ) where S = { y := 0, z := 1, stack := { } } ?</a:t>
            </a:r>
            <a:endParaRPr sz="1600">
              <a:solidFill>
                <a:srgbClr val="FFFFFF"/>
              </a:solidFill>
            </a:endParaRPr>
          </a:p>
          <a:p>
            <a:pPr marL="0" lvl="0" indent="0" algn="l" rtl="0">
              <a:spcBef>
                <a:spcPts val="1600"/>
              </a:spcBef>
              <a:spcAft>
                <a:spcPts val="0"/>
              </a:spcAft>
              <a:buNone/>
            </a:pPr>
            <a:endParaRPr sz="1600">
              <a:solidFill>
                <a:srgbClr val="FFFFFF"/>
              </a:solidFill>
            </a:endParaRPr>
          </a:p>
          <a:p>
            <a:pPr marL="0" lvl="0" indent="0" algn="l" rtl="0">
              <a:spcBef>
                <a:spcPts val="1600"/>
              </a:spcBef>
              <a:spcAft>
                <a:spcPts val="0"/>
              </a:spcAft>
              <a:buNone/>
            </a:pPr>
            <a:endParaRPr sz="1600">
              <a:solidFill>
                <a:srgbClr val="FFFFFF"/>
              </a:solidFill>
            </a:endParaRPr>
          </a:p>
          <a:p>
            <a:pPr marL="0" lvl="0" indent="0" algn="l" rtl="0">
              <a:spcBef>
                <a:spcPts val="1600"/>
              </a:spcBef>
              <a:spcAft>
                <a:spcPts val="0"/>
              </a:spcAft>
              <a:buNone/>
            </a:pPr>
            <a:endParaRPr sz="1400">
              <a:solidFill>
                <a:srgbClr val="FFFFFF"/>
              </a:solidFill>
            </a:endParaRPr>
          </a:p>
          <a:p>
            <a:pPr marL="0" lvl="0" indent="0" algn="l" rtl="0">
              <a:spcBef>
                <a:spcPts val="1600"/>
              </a:spcBef>
              <a:spcAft>
                <a:spcPts val="0"/>
              </a:spcAft>
              <a:buNone/>
            </a:pPr>
            <a:endParaRPr sz="1400">
              <a:solidFill>
                <a:srgbClr val="FFFFFF"/>
              </a:solidFill>
            </a:endParaRPr>
          </a:p>
          <a:p>
            <a:pPr marL="0" lvl="0" indent="0" algn="l" rtl="0">
              <a:spcBef>
                <a:spcPts val="1600"/>
              </a:spcBef>
              <a:spcAft>
                <a:spcPts val="0"/>
              </a:spcAft>
              <a:buNone/>
            </a:pPr>
            <a:endParaRPr sz="1400">
              <a:solidFill>
                <a:srgbClr val="FFFFFF"/>
              </a:solidFill>
            </a:endParaRPr>
          </a:p>
          <a:p>
            <a:pPr marL="0" lvl="0" indent="0" algn="l" rtl="0">
              <a:spcBef>
                <a:spcPts val="1600"/>
              </a:spcBef>
              <a:spcAft>
                <a:spcPts val="0"/>
              </a:spcAft>
              <a:buNone/>
            </a:pPr>
            <a:endParaRPr sz="1400">
              <a:solidFill>
                <a:srgbClr val="FFFFFF"/>
              </a:solidFill>
            </a:endParaRPr>
          </a:p>
          <a:p>
            <a:pPr marL="457200" lvl="0" indent="0" algn="l" rtl="0">
              <a:spcBef>
                <a:spcPts val="1600"/>
              </a:spcBef>
              <a:spcAft>
                <a:spcPts val="0"/>
              </a:spcAft>
              <a:buNone/>
            </a:pPr>
            <a:endParaRPr sz="1400">
              <a:solidFill>
                <a:srgbClr val="FFFFFF"/>
              </a:solidFill>
            </a:endParaRPr>
          </a:p>
          <a:p>
            <a:pPr marL="0" lvl="0" indent="0" algn="l" rtl="0">
              <a:spcBef>
                <a:spcPts val="1600"/>
              </a:spcBef>
              <a:spcAft>
                <a:spcPts val="1600"/>
              </a:spcAft>
              <a:buNone/>
            </a:pPr>
            <a:endParaRPr sz="1400">
              <a:solidFill>
                <a:srgbClr val="FFFFFF"/>
              </a:solidFill>
            </a:endParaRPr>
          </a:p>
        </p:txBody>
      </p:sp>
      <p:sp>
        <p:nvSpPr>
          <p:cNvPr id="273" name="Google Shape;273;p43"/>
          <p:cNvSpPr txBox="1"/>
          <p:nvPr/>
        </p:nvSpPr>
        <p:spPr>
          <a:xfrm>
            <a:off x="422625" y="1659675"/>
            <a:ext cx="4047600" cy="1487400"/>
          </a:xfrm>
          <a:prstGeom prst="rect">
            <a:avLst/>
          </a:prstGeom>
          <a:noFill/>
          <a:ln w="9525"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1. &lt; x := 3 &gt;, { y := 0, z := 1, </a:t>
            </a:r>
            <a:endParaRPr>
              <a:solidFill>
                <a:schemeClr val="dk1"/>
              </a:solidFill>
            </a:endParaRPr>
          </a:p>
          <a:p>
            <a:pPr marL="914400" lvl="0" indent="457200" algn="l" rtl="0">
              <a:lnSpc>
                <a:spcPct val="100000"/>
              </a:lnSpc>
              <a:spcBef>
                <a:spcPts val="0"/>
              </a:spcBef>
              <a:spcAft>
                <a:spcPts val="0"/>
              </a:spcAft>
              <a:buNone/>
            </a:pPr>
            <a:r>
              <a:rPr lang="en">
                <a:solidFill>
                  <a:schemeClr val="dk1"/>
                </a:solidFill>
              </a:rPr>
              <a:t>stack := { </a:t>
            </a:r>
            <a:endParaRPr>
              <a:solidFill>
                <a:schemeClr val="dk1"/>
              </a:solidFill>
            </a:endParaRPr>
          </a:p>
          <a:p>
            <a:pPr marL="1828800" lvl="0" indent="457200" algn="l" rtl="0">
              <a:lnSpc>
                <a:spcPct val="100000"/>
              </a:lnSpc>
              <a:spcBef>
                <a:spcPts val="0"/>
              </a:spcBef>
              <a:spcAft>
                <a:spcPts val="0"/>
              </a:spcAft>
              <a:buNone/>
            </a:pPr>
            <a:r>
              <a:rPr lang="en">
                <a:solidFill>
                  <a:schemeClr val="dk1"/>
                </a:solidFill>
              </a:rPr>
              <a:t>h := { x := null }, </a:t>
            </a:r>
            <a:endParaRPr>
              <a:solidFill>
                <a:schemeClr val="dk1"/>
              </a:solidFill>
            </a:endParaRPr>
          </a:p>
          <a:p>
            <a:pPr marL="1828800" lvl="0" indent="457200" algn="l" rtl="0">
              <a:lnSpc>
                <a:spcPct val="100000"/>
              </a:lnSpc>
              <a:spcBef>
                <a:spcPts val="0"/>
              </a:spcBef>
              <a:spcAft>
                <a:spcPts val="0"/>
              </a:spcAft>
              <a:buNone/>
            </a:pPr>
            <a:r>
              <a:rPr lang="en">
                <a:solidFill>
                  <a:schemeClr val="dk1"/>
                </a:solidFill>
              </a:rPr>
              <a:t>t := {} </a:t>
            </a:r>
            <a:endParaRPr>
              <a:solidFill>
                <a:schemeClr val="dk1"/>
              </a:solidFill>
            </a:endParaRPr>
          </a:p>
          <a:p>
            <a:pPr marL="1828800" lvl="0" indent="0" algn="l" rtl="0">
              <a:lnSpc>
                <a:spcPct val="100000"/>
              </a:lnSpc>
              <a:spcBef>
                <a:spcPts val="0"/>
              </a:spcBef>
              <a:spcAft>
                <a:spcPts val="0"/>
              </a:spcAft>
              <a:buNone/>
            </a:pPr>
            <a:r>
              <a:rPr lang="en">
                <a:solidFill>
                  <a:schemeClr val="dk1"/>
                </a:solidFill>
              </a:rPr>
              <a:t>     } </a:t>
            </a:r>
            <a:endParaRPr>
              <a:solidFill>
                <a:schemeClr val="dk1"/>
              </a:solidFill>
            </a:endParaRPr>
          </a:p>
          <a:p>
            <a:pPr marL="457200" lvl="0" indent="457200" algn="l" rtl="0">
              <a:lnSpc>
                <a:spcPct val="100000"/>
              </a:lnSpc>
              <a:spcBef>
                <a:spcPts val="0"/>
              </a:spcBef>
              <a:spcAft>
                <a:spcPts val="0"/>
              </a:spcAft>
              <a:buNone/>
            </a:pPr>
            <a:r>
              <a:rPr lang="en">
                <a:solidFill>
                  <a:schemeClr val="dk1"/>
                </a:solidFill>
              </a:rPr>
              <a:t>   }</a:t>
            </a:r>
            <a:endParaRPr>
              <a:solidFill>
                <a:schemeClr val="dk1"/>
              </a:solidFill>
            </a:endParaRPr>
          </a:p>
        </p:txBody>
      </p:sp>
      <p:sp>
        <p:nvSpPr>
          <p:cNvPr id="274" name="Google Shape;274;p43"/>
          <p:cNvSpPr txBox="1"/>
          <p:nvPr/>
        </p:nvSpPr>
        <p:spPr>
          <a:xfrm>
            <a:off x="4572000" y="1659675"/>
            <a:ext cx="4047600" cy="1487400"/>
          </a:xfrm>
          <a:prstGeom prst="rect">
            <a:avLst/>
          </a:prstGeom>
          <a:noFill/>
          <a:ln w="9525"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2. &lt; done &gt;, { y := 0, z := 1, </a:t>
            </a:r>
            <a:endParaRPr>
              <a:solidFill>
                <a:schemeClr val="dk1"/>
              </a:solidFill>
            </a:endParaRPr>
          </a:p>
          <a:p>
            <a:pPr marL="914400" lvl="0" indent="457200" algn="l" rtl="0">
              <a:lnSpc>
                <a:spcPct val="100000"/>
              </a:lnSpc>
              <a:spcBef>
                <a:spcPts val="0"/>
              </a:spcBef>
              <a:spcAft>
                <a:spcPts val="0"/>
              </a:spcAft>
              <a:buNone/>
            </a:pPr>
            <a:r>
              <a:rPr lang="en">
                <a:solidFill>
                  <a:schemeClr val="dk1"/>
                </a:solidFill>
              </a:rPr>
              <a:t>stack := { </a:t>
            </a:r>
            <a:endParaRPr>
              <a:solidFill>
                <a:schemeClr val="dk1"/>
              </a:solidFill>
            </a:endParaRPr>
          </a:p>
          <a:p>
            <a:pPr marL="1828800" lvl="0" indent="457200" algn="l" rtl="0">
              <a:lnSpc>
                <a:spcPct val="100000"/>
              </a:lnSpc>
              <a:spcBef>
                <a:spcPts val="0"/>
              </a:spcBef>
              <a:spcAft>
                <a:spcPts val="0"/>
              </a:spcAft>
              <a:buNone/>
            </a:pPr>
            <a:r>
              <a:rPr lang="en">
                <a:solidFill>
                  <a:schemeClr val="dk1"/>
                </a:solidFill>
              </a:rPr>
              <a:t>x := 3 </a:t>
            </a:r>
            <a:endParaRPr>
              <a:solidFill>
                <a:schemeClr val="dk1"/>
              </a:solidFill>
            </a:endParaRPr>
          </a:p>
          <a:p>
            <a:pPr marL="1828800" lvl="0" indent="0" algn="l" rtl="0">
              <a:lnSpc>
                <a:spcPct val="100000"/>
              </a:lnSpc>
              <a:spcBef>
                <a:spcPts val="0"/>
              </a:spcBef>
              <a:spcAft>
                <a:spcPts val="0"/>
              </a:spcAft>
              <a:buNone/>
            </a:pPr>
            <a:r>
              <a:rPr lang="en">
                <a:solidFill>
                  <a:schemeClr val="dk1"/>
                </a:solidFill>
              </a:rPr>
              <a:t>     }</a:t>
            </a:r>
            <a:endParaRPr>
              <a:solidFill>
                <a:schemeClr val="dk1"/>
              </a:solidFill>
            </a:endParaRPr>
          </a:p>
          <a:p>
            <a:pPr marL="914400" lvl="0" indent="0" algn="l" rtl="0">
              <a:lnSpc>
                <a:spcPct val="100000"/>
              </a:lnSpc>
              <a:spcBef>
                <a:spcPts val="0"/>
              </a:spcBef>
              <a:spcAft>
                <a:spcPts val="0"/>
              </a:spcAft>
              <a:buNone/>
            </a:pPr>
            <a:r>
              <a:rPr lang="en">
                <a:solidFill>
                  <a:schemeClr val="dk1"/>
                </a:solidFill>
              </a:rPr>
              <a:t>  }</a:t>
            </a:r>
            <a:endParaRPr>
              <a:solidFill>
                <a:schemeClr val="dk1"/>
              </a:solidFill>
            </a:endParaRPr>
          </a:p>
          <a:p>
            <a:pPr marL="914400" lvl="0" indent="457200" algn="l" rtl="0">
              <a:lnSpc>
                <a:spcPct val="100000"/>
              </a:lnSpc>
              <a:spcBef>
                <a:spcPts val="0"/>
              </a:spcBef>
              <a:spcAft>
                <a:spcPts val="0"/>
              </a:spcAft>
              <a:buNone/>
            </a:pPr>
            <a:endParaRPr sz="1600">
              <a:solidFill>
                <a:schemeClr val="dk1"/>
              </a:solidFill>
            </a:endParaRPr>
          </a:p>
        </p:txBody>
      </p:sp>
      <p:sp>
        <p:nvSpPr>
          <p:cNvPr id="275" name="Google Shape;275;p43"/>
          <p:cNvSpPr txBox="1"/>
          <p:nvPr/>
        </p:nvSpPr>
        <p:spPr>
          <a:xfrm>
            <a:off x="4572000" y="3276050"/>
            <a:ext cx="4047600" cy="1487400"/>
          </a:xfrm>
          <a:prstGeom prst="rect">
            <a:avLst/>
          </a:prstGeom>
          <a:noFill/>
          <a:ln w="9525"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4. &lt; done &gt;, { x := 3, y := 0, z := 1, </a:t>
            </a:r>
            <a:endParaRPr>
              <a:solidFill>
                <a:schemeClr val="dk1"/>
              </a:solidFill>
            </a:endParaRPr>
          </a:p>
          <a:p>
            <a:pPr marL="914400" lvl="0" indent="457200" algn="l" rtl="0">
              <a:lnSpc>
                <a:spcPct val="100000"/>
              </a:lnSpc>
              <a:spcBef>
                <a:spcPts val="0"/>
              </a:spcBef>
              <a:spcAft>
                <a:spcPts val="0"/>
              </a:spcAft>
              <a:buNone/>
            </a:pPr>
            <a:r>
              <a:rPr lang="en">
                <a:solidFill>
                  <a:schemeClr val="dk1"/>
                </a:solidFill>
              </a:rPr>
              <a:t>stack := { } </a:t>
            </a:r>
            <a:endParaRPr>
              <a:solidFill>
                <a:schemeClr val="dk1"/>
              </a:solidFill>
            </a:endParaRPr>
          </a:p>
          <a:p>
            <a:pPr marL="914400" lvl="0" indent="0" algn="l" rtl="0">
              <a:lnSpc>
                <a:spcPct val="100000"/>
              </a:lnSpc>
              <a:spcBef>
                <a:spcPts val="0"/>
              </a:spcBef>
              <a:spcAft>
                <a:spcPts val="0"/>
              </a:spcAft>
              <a:buNone/>
            </a:pPr>
            <a:r>
              <a:rPr lang="en">
                <a:solidFill>
                  <a:schemeClr val="dk1"/>
                </a:solidFill>
              </a:rPr>
              <a:t>  }</a:t>
            </a:r>
            <a:endParaRPr>
              <a:solidFill>
                <a:schemeClr val="dk1"/>
              </a:solidFill>
            </a:endParaRPr>
          </a:p>
          <a:p>
            <a:pPr marL="914400" lvl="0" indent="457200" algn="l" rtl="0">
              <a:lnSpc>
                <a:spcPct val="100000"/>
              </a:lnSpc>
              <a:spcBef>
                <a:spcPts val="0"/>
              </a:spcBef>
              <a:spcAft>
                <a:spcPts val="0"/>
              </a:spcAft>
              <a:buNone/>
            </a:pPr>
            <a:endParaRPr sz="1600">
              <a:solidFill>
                <a:schemeClr val="dk1"/>
              </a:solidFill>
            </a:endParaRPr>
          </a:p>
        </p:txBody>
      </p:sp>
      <p:sp>
        <p:nvSpPr>
          <p:cNvPr id="276" name="Google Shape;276;p43"/>
          <p:cNvSpPr txBox="1"/>
          <p:nvPr/>
        </p:nvSpPr>
        <p:spPr>
          <a:xfrm>
            <a:off x="422625" y="3276050"/>
            <a:ext cx="4047600" cy="1487400"/>
          </a:xfrm>
          <a:prstGeom prst="rect">
            <a:avLst/>
          </a:prstGeom>
          <a:noFill/>
          <a:ln w="9525" cap="flat" cmpd="sng">
            <a:solidFill>
              <a:srgbClr val="8E7CC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3. An error is returned because x is not contained in the state</a:t>
            </a:r>
            <a:endParaRPr>
              <a:solidFill>
                <a:schemeClr val="dk1"/>
              </a:solidFill>
            </a:endParaRPr>
          </a:p>
          <a:p>
            <a:pPr marL="914400" lvl="0" indent="457200" algn="l" rtl="0">
              <a:lnSpc>
                <a:spcPct val="100000"/>
              </a:lnSpc>
              <a:spcBef>
                <a:spcPts val="0"/>
              </a:spcBef>
              <a:spcAft>
                <a:spcPts val="0"/>
              </a:spcAft>
              <a:buNone/>
            </a:pPr>
            <a:endParaRPr sz="16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Scoping</a:t>
            </a:r>
            <a:endParaRPr/>
          </a:p>
        </p:txBody>
      </p:sp>
      <p:sp>
        <p:nvSpPr>
          <p:cNvPr id="282" name="Google Shape;28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rPr>
              <a:t>What is the result of eval( &lt;f(x)&gt;, { x := 2, f := &lt; a =&gt; b := a + 1 &gt;, stack := {} } ) ?</a:t>
            </a:r>
            <a:endParaRPr sz="1600">
              <a:solidFill>
                <a:srgbClr val="FFFFFF"/>
              </a:solidFill>
            </a:endParaRPr>
          </a:p>
          <a:p>
            <a:pPr marL="0" lvl="0" indent="0" algn="l" rtl="0">
              <a:spcBef>
                <a:spcPts val="1600"/>
              </a:spcBef>
              <a:spcAft>
                <a:spcPts val="0"/>
              </a:spcAft>
              <a:buNone/>
            </a:pPr>
            <a:endParaRPr sz="1600">
              <a:solidFill>
                <a:srgbClr val="FFFFFF"/>
              </a:solidFill>
            </a:endParaRPr>
          </a:p>
          <a:p>
            <a:pPr marL="0" lvl="0" indent="0" algn="l" rtl="0">
              <a:spcBef>
                <a:spcPts val="1600"/>
              </a:spcBef>
              <a:spcAft>
                <a:spcPts val="0"/>
              </a:spcAft>
              <a:buNone/>
            </a:pPr>
            <a:endParaRPr sz="1600">
              <a:solidFill>
                <a:srgbClr val="FFFFFF"/>
              </a:solidFill>
            </a:endParaRPr>
          </a:p>
          <a:p>
            <a:pPr marL="0" lvl="0" indent="0" algn="l" rtl="0">
              <a:spcBef>
                <a:spcPts val="1600"/>
              </a:spcBef>
              <a:spcAft>
                <a:spcPts val="0"/>
              </a:spcAft>
              <a:buNone/>
            </a:pPr>
            <a:endParaRPr sz="1400">
              <a:solidFill>
                <a:srgbClr val="FFFFFF"/>
              </a:solidFill>
            </a:endParaRPr>
          </a:p>
          <a:p>
            <a:pPr marL="0" lvl="0" indent="0" algn="l" rtl="0">
              <a:spcBef>
                <a:spcPts val="1600"/>
              </a:spcBef>
              <a:spcAft>
                <a:spcPts val="0"/>
              </a:spcAft>
              <a:buNone/>
            </a:pPr>
            <a:endParaRPr sz="1400">
              <a:solidFill>
                <a:srgbClr val="FFFFFF"/>
              </a:solidFill>
            </a:endParaRPr>
          </a:p>
          <a:p>
            <a:pPr marL="0" lvl="0" indent="0" algn="l" rtl="0">
              <a:spcBef>
                <a:spcPts val="1600"/>
              </a:spcBef>
              <a:spcAft>
                <a:spcPts val="0"/>
              </a:spcAft>
              <a:buNone/>
            </a:pPr>
            <a:endParaRPr sz="1400">
              <a:solidFill>
                <a:srgbClr val="FFFFFF"/>
              </a:solidFill>
            </a:endParaRPr>
          </a:p>
          <a:p>
            <a:pPr marL="0" lvl="0" indent="0" algn="l" rtl="0">
              <a:spcBef>
                <a:spcPts val="1600"/>
              </a:spcBef>
              <a:spcAft>
                <a:spcPts val="0"/>
              </a:spcAft>
              <a:buNone/>
            </a:pPr>
            <a:endParaRPr sz="1400">
              <a:solidFill>
                <a:srgbClr val="FFFFFF"/>
              </a:solidFill>
            </a:endParaRPr>
          </a:p>
          <a:p>
            <a:pPr marL="457200" lvl="0" indent="0" algn="l" rtl="0">
              <a:spcBef>
                <a:spcPts val="1600"/>
              </a:spcBef>
              <a:spcAft>
                <a:spcPts val="0"/>
              </a:spcAft>
              <a:buNone/>
            </a:pPr>
            <a:endParaRPr sz="1400">
              <a:solidFill>
                <a:srgbClr val="FFFFFF"/>
              </a:solidFill>
            </a:endParaRPr>
          </a:p>
          <a:p>
            <a:pPr marL="0" lvl="0" indent="0" algn="l" rtl="0">
              <a:spcBef>
                <a:spcPts val="1600"/>
              </a:spcBef>
              <a:spcAft>
                <a:spcPts val="1600"/>
              </a:spcAft>
              <a:buNone/>
            </a:pPr>
            <a:endParaRPr sz="1400">
              <a:solidFill>
                <a:srgbClr val="FFFFFF"/>
              </a:solidFill>
            </a:endParaRPr>
          </a:p>
        </p:txBody>
      </p:sp>
      <p:sp>
        <p:nvSpPr>
          <p:cNvPr id="283" name="Google Shape;283;p44"/>
          <p:cNvSpPr txBox="1"/>
          <p:nvPr/>
        </p:nvSpPr>
        <p:spPr>
          <a:xfrm>
            <a:off x="422625" y="1659675"/>
            <a:ext cx="4047600" cy="1487400"/>
          </a:xfrm>
          <a:prstGeom prst="rect">
            <a:avLst/>
          </a:prstGeom>
          <a:noFill/>
          <a:ln w="9525"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rPr>
              <a:t>1. &lt; a := 2; b := a + 1 &gt;, </a:t>
            </a:r>
            <a:endParaRPr sz="1200">
              <a:solidFill>
                <a:schemeClr val="dk1"/>
              </a:solidFill>
            </a:endParaRPr>
          </a:p>
          <a:p>
            <a:pPr marL="0" lvl="0" indent="457200" algn="l" rtl="0">
              <a:lnSpc>
                <a:spcPct val="100000"/>
              </a:lnSpc>
              <a:spcBef>
                <a:spcPts val="0"/>
              </a:spcBef>
              <a:spcAft>
                <a:spcPts val="0"/>
              </a:spcAft>
              <a:buNone/>
            </a:pPr>
            <a:r>
              <a:rPr lang="en" sz="1200">
                <a:solidFill>
                  <a:schemeClr val="dk1"/>
                </a:solidFill>
              </a:rPr>
              <a:t>{ x := 2, f := &lt; a =&gt; b := a + 1 &gt;, </a:t>
            </a:r>
            <a:endParaRPr sz="1200">
              <a:solidFill>
                <a:schemeClr val="dk1"/>
              </a:solidFill>
            </a:endParaRPr>
          </a:p>
          <a:p>
            <a:pPr marL="457200" lvl="0" indent="0" algn="l" rtl="0">
              <a:lnSpc>
                <a:spcPct val="100000"/>
              </a:lnSpc>
              <a:spcBef>
                <a:spcPts val="0"/>
              </a:spcBef>
              <a:spcAft>
                <a:spcPts val="0"/>
              </a:spcAft>
              <a:buNone/>
            </a:pPr>
            <a:r>
              <a:rPr lang="en" sz="1200">
                <a:solidFill>
                  <a:schemeClr val="dk1"/>
                </a:solidFill>
              </a:rPr>
              <a:t>stack := { </a:t>
            </a:r>
            <a:endParaRPr sz="1200">
              <a:solidFill>
                <a:schemeClr val="dk1"/>
              </a:solidFill>
            </a:endParaRPr>
          </a:p>
          <a:p>
            <a:pPr marL="914400" lvl="0" indent="457200" algn="l" rtl="0">
              <a:lnSpc>
                <a:spcPct val="100000"/>
              </a:lnSpc>
              <a:spcBef>
                <a:spcPts val="0"/>
              </a:spcBef>
              <a:spcAft>
                <a:spcPts val="0"/>
              </a:spcAft>
              <a:buNone/>
            </a:pPr>
            <a:r>
              <a:rPr lang="en" sz="1200">
                <a:solidFill>
                  <a:schemeClr val="dk1"/>
                </a:solidFill>
              </a:rPr>
              <a:t>h := { a := null }, </a:t>
            </a:r>
            <a:endParaRPr sz="1200">
              <a:solidFill>
                <a:schemeClr val="dk1"/>
              </a:solidFill>
            </a:endParaRPr>
          </a:p>
          <a:p>
            <a:pPr marL="914400" lvl="0" indent="457200" algn="l" rtl="0">
              <a:lnSpc>
                <a:spcPct val="100000"/>
              </a:lnSpc>
              <a:spcBef>
                <a:spcPts val="0"/>
              </a:spcBef>
              <a:spcAft>
                <a:spcPts val="0"/>
              </a:spcAft>
              <a:buNone/>
            </a:pPr>
            <a:r>
              <a:rPr lang="en" sz="1200">
                <a:solidFill>
                  <a:schemeClr val="dk1"/>
                </a:solidFill>
              </a:rPr>
              <a:t>t := {} </a:t>
            </a:r>
            <a:endParaRPr sz="1200">
              <a:solidFill>
                <a:schemeClr val="dk1"/>
              </a:solidFill>
            </a:endParaRPr>
          </a:p>
          <a:p>
            <a:pPr marL="914400" lvl="0" indent="0" algn="l" rtl="0">
              <a:lnSpc>
                <a:spcPct val="100000"/>
              </a:lnSpc>
              <a:spcBef>
                <a:spcPts val="0"/>
              </a:spcBef>
              <a:spcAft>
                <a:spcPts val="0"/>
              </a:spcAft>
              <a:buNone/>
            </a:pPr>
            <a:r>
              <a:rPr lang="en" sz="1200">
                <a:solidFill>
                  <a:schemeClr val="dk1"/>
                </a:solidFill>
              </a:rPr>
              <a:t>    }</a:t>
            </a:r>
            <a:endParaRPr sz="1200">
              <a:solidFill>
                <a:schemeClr val="dk1"/>
              </a:solidFill>
            </a:endParaRPr>
          </a:p>
          <a:p>
            <a:pPr marL="457200" lvl="0" indent="0" algn="l" rtl="0">
              <a:lnSpc>
                <a:spcPct val="100000"/>
              </a:lnSpc>
              <a:spcBef>
                <a:spcPts val="0"/>
              </a:spcBef>
              <a:spcAft>
                <a:spcPts val="0"/>
              </a:spcAft>
              <a:buNone/>
            </a:pPr>
            <a:r>
              <a:rPr lang="en" sz="1200">
                <a:solidFill>
                  <a:schemeClr val="dk1"/>
                </a:solidFill>
              </a:rPr>
              <a:t>}</a:t>
            </a:r>
            <a:endParaRPr sz="1200">
              <a:solidFill>
                <a:schemeClr val="dk1"/>
              </a:solidFill>
            </a:endParaRPr>
          </a:p>
        </p:txBody>
      </p:sp>
      <p:sp>
        <p:nvSpPr>
          <p:cNvPr id="284" name="Google Shape;284;p44"/>
          <p:cNvSpPr txBox="1"/>
          <p:nvPr/>
        </p:nvSpPr>
        <p:spPr>
          <a:xfrm>
            <a:off x="4572000" y="1659675"/>
            <a:ext cx="4047600" cy="1487400"/>
          </a:xfrm>
          <a:prstGeom prst="rect">
            <a:avLst/>
          </a:prstGeom>
          <a:noFill/>
          <a:ln w="9525"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rPr>
              <a:t>2. &lt; b := a + 1 &gt;, </a:t>
            </a:r>
            <a:endParaRPr sz="1200">
              <a:solidFill>
                <a:schemeClr val="dk1"/>
              </a:solidFill>
            </a:endParaRPr>
          </a:p>
          <a:p>
            <a:pPr marL="0" lvl="0" indent="457200" algn="l" rtl="0">
              <a:lnSpc>
                <a:spcPct val="100000"/>
              </a:lnSpc>
              <a:spcBef>
                <a:spcPts val="0"/>
              </a:spcBef>
              <a:spcAft>
                <a:spcPts val="0"/>
              </a:spcAft>
              <a:buNone/>
            </a:pPr>
            <a:r>
              <a:rPr lang="en" sz="1200">
                <a:solidFill>
                  <a:schemeClr val="dk1"/>
                </a:solidFill>
              </a:rPr>
              <a:t>{ x := 2, f := &lt; a =&gt; b := a + 1 &gt;, </a:t>
            </a:r>
            <a:endParaRPr sz="1200">
              <a:solidFill>
                <a:schemeClr val="dk1"/>
              </a:solidFill>
            </a:endParaRPr>
          </a:p>
          <a:p>
            <a:pPr marL="0" lvl="0" indent="457200" algn="l" rtl="0">
              <a:lnSpc>
                <a:spcPct val="100000"/>
              </a:lnSpc>
              <a:spcBef>
                <a:spcPts val="0"/>
              </a:spcBef>
              <a:spcAft>
                <a:spcPts val="0"/>
              </a:spcAft>
              <a:buNone/>
            </a:pPr>
            <a:r>
              <a:rPr lang="en" sz="1200">
                <a:solidFill>
                  <a:schemeClr val="dk1"/>
                </a:solidFill>
              </a:rPr>
              <a:t>stack := { </a:t>
            </a:r>
            <a:endParaRPr sz="1200">
              <a:solidFill>
                <a:schemeClr val="dk1"/>
              </a:solidFill>
            </a:endParaRPr>
          </a:p>
          <a:p>
            <a:pPr marL="914400" lvl="0" indent="457200" algn="l" rtl="0">
              <a:lnSpc>
                <a:spcPct val="100000"/>
              </a:lnSpc>
              <a:spcBef>
                <a:spcPts val="0"/>
              </a:spcBef>
              <a:spcAft>
                <a:spcPts val="0"/>
              </a:spcAft>
              <a:buNone/>
            </a:pPr>
            <a:r>
              <a:rPr lang="en" sz="1200">
                <a:solidFill>
                  <a:schemeClr val="dk1"/>
                </a:solidFill>
              </a:rPr>
              <a:t>h := { a := 2 }, </a:t>
            </a:r>
            <a:endParaRPr sz="1200">
              <a:solidFill>
                <a:schemeClr val="dk1"/>
              </a:solidFill>
            </a:endParaRPr>
          </a:p>
          <a:p>
            <a:pPr marL="914400" lvl="0" indent="457200" algn="l" rtl="0">
              <a:lnSpc>
                <a:spcPct val="100000"/>
              </a:lnSpc>
              <a:spcBef>
                <a:spcPts val="0"/>
              </a:spcBef>
              <a:spcAft>
                <a:spcPts val="0"/>
              </a:spcAft>
              <a:buNone/>
            </a:pPr>
            <a:r>
              <a:rPr lang="en" sz="1200">
                <a:solidFill>
                  <a:schemeClr val="dk1"/>
                </a:solidFill>
              </a:rPr>
              <a:t>t := {} </a:t>
            </a:r>
            <a:endParaRPr sz="1200">
              <a:solidFill>
                <a:schemeClr val="dk1"/>
              </a:solidFill>
            </a:endParaRPr>
          </a:p>
          <a:p>
            <a:pPr marL="914400" lvl="0" indent="0" algn="l" rtl="0">
              <a:lnSpc>
                <a:spcPct val="10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           }</a:t>
            </a:r>
            <a:endParaRPr sz="1200">
              <a:solidFill>
                <a:schemeClr val="dk1"/>
              </a:solidFill>
            </a:endParaRPr>
          </a:p>
          <a:p>
            <a:pPr marL="914400" lvl="0" indent="457200" algn="l" rtl="0">
              <a:lnSpc>
                <a:spcPct val="100000"/>
              </a:lnSpc>
              <a:spcBef>
                <a:spcPts val="0"/>
              </a:spcBef>
              <a:spcAft>
                <a:spcPts val="0"/>
              </a:spcAft>
              <a:buNone/>
            </a:pPr>
            <a:endParaRPr sz="1600">
              <a:solidFill>
                <a:schemeClr val="dk1"/>
              </a:solidFill>
            </a:endParaRPr>
          </a:p>
        </p:txBody>
      </p:sp>
      <p:sp>
        <p:nvSpPr>
          <p:cNvPr id="285" name="Google Shape;285;p44"/>
          <p:cNvSpPr txBox="1"/>
          <p:nvPr/>
        </p:nvSpPr>
        <p:spPr>
          <a:xfrm>
            <a:off x="4572000" y="3276050"/>
            <a:ext cx="4047600" cy="1487400"/>
          </a:xfrm>
          <a:prstGeom prst="rect">
            <a:avLst/>
          </a:prstGeom>
          <a:noFill/>
          <a:ln w="9525"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rPr>
              <a:t>4. &lt;f(2)&gt;, </a:t>
            </a:r>
            <a:endParaRPr sz="1200">
              <a:solidFill>
                <a:schemeClr val="dk1"/>
              </a:solidFill>
            </a:endParaRPr>
          </a:p>
          <a:p>
            <a:pPr marL="0" lvl="0" indent="457200" algn="l" rtl="0">
              <a:lnSpc>
                <a:spcPct val="100000"/>
              </a:lnSpc>
              <a:spcBef>
                <a:spcPts val="0"/>
              </a:spcBef>
              <a:spcAft>
                <a:spcPts val="0"/>
              </a:spcAft>
              <a:buNone/>
            </a:pPr>
            <a:r>
              <a:rPr lang="en" sz="1200">
                <a:solidFill>
                  <a:schemeClr val="dk1"/>
                </a:solidFill>
              </a:rPr>
              <a:t>{ x := 2, f := &lt; a =&gt; b := a + 1 &gt;, </a:t>
            </a:r>
            <a:endParaRPr sz="1200">
              <a:solidFill>
                <a:schemeClr val="dk1"/>
              </a:solidFill>
            </a:endParaRPr>
          </a:p>
          <a:p>
            <a:pPr marL="0" lvl="0" indent="457200" algn="l" rtl="0">
              <a:lnSpc>
                <a:spcPct val="100000"/>
              </a:lnSpc>
              <a:spcBef>
                <a:spcPts val="0"/>
              </a:spcBef>
              <a:spcAft>
                <a:spcPts val="0"/>
              </a:spcAft>
              <a:buNone/>
            </a:pPr>
            <a:r>
              <a:rPr lang="en" sz="1200">
                <a:solidFill>
                  <a:schemeClr val="dk1"/>
                </a:solidFill>
              </a:rPr>
              <a:t>stack := {</a:t>
            </a:r>
            <a:endParaRPr sz="1200">
              <a:solidFill>
                <a:schemeClr val="dk1"/>
              </a:solidFill>
            </a:endParaRPr>
          </a:p>
          <a:p>
            <a:pPr marL="914400" lvl="0" indent="0" algn="l" rtl="0">
              <a:lnSpc>
                <a:spcPct val="100000"/>
              </a:lnSpc>
              <a:spcBef>
                <a:spcPts val="0"/>
              </a:spcBef>
              <a:spcAft>
                <a:spcPts val="0"/>
              </a:spcAft>
              <a:buNone/>
            </a:pPr>
            <a:r>
              <a:rPr lang="en" sz="1200">
                <a:solidFill>
                  <a:schemeClr val="dk1"/>
                </a:solidFill>
              </a:rPr>
              <a:t>    } </a:t>
            </a: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           }</a:t>
            </a:r>
            <a:endParaRPr sz="1200">
              <a:solidFill>
                <a:schemeClr val="dk1"/>
              </a:solidFill>
            </a:endParaRPr>
          </a:p>
          <a:p>
            <a:pPr marL="914400" lvl="0" indent="457200" algn="l" rtl="0">
              <a:lnSpc>
                <a:spcPct val="100000"/>
              </a:lnSpc>
              <a:spcBef>
                <a:spcPts val="0"/>
              </a:spcBef>
              <a:spcAft>
                <a:spcPts val="0"/>
              </a:spcAft>
              <a:buNone/>
            </a:pPr>
            <a:endParaRPr sz="1600">
              <a:solidFill>
                <a:schemeClr val="dk1"/>
              </a:solidFill>
            </a:endParaRPr>
          </a:p>
        </p:txBody>
      </p:sp>
      <p:sp>
        <p:nvSpPr>
          <p:cNvPr id="286" name="Google Shape;286;p44"/>
          <p:cNvSpPr txBox="1"/>
          <p:nvPr/>
        </p:nvSpPr>
        <p:spPr>
          <a:xfrm>
            <a:off x="422625" y="3276050"/>
            <a:ext cx="4047600" cy="1487400"/>
          </a:xfrm>
          <a:prstGeom prst="rect">
            <a:avLst/>
          </a:prstGeom>
          <a:noFill/>
          <a:ln w="9525" cap="flat" cmpd="sng">
            <a:solidFill>
              <a:srgbClr val="8E7CC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rPr>
              <a:t>3. &lt; a := x; b := a + 1 &gt;, </a:t>
            </a:r>
            <a:endParaRPr sz="1200">
              <a:solidFill>
                <a:schemeClr val="dk1"/>
              </a:solidFill>
            </a:endParaRPr>
          </a:p>
          <a:p>
            <a:pPr marL="0" lvl="0" indent="457200" algn="l" rtl="0">
              <a:lnSpc>
                <a:spcPct val="100000"/>
              </a:lnSpc>
              <a:spcBef>
                <a:spcPts val="0"/>
              </a:spcBef>
              <a:spcAft>
                <a:spcPts val="0"/>
              </a:spcAft>
              <a:buNone/>
            </a:pPr>
            <a:r>
              <a:rPr lang="en" sz="1200">
                <a:solidFill>
                  <a:schemeClr val="dk1"/>
                </a:solidFill>
              </a:rPr>
              <a:t>{ x := 2, f := &lt; a =&gt; b := a + 1 &gt;, </a:t>
            </a:r>
            <a:endParaRPr sz="1200">
              <a:solidFill>
                <a:schemeClr val="dk1"/>
              </a:solidFill>
            </a:endParaRPr>
          </a:p>
          <a:p>
            <a:pPr marL="0" lvl="0" indent="457200" algn="l" rtl="0">
              <a:lnSpc>
                <a:spcPct val="100000"/>
              </a:lnSpc>
              <a:spcBef>
                <a:spcPts val="0"/>
              </a:spcBef>
              <a:spcAft>
                <a:spcPts val="0"/>
              </a:spcAft>
              <a:buNone/>
            </a:pPr>
            <a:r>
              <a:rPr lang="en" sz="1200">
                <a:solidFill>
                  <a:schemeClr val="dk1"/>
                </a:solidFill>
              </a:rPr>
              <a:t>stack := { </a:t>
            </a:r>
            <a:endParaRPr sz="1200">
              <a:solidFill>
                <a:schemeClr val="dk1"/>
              </a:solidFill>
            </a:endParaRPr>
          </a:p>
          <a:p>
            <a:pPr marL="914400" lvl="0" indent="457200" algn="l" rtl="0">
              <a:lnSpc>
                <a:spcPct val="100000"/>
              </a:lnSpc>
              <a:spcBef>
                <a:spcPts val="0"/>
              </a:spcBef>
              <a:spcAft>
                <a:spcPts val="0"/>
              </a:spcAft>
              <a:buNone/>
            </a:pPr>
            <a:r>
              <a:rPr lang="en" sz="1200">
                <a:solidFill>
                  <a:schemeClr val="dk1"/>
                </a:solidFill>
              </a:rPr>
              <a:t>h := { a := null }, </a:t>
            </a:r>
            <a:endParaRPr sz="1200">
              <a:solidFill>
                <a:schemeClr val="dk1"/>
              </a:solidFill>
            </a:endParaRPr>
          </a:p>
          <a:p>
            <a:pPr marL="914400" lvl="0" indent="457200" algn="l" rtl="0">
              <a:lnSpc>
                <a:spcPct val="100000"/>
              </a:lnSpc>
              <a:spcBef>
                <a:spcPts val="0"/>
              </a:spcBef>
              <a:spcAft>
                <a:spcPts val="0"/>
              </a:spcAft>
              <a:buNone/>
            </a:pPr>
            <a:r>
              <a:rPr lang="en" sz="1200">
                <a:solidFill>
                  <a:schemeClr val="dk1"/>
                </a:solidFill>
              </a:rPr>
              <a:t>t := {} </a:t>
            </a:r>
            <a:endParaRPr sz="1200">
              <a:solidFill>
                <a:schemeClr val="dk1"/>
              </a:solidFill>
            </a:endParaRPr>
          </a:p>
          <a:p>
            <a:pPr marL="914400" lvl="0" indent="0" algn="l" rtl="0">
              <a:lnSpc>
                <a:spcPct val="100000"/>
              </a:lnSpc>
              <a:spcBef>
                <a:spcPts val="0"/>
              </a:spcBef>
              <a:spcAft>
                <a:spcPts val="0"/>
              </a:spcAft>
              <a:buNone/>
            </a:pPr>
            <a:r>
              <a:rPr lang="en" sz="1200">
                <a:solidFill>
                  <a:schemeClr val="dk1"/>
                </a:solidFill>
              </a:rPr>
              <a:t>    }</a:t>
            </a: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           }</a:t>
            </a:r>
            <a:endParaRPr sz="1200">
              <a:solidFill>
                <a:schemeClr val="dk1"/>
              </a:solidFill>
            </a:endParaRPr>
          </a:p>
          <a:p>
            <a:pPr marL="914400" lvl="0" indent="457200" algn="l" rtl="0">
              <a:lnSpc>
                <a:spcPct val="100000"/>
              </a:lnSpc>
              <a:spcBef>
                <a:spcPts val="0"/>
              </a:spcBef>
              <a:spcAft>
                <a:spcPts val="0"/>
              </a:spcAft>
              <a:buNone/>
            </a:pPr>
            <a:endParaRPr sz="16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Scoping</a:t>
            </a:r>
            <a:endParaRPr/>
          </a:p>
        </p:txBody>
      </p:sp>
      <p:sp>
        <p:nvSpPr>
          <p:cNvPr id="292" name="Google Shape;29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rPr>
              <a:t>What is the result of eval( &lt;f(1, x + 1, 2)&gt;, { x := 2, y := 3, stack := { h := {x := 3}, t := {}},…}) ?</a:t>
            </a:r>
            <a:endParaRPr sz="1600">
              <a:solidFill>
                <a:srgbClr val="FFFFFF"/>
              </a:solidFill>
            </a:endParaRPr>
          </a:p>
          <a:p>
            <a:pPr marL="0" lvl="0" indent="0" algn="l" rtl="0">
              <a:spcBef>
                <a:spcPts val="1600"/>
              </a:spcBef>
              <a:spcAft>
                <a:spcPts val="0"/>
              </a:spcAft>
              <a:buNone/>
            </a:pPr>
            <a:endParaRPr sz="1400">
              <a:solidFill>
                <a:srgbClr val="FFFFFF"/>
              </a:solidFill>
            </a:endParaRPr>
          </a:p>
          <a:p>
            <a:pPr marL="0" lvl="0" indent="0" algn="l" rtl="0">
              <a:spcBef>
                <a:spcPts val="1600"/>
              </a:spcBef>
              <a:spcAft>
                <a:spcPts val="0"/>
              </a:spcAft>
              <a:buNone/>
            </a:pPr>
            <a:endParaRPr sz="1400">
              <a:solidFill>
                <a:srgbClr val="FFFFFF"/>
              </a:solidFill>
            </a:endParaRPr>
          </a:p>
          <a:p>
            <a:pPr marL="0" lvl="0" indent="0" algn="l" rtl="0">
              <a:spcBef>
                <a:spcPts val="1600"/>
              </a:spcBef>
              <a:spcAft>
                <a:spcPts val="0"/>
              </a:spcAft>
              <a:buNone/>
            </a:pPr>
            <a:endParaRPr sz="1400">
              <a:solidFill>
                <a:srgbClr val="FFFFFF"/>
              </a:solidFill>
            </a:endParaRPr>
          </a:p>
          <a:p>
            <a:pPr marL="0" lvl="0" indent="0" algn="l" rtl="0">
              <a:spcBef>
                <a:spcPts val="1600"/>
              </a:spcBef>
              <a:spcAft>
                <a:spcPts val="0"/>
              </a:spcAft>
              <a:buNone/>
            </a:pPr>
            <a:endParaRPr sz="1400">
              <a:solidFill>
                <a:srgbClr val="FFFFFF"/>
              </a:solidFill>
            </a:endParaRPr>
          </a:p>
          <a:p>
            <a:pPr marL="457200" lvl="0" indent="0" algn="l" rtl="0">
              <a:spcBef>
                <a:spcPts val="1600"/>
              </a:spcBef>
              <a:spcAft>
                <a:spcPts val="0"/>
              </a:spcAft>
              <a:buNone/>
            </a:pPr>
            <a:endParaRPr sz="1400">
              <a:solidFill>
                <a:srgbClr val="FFFFFF"/>
              </a:solidFill>
            </a:endParaRPr>
          </a:p>
          <a:p>
            <a:pPr marL="0" lvl="0" indent="0" algn="l" rtl="0">
              <a:spcBef>
                <a:spcPts val="1600"/>
              </a:spcBef>
              <a:spcAft>
                <a:spcPts val="1600"/>
              </a:spcAft>
              <a:buNone/>
            </a:pPr>
            <a:endParaRPr sz="1400">
              <a:solidFill>
                <a:srgbClr val="FFFFFF"/>
              </a:solidFill>
            </a:endParaRPr>
          </a:p>
        </p:txBody>
      </p:sp>
      <p:sp>
        <p:nvSpPr>
          <p:cNvPr id="293" name="Google Shape;293;p45"/>
          <p:cNvSpPr txBox="1"/>
          <p:nvPr/>
        </p:nvSpPr>
        <p:spPr>
          <a:xfrm>
            <a:off x="422625" y="1659675"/>
            <a:ext cx="4047600" cy="1487400"/>
          </a:xfrm>
          <a:prstGeom prst="rect">
            <a:avLst/>
          </a:prstGeom>
          <a:noFill/>
          <a:ln w="9525"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chemeClr val="dk1"/>
                </a:solidFill>
              </a:rPr>
              <a:t>1. </a:t>
            </a:r>
            <a:r>
              <a:rPr lang="en">
                <a:solidFill>
                  <a:schemeClr val="dk1"/>
                </a:solidFill>
              </a:rPr>
              <a:t>&lt;f(1, 2 + 1, 2)&gt;, { x := 2, y := 3, </a:t>
            </a:r>
            <a:endParaRPr>
              <a:solidFill>
                <a:schemeClr val="dk1"/>
              </a:solidFill>
            </a:endParaRPr>
          </a:p>
          <a:p>
            <a:pPr marL="1371600" lvl="0" indent="457200" algn="l" rtl="0">
              <a:lnSpc>
                <a:spcPct val="100000"/>
              </a:lnSpc>
              <a:spcBef>
                <a:spcPts val="0"/>
              </a:spcBef>
              <a:spcAft>
                <a:spcPts val="0"/>
              </a:spcAft>
              <a:buNone/>
            </a:pPr>
            <a:r>
              <a:rPr lang="en">
                <a:solidFill>
                  <a:schemeClr val="dk1"/>
                </a:solidFill>
              </a:rPr>
              <a:t>stack := { </a:t>
            </a:r>
            <a:endParaRPr>
              <a:solidFill>
                <a:schemeClr val="dk1"/>
              </a:solidFill>
            </a:endParaRPr>
          </a:p>
          <a:p>
            <a:pPr marL="2286000" lvl="0" indent="457200" algn="l" rtl="0">
              <a:lnSpc>
                <a:spcPct val="100000"/>
              </a:lnSpc>
              <a:spcBef>
                <a:spcPts val="0"/>
              </a:spcBef>
              <a:spcAft>
                <a:spcPts val="0"/>
              </a:spcAft>
              <a:buNone/>
            </a:pPr>
            <a:r>
              <a:rPr lang="en">
                <a:solidFill>
                  <a:schemeClr val="dk1"/>
                </a:solidFill>
              </a:rPr>
              <a:t>h := { x := 3 },	t := {} </a:t>
            </a:r>
            <a:endParaRPr>
              <a:solidFill>
                <a:schemeClr val="dk1"/>
              </a:solidFill>
            </a:endParaRPr>
          </a:p>
          <a:p>
            <a:pPr marL="2286000" lvl="0" indent="0" algn="l" rtl="0">
              <a:lnSpc>
                <a:spcPct val="100000"/>
              </a:lnSpc>
              <a:spcBef>
                <a:spcPts val="0"/>
              </a:spcBef>
              <a:spcAft>
                <a:spcPts val="0"/>
              </a:spcAft>
              <a:buNone/>
            </a:pPr>
            <a:r>
              <a:rPr lang="en">
                <a:solidFill>
                  <a:schemeClr val="dk1"/>
                </a:solidFill>
              </a:rPr>
              <a:t>     }, ... </a:t>
            </a:r>
            <a:endParaRPr>
              <a:solidFill>
                <a:schemeClr val="dk1"/>
              </a:solidFill>
            </a:endParaRPr>
          </a:p>
          <a:p>
            <a:pPr marL="914400" lvl="0" indent="457200" algn="l" rtl="0">
              <a:lnSpc>
                <a:spcPct val="100000"/>
              </a:lnSpc>
              <a:spcBef>
                <a:spcPts val="0"/>
              </a:spcBef>
              <a:spcAft>
                <a:spcPts val="0"/>
              </a:spcAft>
              <a:buNone/>
            </a:pPr>
            <a:r>
              <a:rPr lang="en">
                <a:solidFill>
                  <a:schemeClr val="dk1"/>
                </a:solidFill>
              </a:rPr>
              <a:t>  }</a:t>
            </a:r>
            <a:endParaRPr>
              <a:solidFill>
                <a:schemeClr val="dk1"/>
              </a:solidFill>
            </a:endParaRPr>
          </a:p>
        </p:txBody>
      </p:sp>
      <p:sp>
        <p:nvSpPr>
          <p:cNvPr id="294" name="Google Shape;294;p45"/>
          <p:cNvSpPr txBox="1"/>
          <p:nvPr/>
        </p:nvSpPr>
        <p:spPr>
          <a:xfrm>
            <a:off x="4572000" y="1659675"/>
            <a:ext cx="4047600" cy="1487400"/>
          </a:xfrm>
          <a:prstGeom prst="rect">
            <a:avLst/>
          </a:prstGeom>
          <a:noFill/>
          <a:ln w="9525"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2. &lt;f(1, 3 + 1, 2)&gt;, { x := 2, y := 3, </a:t>
            </a:r>
            <a:endParaRPr>
              <a:solidFill>
                <a:schemeClr val="dk1"/>
              </a:solidFill>
            </a:endParaRPr>
          </a:p>
          <a:p>
            <a:pPr marL="1371600" lvl="0" indent="457200" algn="l" rtl="0">
              <a:lnSpc>
                <a:spcPct val="100000"/>
              </a:lnSpc>
              <a:spcBef>
                <a:spcPts val="0"/>
              </a:spcBef>
              <a:spcAft>
                <a:spcPts val="0"/>
              </a:spcAft>
              <a:buNone/>
            </a:pPr>
            <a:r>
              <a:rPr lang="en">
                <a:solidFill>
                  <a:schemeClr val="dk1"/>
                </a:solidFill>
              </a:rPr>
              <a:t>stack := { </a:t>
            </a:r>
            <a:endParaRPr>
              <a:solidFill>
                <a:schemeClr val="dk1"/>
              </a:solidFill>
            </a:endParaRPr>
          </a:p>
          <a:p>
            <a:pPr marL="2743200" lvl="0" indent="0" algn="l" rtl="0">
              <a:lnSpc>
                <a:spcPct val="100000"/>
              </a:lnSpc>
              <a:spcBef>
                <a:spcPts val="0"/>
              </a:spcBef>
              <a:spcAft>
                <a:spcPts val="0"/>
              </a:spcAft>
              <a:buNone/>
            </a:pPr>
            <a:r>
              <a:rPr lang="en">
                <a:solidFill>
                  <a:schemeClr val="dk1"/>
                </a:solidFill>
              </a:rPr>
              <a:t>h := { x := 3 }, t := {} </a:t>
            </a:r>
            <a:endParaRPr>
              <a:solidFill>
                <a:schemeClr val="dk1"/>
              </a:solidFill>
            </a:endParaRPr>
          </a:p>
          <a:p>
            <a:pPr marL="2286000" lvl="0" indent="0" algn="l" rtl="0">
              <a:lnSpc>
                <a:spcPct val="100000"/>
              </a:lnSpc>
              <a:spcBef>
                <a:spcPts val="0"/>
              </a:spcBef>
              <a:spcAft>
                <a:spcPts val="0"/>
              </a:spcAft>
              <a:buNone/>
            </a:pPr>
            <a:r>
              <a:rPr lang="en">
                <a:solidFill>
                  <a:schemeClr val="dk1"/>
                </a:solidFill>
              </a:rPr>
              <a:t>     }, ... </a:t>
            </a:r>
            <a:endParaRPr>
              <a:solidFill>
                <a:schemeClr val="dk1"/>
              </a:solidFill>
            </a:endParaRPr>
          </a:p>
          <a:p>
            <a:pPr marL="914400" lvl="0" indent="0" algn="l" rtl="0">
              <a:lnSpc>
                <a:spcPct val="100000"/>
              </a:lnSpc>
              <a:spcBef>
                <a:spcPts val="0"/>
              </a:spcBef>
              <a:spcAft>
                <a:spcPts val="0"/>
              </a:spcAft>
              <a:buNone/>
            </a:pPr>
            <a:r>
              <a:rPr lang="en">
                <a:solidFill>
                  <a:schemeClr val="dk1"/>
                </a:solidFill>
              </a:rPr>
              <a:t>           }</a:t>
            </a:r>
            <a:endParaRPr>
              <a:solidFill>
                <a:schemeClr val="dk1"/>
              </a:solidFill>
            </a:endParaRPr>
          </a:p>
          <a:p>
            <a:pPr marL="914400" lvl="0" indent="457200" algn="l" rtl="0">
              <a:lnSpc>
                <a:spcPct val="100000"/>
              </a:lnSpc>
              <a:spcBef>
                <a:spcPts val="0"/>
              </a:spcBef>
              <a:spcAft>
                <a:spcPts val="0"/>
              </a:spcAft>
              <a:buNone/>
            </a:pPr>
            <a:endParaRPr sz="1600">
              <a:solidFill>
                <a:schemeClr val="dk1"/>
              </a:solidFill>
            </a:endParaRPr>
          </a:p>
        </p:txBody>
      </p:sp>
      <p:sp>
        <p:nvSpPr>
          <p:cNvPr id="295" name="Google Shape;295;p45"/>
          <p:cNvSpPr txBox="1"/>
          <p:nvPr/>
        </p:nvSpPr>
        <p:spPr>
          <a:xfrm>
            <a:off x="4572000" y="3276050"/>
            <a:ext cx="4047600" cy="1487400"/>
          </a:xfrm>
          <a:prstGeom prst="rect">
            <a:avLst/>
          </a:prstGeom>
          <a:noFill/>
          <a:ln w="9525" cap="flat" cmpd="sng">
            <a:solidFill>
              <a:srgbClr val="B4A7D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4. &lt;f(1, 3, 2)&gt;, { x := 2, y := 3, </a:t>
            </a:r>
            <a:endParaRPr>
              <a:solidFill>
                <a:schemeClr val="dk1"/>
              </a:solidFill>
            </a:endParaRPr>
          </a:p>
          <a:p>
            <a:pPr marL="1371600" lvl="0" indent="457200" algn="l" rtl="0">
              <a:lnSpc>
                <a:spcPct val="100000"/>
              </a:lnSpc>
              <a:spcBef>
                <a:spcPts val="0"/>
              </a:spcBef>
              <a:spcAft>
                <a:spcPts val="0"/>
              </a:spcAft>
              <a:buNone/>
            </a:pPr>
            <a:r>
              <a:rPr lang="en">
                <a:solidFill>
                  <a:schemeClr val="dk1"/>
                </a:solidFill>
              </a:rPr>
              <a:t>stack := { </a:t>
            </a:r>
            <a:endParaRPr>
              <a:solidFill>
                <a:schemeClr val="dk1"/>
              </a:solidFill>
            </a:endParaRPr>
          </a:p>
          <a:p>
            <a:pPr marL="2743200" lvl="0" indent="0" algn="l" rtl="0">
              <a:lnSpc>
                <a:spcPct val="100000"/>
              </a:lnSpc>
              <a:spcBef>
                <a:spcPts val="0"/>
              </a:spcBef>
              <a:spcAft>
                <a:spcPts val="0"/>
              </a:spcAft>
              <a:buNone/>
            </a:pPr>
            <a:r>
              <a:rPr lang="en">
                <a:solidFill>
                  <a:schemeClr val="dk1"/>
                </a:solidFill>
              </a:rPr>
              <a:t>h := { x := 3 }, t := {} </a:t>
            </a:r>
            <a:endParaRPr>
              <a:solidFill>
                <a:schemeClr val="dk1"/>
              </a:solidFill>
            </a:endParaRPr>
          </a:p>
          <a:p>
            <a:pPr marL="1828800" lvl="0" indent="457200" algn="l" rtl="0">
              <a:lnSpc>
                <a:spcPct val="100000"/>
              </a:lnSpc>
              <a:spcBef>
                <a:spcPts val="0"/>
              </a:spcBef>
              <a:spcAft>
                <a:spcPts val="0"/>
              </a:spcAft>
              <a:buNone/>
            </a:pPr>
            <a:r>
              <a:rPr lang="en">
                <a:solidFill>
                  <a:schemeClr val="dk1"/>
                </a:solidFill>
              </a:rPr>
              <a:t>     }, ... </a:t>
            </a:r>
            <a:endParaRPr>
              <a:solidFill>
                <a:schemeClr val="dk1"/>
              </a:solidFill>
            </a:endParaRPr>
          </a:p>
          <a:p>
            <a:pPr marL="0" lvl="0" indent="0" algn="l" rtl="0">
              <a:lnSpc>
                <a:spcPct val="100000"/>
              </a:lnSpc>
              <a:spcBef>
                <a:spcPts val="0"/>
              </a:spcBef>
              <a:spcAft>
                <a:spcPts val="0"/>
              </a:spcAft>
              <a:buNone/>
            </a:pPr>
            <a:r>
              <a:rPr lang="en">
                <a:solidFill>
                  <a:schemeClr val="dk1"/>
                </a:solidFill>
              </a:rPr>
              <a:t>                       }</a:t>
            </a:r>
            <a:endParaRPr>
              <a:solidFill>
                <a:schemeClr val="dk1"/>
              </a:solidFill>
            </a:endParaRPr>
          </a:p>
          <a:p>
            <a:pPr marL="914400" lvl="0" indent="457200" algn="l" rtl="0">
              <a:lnSpc>
                <a:spcPct val="100000"/>
              </a:lnSpc>
              <a:spcBef>
                <a:spcPts val="0"/>
              </a:spcBef>
              <a:spcAft>
                <a:spcPts val="0"/>
              </a:spcAft>
              <a:buNone/>
            </a:pPr>
            <a:endParaRPr sz="1600">
              <a:solidFill>
                <a:schemeClr val="dk1"/>
              </a:solidFill>
            </a:endParaRPr>
          </a:p>
        </p:txBody>
      </p:sp>
      <p:sp>
        <p:nvSpPr>
          <p:cNvPr id="296" name="Google Shape;296;p45"/>
          <p:cNvSpPr txBox="1"/>
          <p:nvPr/>
        </p:nvSpPr>
        <p:spPr>
          <a:xfrm>
            <a:off x="422625" y="3276050"/>
            <a:ext cx="4047600" cy="1487400"/>
          </a:xfrm>
          <a:prstGeom prst="rect">
            <a:avLst/>
          </a:prstGeom>
          <a:noFill/>
          <a:ln w="9525" cap="flat" cmpd="sng">
            <a:solidFill>
              <a:srgbClr val="8E7CC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3. &lt;f(1, 4, 2)&gt;, { x := 2, y := 3, </a:t>
            </a:r>
            <a:endParaRPr>
              <a:solidFill>
                <a:schemeClr val="dk1"/>
              </a:solidFill>
            </a:endParaRPr>
          </a:p>
          <a:p>
            <a:pPr marL="1371600" lvl="0" indent="457200" algn="l" rtl="0">
              <a:lnSpc>
                <a:spcPct val="100000"/>
              </a:lnSpc>
              <a:spcBef>
                <a:spcPts val="0"/>
              </a:spcBef>
              <a:spcAft>
                <a:spcPts val="0"/>
              </a:spcAft>
              <a:buNone/>
            </a:pPr>
            <a:r>
              <a:rPr lang="en">
                <a:solidFill>
                  <a:schemeClr val="dk1"/>
                </a:solidFill>
              </a:rPr>
              <a:t>stack := { </a:t>
            </a:r>
            <a:endParaRPr>
              <a:solidFill>
                <a:schemeClr val="dk1"/>
              </a:solidFill>
            </a:endParaRPr>
          </a:p>
          <a:p>
            <a:pPr marL="2743200" lvl="0" indent="0" algn="l" rtl="0">
              <a:lnSpc>
                <a:spcPct val="100000"/>
              </a:lnSpc>
              <a:spcBef>
                <a:spcPts val="0"/>
              </a:spcBef>
              <a:spcAft>
                <a:spcPts val="0"/>
              </a:spcAft>
              <a:buNone/>
            </a:pPr>
            <a:r>
              <a:rPr lang="en">
                <a:solidFill>
                  <a:schemeClr val="dk1"/>
                </a:solidFill>
              </a:rPr>
              <a:t>h := { x := 3 }, t := {} </a:t>
            </a:r>
            <a:endParaRPr>
              <a:solidFill>
                <a:schemeClr val="dk1"/>
              </a:solidFill>
            </a:endParaRPr>
          </a:p>
          <a:p>
            <a:pPr marL="1828800" lvl="0" indent="457200" algn="l" rtl="0">
              <a:lnSpc>
                <a:spcPct val="100000"/>
              </a:lnSpc>
              <a:spcBef>
                <a:spcPts val="0"/>
              </a:spcBef>
              <a:spcAft>
                <a:spcPts val="0"/>
              </a:spcAft>
              <a:buNone/>
            </a:pPr>
            <a:r>
              <a:rPr lang="en">
                <a:solidFill>
                  <a:schemeClr val="dk1"/>
                </a:solidFill>
              </a:rPr>
              <a:t>     }, ... </a:t>
            </a:r>
            <a:endParaRPr>
              <a:solidFill>
                <a:schemeClr val="dk1"/>
              </a:solidFill>
            </a:endParaRPr>
          </a:p>
          <a:p>
            <a:pPr marL="914400" lvl="0" indent="0" algn="l" rtl="0">
              <a:lnSpc>
                <a:spcPct val="100000"/>
              </a:lnSpc>
              <a:spcBef>
                <a:spcPts val="0"/>
              </a:spcBef>
              <a:spcAft>
                <a:spcPts val="0"/>
              </a:spcAft>
              <a:buNone/>
            </a:pPr>
            <a:r>
              <a:rPr lang="en">
                <a:solidFill>
                  <a:schemeClr val="dk1"/>
                </a:solidFill>
              </a:rPr>
              <a:t>     }</a:t>
            </a:r>
            <a:endParaRPr>
              <a:solidFill>
                <a:schemeClr val="dk1"/>
              </a:solidFill>
            </a:endParaRPr>
          </a:p>
          <a:p>
            <a:pPr marL="914400" lvl="0" indent="457200" algn="l" rtl="0">
              <a:lnSpc>
                <a:spcPct val="100000"/>
              </a:lnSpc>
              <a:spcBef>
                <a:spcPts val="0"/>
              </a:spcBef>
              <a:spcAft>
                <a:spcPts val="0"/>
              </a:spcAft>
              <a:buNone/>
            </a:pPr>
            <a:endParaRPr sz="16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Theorie: recursion</a:t>
            </a:r>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07" name="Google Shape;30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08" name="Google Shape;308;p47"/>
          <p:cNvSpPr txBox="1"/>
          <p:nvPr/>
        </p:nvSpPr>
        <p:spPr>
          <a:xfrm>
            <a:off x="3383100" y="1170125"/>
            <a:ext cx="5194500" cy="3234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a:solidFill>
                  <a:srgbClr val="FFFFFF"/>
                </a:solidFill>
              </a:rPr>
              <a:t>def line(n):</a:t>
            </a:r>
            <a:endParaRPr sz="1800">
              <a:solidFill>
                <a:srgbClr val="FFFFFF"/>
              </a:solidFill>
            </a:endParaRPr>
          </a:p>
          <a:p>
            <a:pPr marL="0" lvl="0" indent="0" algn="l" rtl="0">
              <a:lnSpc>
                <a:spcPct val="150000"/>
              </a:lnSpc>
              <a:spcBef>
                <a:spcPts val="0"/>
              </a:spcBef>
              <a:spcAft>
                <a:spcPts val="0"/>
              </a:spcAft>
              <a:buClr>
                <a:srgbClr val="000000"/>
              </a:buClr>
              <a:buSzPts val="1100"/>
              <a:buFont typeface="Arial"/>
              <a:buNone/>
            </a:pPr>
            <a:r>
              <a:rPr lang="en" sz="1800">
                <a:solidFill>
                  <a:srgbClr val="FFFFFF"/>
                </a:solidFill>
              </a:rPr>
              <a:t>	if n == 0:</a:t>
            </a:r>
            <a:endParaRPr sz="1800">
              <a:solidFill>
                <a:srgbClr val="FFFFFF"/>
              </a:solidFill>
            </a:endParaRPr>
          </a:p>
          <a:p>
            <a:pPr marL="0" lvl="0" indent="0" algn="l" rtl="0">
              <a:lnSpc>
                <a:spcPct val="150000"/>
              </a:lnSpc>
              <a:spcBef>
                <a:spcPts val="0"/>
              </a:spcBef>
              <a:spcAft>
                <a:spcPts val="0"/>
              </a:spcAft>
              <a:buClr>
                <a:srgbClr val="000000"/>
              </a:buClr>
              <a:buSzPts val="1100"/>
              <a:buFont typeface="Arial"/>
              <a:buNone/>
            </a:pPr>
            <a:r>
              <a:rPr lang="en" sz="1800">
                <a:solidFill>
                  <a:srgbClr val="FFFFFF"/>
                </a:solidFill>
              </a:rPr>
              <a:t>    		return ""</a:t>
            </a:r>
            <a:endParaRPr sz="1800">
              <a:solidFill>
                <a:srgbClr val="FFFFFF"/>
              </a:solidFill>
            </a:endParaRPr>
          </a:p>
          <a:p>
            <a:pPr marL="0" lvl="0" indent="0" algn="l" rtl="0">
              <a:lnSpc>
                <a:spcPct val="150000"/>
              </a:lnSpc>
              <a:spcBef>
                <a:spcPts val="0"/>
              </a:spcBef>
              <a:spcAft>
                <a:spcPts val="0"/>
              </a:spcAft>
              <a:buClr>
                <a:srgbClr val="000000"/>
              </a:buClr>
              <a:buSzPts val="1100"/>
              <a:buFont typeface="Arial"/>
              <a:buNone/>
            </a:pPr>
            <a:r>
              <a:rPr lang="en" sz="1800">
                <a:solidFill>
                  <a:srgbClr val="FFFFFF"/>
                </a:solidFill>
              </a:rPr>
              <a:t>	else:</a:t>
            </a:r>
            <a:endParaRPr sz="1800">
              <a:solidFill>
                <a:srgbClr val="FFFFFF"/>
              </a:solidFill>
            </a:endParaRPr>
          </a:p>
          <a:p>
            <a:pPr marL="0" lvl="0" indent="0" algn="l" rtl="0">
              <a:lnSpc>
                <a:spcPct val="150000"/>
              </a:lnSpc>
              <a:spcBef>
                <a:spcPts val="0"/>
              </a:spcBef>
              <a:spcAft>
                <a:spcPts val="0"/>
              </a:spcAft>
              <a:buClr>
                <a:srgbClr val="000000"/>
              </a:buClr>
              <a:buSzPts val="1100"/>
              <a:buFont typeface="Arial"/>
              <a:buNone/>
            </a:pPr>
            <a:r>
              <a:rPr lang="en" sz="1800">
                <a:solidFill>
                  <a:srgbClr val="FFFFFF"/>
                </a:solidFill>
              </a:rPr>
              <a:t>    		rest = line(n-1)</a:t>
            </a:r>
            <a:endParaRPr sz="1800">
              <a:solidFill>
                <a:srgbClr val="FFFFFF"/>
              </a:solidFill>
            </a:endParaRPr>
          </a:p>
          <a:p>
            <a:pPr marL="0" lvl="0" indent="0" algn="l" rtl="0">
              <a:lnSpc>
                <a:spcPct val="150000"/>
              </a:lnSpc>
              <a:spcBef>
                <a:spcPts val="0"/>
              </a:spcBef>
              <a:spcAft>
                <a:spcPts val="0"/>
              </a:spcAft>
              <a:buClr>
                <a:srgbClr val="000000"/>
              </a:buClr>
              <a:buSzPts val="1100"/>
              <a:buFont typeface="Arial"/>
              <a:buNone/>
            </a:pPr>
            <a:r>
              <a:rPr lang="en" sz="1800">
                <a:solidFill>
                  <a:srgbClr val="FFFFFF"/>
                </a:solidFill>
              </a:rPr>
              <a:t>    		return "*" + rest</a:t>
            </a:r>
            <a:endParaRPr sz="1800">
              <a:solidFill>
                <a:srgbClr val="FFFFFF"/>
              </a:solidFill>
            </a:endParaRPr>
          </a:p>
          <a:p>
            <a:pPr marL="0" lvl="0" indent="0" algn="l" rtl="0">
              <a:lnSpc>
                <a:spcPct val="150000"/>
              </a:lnSpc>
              <a:spcBef>
                <a:spcPts val="0"/>
              </a:spcBef>
              <a:spcAft>
                <a:spcPts val="0"/>
              </a:spcAft>
              <a:buNone/>
            </a:pPr>
            <a:r>
              <a:rPr lang="en" sz="1800">
                <a:solidFill>
                  <a:srgbClr val="FFFFFF"/>
                </a:solidFill>
              </a:rPr>
              <a:t>print(line(int(input())))</a:t>
            </a:r>
            <a:endParaRPr sz="1800">
              <a:solidFill>
                <a:srgbClr val="FFFFFF"/>
              </a:solidFill>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14" name="Google Shape;314;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15" name="Google Shape;315;p48"/>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&lt;line := n =&gt; if n == 0 then (return "") else (rest := line(n-1); return "*" + rest);...&gt;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{stack:={}}</a:t>
            </a:r>
            <a:endParaRPr sz="18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21" name="Google Shape;321;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22" name="Google Shape;322;p49"/>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&lt;s:=line(2);...&gt;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{line:=n⇒…,stack:={}}</a:t>
            </a:r>
            <a:endParaRPr sz="18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28" name="Google Shape;328;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29" name="Google Shape;329;p50"/>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&lt;s:=call(if n == 0 then ...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{line:=n⇒…,stack:={h:={n:=2},t:={}}}</a:t>
            </a:r>
            <a:endParaRPr sz="180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35" name="Google Shape;335;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36" name="Google Shape;336;p51"/>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&lt;s:=call(if 2 == 0 then ...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{line:=n⇒…,stack:={h:={n:=2},t:={}}}</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Functies &amp; λ’s </a:t>
            </a:r>
            <a:endParaRPr/>
          </a:p>
        </p:txBody>
      </p:sp>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42" name="Google Shape;342;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43" name="Google Shape;343;p52"/>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&lt;s:=call(if False then ...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{line:=n⇒…,stack:={h:={n:=2},t:={}}}</a:t>
            </a:r>
            <a:endParaRPr sz="180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49" name="Google Shape;34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50" name="Google Shape;350;p53"/>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&lt;s:=call(rest := line(n-1);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{line:=n⇒…,stack:={h:={n:=2},t:={}}}</a:t>
            </a:r>
            <a:endParaRPr sz="18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56" name="Google Shape;356;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57" name="Google Shape;357;p54"/>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&lt;s:=call(rest := line(2-1);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{line:=n⇒…,stack:={h:={n:=2},t:={}}}</a:t>
            </a:r>
            <a:endParaRPr sz="18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63" name="Google Shape;363;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64" name="Google Shape;364;p55"/>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&lt;s:=call(rest := line(1);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{line:=n⇒…,stack:={h:={n:=2},t:={}}}</a:t>
            </a:r>
            <a:endParaRPr sz="1800">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70" name="Google Shape;370;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71" name="Google Shape;371;p56"/>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&lt;s:=1xcall( call(if n == 0 then ... );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{line:=n⇒…,stack:={h:={n:=1},t:={h:={n:=2},t:={}}}}</a:t>
            </a:r>
            <a:endParaRPr sz="18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77" name="Google Shape;377;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78" name="Google Shape;378;p57"/>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&lt;s:=1xcall( call(if 1 == 0 then ... );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{line:=n⇒…,stack:={h:={n:=1},t:={h:={n:=2},t:={}}}}</a:t>
            </a:r>
            <a:endParaRPr sz="180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84" name="Google Shape;384;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85" name="Google Shape;385;p58"/>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Clr>
                <a:srgbClr val="000000"/>
              </a:buClr>
              <a:buSzPts val="1100"/>
              <a:buFont typeface="Arial"/>
              <a:buNone/>
            </a:pPr>
            <a:r>
              <a:rPr lang="en" sz="1800">
                <a:solidFill>
                  <a:schemeClr val="dk1"/>
                </a:solidFill>
              </a:rPr>
              <a:t>&lt;s:=1xcall(if False then ... );...&gt;</a:t>
            </a:r>
            <a:endParaRPr sz="1800">
              <a:solidFill>
                <a:schemeClr val="dk1"/>
              </a:solidFill>
            </a:endParaRPr>
          </a:p>
          <a:p>
            <a:pPr marL="0" lvl="0" indent="0" algn="l" rtl="0">
              <a:spcBef>
                <a:spcPts val="0"/>
              </a:spcBef>
              <a:spcAft>
                <a:spcPts val="0"/>
              </a:spcAft>
              <a:buClr>
                <a:srgbClr val="000000"/>
              </a:buClr>
              <a:buSzPts val="1100"/>
              <a:buFont typeface="Arial"/>
              <a:buNone/>
            </a:pPr>
            <a:endParaRPr sz="1800">
              <a:solidFill>
                <a:schemeClr val="dk1"/>
              </a:solidFill>
            </a:endParaRPr>
          </a:p>
          <a:p>
            <a:pPr marL="0" lvl="0" indent="0" algn="l" rtl="0">
              <a:spcBef>
                <a:spcPts val="0"/>
              </a:spcBef>
              <a:spcAft>
                <a:spcPts val="0"/>
              </a:spcAft>
              <a:buClr>
                <a:srgbClr val="000000"/>
              </a:buClr>
              <a:buSzPts val="1100"/>
              <a:buFont typeface="Arial"/>
              <a:buNone/>
            </a:pPr>
            <a:endParaRPr sz="1800">
              <a:solidFill>
                <a:schemeClr val="dk1"/>
              </a:solidFill>
            </a:endParaRPr>
          </a:p>
          <a:p>
            <a:pPr marL="0" lvl="0" indent="0" algn="l" rtl="0">
              <a:spcBef>
                <a:spcPts val="0"/>
              </a:spcBef>
              <a:spcAft>
                <a:spcPts val="0"/>
              </a:spcAft>
              <a:buClr>
                <a:srgbClr val="000000"/>
              </a:buClr>
              <a:buSzPts val="1100"/>
              <a:buFont typeface="Arial"/>
              <a:buNone/>
            </a:pPr>
            <a:r>
              <a:rPr lang="en" sz="1800">
                <a:solidFill>
                  <a:schemeClr val="dk1"/>
                </a:solidFill>
              </a:rPr>
              <a:t>STATE:</a:t>
            </a:r>
            <a:endParaRPr sz="1800">
              <a:solidFill>
                <a:schemeClr val="dk1"/>
              </a:solidFill>
            </a:endParaRPr>
          </a:p>
          <a:p>
            <a:pPr marL="0" lvl="0" indent="0" algn="l" rtl="0">
              <a:spcBef>
                <a:spcPts val="0"/>
              </a:spcBef>
              <a:spcAft>
                <a:spcPts val="0"/>
              </a:spcAft>
              <a:buClr>
                <a:srgbClr val="000000"/>
              </a:buClr>
              <a:buSzPts val="1100"/>
              <a:buFont typeface="Arial"/>
              <a:buNone/>
            </a:pPr>
            <a:endParaRPr sz="1800">
              <a:solidFill>
                <a:schemeClr val="dk1"/>
              </a:solidFill>
            </a:endParaRPr>
          </a:p>
          <a:p>
            <a:pPr marL="0" lvl="0" indent="0" algn="l" rtl="0">
              <a:spcBef>
                <a:spcPts val="0"/>
              </a:spcBef>
              <a:spcAft>
                <a:spcPts val="0"/>
              </a:spcAft>
              <a:buClr>
                <a:srgbClr val="000000"/>
              </a:buClr>
              <a:buSzPts val="1100"/>
              <a:buFont typeface="Arial"/>
              <a:buNone/>
            </a:pPr>
            <a:r>
              <a:rPr lang="en" sz="1800">
                <a:solidFill>
                  <a:schemeClr val="dk1"/>
                </a:solidFill>
              </a:rPr>
              <a:t>{line:=n⇒…,stack:={h:={n:=1},t:={h:={n:=2},t:={}}}}</a:t>
            </a:r>
            <a:endParaRPr sz="180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91" name="Google Shape;391;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92" name="Google Shape;392;p59"/>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Clr>
                <a:srgbClr val="000000"/>
              </a:buClr>
              <a:buSzPts val="1100"/>
              <a:buFont typeface="Arial"/>
              <a:buNone/>
            </a:pPr>
            <a:r>
              <a:rPr lang="en" sz="1800">
                <a:solidFill>
                  <a:schemeClr val="dk1"/>
                </a:solidFill>
              </a:rPr>
              <a:t>&lt;s:=1xcall(rest := line(n-1);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Clr>
                <a:srgbClr val="000000"/>
              </a:buClr>
              <a:buSzPts val="1100"/>
              <a:buFont typeface="Arial"/>
              <a:buNone/>
            </a:pPr>
            <a:r>
              <a:rPr lang="en" sz="1800">
                <a:solidFill>
                  <a:schemeClr val="dk1"/>
                </a:solidFill>
              </a:rPr>
              <a:t>{line:=n⇒…,stack:={h:={n:=1},t:={h:={n:=2},t:={}}}}</a:t>
            </a:r>
            <a:endParaRPr sz="18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398" name="Google Shape;398;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399" name="Google Shape;399;p60"/>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Clr>
                <a:srgbClr val="000000"/>
              </a:buClr>
              <a:buSzPts val="1100"/>
              <a:buFont typeface="Arial"/>
              <a:buNone/>
            </a:pPr>
            <a:r>
              <a:rPr lang="en" sz="1800">
                <a:solidFill>
                  <a:schemeClr val="dk1"/>
                </a:solidFill>
              </a:rPr>
              <a:t>&lt;s:=1xcall(rest := line(1-1); ...);...&gt;</a:t>
            </a:r>
            <a:endParaRPr sz="1800">
              <a:solidFill>
                <a:schemeClr val="dk1"/>
              </a:solidFill>
            </a:endParaRPr>
          </a:p>
          <a:p>
            <a:pPr marL="0" lvl="0" indent="0" algn="l" rtl="0">
              <a:spcBef>
                <a:spcPts val="0"/>
              </a:spcBef>
              <a:spcAft>
                <a:spcPts val="0"/>
              </a:spcAft>
              <a:buClr>
                <a:srgbClr val="000000"/>
              </a:buClr>
              <a:buSzPts val="1100"/>
              <a:buFont typeface="Arial"/>
              <a:buNone/>
            </a:pPr>
            <a:endParaRPr sz="1800">
              <a:solidFill>
                <a:schemeClr val="dk1"/>
              </a:solidFill>
            </a:endParaRPr>
          </a:p>
          <a:p>
            <a:pPr marL="0" lvl="0" indent="0" algn="l" rtl="0">
              <a:spcBef>
                <a:spcPts val="0"/>
              </a:spcBef>
              <a:spcAft>
                <a:spcPts val="0"/>
              </a:spcAft>
              <a:buClr>
                <a:srgbClr val="000000"/>
              </a:buClr>
              <a:buSzPts val="1100"/>
              <a:buFont typeface="Arial"/>
              <a:buNone/>
            </a:pPr>
            <a:endParaRPr sz="1800">
              <a:solidFill>
                <a:schemeClr val="dk1"/>
              </a:solidFill>
            </a:endParaRPr>
          </a:p>
          <a:p>
            <a:pPr marL="0" lvl="0" indent="0" algn="l" rtl="0">
              <a:spcBef>
                <a:spcPts val="0"/>
              </a:spcBef>
              <a:spcAft>
                <a:spcPts val="0"/>
              </a:spcAft>
              <a:buClr>
                <a:srgbClr val="000000"/>
              </a:buClr>
              <a:buSzPts val="1100"/>
              <a:buFont typeface="Arial"/>
              <a:buNone/>
            </a:pPr>
            <a:r>
              <a:rPr lang="en" sz="1800">
                <a:solidFill>
                  <a:schemeClr val="dk1"/>
                </a:solidFill>
              </a:rPr>
              <a:t>STATE:</a:t>
            </a:r>
            <a:endParaRPr sz="1800">
              <a:solidFill>
                <a:schemeClr val="dk1"/>
              </a:solidFill>
            </a:endParaRPr>
          </a:p>
          <a:p>
            <a:pPr marL="0" lvl="0" indent="0" algn="l" rtl="0">
              <a:spcBef>
                <a:spcPts val="0"/>
              </a:spcBef>
              <a:spcAft>
                <a:spcPts val="0"/>
              </a:spcAft>
              <a:buClr>
                <a:srgbClr val="000000"/>
              </a:buClr>
              <a:buSzPts val="1100"/>
              <a:buFont typeface="Arial"/>
              <a:buNone/>
            </a:pPr>
            <a:endParaRPr sz="1800">
              <a:solidFill>
                <a:schemeClr val="dk1"/>
              </a:solidFill>
            </a:endParaRPr>
          </a:p>
          <a:p>
            <a:pPr marL="0" lvl="0" indent="0" algn="l" rtl="0">
              <a:spcBef>
                <a:spcPts val="0"/>
              </a:spcBef>
              <a:spcAft>
                <a:spcPts val="0"/>
              </a:spcAft>
              <a:buClr>
                <a:srgbClr val="000000"/>
              </a:buClr>
              <a:buSzPts val="1100"/>
              <a:buFont typeface="Arial"/>
              <a:buNone/>
            </a:pPr>
            <a:r>
              <a:rPr lang="en" sz="1800">
                <a:solidFill>
                  <a:schemeClr val="dk1"/>
                </a:solidFill>
              </a:rPr>
              <a:t>{line:=n⇒…,stack:={h:={n:=1},t:={h:={n:=2},t:={}}}}</a:t>
            </a:r>
            <a:endParaRPr sz="1800">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405" name="Google Shape;405;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406" name="Google Shape;406;p61"/>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chemeClr val="dk1"/>
                </a:solidFill>
              </a:rPr>
              <a:t>&lt;s:=1xcall(rest := line(0); ...);...&gt;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STATE: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{line:=n⇒…,stack:={h:={n:=1},t:={h:={n:=2},t:={}}}}</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Wat zijn het ?	</a:t>
            </a:r>
            <a:endParaRPr/>
          </a:p>
        </p:txBody>
      </p:sp>
      <p:pic>
        <p:nvPicPr>
          <p:cNvPr id="78" name="Google Shape;78;p17"/>
          <p:cNvPicPr preferRelativeResize="0"/>
          <p:nvPr/>
        </p:nvPicPr>
        <p:blipFill>
          <a:blip r:embed="rId3">
            <a:alphaModFix/>
          </a:blip>
          <a:stretch>
            <a:fillRect/>
          </a:stretch>
        </p:blipFill>
        <p:spPr>
          <a:xfrm>
            <a:off x="1881188" y="1503400"/>
            <a:ext cx="5381625" cy="2676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412" name="Google Shape;412;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413" name="Google Shape;413;p62"/>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Clr>
                <a:srgbClr val="000000"/>
              </a:buClr>
              <a:buSzPts val="1100"/>
              <a:buFont typeface="Arial"/>
              <a:buNone/>
            </a:pPr>
            <a:r>
              <a:rPr lang="en" sz="1800">
                <a:solidFill>
                  <a:schemeClr val="dk1"/>
                </a:solidFill>
              </a:rPr>
              <a:t>&lt;s:=2xcall( call(if n == 0 then ... );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Clr>
                <a:srgbClr val="000000"/>
              </a:buClr>
              <a:buSzPts val="1100"/>
              <a:buFont typeface="Arial"/>
              <a:buNone/>
            </a:pPr>
            <a:r>
              <a:rPr lang="en" sz="1800">
                <a:solidFill>
                  <a:schemeClr val="dk1"/>
                </a:solidFill>
              </a:rPr>
              <a:t>{line:=n⇒…,stack:={h:= n:=0, t:= {h:= {n:=1}, t:= {h:={n:=2}, t:={}}}}}</a:t>
            </a:r>
            <a:endParaRPr sz="1800">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Theorie: recursion</a:t>
            </a:r>
            <a:endParaRPr/>
          </a:p>
        </p:txBody>
      </p:sp>
      <p:sp>
        <p:nvSpPr>
          <p:cNvPr id="419" name="Google Shape;41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rPr>
              <a:t>line := n =&gt;</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if n == 0 then</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return ""</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else</a:t>
            </a:r>
            <a:endParaRPr>
              <a:solidFill>
                <a:srgbClr val="FFFFFF"/>
              </a:solidFill>
            </a:endParaRPr>
          </a:p>
          <a:p>
            <a:pPr marL="0" lvl="0" indent="0" algn="l" rtl="0">
              <a:spcBef>
                <a:spcPts val="1600"/>
              </a:spcBef>
              <a:spcAft>
                <a:spcPts val="0"/>
              </a:spcAft>
              <a:buClr>
                <a:srgbClr val="000000"/>
              </a:buClr>
              <a:buSzPts val="1100"/>
              <a:buFont typeface="Arial"/>
              <a:buNone/>
            </a:pPr>
            <a:r>
              <a:rPr lang="en">
                <a:solidFill>
                  <a:srgbClr val="FFFFFF"/>
                </a:solidFill>
              </a:rPr>
              <a:t>	rest := line(n-1)</a:t>
            </a:r>
            <a:endParaRPr>
              <a:solidFill>
                <a:srgbClr val="FFFFFF"/>
              </a:solidFill>
            </a:endParaRPr>
          </a:p>
          <a:p>
            <a:pPr marL="0" lvl="0" indent="0" algn="l" rtl="0">
              <a:spcBef>
                <a:spcPts val="1600"/>
              </a:spcBef>
              <a:spcAft>
                <a:spcPts val="1600"/>
              </a:spcAft>
              <a:buNone/>
            </a:pPr>
            <a:r>
              <a:rPr lang="en">
                <a:solidFill>
                  <a:srgbClr val="FFFFFF"/>
                </a:solidFill>
              </a:rPr>
              <a:t>	return "*" + rest</a:t>
            </a:r>
            <a:endParaRPr>
              <a:solidFill>
                <a:srgbClr val="FFFFFF"/>
              </a:solidFill>
            </a:endParaRPr>
          </a:p>
        </p:txBody>
      </p:sp>
      <p:sp>
        <p:nvSpPr>
          <p:cNvPr id="420" name="Google Shape;420;p63"/>
          <p:cNvSpPr txBox="1"/>
          <p:nvPr/>
        </p:nvSpPr>
        <p:spPr>
          <a:xfrm>
            <a:off x="3383100" y="1017725"/>
            <a:ext cx="5449200" cy="3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PROGRAM:</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Clr>
                <a:srgbClr val="000000"/>
              </a:buClr>
              <a:buSzPts val="1100"/>
              <a:buFont typeface="Arial"/>
              <a:buNone/>
            </a:pPr>
            <a:r>
              <a:rPr lang="en" sz="1800">
                <a:solidFill>
                  <a:schemeClr val="dk1"/>
                </a:solidFill>
              </a:rPr>
              <a:t>&lt;s:=1xcall(if True then ... );...&gt;</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None/>
            </a:pPr>
            <a:r>
              <a:rPr lang="en" sz="1800">
                <a:solidFill>
                  <a:srgbClr val="FFFFFF"/>
                </a:solidFill>
              </a:rPr>
              <a:t>STATE:</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l" rtl="0">
              <a:spcBef>
                <a:spcPts val="0"/>
              </a:spcBef>
              <a:spcAft>
                <a:spcPts val="0"/>
              </a:spcAft>
              <a:buClr>
                <a:srgbClr val="000000"/>
              </a:buClr>
              <a:buSzPts val="1100"/>
              <a:buFont typeface="Arial"/>
              <a:buNone/>
            </a:pPr>
            <a:r>
              <a:rPr lang="en" sz="1800">
                <a:solidFill>
                  <a:schemeClr val="dk1"/>
                </a:solidFill>
              </a:rPr>
              <a:t>{line:=n⇒…,stack:={h:= n:=0, t:= {h:= {n:=1}, t:= {h:={n:=2}, t:={}}}}}</a:t>
            </a:r>
            <a:endParaRPr sz="1800">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64"/>
          <p:cNvPicPr preferRelativeResize="0"/>
          <p:nvPr/>
        </p:nvPicPr>
        <p:blipFill>
          <a:blip r:embed="rId3">
            <a:alphaModFix/>
          </a:blip>
          <a:stretch>
            <a:fillRect/>
          </a:stretch>
        </p:blipFill>
        <p:spPr>
          <a:xfrm>
            <a:off x="641938" y="331050"/>
            <a:ext cx="7752026" cy="4678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31" name="Google Shape;431;p65"/>
          <p:cNvPicPr preferRelativeResize="0"/>
          <p:nvPr/>
        </p:nvPicPr>
        <p:blipFill>
          <a:blip r:embed="rId3">
            <a:alphaModFix/>
          </a:blip>
          <a:stretch>
            <a:fillRect/>
          </a:stretch>
        </p:blipFill>
        <p:spPr>
          <a:xfrm>
            <a:off x="895550" y="411824"/>
            <a:ext cx="7292625" cy="45702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37" name="Google Shape;437;p66"/>
          <p:cNvPicPr preferRelativeResize="0"/>
          <p:nvPr/>
        </p:nvPicPr>
        <p:blipFill>
          <a:blip r:embed="rId3">
            <a:alphaModFix/>
          </a:blip>
          <a:stretch>
            <a:fillRect/>
          </a:stretch>
        </p:blipFill>
        <p:spPr>
          <a:xfrm>
            <a:off x="0" y="894978"/>
            <a:ext cx="9143999" cy="351059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Thonny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Higher order functions</a:t>
            </a:r>
            <a:endParaRPr/>
          </a:p>
          <a:p>
            <a:pPr marL="0" lvl="0" indent="0" algn="ctr" rtl="0">
              <a:spcBef>
                <a:spcPts val="0"/>
              </a:spcBef>
              <a:spcAft>
                <a:spcPts val="0"/>
              </a:spcAft>
              <a:buNone/>
            </a:pPr>
            <a:r>
              <a:rPr lang="en"/>
              <a:t>HOF’S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9"/>
          <p:cNvSpPr txBox="1">
            <a:spLocks noGrp="1"/>
          </p:cNvSpPr>
          <p:nvPr>
            <p:ph type="title"/>
          </p:nvPr>
        </p:nvSpPr>
        <p:spPr>
          <a:xfrm>
            <a:off x="311700" y="431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order functions</a:t>
            </a:r>
            <a:endParaRPr/>
          </a:p>
        </p:txBody>
      </p:sp>
      <p:sp>
        <p:nvSpPr>
          <p:cNvPr id="453" name="Google Shape;453;p69"/>
          <p:cNvSpPr txBox="1"/>
          <p:nvPr/>
        </p:nvSpPr>
        <p:spPr>
          <a:xfrm>
            <a:off x="400975" y="1037000"/>
            <a:ext cx="3975300" cy="7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Functions that take functions as arguments…!</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Tijd voor een voorbeeld….. (Code)</a:t>
            </a:r>
            <a:endParaRPr>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Live Practice</a:t>
            </a:r>
            <a:endParaRPr/>
          </a:p>
        </p:txBody>
      </p:sp>
      <p:sp>
        <p:nvSpPr>
          <p:cNvPr id="459" name="Google Shape;459;p70"/>
          <p:cNvSpPr txBox="1"/>
          <p:nvPr/>
        </p:nvSpPr>
        <p:spPr>
          <a:xfrm>
            <a:off x="1588550" y="2780000"/>
            <a:ext cx="5133900" cy="765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FFFFFF"/>
                </a:solidFill>
              </a:rPr>
              <a:t>https://github.com/Lou-AnneK/DEV2_WORKSHOP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Wat zijn het ?	</a:t>
            </a:r>
            <a:endParaRPr/>
          </a:p>
        </p:txBody>
      </p:sp>
      <p:pic>
        <p:nvPicPr>
          <p:cNvPr id="84" name="Google Shape;84;p18"/>
          <p:cNvPicPr preferRelativeResize="0"/>
          <p:nvPr/>
        </p:nvPicPr>
        <p:blipFill>
          <a:blip r:embed="rId3">
            <a:alphaModFix/>
          </a:blip>
          <a:stretch>
            <a:fillRect/>
          </a:stretch>
        </p:blipFill>
        <p:spPr>
          <a:xfrm>
            <a:off x="1464875" y="1102600"/>
            <a:ext cx="6214242" cy="3820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In python	</a:t>
            </a:r>
            <a:endParaRPr/>
          </a:p>
        </p:txBody>
      </p:sp>
      <p:sp>
        <p:nvSpPr>
          <p:cNvPr id="90" name="Google Shape;90;p19"/>
          <p:cNvSpPr txBox="1"/>
          <p:nvPr/>
        </p:nvSpPr>
        <p:spPr>
          <a:xfrm>
            <a:off x="515700" y="2671450"/>
            <a:ext cx="8112600" cy="1333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sz="1800" b="1">
                <a:solidFill>
                  <a:srgbClr val="FFFFFF"/>
                </a:solidFill>
              </a:rPr>
              <a:t>Def</a:t>
            </a:r>
            <a:r>
              <a:rPr lang="en" sz="1800">
                <a:solidFill>
                  <a:srgbClr val="FFFFFF"/>
                </a:solidFill>
              </a:rPr>
              <a:t> – Define/Definitie</a:t>
            </a:r>
            <a:br>
              <a:rPr lang="en" sz="1800">
                <a:solidFill>
                  <a:srgbClr val="FFFFFF"/>
                </a:solidFill>
              </a:rPr>
            </a:br>
            <a:endParaRPr sz="1800">
              <a:solidFill>
                <a:srgbClr val="FFFFFF"/>
              </a:solidFill>
            </a:endParaRPr>
          </a:p>
          <a:p>
            <a:pPr marL="457200" lvl="0" indent="-342900" algn="l" rtl="0">
              <a:spcBef>
                <a:spcPts val="0"/>
              </a:spcBef>
              <a:spcAft>
                <a:spcPts val="0"/>
              </a:spcAft>
              <a:buClr>
                <a:srgbClr val="FFFFFF"/>
              </a:buClr>
              <a:buSzPts val="1800"/>
              <a:buChar char="●"/>
            </a:pPr>
            <a:r>
              <a:rPr lang="en" sz="1800" b="1">
                <a:solidFill>
                  <a:srgbClr val="FFFFFF"/>
                </a:solidFill>
              </a:rPr>
              <a:t>fucntionName</a:t>
            </a:r>
            <a:r>
              <a:rPr lang="en" sz="1800">
                <a:solidFill>
                  <a:srgbClr val="FFFFFF"/>
                </a:solidFill>
              </a:rPr>
              <a:t> – Wat doet de functie?</a:t>
            </a:r>
            <a:br>
              <a:rPr lang="en" sz="1800">
                <a:solidFill>
                  <a:srgbClr val="FFFFFF"/>
                </a:solidFill>
              </a:rPr>
            </a:br>
            <a:endParaRPr sz="1800">
              <a:solidFill>
                <a:srgbClr val="FFFFFF"/>
              </a:solidFill>
            </a:endParaRPr>
          </a:p>
          <a:p>
            <a:pPr marL="457200" lvl="0" indent="-342900" algn="l" rtl="0">
              <a:lnSpc>
                <a:spcPct val="115000"/>
              </a:lnSpc>
              <a:spcBef>
                <a:spcPts val="0"/>
              </a:spcBef>
              <a:spcAft>
                <a:spcPts val="0"/>
              </a:spcAft>
              <a:buClr>
                <a:srgbClr val="FFFFFF"/>
              </a:buClr>
              <a:buSzPts val="1800"/>
              <a:buChar char="●"/>
            </a:pPr>
            <a:r>
              <a:rPr lang="en" sz="1800" b="1">
                <a:solidFill>
                  <a:srgbClr val="FFFFFF"/>
                </a:solidFill>
              </a:rPr>
              <a:t>InputN</a:t>
            </a:r>
            <a:r>
              <a:rPr lang="en" sz="1800">
                <a:solidFill>
                  <a:srgbClr val="FFFFFF"/>
                </a:solidFill>
              </a:rPr>
              <a:t> – Welke data hebben we nodig voor het uitvoeren van de functie?</a:t>
            </a:r>
            <a:br>
              <a:rPr lang="en" sz="1800">
                <a:solidFill>
                  <a:srgbClr val="FFFFFF"/>
                </a:solidFill>
              </a:rPr>
            </a:br>
            <a:endParaRPr sz="1800">
              <a:solidFill>
                <a:srgbClr val="FFFFFF"/>
              </a:solidFill>
            </a:endParaRPr>
          </a:p>
          <a:p>
            <a:pPr marL="457200" lvl="0" indent="-342900" algn="l" rtl="0">
              <a:lnSpc>
                <a:spcPct val="115000"/>
              </a:lnSpc>
              <a:spcBef>
                <a:spcPts val="0"/>
              </a:spcBef>
              <a:spcAft>
                <a:spcPts val="0"/>
              </a:spcAft>
              <a:buClr>
                <a:srgbClr val="FFFFFF"/>
              </a:buClr>
              <a:buSzPts val="1800"/>
              <a:buChar char="●"/>
            </a:pPr>
            <a:r>
              <a:rPr lang="en" sz="1800" b="1">
                <a:solidFill>
                  <a:srgbClr val="FFFFFF"/>
                </a:solidFill>
              </a:rPr>
              <a:t>Return</a:t>
            </a:r>
            <a:r>
              <a:rPr lang="en" sz="1800">
                <a:solidFill>
                  <a:srgbClr val="FFFFFF"/>
                </a:solidFill>
              </a:rPr>
              <a:t> – Wat geeft de functie terug na het uitvoeren.</a:t>
            </a:r>
            <a:endParaRPr sz="1800">
              <a:solidFill>
                <a:srgbClr val="FFFFFF"/>
              </a:solidFill>
            </a:endParaRPr>
          </a:p>
          <a:p>
            <a:pPr marL="0" lvl="0" indent="0" algn="l" rtl="0">
              <a:spcBef>
                <a:spcPts val="0"/>
              </a:spcBef>
              <a:spcAft>
                <a:spcPts val="0"/>
              </a:spcAft>
              <a:buNone/>
            </a:pPr>
            <a:r>
              <a:rPr lang="en"/>
              <a:t> </a:t>
            </a:r>
            <a:endParaRPr/>
          </a:p>
        </p:txBody>
      </p:sp>
      <p:pic>
        <p:nvPicPr>
          <p:cNvPr id="91" name="Google Shape;91;p19"/>
          <p:cNvPicPr preferRelativeResize="0"/>
          <p:nvPr/>
        </p:nvPicPr>
        <p:blipFill>
          <a:blip r:embed="rId3">
            <a:alphaModFix/>
          </a:blip>
          <a:stretch>
            <a:fillRect/>
          </a:stretch>
        </p:blipFill>
        <p:spPr>
          <a:xfrm>
            <a:off x="1243200" y="1170125"/>
            <a:ext cx="6657598" cy="1348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In python</a:t>
            </a:r>
            <a:endParaRPr/>
          </a:p>
        </p:txBody>
      </p:sp>
      <p:pic>
        <p:nvPicPr>
          <p:cNvPr id="97" name="Google Shape;97;p20"/>
          <p:cNvPicPr preferRelativeResize="0"/>
          <p:nvPr/>
        </p:nvPicPr>
        <p:blipFill>
          <a:blip r:embed="rId3">
            <a:alphaModFix/>
          </a:blip>
          <a:stretch>
            <a:fillRect/>
          </a:stretch>
        </p:blipFill>
        <p:spPr>
          <a:xfrm>
            <a:off x="1008288" y="1017725"/>
            <a:ext cx="7286625" cy="403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Functies - Visualisatie</a:t>
            </a:r>
            <a:endParaRPr/>
          </a:p>
        </p:txBody>
      </p:sp>
      <p:pic>
        <p:nvPicPr>
          <p:cNvPr id="103" name="Google Shape;103;p21"/>
          <p:cNvPicPr preferRelativeResize="0"/>
          <p:nvPr/>
        </p:nvPicPr>
        <p:blipFill>
          <a:blip r:embed="rId3">
            <a:alphaModFix/>
          </a:blip>
          <a:stretch>
            <a:fillRect/>
          </a:stretch>
        </p:blipFill>
        <p:spPr>
          <a:xfrm>
            <a:off x="2183888" y="1121750"/>
            <a:ext cx="4776218" cy="382097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4082</Words>
  <Application>Microsoft Office PowerPoint</Application>
  <PresentationFormat>Diavoorstelling (16:9)</PresentationFormat>
  <Paragraphs>572</Paragraphs>
  <Slides>58</Slides>
  <Notes>58</Notes>
  <HiddenSlides>0</HiddenSlides>
  <MMClips>0</MMClips>
  <ScaleCrop>false</ScaleCrop>
  <HeadingPairs>
    <vt:vector size="6" baseType="variant">
      <vt:variant>
        <vt:lpstr>Gebruikte lettertypen</vt:lpstr>
      </vt:variant>
      <vt:variant>
        <vt:i4>1</vt:i4>
      </vt:variant>
      <vt:variant>
        <vt:lpstr>Thema</vt:lpstr>
      </vt:variant>
      <vt:variant>
        <vt:i4>1</vt:i4>
      </vt:variant>
      <vt:variant>
        <vt:lpstr>Diatitels</vt:lpstr>
      </vt:variant>
      <vt:variant>
        <vt:i4>58</vt:i4>
      </vt:variant>
    </vt:vector>
  </HeadingPairs>
  <TitlesOfParts>
    <vt:vector size="60" baseType="lpstr">
      <vt:lpstr>Arial</vt:lpstr>
      <vt:lpstr>Simple Dark</vt:lpstr>
      <vt:lpstr>Workshop Development</vt:lpstr>
      <vt:lpstr>Wat heb je nodig vandaag?</vt:lpstr>
      <vt:lpstr>Inhoud</vt:lpstr>
      <vt:lpstr>Functies &amp; λ’s </vt:lpstr>
      <vt:lpstr>Functies - Wat zijn het ? </vt:lpstr>
      <vt:lpstr>Functies - Wat zijn het ? </vt:lpstr>
      <vt:lpstr>Functies - In python </vt:lpstr>
      <vt:lpstr>Functies - In python</vt:lpstr>
      <vt:lpstr>Functies - Visualisatie</vt:lpstr>
      <vt:lpstr>Functies  - in GrandeOmega</vt:lpstr>
      <vt:lpstr>Functies  - in GrandeOmega - 1/3</vt:lpstr>
      <vt:lpstr>Functies  - in GrandeOmega - 1/3</vt:lpstr>
      <vt:lpstr>Functies  - in GrandeOmega - 2/3</vt:lpstr>
      <vt:lpstr>Functies  - in GrandeOmega - 3/3</vt:lpstr>
      <vt:lpstr>Functies  - Lambda’s (λ)</vt:lpstr>
      <vt:lpstr>Theorie: De stack</vt:lpstr>
      <vt:lpstr>De stack - Wat is het? </vt:lpstr>
      <vt:lpstr>De stack - Wat is het? </vt:lpstr>
      <vt:lpstr>De stack - Wat is het? </vt:lpstr>
      <vt:lpstr>De stack - Wat is het? </vt:lpstr>
      <vt:lpstr>De stack - Gebruik (regels)</vt:lpstr>
      <vt:lpstr>De stack - Gebruik (regels)</vt:lpstr>
      <vt:lpstr>De stack - Gebruik (regels)</vt:lpstr>
      <vt:lpstr>De stack - Gebruik (regels)</vt:lpstr>
      <vt:lpstr>De stack - Visueel</vt:lpstr>
      <vt:lpstr>Theorie: Scoping</vt:lpstr>
      <vt:lpstr>Theorie: Scoping</vt:lpstr>
      <vt:lpstr>Theorie: Scoping</vt:lpstr>
      <vt:lpstr>Theorie: Scoping</vt:lpstr>
      <vt:lpstr>Theorie: Scoping</vt:lpstr>
      <vt:lpstr>Theorie: Scoping</vt:lpstr>
      <vt:lpstr>Theorie: Scoping</vt:lpstr>
      <vt:lpstr>Theorie: Scoping</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Theorie: recursion</vt:lpstr>
      <vt:lpstr>PowerPoint-presentatie</vt:lpstr>
      <vt:lpstr>PowerPoint-presentatie</vt:lpstr>
      <vt:lpstr>PowerPoint-presentatie</vt:lpstr>
      <vt:lpstr>Thonny</vt:lpstr>
      <vt:lpstr>Higher order functions HOF’S</vt:lpstr>
      <vt:lpstr>Higher order functions</vt:lpstr>
      <vt:lpstr>Live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Development</dc:title>
  <cp:lastModifiedBy>Lou-Anne Koster</cp:lastModifiedBy>
  <cp:revision>1</cp:revision>
  <dcterms:modified xsi:type="dcterms:W3CDTF">2019-01-25T12:40:23Z</dcterms:modified>
</cp:coreProperties>
</file>