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6" r:id="rId4"/>
    <p:sldMasterId id="2147483718" r:id="rId5"/>
    <p:sldMasterId id="2147483754" r:id="rId6"/>
    <p:sldMasterId id="2147483761" r:id="rId7"/>
    <p:sldMasterId id="2147483765" r:id="rId8"/>
  </p:sldMasterIdLst>
  <p:notesMasterIdLst>
    <p:notesMasterId r:id="rId19"/>
  </p:notesMasterIdLst>
  <p:sldIdLst>
    <p:sldId id="473" r:id="rId9"/>
    <p:sldId id="479" r:id="rId10"/>
    <p:sldId id="481" r:id="rId11"/>
    <p:sldId id="482" r:id="rId12"/>
    <p:sldId id="483" r:id="rId13"/>
    <p:sldId id="486" r:id="rId14"/>
    <p:sldId id="484" r:id="rId15"/>
    <p:sldId id="488" r:id="rId16"/>
    <p:sldId id="485" r:id="rId17"/>
    <p:sldId id="487" r:id="rId18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1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685" algn="l" defTabSz="91427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22" algn="l" defTabSz="91427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959" algn="l" defTabSz="91427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095" algn="l" defTabSz="91427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9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2173">
          <p15:clr>
            <a:srgbClr val="A4A3A4"/>
          </p15:clr>
        </p15:guide>
        <p15:guide id="4" pos="336">
          <p15:clr>
            <a:srgbClr val="A4A3A4"/>
          </p15:clr>
        </p15:guide>
        <p15:guide id="5" pos="5544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Ochoa" initials="RD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4DBED"/>
    <a:srgbClr val="BB0826"/>
    <a:srgbClr val="1074E2"/>
    <a:srgbClr val="EBEEF6"/>
    <a:srgbClr val="688FCF"/>
    <a:srgbClr val="696B64"/>
    <a:srgbClr val="AFAFAF"/>
    <a:srgbClr val="FCC60A"/>
    <a:srgbClr val="F2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342" autoAdjust="0"/>
    <p:restoredTop sz="99137" autoAdjust="0"/>
  </p:normalViewPr>
  <p:slideViewPr>
    <p:cSldViewPr>
      <p:cViewPr>
        <p:scale>
          <a:sx n="100" d="100"/>
          <a:sy n="100" d="100"/>
        </p:scale>
        <p:origin x="-1704" y="-24"/>
      </p:cViewPr>
      <p:guideLst>
        <p:guide orient="horz" pos="229"/>
        <p:guide orient="horz" pos="4080"/>
        <p:guide orient="horz" pos="2173"/>
        <p:guide pos="336"/>
        <p:guide pos="55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48A8CF-716F-447C-8EC0-24DF6706792F}" type="datetimeFigureOut">
              <a:rPr lang="en-US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88F02A8-788E-4EFC-AC53-E5E2539AD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4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85" algn="l" defTabSz="9142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22" algn="l" defTabSz="9142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59" algn="l" defTabSz="9142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95" algn="l" defTabSz="9142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1C56A5-8D5D-47E8-8762-5D1B911940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usi</a:t>
            </a:r>
            <a:endParaRPr lang="en-US" i="1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91307-1278-43AF-93BD-CE3469229ABE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WFHM_logo_corp_for-PP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0975" y="0"/>
            <a:ext cx="3892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54041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54041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54041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54041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554038" y="3429000"/>
            <a:ext cx="7599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7" tIns="45714" rIns="91427" bIns="4571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8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38150" y="5791200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7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5838-EC77-4CE9-94B5-C5FB90E78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text green gradi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6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838200" y="6477005"/>
            <a:ext cx="6096000" cy="32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©2014,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8923" y="5943607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243270"/>
            <a:ext cx="5181600" cy="1938337"/>
          </a:xfrm>
        </p:spPr>
        <p:txBody>
          <a:bodyPr anchor="b"/>
          <a:lstStyle>
            <a:lvl1pPr marL="0" marR="0" indent="0" algn="l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99" y="-1"/>
            <a:ext cx="1003301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86976"/>
            <a:ext cx="2971800" cy="894824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alpha val="85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1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0" y="659657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lang="en-US" sz="2400" b="1" baseline="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4" y="-19049"/>
            <a:ext cx="687407" cy="67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908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6" y="6137282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3585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7" tIns="45714" rIns="91427" bIns="45714"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6" y="1981201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4" y="-19049"/>
            <a:ext cx="685799" cy="67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477005"/>
            <a:ext cx="198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      |  ©2014, Cognizant 		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53200"/>
            <a:ext cx="457200" cy="4572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9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A7F45D3-20C0-4959-A633-3059F8B90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989014" y="2443170"/>
            <a:ext cx="3735387" cy="1290637"/>
          </a:xfrm>
          <a:prstGeom prst="roundRect">
            <a:avLst>
              <a:gd name="adj" fmla="val 0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endParaRPr lang="en-US" sz="28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1371600" y="2133600"/>
            <a:ext cx="35052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7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3" y="5715007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9" y="1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6" y="1981201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70"/>
            <a:ext cx="6400800" cy="1938337"/>
          </a:xfrm>
        </p:spPr>
        <p:txBody>
          <a:bodyPr anchor="b"/>
          <a:lstStyle>
            <a:lvl1pPr marL="0" marR="0" indent="0" algn="l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228600" y="6477005"/>
            <a:ext cx="198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      |  ©2014, Cognizant 		</a:t>
            </a:r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53200"/>
            <a:ext cx="457200" cy="4572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9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A7F45D3-20C0-4959-A633-3059F8B90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084263"/>
            <a:ext cx="8153400" cy="592138"/>
          </a:xfrm>
        </p:spPr>
        <p:txBody>
          <a:bodyPr/>
          <a:lstStyle>
            <a:lvl1pPr algn="l">
              <a:defRPr sz="2000" b="0" i="0">
                <a:solidFill>
                  <a:srgbClr val="000000"/>
                </a:solidFill>
                <a:latin typeface="Frutiger LT Std 55 Roman"/>
                <a:cs typeface="Frutiger LT Std 55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5950" y="1752600"/>
            <a:ext cx="8147050" cy="4038600"/>
          </a:xfrm>
        </p:spPr>
        <p:txBody>
          <a:bodyPr/>
          <a:lstStyle>
            <a:lvl1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1pPr>
            <a:lvl2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2pPr>
            <a:lvl3pPr>
              <a:buClr>
                <a:schemeClr val="tx1"/>
              </a:buClr>
              <a:defRPr sz="10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3pPr>
            <a:lvl4pPr>
              <a:buClr>
                <a:schemeClr val="tx1"/>
              </a:buClr>
              <a:defRPr sz="10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4pPr>
            <a:lvl5pPr>
              <a:buClr>
                <a:schemeClr val="tx1"/>
              </a:buClr>
              <a:defRPr sz="10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8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838200" y="6477000"/>
            <a:ext cx="6096000" cy="32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©2014,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8924" y="5943601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243264"/>
            <a:ext cx="5181600" cy="1938337"/>
          </a:xfrm>
        </p:spPr>
        <p:txBody>
          <a:bodyPr anchor="b"/>
          <a:lstStyle>
            <a:lvl1pPr marL="0" marR="0" indent="0" algn="l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99" y="-1"/>
            <a:ext cx="1003301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86976"/>
            <a:ext cx="2971800" cy="894824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alpha val="85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5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476999"/>
            <a:ext cx="198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      |  ©2014, Cognizant 		</a:t>
            </a: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4" y="6137276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0" y="659657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lang="en-US" sz="2400" b="1" baseline="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53200"/>
            <a:ext cx="457200" cy="4572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9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A7F45D3-20C0-4959-A633-3059F8B90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-19049"/>
            <a:ext cx="687407" cy="67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6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4" y="6137276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3585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7" tIns="45714" rIns="91427" bIns="45714"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4" y="1981201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-19049"/>
            <a:ext cx="685799" cy="67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228600" y="6476999"/>
            <a:ext cx="198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      |  ©2014, Cognizant 		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53200"/>
            <a:ext cx="457200" cy="4572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9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A7F45D3-20C0-4959-A633-3059F8B90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989014" y="2443164"/>
            <a:ext cx="3735387" cy="1290637"/>
          </a:xfrm>
          <a:prstGeom prst="roundRect">
            <a:avLst>
              <a:gd name="adj" fmla="val 0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27" tIns="45714" rIns="91427" bIns="45714" anchor="ctr"/>
          <a:lstStyle/>
          <a:p>
            <a:endParaRPr lang="en-US" sz="28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1371600" y="2133600"/>
            <a:ext cx="35052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4" rIns="91427" bIns="45714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8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27" tIns="45714" rIns="91427" bIns="45714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1" y="5715001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1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4" y="1981201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4"/>
            <a:ext cx="6400800" cy="1938337"/>
          </a:xfrm>
        </p:spPr>
        <p:txBody>
          <a:bodyPr anchor="b"/>
          <a:lstStyle>
            <a:lvl1pPr marL="0" marR="0" indent="0" algn="l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228600" y="6476999"/>
            <a:ext cx="19812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7" tIns="45714" rIns="91427" bIns="45714"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808388"/>
                </a:solidFill>
                <a:latin typeface="Verdana" charset="0"/>
                <a:ea typeface="ＭＳ Ｐゴシック" charset="-128"/>
              </a:rPr>
              <a:t>      |  ©2014, Cognizant 		</a:t>
            </a:r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53200"/>
            <a:ext cx="457200" cy="4572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defRPr sz="9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A7F45D3-20C0-4959-A633-3059F8B90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0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329"/>
            <a:ext cx="8229600" cy="504767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9E41-DC8F-47FC-8746-943F970A93DE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AFD1-B15B-4819-B1F7-01F9C9F0B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084263"/>
            <a:ext cx="8153400" cy="592138"/>
          </a:xfrm>
        </p:spPr>
        <p:txBody>
          <a:bodyPr/>
          <a:lstStyle>
            <a:lvl1pPr algn="l">
              <a:defRPr sz="2000" b="0" i="0">
                <a:solidFill>
                  <a:srgbClr val="000000"/>
                </a:solidFill>
                <a:latin typeface="Frutiger LT Std 55 Roman"/>
                <a:cs typeface="Frutiger LT Std 55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5950" y="1752600"/>
            <a:ext cx="8147050" cy="4038600"/>
          </a:xfrm>
        </p:spPr>
        <p:txBody>
          <a:bodyPr/>
          <a:lstStyle>
            <a:lvl1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1pPr>
            <a:lvl2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2pPr>
            <a:lvl3pPr>
              <a:buClr>
                <a:schemeClr val="tx1"/>
              </a:buClr>
              <a:defRPr sz="10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3pPr>
            <a:lvl4pPr>
              <a:buClr>
                <a:schemeClr val="tx1"/>
              </a:buClr>
              <a:defRPr sz="10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4pPr>
            <a:lvl5pPr>
              <a:buClr>
                <a:schemeClr val="tx1"/>
              </a:buClr>
              <a:defRPr sz="10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084265"/>
            <a:ext cx="8153400" cy="592138"/>
          </a:xfrm>
        </p:spPr>
        <p:txBody>
          <a:bodyPr/>
          <a:lstStyle>
            <a:lvl1pPr algn="l">
              <a:defRPr sz="2600" b="0" i="0">
                <a:solidFill>
                  <a:srgbClr val="000000"/>
                </a:solidFill>
                <a:latin typeface="Frutiger LT Std 55 Roman"/>
                <a:cs typeface="Frutiger LT Std 55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5950" y="1752600"/>
            <a:ext cx="8147050" cy="4038600"/>
          </a:xfrm>
        </p:spPr>
        <p:txBody>
          <a:bodyPr/>
          <a:lstStyle>
            <a:lvl1pPr>
              <a:buClr>
                <a:schemeClr val="tx1"/>
              </a:buClr>
              <a:defRPr sz="17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1pPr>
            <a:lvl2pPr>
              <a:buClr>
                <a:schemeClr val="tx1"/>
              </a:buClr>
              <a:defRPr sz="17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2pPr>
            <a:lvl3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3pPr>
            <a:lvl4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4pPr>
            <a:lvl5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0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95600" y="1828800"/>
            <a:ext cx="3581400" cy="2057400"/>
          </a:xfrm>
          <a:prstGeom prst="rect">
            <a:avLst/>
          </a:prstGeom>
        </p:spPr>
        <p:txBody>
          <a:bodyPr lIns="86009" tIns="43005" rIns="86009" bIns="43005"/>
          <a:lstStyle>
            <a:lvl1pPr algn="ctr">
              <a:defRPr sz="3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084265"/>
            <a:ext cx="8153400" cy="592138"/>
          </a:xfrm>
        </p:spPr>
        <p:txBody>
          <a:bodyPr/>
          <a:lstStyle>
            <a:lvl1pPr algn="l">
              <a:defRPr sz="2600" b="0" i="0">
                <a:solidFill>
                  <a:srgbClr val="000000"/>
                </a:solidFill>
                <a:latin typeface="Frutiger LT Std 55 Roman"/>
                <a:cs typeface="Frutiger LT Std 55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5950" y="1752600"/>
            <a:ext cx="8147050" cy="4038600"/>
          </a:xfrm>
        </p:spPr>
        <p:txBody>
          <a:bodyPr/>
          <a:lstStyle>
            <a:lvl1pPr>
              <a:buClr>
                <a:schemeClr val="tx1"/>
              </a:buClr>
              <a:defRPr sz="17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1pPr>
            <a:lvl2pPr>
              <a:buClr>
                <a:schemeClr val="tx1"/>
              </a:buClr>
              <a:defRPr sz="17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2pPr>
            <a:lvl3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3pPr>
            <a:lvl4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4pPr>
            <a:lvl5pPr>
              <a:buClr>
                <a:schemeClr val="tx1"/>
              </a:buClr>
              <a:defRPr sz="1300" b="0" i="0">
                <a:solidFill>
                  <a:srgbClr val="000000"/>
                </a:solidFill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97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86019" tIns="43010" rIns="86019" bIns="43010" anchor="ctr"/>
          <a:lstStyle/>
          <a:p>
            <a:pPr defTabSz="860188">
              <a:defRPr/>
            </a:pPr>
            <a:endParaRPr lang="en-US" sz="23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019" tIns="43010" rIns="86019" bIns="43010"/>
          <a:lstStyle/>
          <a:p>
            <a:pPr defTabSz="860188" eaLnBrk="0" hangingPunct="0">
              <a:lnSpc>
                <a:spcPct val="190000"/>
              </a:lnSpc>
              <a:defRPr/>
            </a:pPr>
            <a:r>
              <a:rPr lang="en-US" sz="800" b="1" dirty="0">
                <a:solidFill>
                  <a:srgbClr val="000000"/>
                </a:solidFill>
                <a:latin typeface="Calibri"/>
                <a:ea typeface="ＭＳ Ｐゴシック" pitchFamily="-112" charset="-128"/>
                <a:cs typeface="Calibri" pitchFamily="34" charset="0"/>
              </a:rPr>
              <a:t>      |  </a:t>
            </a:r>
            <a:r>
              <a:rPr lang="en-US" sz="800" dirty="0">
                <a:solidFill>
                  <a:srgbClr val="000000"/>
                </a:solidFill>
                <a:latin typeface="Calibri"/>
                <a:ea typeface="ＭＳ Ｐゴシック" pitchFamily="-112" charset="-128"/>
                <a:cs typeface="Calibri" pitchFamily="34" charset="0"/>
              </a:rPr>
              <a:t>©2012, Cognizant 		</a:t>
            </a: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4" y="6137279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3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 lIns="86019" tIns="43010" rIns="86019" bIns="43010"/>
          <a:lstStyle>
            <a:lvl1pPr defTabSz="860188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6DB23F"/>
                </a:solidFill>
                <a:cs typeface="+mn-cs"/>
              </a:defRPr>
            </a:lvl1pPr>
          </a:lstStyle>
          <a:p>
            <a:pPr>
              <a:defRPr/>
            </a:pPr>
            <a:fld id="{17E04448-44AE-4D01-B415-97E5CBF1DDE3}" type="slidenum">
              <a:rPr lang="en-US" smtClean="0">
                <a:latin typeface="Arial" pitchFamily="-112" charset="0"/>
                <a:ea typeface="ＭＳ Ｐゴシック" pitchFamily="-112" charset="-128"/>
              </a:rPr>
              <a:pPr>
                <a:defRPr/>
              </a:pPr>
              <a:t>‹#›</a:t>
            </a:fld>
            <a:endParaRPr lang="en-US" dirty="0">
              <a:latin typeface="Arial" pitchFamily="-112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12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95600" y="1828800"/>
            <a:ext cx="3581400" cy="2057400"/>
          </a:xfrm>
          <a:prstGeom prst="rect">
            <a:avLst/>
          </a:prstGeom>
        </p:spPr>
        <p:txBody>
          <a:bodyPr lIns="86019" tIns="43010" rIns="86019" bIns="43010"/>
          <a:lstStyle>
            <a:lvl1pPr algn="ctr">
              <a:defRPr sz="3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7"/>
            <a:ext cx="8229600" cy="384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8F66A-2A37-4805-8D2B-AD733BA26754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101DA-7C3A-432A-B8A9-161B23E87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2004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04288"/>
            <a:ext cx="8343900" cy="1143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6A0F5-B6D8-4FBB-AE99-7787D40E9F97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2E2C-946B-422A-94D7-3EE6CCA44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D91B-85B9-4DF9-8E90-D0A5CF54EA47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66AB1-909D-4631-B995-4A31928A5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0" indent="0">
              <a:buNone/>
              <a:defRPr sz="1600" b="1"/>
            </a:lvl4pPr>
            <a:lvl5pPr marL="1828547" indent="0">
              <a:buNone/>
              <a:defRPr sz="1600" b="1"/>
            </a:lvl5pPr>
            <a:lvl6pPr marL="2285685" indent="0">
              <a:buNone/>
              <a:defRPr sz="1600" b="1"/>
            </a:lvl6pPr>
            <a:lvl7pPr marL="2742822" indent="0">
              <a:buNone/>
              <a:defRPr sz="1600" b="1"/>
            </a:lvl7pPr>
            <a:lvl8pPr marL="3199959" indent="0">
              <a:buNone/>
              <a:defRPr sz="1600" b="1"/>
            </a:lvl8pPr>
            <a:lvl9pPr marL="36570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0" indent="0">
              <a:buNone/>
              <a:defRPr sz="1600" b="1"/>
            </a:lvl4pPr>
            <a:lvl5pPr marL="1828547" indent="0">
              <a:buNone/>
              <a:defRPr sz="1600" b="1"/>
            </a:lvl5pPr>
            <a:lvl6pPr marL="2285685" indent="0">
              <a:buNone/>
              <a:defRPr sz="1600" b="1"/>
            </a:lvl6pPr>
            <a:lvl7pPr marL="2742822" indent="0">
              <a:buNone/>
              <a:defRPr sz="1600" b="1"/>
            </a:lvl7pPr>
            <a:lvl8pPr marL="3199959" indent="0">
              <a:buNone/>
              <a:defRPr sz="1600" b="1"/>
            </a:lvl8pPr>
            <a:lvl9pPr marL="36570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D735-5336-49DC-A8EC-CE836F3FAD9A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6CB0F-B1C5-4688-957D-84CB3F42F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12BE1-45AB-4F9E-BB36-F7AA0B9989BD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DDCFC-A3DA-479C-AC86-1D8FB96588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9"/>
          <p:cNvCxnSpPr>
            <a:cxnSpLocks noChangeShapeType="1"/>
          </p:cNvCxnSpPr>
          <p:nvPr userDrawn="1"/>
        </p:nvCxnSpPr>
        <p:spPr bwMode="auto">
          <a:xfrm>
            <a:off x="0" y="659657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4" y="-19049"/>
            <a:ext cx="687407" cy="67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610-CBEF-4AD8-946D-CC545762884D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E20F-D927-4C71-BEE8-62D5374DA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422406"/>
            <a:ext cx="8537294" cy="5072529"/>
          </a:xfrm>
        </p:spPr>
        <p:txBody>
          <a:bodyPr rtlCol="0">
            <a:normAutofit/>
          </a:bodyPr>
          <a:lstStyle>
            <a:lvl1pPr marL="342853" indent="-166665" algn="l" defTabSz="914274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41" y="3495682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607C-C74D-45AF-A574-B9F7E63DA9D7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29C1-B48E-492B-9D2A-389F10AA2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046374D-57A1-4B95-BD89-AEBA8896B86D}" type="datetime1">
              <a:rPr lang="en-US" smtClean="0"/>
              <a:pPr>
                <a:defRPr/>
              </a:pPr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0A2A18-A88F-402B-B621-2F95349004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6" r:id="rId9"/>
    <p:sldLayoutId id="2147483769" r:id="rId10"/>
  </p:sldLayoutIdLst>
  <p:hf hdr="0" ftr="0" dt="0"/>
  <p:txStyles>
    <p:titleStyle>
      <a:lvl1pPr algn="l" rtl="0" fontAlgn="base">
        <a:lnSpc>
          <a:spcPct val="105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2pPr>
      <a:lvl3pPr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3pPr>
      <a:lvl4pPr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4pPr>
      <a:lvl5pPr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5pPr>
      <a:lvl6pPr marL="457137"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274"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410"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547" algn="l" rtl="0" fontAlgn="base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853" indent="-342853" algn="l" rtl="0" fontAlgn="base">
        <a:spcBef>
          <a:spcPts val="12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47" indent="-285710" algn="l" rtl="0" fontAlgn="base">
        <a:spcBef>
          <a:spcPts val="1200"/>
        </a:spcBef>
        <a:spcAft>
          <a:spcPct val="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42" indent="-228568" algn="l" rtl="0" fontAlgn="base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599979" indent="-228568" algn="l" rtl="0" fontAlgn="base">
        <a:spcBef>
          <a:spcPts val="12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16" indent="-228568" algn="l" rtl="0" fontAlgn="base">
        <a:spcBef>
          <a:spcPts val="12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253" indent="-228568" algn="l" defTabSz="9142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0" indent="-228568" algn="l" defTabSz="9142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27" indent="-228568" algn="l" defTabSz="9142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64" indent="-228568" algn="l" defTabSz="91427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7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0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7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5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2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59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5" algn="l" defTabSz="9142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8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137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274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41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547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568" indent="-228568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209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421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274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127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599979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253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390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8527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5664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7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0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7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5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2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59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5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9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137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274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41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547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568" indent="-228568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209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421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274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127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599979" indent="-2285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209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253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390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8527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5664" indent="-22856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7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0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7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5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2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59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5" algn="l" defTabSz="4571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ll Fargo Powerpoint Templates NB RV (1)6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5283" y="1143000"/>
            <a:ext cx="846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1371606"/>
            <a:ext cx="8077200" cy="4754563"/>
          </a:xfrm>
          <a:prstGeom prst="rect">
            <a:avLst/>
          </a:prstGeom>
        </p:spPr>
        <p:txBody>
          <a:bodyPr lIns="86009" tIns="43005" rIns="86009" bIns="43005">
            <a:prstTxWarp prst="textNoShape">
              <a:avLst/>
            </a:prstTxWarp>
          </a:bodyPr>
          <a:lstStyle/>
          <a:p>
            <a:pPr marL="322535" indent="-322535" defTabSz="860092" eaLnBrk="0" hangingPunct="0">
              <a:spcBef>
                <a:spcPct val="20000"/>
              </a:spcBef>
              <a:buClr>
                <a:srgbClr val="6DB33F"/>
              </a:buClr>
              <a:buFont typeface="Wingdings" pitchFamily="-112" charset="2"/>
              <a:buChar char="•"/>
            </a:pPr>
            <a:endParaRPr lang="en-US" sz="1500" dirty="0">
              <a:solidFill>
                <a:prstClr val="black"/>
              </a:solidFill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905000"/>
            <a:ext cx="8375650" cy="368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400800" y="61722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009" tIns="43005" rIns="86009" bIns="43005">
            <a:prstTxWarp prst="textNoShape">
              <a:avLst/>
            </a:prstTxWarp>
          </a:bodyPr>
          <a:lstStyle/>
          <a:p>
            <a:pPr defTabSz="860092" eaLnBrk="0" hangingPunct="0">
              <a:lnSpc>
                <a:spcPct val="50000"/>
              </a:lnSpc>
            </a:pPr>
            <a:r>
              <a:rPr lang="en-US" sz="800" dirty="0">
                <a:solidFill>
                  <a:prstClr val="black"/>
                </a:solidFill>
                <a:latin typeface="Arial"/>
                <a:ea typeface="Arial Bold" pitchFamily="-112" charset="0"/>
                <a:cs typeface="Arial"/>
              </a:rPr>
              <a:t>© 2014, Cognizant Technology Solutions Confidential</a:t>
            </a:r>
          </a:p>
        </p:txBody>
      </p:sp>
      <p:sp>
        <p:nvSpPr>
          <p:cNvPr id="14" name="Rectangle 42"/>
          <p:cNvSpPr txBox="1">
            <a:spLocks noChangeArrowheads="1"/>
          </p:cNvSpPr>
          <p:nvPr/>
        </p:nvSpPr>
        <p:spPr bwMode="auto">
          <a:xfrm>
            <a:off x="434340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6009" tIns="43005" rIns="86009" bIns="430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 Black"/>
                <a:ea typeface="ＭＳ Ｐゴシック" pitchFamily="-112" charset="-128"/>
                <a:cs typeface="Arial Black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defTabSz="860092"/>
            <a:fld id="{2908979A-3B3B-0440-81CD-C4B12DF3B898}" type="slidenum">
              <a:rPr lang="en-US" smtClean="0">
                <a:solidFill>
                  <a:srgbClr val="000000"/>
                </a:solidFill>
              </a:rPr>
              <a:pPr defTabSz="860092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 descr="wells_fargo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40" y="6467938"/>
            <a:ext cx="327214" cy="324799"/>
          </a:xfrm>
          <a:prstGeom prst="rect">
            <a:avLst/>
          </a:prstGeom>
        </p:spPr>
      </p:pic>
      <p:pic>
        <p:nvPicPr>
          <p:cNvPr id="13" name="Picture 12" descr="Cognizant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392" y="6454320"/>
            <a:ext cx="856755" cy="3138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6361" y="6472473"/>
            <a:ext cx="164094" cy="256127"/>
          </a:xfrm>
          <a:prstGeom prst="rect">
            <a:avLst/>
          </a:prstGeom>
          <a:noFill/>
        </p:spPr>
        <p:txBody>
          <a:bodyPr wrap="square" lIns="86009" tIns="43005" rIns="86009" bIns="43005" rtlCol="0">
            <a:spAutoFit/>
          </a:bodyPr>
          <a:lstStyle/>
          <a:p>
            <a:pPr defTabSz="860092"/>
            <a:r>
              <a:rPr lang="en-US" sz="1100" dirty="0">
                <a:solidFill>
                  <a:prstClr val="black"/>
                </a:solidFill>
                <a:latin typeface="Baskerville SemiBold"/>
                <a:ea typeface="ＭＳ Ｐゴシック" pitchFamily="-112" charset="-128"/>
                <a:cs typeface="Baskerville SemiBold"/>
              </a:rPr>
              <a:t>&amp;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8" y="6396345"/>
            <a:ext cx="1916163" cy="425404"/>
          </a:xfrm>
          <a:prstGeom prst="rect">
            <a:avLst/>
          </a:prstGeom>
          <a:noFill/>
        </p:spPr>
        <p:txBody>
          <a:bodyPr wrap="none" lIns="86009" tIns="43005" rIns="86009" bIns="43005" rtlCol="0">
            <a:spAutoFit/>
          </a:bodyPr>
          <a:lstStyle/>
          <a:p>
            <a:pPr defTabSz="860092"/>
            <a:r>
              <a:rPr lang="en-US" sz="1100" dirty="0">
                <a:solidFill>
                  <a:srgbClr val="CE114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  <a:latin typeface="Georgia"/>
                <a:ea typeface="ＭＳ Ｐゴシック" pitchFamily="-112" charset="-128"/>
                <a:cs typeface="Georgia"/>
              </a:rPr>
              <a:t>Working Together</a:t>
            </a:r>
          </a:p>
          <a:p>
            <a:pPr defTabSz="860092"/>
            <a:r>
              <a:rPr lang="en-US" sz="1100" dirty="0">
                <a:solidFill>
                  <a:srgbClr val="CE114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  <a:latin typeface="Georgia"/>
                <a:ea typeface="ＭＳ Ｐゴシック" pitchFamily="-112" charset="-128"/>
                <a:cs typeface="Georgia"/>
              </a:rPr>
              <a:t>                      We Get IT Done</a:t>
            </a:r>
          </a:p>
        </p:txBody>
      </p:sp>
    </p:spTree>
    <p:extLst>
      <p:ext uri="{BB962C8B-B14F-4D97-AF65-F5344CB8AC3E}">
        <p14:creationId xmlns:p14="http://schemas.microsoft.com/office/powerpoint/2010/main" val="147570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</p:sldLayoutIdLst>
  <p:txStyles>
    <p:titleStyle>
      <a:lvl1pPr algn="ctr" defTabSz="430046" rtl="0" eaLnBrk="1" latinLnBrk="0" hangingPunct="1">
        <a:spcBef>
          <a:spcPct val="0"/>
        </a:spcBef>
        <a:buNone/>
        <a:defRPr sz="41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22535" indent="-322535" algn="l" defTabSz="430046" rtl="0" eaLnBrk="1" latinLnBrk="0" hangingPunct="1">
        <a:spcBef>
          <a:spcPct val="20000"/>
        </a:spcBef>
        <a:buFont typeface="Arial"/>
        <a:buChar char="•"/>
        <a:defRPr sz="30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1pPr>
      <a:lvl2pPr marL="698825" indent="-268779" algn="l" defTabSz="430046" rtl="0" eaLnBrk="1" latinLnBrk="0" hangingPunct="1">
        <a:spcBef>
          <a:spcPct val="20000"/>
        </a:spcBef>
        <a:buFont typeface="Arial"/>
        <a:buChar char="–"/>
        <a:defRPr sz="26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2pPr>
      <a:lvl3pPr marL="1075116" indent="-215022" algn="l" defTabSz="430046" rtl="0" eaLnBrk="1" latinLnBrk="0" hangingPunct="1">
        <a:spcBef>
          <a:spcPct val="20000"/>
        </a:spcBef>
        <a:buFont typeface="Arial"/>
        <a:buChar char="•"/>
        <a:defRPr sz="23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3pPr>
      <a:lvl4pPr marL="1505160" indent="-215022" algn="l" defTabSz="430046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4pPr>
      <a:lvl5pPr marL="1935207" indent="-215022" algn="l" defTabSz="430046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5pPr>
      <a:lvl6pPr marL="2365252" indent="-215022" algn="l" defTabSz="4300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300" indent="-215022" algn="l" defTabSz="4300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5345" indent="-215022" algn="l" defTabSz="4300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92" indent="-215022" algn="l" defTabSz="43004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0046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0092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0138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183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0229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0275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0322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40368" algn="l" defTabSz="43004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ll Fargo Powerpoint Templates NB RV (1)6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5283" y="1143000"/>
            <a:ext cx="8467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1371606"/>
            <a:ext cx="8077200" cy="4754563"/>
          </a:xfrm>
          <a:prstGeom prst="rect">
            <a:avLst/>
          </a:prstGeom>
        </p:spPr>
        <p:txBody>
          <a:bodyPr lIns="86019" tIns="43010" rIns="86019" bIns="43010">
            <a:prstTxWarp prst="textNoShape">
              <a:avLst/>
            </a:prstTxWarp>
          </a:bodyPr>
          <a:lstStyle/>
          <a:p>
            <a:pPr marL="322570" indent="-322570" defTabSz="860188" eaLnBrk="0" hangingPunct="0">
              <a:spcBef>
                <a:spcPct val="20000"/>
              </a:spcBef>
              <a:buClr>
                <a:srgbClr val="6DB33F"/>
              </a:buClr>
              <a:buFont typeface="Wingdings" pitchFamily="-112" charset="2"/>
              <a:buChar char="•"/>
            </a:pPr>
            <a:endParaRPr lang="en-US" sz="1500" dirty="0">
              <a:solidFill>
                <a:prstClr val="black"/>
              </a:solidFill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905000"/>
            <a:ext cx="8375650" cy="368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6400800" y="61722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019" tIns="43010" rIns="86019" bIns="43010">
            <a:prstTxWarp prst="textNoShape">
              <a:avLst/>
            </a:prstTxWarp>
          </a:bodyPr>
          <a:lstStyle/>
          <a:p>
            <a:pPr defTabSz="860188" eaLnBrk="0" hangingPunct="0">
              <a:lnSpc>
                <a:spcPct val="50000"/>
              </a:lnSpc>
            </a:pPr>
            <a:r>
              <a:rPr lang="en-US" sz="800" dirty="0">
                <a:solidFill>
                  <a:prstClr val="black"/>
                </a:solidFill>
                <a:latin typeface="Arial"/>
                <a:ea typeface="Arial Bold" pitchFamily="-112" charset="0"/>
                <a:cs typeface="Arial"/>
              </a:rPr>
              <a:t>© 2014, Cognizant Technology Solutions Confidential</a:t>
            </a:r>
          </a:p>
        </p:txBody>
      </p:sp>
      <p:sp>
        <p:nvSpPr>
          <p:cNvPr id="14" name="Rectangle 42"/>
          <p:cNvSpPr txBox="1">
            <a:spLocks noChangeArrowheads="1"/>
          </p:cNvSpPr>
          <p:nvPr/>
        </p:nvSpPr>
        <p:spPr bwMode="auto">
          <a:xfrm>
            <a:off x="434340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6019" tIns="43010" rIns="86019" bIns="4301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 Black"/>
                <a:ea typeface="ＭＳ Ｐゴシック" pitchFamily="-112" charset="-128"/>
                <a:cs typeface="Arial Black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defTabSz="860188"/>
            <a:fld id="{2908979A-3B3B-0440-81CD-C4B12DF3B898}" type="slidenum">
              <a:rPr lang="en-US" smtClean="0">
                <a:solidFill>
                  <a:srgbClr val="000000"/>
                </a:solidFill>
              </a:rPr>
              <a:pPr defTabSz="860188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 descr="wells_fargo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40" y="6467937"/>
            <a:ext cx="327214" cy="324799"/>
          </a:xfrm>
          <a:prstGeom prst="rect">
            <a:avLst/>
          </a:prstGeom>
        </p:spPr>
      </p:pic>
      <p:pic>
        <p:nvPicPr>
          <p:cNvPr id="13" name="Picture 12" descr="Cognizant_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390" y="6454320"/>
            <a:ext cx="856755" cy="3138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6361" y="6472472"/>
            <a:ext cx="164094" cy="256137"/>
          </a:xfrm>
          <a:prstGeom prst="rect">
            <a:avLst/>
          </a:prstGeom>
          <a:noFill/>
        </p:spPr>
        <p:txBody>
          <a:bodyPr wrap="square" lIns="86019" tIns="43010" rIns="86019" bIns="43010" rtlCol="0">
            <a:spAutoFit/>
          </a:bodyPr>
          <a:lstStyle/>
          <a:p>
            <a:pPr defTabSz="860188"/>
            <a:r>
              <a:rPr lang="en-US" sz="1100" dirty="0">
                <a:solidFill>
                  <a:prstClr val="black"/>
                </a:solidFill>
                <a:latin typeface="Baskerville SemiBold"/>
                <a:ea typeface="ＭＳ Ｐゴシック" pitchFamily="-112" charset="-128"/>
                <a:cs typeface="Baskerville SemiBold"/>
              </a:rPr>
              <a:t>&amp;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8" y="6396342"/>
            <a:ext cx="1916183" cy="425414"/>
          </a:xfrm>
          <a:prstGeom prst="rect">
            <a:avLst/>
          </a:prstGeom>
          <a:noFill/>
        </p:spPr>
        <p:txBody>
          <a:bodyPr wrap="none" lIns="86019" tIns="43010" rIns="86019" bIns="43010" rtlCol="0">
            <a:spAutoFit/>
          </a:bodyPr>
          <a:lstStyle/>
          <a:p>
            <a:pPr defTabSz="860188"/>
            <a:r>
              <a:rPr lang="en-US" sz="1100" dirty="0">
                <a:solidFill>
                  <a:srgbClr val="CE114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  <a:latin typeface="Georgia"/>
                <a:ea typeface="ＭＳ Ｐゴシック" pitchFamily="-112" charset="-128"/>
                <a:cs typeface="Georgia"/>
              </a:rPr>
              <a:t>Working Together</a:t>
            </a:r>
          </a:p>
          <a:p>
            <a:pPr defTabSz="860188"/>
            <a:r>
              <a:rPr lang="en-US" sz="1100" dirty="0">
                <a:solidFill>
                  <a:srgbClr val="CE114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  <a:latin typeface="Georgia"/>
                <a:ea typeface="ＭＳ Ｐゴシック" pitchFamily="-112" charset="-128"/>
                <a:cs typeface="Georgia"/>
              </a:rPr>
              <a:t>                      We Get IT Done</a:t>
            </a:r>
          </a:p>
        </p:txBody>
      </p:sp>
    </p:spTree>
    <p:extLst>
      <p:ext uri="{BB962C8B-B14F-4D97-AF65-F5344CB8AC3E}">
        <p14:creationId xmlns:p14="http://schemas.microsoft.com/office/powerpoint/2010/main" val="35019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xStyles>
    <p:titleStyle>
      <a:lvl1pPr algn="ctr" defTabSz="430094" rtl="0" eaLnBrk="1" latinLnBrk="0" hangingPunct="1">
        <a:spcBef>
          <a:spcPct val="0"/>
        </a:spcBef>
        <a:buNone/>
        <a:defRPr sz="4100" b="0" i="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22570" indent="-322570" algn="l" defTabSz="430094" rtl="0" eaLnBrk="1" latinLnBrk="0" hangingPunct="1">
        <a:spcBef>
          <a:spcPct val="20000"/>
        </a:spcBef>
        <a:buFont typeface="Arial"/>
        <a:buChar char="•"/>
        <a:defRPr sz="30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1pPr>
      <a:lvl2pPr marL="698904" indent="-268809" algn="l" defTabSz="430094" rtl="0" eaLnBrk="1" latinLnBrk="0" hangingPunct="1">
        <a:spcBef>
          <a:spcPct val="20000"/>
        </a:spcBef>
        <a:buFont typeface="Arial"/>
        <a:buChar char="–"/>
        <a:defRPr sz="26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2pPr>
      <a:lvl3pPr marL="1075236" indent="-215046" algn="l" defTabSz="430094" rtl="0" eaLnBrk="1" latinLnBrk="0" hangingPunct="1">
        <a:spcBef>
          <a:spcPct val="20000"/>
        </a:spcBef>
        <a:buFont typeface="Arial"/>
        <a:buChar char="•"/>
        <a:defRPr sz="23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3pPr>
      <a:lvl4pPr marL="1505329" indent="-215046" algn="l" defTabSz="430094" rtl="0" eaLnBrk="1" latinLnBrk="0" hangingPunct="1">
        <a:spcBef>
          <a:spcPct val="20000"/>
        </a:spcBef>
        <a:buFont typeface="Arial"/>
        <a:buChar char="–"/>
        <a:defRPr sz="19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4pPr>
      <a:lvl5pPr marL="1935424" indent="-215046" algn="l" defTabSz="430094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rgbClr val="000000"/>
          </a:solidFill>
          <a:latin typeface="Franklin Gothic Book"/>
          <a:ea typeface="+mn-ea"/>
          <a:cs typeface="Franklin Gothic Book"/>
        </a:defRPr>
      </a:lvl5pPr>
      <a:lvl6pPr marL="2365517" indent="-215046" algn="l" defTabSz="4300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613" indent="-215046" algn="l" defTabSz="4300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5707" indent="-215046" algn="l" defTabSz="4300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1" indent="-215046" algn="l" defTabSz="4300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0094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0188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0283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377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0471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0566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0661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40754" algn="l" defTabSz="4300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7"/>
            <a:ext cx="8229600" cy="1927225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CROM </a:t>
            </a:r>
            <a:br>
              <a:rPr lang="en-US" sz="3600" dirty="0" smtClean="0"/>
            </a:br>
            <a:r>
              <a:rPr lang="en-US" sz="3200" dirty="0" smtClean="0"/>
              <a:t>Metadata Management </a:t>
            </a:r>
            <a:endParaRPr sz="3200" dirty="0"/>
          </a:p>
        </p:txBody>
      </p:sp>
      <p:sp>
        <p:nvSpPr>
          <p:cNvPr id="410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33400" y="5791200"/>
            <a:ext cx="28194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Jay Sengupta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Dec 21, 2016</a:t>
            </a:r>
          </a:p>
        </p:txBody>
      </p:sp>
    </p:spTree>
    <p:extLst>
      <p:ext uri="{BB962C8B-B14F-4D97-AF65-F5344CB8AC3E}">
        <p14:creationId xmlns:p14="http://schemas.microsoft.com/office/powerpoint/2010/main" val="3249087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676275"/>
          </a:xfrm>
        </p:spPr>
        <p:txBody>
          <a:bodyPr/>
          <a:lstStyle/>
          <a:p>
            <a:r>
              <a:rPr lang="en-US" dirty="0" smtClean="0"/>
              <a:t>Data Linkage Sample Spreadsheet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79263"/>
              </p:ext>
            </p:extLst>
          </p:nvPr>
        </p:nvGraphicFramePr>
        <p:xfrm>
          <a:off x="762000" y="1066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showAsIcon="1" r:id="rId6" imgW="914400" imgH="771480" progId="Excel.Sheet.8">
                  <p:embed/>
                </p:oleObj>
              </mc:Choice>
              <mc:Fallback>
                <p:oleObj name="Worksheet" showAsIcon="1" r:id="rId6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1066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58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52400" y="76200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800"/>
              </a:spcBef>
              <a:spcAft>
                <a:spcPct val="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Incorporate metadata activities in the lower environments as part of CROM Sprint cycles. It includes the following activities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Data Profiling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Data Lineage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Data Linkage</a:t>
            </a:r>
          </a:p>
          <a:p>
            <a:pPr marL="0" indent="0" algn="just">
              <a:buNone/>
            </a:pPr>
            <a:endParaRPr lang="en-US" sz="1800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5715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5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52400" y="7620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800"/>
              </a:spcBef>
              <a:spcAft>
                <a:spcPct val="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Process </a:t>
            </a:r>
          </a:p>
          <a:p>
            <a:pPr algn="just">
              <a:spcBef>
                <a:spcPts val="600"/>
              </a:spcBef>
            </a:pPr>
            <a:r>
              <a:rPr lang="en-US" sz="1400" dirty="0" smtClean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Ab Initio Express&gt;It tool used for Data Profiling</a:t>
            </a:r>
          </a:p>
          <a:p>
            <a:pPr algn="just">
              <a:spcBef>
                <a:spcPts val="600"/>
              </a:spcBef>
            </a:pPr>
            <a:r>
              <a:rPr lang="en-US" sz="1400" dirty="0" smtClean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Source Datasets identified by Data Analysts are copied to the Dev Environment</a:t>
            </a:r>
          </a:p>
          <a:p>
            <a:pPr algn="just">
              <a:spcBef>
                <a:spcPts val="600"/>
              </a:spcBef>
            </a:pPr>
            <a:r>
              <a:rPr lang="en-US" sz="1400" dirty="0" smtClean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Data Analyst profiles the source dataset and the results are available in user sandbox and it can then be published to EME technical repository. 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US" sz="1400" b="1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Accomplishments</a:t>
            </a:r>
          </a:p>
          <a:p>
            <a:pPr algn="just"/>
            <a:r>
              <a:rPr lang="en-US" sz="1400" dirty="0">
                <a:solidFill>
                  <a:schemeClr val="dk1"/>
                </a:solidFill>
                <a:cs typeface="Arial" panose="020B0604020202020204" pitchFamily="34" charset="0"/>
              </a:rPr>
              <a:t>EME project required for Data Profiling for CROM Data Migration project created</a:t>
            </a:r>
          </a:p>
          <a:p>
            <a:pPr marL="0" indent="0" algn="just">
              <a:buNone/>
            </a:pPr>
            <a:endParaRPr lang="en-US" sz="1400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Benefits</a:t>
            </a:r>
            <a:endParaRPr lang="en-US" sz="1400" b="1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dk1"/>
                </a:solidFill>
                <a:cs typeface="Arial" panose="020B0604020202020204" pitchFamily="34" charset="0"/>
              </a:rPr>
              <a:t>Increased efficiency running Profiling using the Ab Initio tool compared to prior </a:t>
            </a:r>
            <a:r>
              <a:rPr lang="en-US" sz="1400" dirty="0" smtClean="0">
                <a:solidFill>
                  <a:schemeClr val="dk1"/>
                </a:solidFill>
                <a:cs typeface="Arial" panose="020B0604020202020204" pitchFamily="34" charset="0"/>
              </a:rPr>
              <a:t>Adhoc manual process</a:t>
            </a:r>
          </a:p>
          <a:p>
            <a:pPr algn="just"/>
            <a:r>
              <a:rPr lang="en-US" sz="1400" dirty="0" smtClean="0">
                <a:solidFill>
                  <a:schemeClr val="dk1"/>
                </a:solidFill>
                <a:cs typeface="Arial" panose="020B0604020202020204" pitchFamily="34" charset="0"/>
              </a:rPr>
              <a:t>Identifies data patterns and data anomalies that help define the Data Transformation rules during the Design phase compared to finding defects during IST</a:t>
            </a:r>
          </a:p>
          <a:p>
            <a:pPr algn="just"/>
            <a:endParaRPr lang="en-US" sz="1400" dirty="0">
              <a:solidFill>
                <a:schemeClr val="dk1"/>
              </a:solidFill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800100"/>
          </a:xfrm>
        </p:spPr>
        <p:txBody>
          <a:bodyPr/>
          <a:lstStyle/>
          <a:p>
            <a:r>
              <a:rPr lang="en-US" dirty="0" smtClean="0"/>
              <a:t>Data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70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52400" y="762000"/>
            <a:ext cx="8839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800"/>
              </a:spcBef>
              <a:spcAft>
                <a:spcPct val="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Process 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Technical metadata is imported </a:t>
            </a:r>
            <a:r>
              <a:rPr lang="en-US" sz="1400" dirty="0" smtClean="0"/>
              <a:t>in the IST Metadata Hub instance post completion of the IST during the sprint cycle. </a:t>
            </a:r>
          </a:p>
          <a:p>
            <a:pPr lvl="0">
              <a:spcBef>
                <a:spcPts val="600"/>
              </a:spcBef>
            </a:pPr>
            <a:r>
              <a:rPr lang="en-US" sz="1400" dirty="0" smtClean="0"/>
              <a:t>The technical metadata is imported using </a:t>
            </a:r>
            <a:r>
              <a:rPr lang="en-US" sz="1400" dirty="0"/>
              <a:t>Ab Initio extractors owned by EMM. </a:t>
            </a:r>
            <a:r>
              <a:rPr lang="en-US" sz="1400" dirty="0" smtClean="0"/>
              <a:t>The Import </a:t>
            </a:r>
            <a:r>
              <a:rPr lang="en-US" sz="1400" dirty="0"/>
              <a:t>feeds </a:t>
            </a:r>
            <a:r>
              <a:rPr lang="en-US" sz="1400" dirty="0" smtClean="0"/>
              <a:t>are run </a:t>
            </a:r>
            <a:r>
              <a:rPr lang="en-US" sz="1400" dirty="0"/>
              <a:t>weekly via Autosys.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Impact Analysis is run to identify issues in the lineage. All issues are remediated and the metadata is reimported before migrating to UAT platform.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Accomplishments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/>
              <a:t>Successfully created the Lane 3 EME Technical Repository in IST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/>
              <a:t>Populated the Lane 3 EME TR with over 40 different EME TR Projects (6,719 graphs and Psets, 13,399 Data Sets )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/>
              <a:t>Imported approximately 308 Teradata databases from the EIWS environment that will align with the Lane 3 EME TR data references from those graphs and Psets. 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/>
              <a:t>Created approximately 350 new Application entries and the accompanying Application Assignment entries to associate the new objects in the Lane 3 repository to unique application entries created specifically for them. </a:t>
            </a:r>
          </a:p>
          <a:p>
            <a:pPr marL="0" lvl="1" indent="0">
              <a:spcBef>
                <a:spcPts val="600"/>
              </a:spcBef>
              <a:buFont typeface="Wingdings" pitchFamily="2" charset="2"/>
              <a:buNone/>
            </a:pPr>
            <a:endParaRPr lang="en-US" sz="1400" dirty="0"/>
          </a:p>
          <a:p>
            <a:pPr marL="0" lvl="1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Benefits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/>
              <a:t>Identification and Remediation of Lineage issues in IST </a:t>
            </a:r>
            <a:r>
              <a:rPr lang="en-US" sz="1400" dirty="0" smtClean="0"/>
              <a:t>environment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 smtClean="0"/>
              <a:t>Cleaner migration of technical metadata in UAT and Production environments</a:t>
            </a:r>
            <a:endParaRPr lang="en-US" sz="1400" dirty="0"/>
          </a:p>
          <a:p>
            <a:pPr marL="342900" lvl="1" indent="-342900" algn="just">
              <a:spcBef>
                <a:spcPct val="0"/>
              </a:spcBef>
              <a:buFont typeface="Wingdings" pitchFamily="2" charset="2"/>
              <a:buChar char="§"/>
            </a:pPr>
            <a:endParaRPr lang="en-US" sz="1400" dirty="0">
              <a:solidFill>
                <a:prstClr val="black"/>
              </a:solidFill>
              <a:latin typeface="+mn-lt"/>
            </a:endParaRPr>
          </a:p>
          <a:p>
            <a:pPr marL="0" lvl="1" indent="0" algn="just">
              <a:buNone/>
            </a:pPr>
            <a:endParaRPr lang="en-US" sz="1400" b="1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lvl="1" indent="0" algn="just">
              <a:buNone/>
            </a:pPr>
            <a:endParaRPr lang="en-US" sz="1400" dirty="0"/>
          </a:p>
          <a:p>
            <a:pPr algn="just"/>
            <a:endParaRPr lang="en-US" sz="1400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800100"/>
          </a:xfrm>
        </p:spPr>
        <p:txBody>
          <a:bodyPr/>
          <a:lstStyle/>
          <a:p>
            <a:r>
              <a:rPr lang="en-US" dirty="0" smtClean="0"/>
              <a:t>Data Lineage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04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52400" y="762000"/>
            <a:ext cx="8839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800"/>
              </a:spcBef>
              <a:spcAft>
                <a:spcPct val="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Process 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Load Business Metadata to PROD.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Load Business Metadata to SIT from PROD.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Import Technical Metadata into SIT (Lane 3) from SIT MIDE/CRoM Databases.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Create Linkage </a:t>
            </a:r>
            <a:r>
              <a:rPr lang="en-US" sz="1400" dirty="0" smtClean="0"/>
              <a:t>in </a:t>
            </a:r>
            <a:r>
              <a:rPr lang="en-US" sz="1400" dirty="0"/>
              <a:t>SIT</a:t>
            </a:r>
            <a:r>
              <a:rPr lang="en-US" sz="1400" dirty="0" smtClean="0"/>
              <a:t>. Repeat </a:t>
            </a:r>
            <a:endParaRPr lang="en-US" sz="1400" dirty="0"/>
          </a:p>
          <a:p>
            <a:pPr lvl="0">
              <a:spcBef>
                <a:spcPts val="600"/>
              </a:spcBef>
            </a:pPr>
            <a:r>
              <a:rPr lang="en-US" sz="1400" dirty="0"/>
              <a:t>Load Business Metadata to UAT from SIT.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Import Technical Metadata into UAT </a:t>
            </a:r>
            <a:r>
              <a:rPr lang="en-US" sz="1400" dirty="0" smtClean="0"/>
              <a:t>from </a:t>
            </a:r>
            <a:r>
              <a:rPr lang="en-US" sz="1400" dirty="0"/>
              <a:t>UAT MIDE/CRoM Databases.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Create Linkage i</a:t>
            </a:r>
            <a:r>
              <a:rPr lang="en-US" sz="1400" dirty="0" smtClean="0"/>
              <a:t>n </a:t>
            </a:r>
            <a:r>
              <a:rPr lang="en-US" sz="1400" dirty="0"/>
              <a:t>UAT.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Import Technical Metadata into PROD from PROD MIDE/CRoM Databases.</a:t>
            </a:r>
          </a:p>
          <a:p>
            <a:pPr lvl="0">
              <a:spcBef>
                <a:spcPts val="600"/>
              </a:spcBef>
            </a:pPr>
            <a:r>
              <a:rPr lang="en-US" sz="1400" dirty="0"/>
              <a:t>Create Linkage on PROD.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b="1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Accomplishments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 smtClean="0"/>
              <a:t>Created the Linkage spreadsheet that is used for importing into Metadata Hub (Sample spreadsheet available in Appendix). </a:t>
            </a:r>
            <a:endParaRPr lang="en-US" sz="1400" dirty="0"/>
          </a:p>
          <a:p>
            <a:pPr marL="0" lvl="1" indent="0">
              <a:spcBef>
                <a:spcPts val="600"/>
              </a:spcBef>
              <a:buFont typeface="Wingdings" pitchFamily="2" charset="2"/>
              <a:buNone/>
            </a:pPr>
            <a:endParaRPr lang="en-US" sz="1400" dirty="0"/>
          </a:p>
          <a:p>
            <a:pPr marL="0" lvl="1" indent="0" algn="just"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Verdana"/>
                <a:cs typeface="Arial" panose="020B0604020202020204" pitchFamily="34" charset="0"/>
              </a:rPr>
              <a:t>Benefits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/>
              <a:t>Identification and Remediation of </a:t>
            </a:r>
            <a:r>
              <a:rPr lang="en-US" sz="1400" dirty="0" smtClean="0"/>
              <a:t>Linkage issues </a:t>
            </a:r>
            <a:r>
              <a:rPr lang="en-US" sz="1400" dirty="0"/>
              <a:t>in IST </a:t>
            </a:r>
            <a:r>
              <a:rPr lang="en-US" sz="1400" dirty="0" smtClean="0"/>
              <a:t>environment</a:t>
            </a:r>
          </a:p>
          <a:p>
            <a:pPr marL="3429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400" dirty="0" smtClean="0"/>
              <a:t>Cleaner Data Linkage creation in UAT and Production environments</a:t>
            </a:r>
            <a:endParaRPr lang="en-US" sz="1400" dirty="0"/>
          </a:p>
          <a:p>
            <a:pPr marL="342900" lvl="1" indent="-342900" algn="just">
              <a:spcBef>
                <a:spcPct val="0"/>
              </a:spcBef>
              <a:buFont typeface="Wingdings" pitchFamily="2" charset="2"/>
              <a:buChar char="§"/>
            </a:pPr>
            <a:endParaRPr lang="en-US" sz="1400" dirty="0">
              <a:solidFill>
                <a:prstClr val="black"/>
              </a:solidFill>
              <a:latin typeface="+mn-lt"/>
            </a:endParaRPr>
          </a:p>
          <a:p>
            <a:pPr marL="0" lvl="1" indent="0" algn="just">
              <a:buNone/>
            </a:pPr>
            <a:endParaRPr lang="en-US" sz="1400" b="1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lvl="1" indent="0" algn="just">
              <a:buNone/>
            </a:pPr>
            <a:endParaRPr lang="en-US" sz="1400" dirty="0"/>
          </a:p>
          <a:p>
            <a:pPr algn="just"/>
            <a:endParaRPr lang="en-US" sz="1400" dirty="0" smtClean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prstClr val="black"/>
              </a:solidFill>
              <a:latin typeface="Verdan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800100"/>
          </a:xfrm>
        </p:spPr>
        <p:txBody>
          <a:bodyPr/>
          <a:lstStyle/>
          <a:p>
            <a:r>
              <a:rPr lang="en-US" dirty="0" smtClean="0"/>
              <a:t>Data Linkage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3"/>
          <p:cNvSpPr>
            <a:spLocks noGrp="1"/>
          </p:cNvSpPr>
          <p:nvPr>
            <p:ph type="title"/>
          </p:nvPr>
        </p:nvSpPr>
        <p:spPr>
          <a:xfrm>
            <a:off x="550863" y="2159000"/>
            <a:ext cx="8343900" cy="1143000"/>
          </a:xfrm>
        </p:spPr>
        <p:txBody>
          <a:bodyPr/>
          <a:lstStyle/>
          <a:p>
            <a:r>
              <a:rPr altLang="en-US" dirty="0" smtClean="0"/>
              <a:t>Appendix</a:t>
            </a:r>
            <a:br>
              <a:rPr altLang="en-US" dirty="0" smtClean="0"/>
            </a:br>
            <a:endParaRPr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44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676275"/>
          </a:xfrm>
        </p:spPr>
        <p:txBody>
          <a:bodyPr/>
          <a:lstStyle/>
          <a:p>
            <a:r>
              <a:rPr lang="en-US" dirty="0" smtClean="0"/>
              <a:t>Data Profiling Results Snapshot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9535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86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676275"/>
          </a:xfrm>
        </p:spPr>
        <p:txBody>
          <a:bodyPr/>
          <a:lstStyle/>
          <a:p>
            <a:r>
              <a:rPr lang="en-US" dirty="0" smtClean="0"/>
              <a:t>Data Lineage for Sample CROM Entity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9" y="1676400"/>
            <a:ext cx="8655368" cy="357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8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0" y="609600"/>
            <a:ext cx="9144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5" y="-19049"/>
            <a:ext cx="685796" cy="6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pPr>
              <a:defRPr/>
            </a:pPr>
            <a:fld id="{3FF75342-4941-4E97-BF4D-B8BE5DDE1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"/>
            <a:ext cx="8229600" cy="800100"/>
          </a:xfrm>
        </p:spPr>
        <p:txBody>
          <a:bodyPr/>
          <a:lstStyle/>
          <a:p>
            <a:r>
              <a:rPr lang="en-US" dirty="0" smtClean="0"/>
              <a:t>Data Linkage Process Flow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14375"/>
            <a:ext cx="764857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927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lt;PROJECT NAME&amp;gt;&amp;#x0D;&amp;#x0A;Project Kickoff Meeting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Agenda&amp;quot;&quot;/&gt;&lt;property id=&quot;20307&quot; value=&quot;275&quot;/&gt;&lt;/object&gt;&lt;object type=&quot;3&quot; unique_id=&quot;10006&quot;&gt;&lt;property id=&quot;20148&quot; value=&quot;5&quot;/&gt;&lt;property id=&quot;20300&quot; value=&quot;Slide 3 - &amp;quot;Project Team Overview and Introductions&amp;quot;&quot;/&gt;&lt;property id=&quot;20307&quot; value=&quot;278&quot;/&gt;&lt;/object&gt;&lt;object type=&quot;3&quot; unique_id=&quot;10007&quot;&gt;&lt;property id=&quot;20148&quot; value=&quot;5&quot;/&gt;&lt;property id=&quot;20300&quot; value=&quot;Slide 4 - &amp;quot;Background Information&amp;quot;&quot;/&gt;&lt;property id=&quot;20307&quot; value=&quot;276&quot;/&gt;&lt;/object&gt;&lt;object type=&quot;3&quot; unique_id=&quot;10008&quot;&gt;&lt;property id=&quot;20148&quot; value=&quot;5&quot;/&gt;&lt;property id=&quot;20300&quot; value=&quot;Slide 5 - &amp;quot;Scope&amp;quot;&quot;/&gt;&lt;property id=&quot;20307&quot; value=&quot;289&quot;/&gt;&lt;/object&gt;&lt;object type=&quot;3&quot; unique_id=&quot;10009&quot;&gt;&lt;property id=&quot;20148&quot; value=&quot;5&quot;/&gt;&lt;property id=&quot;20300&quot; value=&quot;Slide 6 - &amp;quot;Delivery Strategy&amp;quot;&quot;/&gt;&lt;property id=&quot;20307&quot; value=&quot;288&quot;/&gt;&lt;/object&gt;&lt;object type=&quot;3&quot; unique_id=&quot;10010&quot;&gt;&lt;property id=&quot;20148&quot; value=&quot;5&quot;/&gt;&lt;property id=&quot;20300&quot; value=&quot;Slide 7 - &amp;quot;Known Impacts&amp;quot;&quot;/&gt;&lt;property id=&quot;20307&quot; value=&quot;277&quot;/&gt;&lt;/object&gt;&lt;object type=&quot;3&quot; unique_id=&quot;10011&quot;&gt;&lt;property id=&quot;20148&quot; value=&quot;5&quot;/&gt;&lt;property id=&quot;20300&quot; value=&quot;Slide 8 - &amp;quot;Known Challenges&amp;quot;&quot;/&gt;&lt;property id=&quot;20307&quot; value=&quot;291&quot;/&gt;&lt;/object&gt;&lt;object type=&quot;3&quot; unique_id=&quot;10012&quot;&gt;&lt;property id=&quot;20148&quot; value=&quot;5&quot;/&gt;&lt;property id=&quot;20300&quot; value=&quot;Slide 9 - &amp;quot;BCD Project Team Roles and Responsibilities&amp;quot;&quot;/&gt;&lt;property id=&quot;20307&quot; value=&quot;286&quot;/&gt;&lt;/object&gt;&lt;object type=&quot;3&quot; unique_id=&quot;10013&quot;&gt;&lt;property id=&quot;20148&quot; value=&quot;5&quot;/&gt;&lt;property id=&quot;20300&quot; value=&quot;Slide 10 - &amp;quot;Common Responsibilities&amp;#x0D;&amp;#x0A;&amp;quot;&quot;/&gt;&lt;property id=&quot;20307&quot; value=&quot;259&quot;/&gt;&lt;/object&gt;&lt;object type=&quot;3&quot; unique_id=&quot;10014&quot;&gt;&lt;property id=&quot;20148&quot; value=&quot;5&quot;/&gt;&lt;property id=&quot;20300&quot; value=&quot;Slide 11 - &amp;quot;Responsibilities for Business Process Analyst, Project Managers,  Business System Consultant, SME&amp;#x0D;&amp;#x0A;&amp;quot;&quot;/&gt;&lt;property id=&quot;20307&quot; value=&quot;292&quot;/&gt;&lt;/object&gt;&lt;object type=&quot;3&quot; unique_id=&quot;10015&quot;&gt;&lt;property id=&quot;20148&quot; value=&quot;5&quot;/&gt;&lt;property id=&quot;20300&quot; value=&quot;Slide 12 - &amp;quot;Additional Responsibilities if you are a Requirements Writer &amp;#x0D;&amp;#x0A;&amp;quot;&quot;/&gt;&lt;property id=&quot;20307&quot; value=&quot;273&quot;/&gt;&lt;/object&gt;&lt;object type=&quot;3&quot; unique_id=&quot;10016&quot;&gt;&lt;property id=&quot;20148&quot; value=&quot;5&quot;/&gt;&lt;property id=&quot;20300&quot; value=&quot;Slide 13 - &amp;quot;Responsibilities for Test Lead and Test Support&amp;quot;&quot;/&gt;&lt;property id=&quot;20307&quot; value=&quot;287&quot;/&gt;&lt;/object&gt;&lt;object type=&quot;3&quot; unique_id=&quot;10017&quot;&gt;&lt;property id=&quot;20148&quot; value=&quot;5&quot;/&gt;&lt;property id=&quot;20300&quot; value=&quot;Slide 14 - &amp;quot;Responsibilities for Communications Consultant&amp;quot;&quot;/&gt;&lt;property id=&quot;20307&quot; value=&quot;283&quot;/&gt;&lt;/object&gt;&lt;object type=&quot;3&quot; unique_id=&quot;10018&quot;&gt;&lt;property id=&quot;20148&quot; value=&quot;5&quot;/&gt;&lt;property id=&quot;20300&quot; value=&quot;Slide 15 - &amp;quot;Responsibilities for Business Line Implementation Consultants&amp;#x0D;&amp;#x0A;&amp;quot;&quot;/&gt;&lt;property id=&quot;20307&quot; value=&quot;284&quot;/&gt;&lt;/object&gt;&lt;object type=&quot;3&quot; unique_id=&quot;10019&quot;&gt;&lt;property id=&quot;20148&quot; value=&quot;5&quot;/&gt;&lt;property id=&quot;20300&quot; value=&quot;Slide 16 - &amp;quot;Responsibilities for CORE Requirements Lead&amp;quot;&quot;/&gt;&lt;property id=&quot;20307&quot; value=&quot;274&quot;/&gt;&lt;/object&gt;&lt;object type=&quot;3&quot; unique_id=&quot;10020&quot;&gt;&lt;property id=&quot;20148&quot; value=&quot;5&quot;/&gt;&lt;property id=&quot;20300&quot; value=&quot;Slide 17 - &amp;quot;Next Steps&amp;quot;&quot;/&gt;&lt;property id=&quot;20307&quot; value=&quot;285&quot;/&gt;&lt;/object&gt;&lt;/object&gt;&lt;/object&gt;&lt;/database&gt;"/>
</p:tagLst>
</file>

<file path=ppt/theme/theme1.xml><?xml version="1.0" encoding="utf-8"?>
<a:theme xmlns:a="http://schemas.openxmlformats.org/drawingml/2006/main" name="WFHM_Template_2007">
  <a:themeElements>
    <a:clrScheme name="Office">
      <a:dk1>
        <a:sysClr val="windowText" lastClr="000000"/>
      </a:dk1>
      <a:lt1>
        <a:sysClr val="window" lastClr="FFFFFF"/>
      </a:lt1>
      <a:dk2>
        <a:srgbClr val="BB0826"/>
      </a:dk2>
      <a:lt2>
        <a:srgbClr val="AFAFAF"/>
      </a:lt2>
      <a:accent1>
        <a:srgbClr val="688FCF"/>
      </a:accent1>
      <a:accent2>
        <a:srgbClr val="F28B13"/>
      </a:accent2>
      <a:accent3>
        <a:srgbClr val="739600"/>
      </a:accent3>
      <a:accent4>
        <a:srgbClr val="F25316"/>
      </a:accent4>
      <a:accent5>
        <a:srgbClr val="C2BF00"/>
      </a:accent5>
      <a:accent6>
        <a:srgbClr val="696B6E"/>
      </a:accent6>
      <a:hlink>
        <a:srgbClr val="336699"/>
      </a:hlink>
      <a:folHlink>
        <a:srgbClr val="336699"/>
      </a:folHlink>
    </a:clrScheme>
    <a:fontScheme name="Wells Fargo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Custom Color 1">
      <a:srgbClr val="FCC60A"/>
    </a:custClr>
    <a:custClr name="Custom Color 2">
      <a:srgbClr val="A4BCE2"/>
    </a:custClr>
    <a:custClr name="Custom Color 3">
      <a:srgbClr val="F7B971"/>
    </a:custClr>
    <a:custClr name="Custom Color 4">
      <a:srgbClr val="ABC071"/>
    </a:custClr>
    <a:custClr name="Custom Color 5">
      <a:srgbClr val="F79873"/>
    </a:custClr>
    <a:custClr name="Custom Color 6">
      <a:srgbClr val="DAD971"/>
    </a:custClr>
    <a:custClr name="Custom Color 7">
      <a:srgbClr val="824A91"/>
    </a:custClr>
    <a:custClr name="Custom Color 8">
      <a:srgbClr val="F2E2BD"/>
    </a:custClr>
    <a:custClr name="Custom Color 9">
      <a:srgbClr val="704610"/>
    </a:custClr>
    <a:custClr name="Custom Color 10">
      <a:srgbClr val="A99070"/>
    </a:custClr>
  </a:custClrLst>
</a:theme>
</file>

<file path=ppt/theme/theme2.xml><?xml version="1.0" encoding="utf-8"?>
<a:theme xmlns:a="http://schemas.openxmlformats.org/drawingml/2006/main" name="2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ln>
          <a:headEnd type="oval" w="med" len="med"/>
          <a:tailEnd type="arrow"/>
        </a:ln>
        <a:effectLst/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ln>
          <a:headEnd type="oval" w="med" len="med"/>
          <a:tailEnd type="arrow"/>
        </a:ln>
        <a:effectLst/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86E9153D595C48A411FF51EEF63539" ma:contentTypeVersion="" ma:contentTypeDescription="Create a new document." ma:contentTypeScope="" ma:versionID="2b94f47170fa6e8d9641d26d4f7d3f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4DDB2-83D1-4A40-8B1A-05E8410C44F2}">
  <ds:schemaRefs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960FC0A-5163-4FD3-AFCA-A80A0D8C4B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D8877F-E9CE-4ED2-8E75-05F9718BD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31703</TotalTime>
  <Words>472</Words>
  <Application>Microsoft Office PowerPoint</Application>
  <PresentationFormat>On-screen Show (4:3)</PresentationFormat>
  <Paragraphs>93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WFHM_Template_2007</vt:lpstr>
      <vt:lpstr>2_Blank Presentation</vt:lpstr>
      <vt:lpstr>3_Blank Presentation</vt:lpstr>
      <vt:lpstr>3_Custom Design</vt:lpstr>
      <vt:lpstr>4_Custom Design</vt:lpstr>
      <vt:lpstr>Worksheet</vt:lpstr>
      <vt:lpstr> CROM  Metadata Management </vt:lpstr>
      <vt:lpstr>Objective</vt:lpstr>
      <vt:lpstr>Data Profiling</vt:lpstr>
      <vt:lpstr>Data Lineage</vt:lpstr>
      <vt:lpstr>Data Linkage</vt:lpstr>
      <vt:lpstr>Appendix </vt:lpstr>
      <vt:lpstr>Data Profiling Results Snapshot</vt:lpstr>
      <vt:lpstr>Data Lineage for Sample CROM Entity</vt:lpstr>
      <vt:lpstr>Data Linkage Process Flow</vt:lpstr>
      <vt:lpstr>Data Linkage Sample Spreadsheet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 RESPA-TILA Mortgage Home Equity Data Project Weekly Status Report PPT - 11.11.2015</dc:title>
  <dc:creator>n849403</dc:creator>
  <dc:description>Wells Fargo PPT 2007 Template V. 3.1</dc:description>
  <cp:lastModifiedBy>Puskas, Louis</cp:lastModifiedBy>
  <cp:revision>2332</cp:revision>
  <cp:lastPrinted>2014-11-03T21:23:48Z</cp:lastPrinted>
  <dcterms:created xsi:type="dcterms:W3CDTF">2011-08-22T19:51:54Z</dcterms:created>
  <dcterms:modified xsi:type="dcterms:W3CDTF">2017-02-23T23:09:23Z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0x0101000686E9153D595C48A411FF51EEF63539</vt:lpwstr>
  </property>
  <property fmtid="{D5CDD505-2E9C-101B-9397-08002B2CF9AE}" pid="3" name="Meeting Date/Time">
    <vt:lpwstr>2014-03-12T00:00:00-05:00</vt:lpwstr>
  </property>
  <property fmtid="{D5CDD505-2E9C-101B-9397-08002B2CF9AE}" pid="4" name="Category">
    <vt:lpwstr>EOC Data - Workstream Leaders Status Report Meeting</vt:lpwstr>
  </property>
  <property fmtid="{D5CDD505-2E9C-101B-9397-08002B2CF9AE}" pid="5" name="PM Defined">
    <vt:lpwstr>Kathy Meadows</vt:lpwstr>
  </property>
  <property fmtid="{D5CDD505-2E9C-101B-9397-08002B2CF9AE}" pid="6" name="Year">
    <vt:lpwstr>2015</vt:lpwstr>
  </property>
  <property fmtid="{D5CDD505-2E9C-101B-9397-08002B2CF9AE}" pid="7" name="Month">
    <vt:lpwstr>November</vt:lpwstr>
  </property>
</Properties>
</file>