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729" r:id="rId10"/>
  </p:sldMasterIdLst>
  <p:notesMasterIdLst>
    <p:notesMasterId r:id="rId30"/>
  </p:notesMasterIdLst>
  <p:sldIdLst>
    <p:sldId id="331" r:id="rId11"/>
    <p:sldId id="346" r:id="rId12"/>
    <p:sldId id="347" r:id="rId13"/>
    <p:sldId id="339" r:id="rId14"/>
    <p:sldId id="340" r:id="rId15"/>
    <p:sldId id="342" r:id="rId16"/>
    <p:sldId id="341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9" r:id="rId27"/>
    <p:sldId id="360" r:id="rId28"/>
    <p:sldId id="344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vanoff, Nicholas" initials="Y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3CF"/>
    <a:srgbClr val="D0D8E8"/>
    <a:srgbClr val="9DBF31"/>
    <a:srgbClr val="83F34B"/>
    <a:srgbClr val="0D68B3"/>
    <a:srgbClr val="4F81BD"/>
    <a:srgbClr val="4687D6"/>
    <a:srgbClr val="0000FF"/>
    <a:srgbClr val="FFFF00"/>
    <a:srgbClr val="ED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 autoAdjust="0"/>
    <p:restoredTop sz="84449" autoAdjust="0"/>
  </p:normalViewPr>
  <p:slideViewPr>
    <p:cSldViewPr>
      <p:cViewPr>
        <p:scale>
          <a:sx n="70" d="100"/>
          <a:sy n="70" d="100"/>
        </p:scale>
        <p:origin x="-1764" y="-18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6614437-2EA4-46EF-860F-FEC1BEF223D1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84462B4-9887-4C38-AB3B-64296286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6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A098C-BC95-4734-A1AA-408D55CE40D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1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7A242-C169-4197-AF72-C8FA10F6236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7A242-C169-4197-AF72-C8FA10F6236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7A242-C169-4197-AF72-C8FA10F6236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9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7A242-C169-4197-AF72-C8FA10F6236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9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7A242-C169-4197-AF72-C8FA10F6236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`+-</a:t>
            </a:r>
          </a:p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8859-8152-44B0-A44F-FE9A8BCFF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0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8859-8152-44B0-A44F-FE9A8BCFFD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9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7A242-C169-4197-AF72-C8FA10F6236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Master" Target="../slideMasters/slideMaster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39725" y="2640059"/>
            <a:ext cx="8629650" cy="52387"/>
          </a:xfrm>
          <a:prstGeom prst="rect">
            <a:avLst/>
          </a:prstGeom>
          <a:solidFill>
            <a:srgbClr val="A9B089"/>
          </a:solidFill>
          <a:ln w="9525">
            <a:noFill/>
            <a:miter lim="800000"/>
            <a:headEnd/>
            <a:tailEnd/>
          </a:ln>
        </p:spPr>
        <p:txBody>
          <a:bodyPr lIns="101834" tIns="50917" rIns="101834" bIns="5091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22277" y="1350963"/>
            <a:ext cx="5978525" cy="12366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72" y="2838450"/>
            <a:ext cx="2827337" cy="928688"/>
          </a:xfrm>
        </p:spPr>
        <p:txBody>
          <a:bodyPr/>
          <a:lstStyle>
            <a:lvl1pPr marL="0" indent="0">
              <a:buClr>
                <a:schemeClr val="bg2"/>
              </a:buClr>
              <a:buFont typeface="Wingdings" pitchFamily="2" charset="2"/>
              <a:buNone/>
              <a:defRPr>
                <a:solidFill>
                  <a:srgbClr val="5E5145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54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A838BB-10CE-4D12-B7DC-E41A633B512F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5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9" y="33338"/>
            <a:ext cx="2151062" cy="614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7936" y="33338"/>
            <a:ext cx="6305551" cy="6140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5A68A70-B358-49C4-8542-13013D9572B0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4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39725" y="2640131"/>
            <a:ext cx="8629650" cy="52387"/>
          </a:xfrm>
          <a:prstGeom prst="rect">
            <a:avLst/>
          </a:prstGeom>
          <a:solidFill>
            <a:srgbClr val="A9B089"/>
          </a:solidFill>
          <a:ln w="9525">
            <a:noFill/>
            <a:miter lim="800000"/>
            <a:headEnd/>
            <a:tailEnd/>
          </a:ln>
        </p:spPr>
        <p:txBody>
          <a:bodyPr lIns="101834" tIns="50917" rIns="101834" bIns="5091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22277" y="1350963"/>
            <a:ext cx="5978525" cy="12366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72" y="2838450"/>
            <a:ext cx="2827337" cy="928688"/>
          </a:xfrm>
        </p:spPr>
        <p:txBody>
          <a:bodyPr/>
          <a:lstStyle>
            <a:lvl1pPr marL="0" indent="0">
              <a:buClr>
                <a:schemeClr val="bg2"/>
              </a:buClr>
              <a:buFont typeface="Wingdings" pitchFamily="2" charset="2"/>
              <a:buNone/>
              <a:defRPr>
                <a:solidFill>
                  <a:srgbClr val="5E5145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9452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18034" y="6494581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053F82-0A41-4435-B83B-D69C45413BF5}" type="slidenum">
              <a:rPr lang="en-US" b="1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4488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18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8034" y="6494581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76E3F3-BF0B-4ADB-9F9A-74203EC7388C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9599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40" y="1087438"/>
            <a:ext cx="4051300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0240" y="1087438"/>
            <a:ext cx="4051300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8034" y="6494581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95AEF2-BD57-4D0D-9460-60A95D77A0CA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1690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8034" y="6494581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E59B5D-372C-43E2-B2CD-FDF68F0E4587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4308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8034" y="6494581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94DDE91-A35B-47BB-8046-36F1CEFE03FE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9308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8034" y="6494581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0AA102-E52B-435B-8AE4-D38EA15766C4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7772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9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59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8034" y="6494581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468C76F-889A-4C30-A6A2-E2E233C7CCD1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019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 userDrawn="1">
            <p:ph type="sldNum" sz="quarter" idx="10"/>
          </p:nvPr>
        </p:nvSpPr>
        <p:spPr>
          <a:xfrm>
            <a:off x="-152400" y="6494588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053F82-0A41-4435-B83B-D69C45413BF5}" type="slidenum">
              <a:rPr lang="en-US" b="1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7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8034" y="6494581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5D1CBF-C99A-4852-9E11-3C2A4AE14CD3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8729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8034" y="6494581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A838BB-10CE-4D12-B7DC-E41A633B512F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6410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9" y="33338"/>
            <a:ext cx="2151062" cy="614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7936" y="33338"/>
            <a:ext cx="6305551" cy="6140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8034" y="6494581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5A68A70-B358-49C4-8542-13013D9572B0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8034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39725" y="2640059"/>
            <a:ext cx="8629650" cy="52387"/>
          </a:xfrm>
          <a:prstGeom prst="rect">
            <a:avLst/>
          </a:prstGeom>
          <a:solidFill>
            <a:srgbClr val="A9B089"/>
          </a:solidFill>
          <a:ln w="9525">
            <a:noFill/>
            <a:miter lim="800000"/>
            <a:headEnd/>
            <a:tailEnd/>
          </a:ln>
        </p:spPr>
        <p:txBody>
          <a:bodyPr lIns="101834" tIns="50917" rIns="101834" bIns="5091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22277" y="1350963"/>
            <a:ext cx="5978525" cy="12366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72" y="2838450"/>
            <a:ext cx="2827337" cy="928688"/>
          </a:xfrm>
        </p:spPr>
        <p:txBody>
          <a:bodyPr/>
          <a:lstStyle>
            <a:lvl1pPr marL="0" indent="0">
              <a:buClr>
                <a:schemeClr val="bg2"/>
              </a:buClr>
              <a:buFont typeface="Wingdings" pitchFamily="2" charset="2"/>
              <a:buNone/>
              <a:defRPr>
                <a:solidFill>
                  <a:srgbClr val="5E5145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120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 userDrawn="1"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053F82-0A41-4435-B83B-D69C45413BF5}" type="slidenum">
              <a:rPr lang="en-US" b="1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6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4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76E3F3-BF0B-4ADB-9F9A-74203EC7388C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658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40" y="1087438"/>
            <a:ext cx="4051300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0240" y="1087438"/>
            <a:ext cx="4051300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95AEF2-BD57-4D0D-9460-60A95D77A0CA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034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E59B5D-372C-43E2-B2CD-FDF68F0E4587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95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94DDE91-A35B-47BB-8046-36F1CEFE03FE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616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0AA102-E52B-435B-8AE4-D38EA15766C4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8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4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76E3F3-BF0B-4ADB-9F9A-74203EC7388C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16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9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468C76F-889A-4C30-A6A2-E2E233C7CCD1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584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5D1CBF-C99A-4852-9E11-3C2A4AE14CD3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67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A838BB-10CE-4D12-B7DC-E41A633B512F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024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9" y="33338"/>
            <a:ext cx="2151062" cy="614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7936" y="33338"/>
            <a:ext cx="6305551" cy="6140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5A68A70-B358-49C4-8542-13013D9572B0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05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39725" y="2640059"/>
            <a:ext cx="8629650" cy="52387"/>
          </a:xfrm>
          <a:prstGeom prst="rect">
            <a:avLst/>
          </a:prstGeom>
          <a:solidFill>
            <a:srgbClr val="A9B089"/>
          </a:solidFill>
          <a:ln w="9525">
            <a:noFill/>
            <a:miter lim="800000"/>
            <a:headEnd/>
            <a:tailEnd/>
          </a:ln>
        </p:spPr>
        <p:txBody>
          <a:bodyPr lIns="101834" tIns="50917" rIns="101834" bIns="5091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22277" y="1350963"/>
            <a:ext cx="5978525" cy="12366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72" y="2838450"/>
            <a:ext cx="2827337" cy="928688"/>
          </a:xfrm>
        </p:spPr>
        <p:txBody>
          <a:bodyPr/>
          <a:lstStyle>
            <a:lvl1pPr marL="0" indent="0">
              <a:buClr>
                <a:schemeClr val="bg2"/>
              </a:buClr>
              <a:buFont typeface="Wingdings" pitchFamily="2" charset="2"/>
              <a:buNone/>
              <a:defRPr>
                <a:solidFill>
                  <a:srgbClr val="5E5145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89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 userDrawn="1">
            <p:ph type="sldNum" sz="quarter" idx="10"/>
          </p:nvPr>
        </p:nvSpPr>
        <p:spPr>
          <a:xfrm>
            <a:off x="-152400" y="6494588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053F82-0A41-4435-B83B-D69C45413BF5}" type="slidenum">
              <a:rPr lang="en-US" b="1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4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76E3F3-BF0B-4ADB-9F9A-74203EC7388C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240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40" y="1087438"/>
            <a:ext cx="4051300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0240" y="1087438"/>
            <a:ext cx="4051300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95AEF2-BD57-4D0D-9460-60A95D77A0CA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885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E59B5D-372C-43E2-B2CD-FDF68F0E4587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2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94DDE91-A35B-47BB-8046-36F1CEFE03FE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4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40" y="1087438"/>
            <a:ext cx="4051300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0240" y="1087438"/>
            <a:ext cx="4051300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95AEF2-BD57-4D0D-9460-60A95D77A0CA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790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0AA102-E52B-435B-8AE4-D38EA15766C4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245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9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468C76F-889A-4C30-A6A2-E2E233C7CCD1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497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5D1CBF-C99A-4852-9E11-3C2A4AE14CD3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323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A838BB-10CE-4D12-B7DC-E41A633B512F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075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9" y="33338"/>
            <a:ext cx="2151062" cy="614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7936" y="33338"/>
            <a:ext cx="6305551" cy="6140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5A68A70-B358-49C4-8542-13013D9572B0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22263" y="1350963"/>
            <a:ext cx="5978525" cy="1236662"/>
          </a:xfrm>
          <a:prstGeom prst="rect">
            <a:avLst/>
          </a:prstGeom>
        </p:spPr>
        <p:txBody>
          <a:bodyPr lIns="0" anchor="b"/>
          <a:lstStyle>
            <a:lvl1pPr>
              <a:defRPr sz="2400">
                <a:solidFill>
                  <a:schemeClr val="tx2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2838450"/>
            <a:ext cx="2827337" cy="92868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2"/>
              </a:buClr>
              <a:buFont typeface="Wingdings" pitchFamily="2" charset="2"/>
              <a:buNone/>
              <a:defRPr sz="1200">
                <a:solidFill>
                  <a:srgbClr val="5E5145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339725" y="2640013"/>
            <a:ext cx="8629650" cy="52387"/>
          </a:xfrm>
          <a:prstGeom prst="rect">
            <a:avLst/>
          </a:prstGeom>
          <a:solidFill>
            <a:srgbClr val="A9B089"/>
          </a:solidFill>
          <a:ln w="9525">
            <a:noFill/>
            <a:miter lim="800000"/>
            <a:headEnd/>
            <a:tailEnd/>
          </a:ln>
        </p:spPr>
        <p:txBody>
          <a:bodyPr lIns="101834" tIns="50917" rIns="101834" bIns="50917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97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28600" y="1066800"/>
            <a:ext cx="8686800" cy="48768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2000">
                <a:latin typeface="+mn-lt"/>
              </a:defRPr>
            </a:lvl1pPr>
            <a:lvl2pPr marL="514350" indent="-285750">
              <a:buFont typeface="Wingdings" pitchFamily="2" charset="2"/>
              <a:buChar char="§"/>
              <a:defRPr sz="18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6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4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7975" y="6494463"/>
            <a:ext cx="8985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34" tIns="50917" rIns="101834" bIns="509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rgbClr val="A9B089"/>
                </a:solidFill>
                <a:latin typeface="Verdana" pitchFamily="34" charset="0"/>
                <a:ea typeface="MS PGothic" pitchFamily="34" charset="-128"/>
                <a:cs typeface="Verdana" pitchFamily="34" charset="0"/>
              </a:defRPr>
            </a:lvl1pPr>
          </a:lstStyle>
          <a:p>
            <a:fld id="{EC4AE7D8-4BBC-4623-B2B6-CC396522CE5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533400"/>
            <a:ext cx="8686800" cy="304800"/>
          </a:xfrm>
        </p:spPr>
        <p:txBody>
          <a:bodyPr lIns="0" rIns="0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en-US" dirty="0" smtClean="0"/>
              <a:t>Click to add subheading (optional)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3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AE7D8-4BBC-4623-B2B6-CC396522CE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9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7975" y="6494463"/>
            <a:ext cx="8985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34" tIns="50917" rIns="101834" bIns="509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rgbClr val="A9B089"/>
                </a:solidFill>
                <a:latin typeface="Verdana" pitchFamily="34" charset="0"/>
                <a:ea typeface="MS PGothic" pitchFamily="34" charset="-128"/>
                <a:cs typeface="Verdana" pitchFamily="34" charset="0"/>
              </a:defRPr>
            </a:lvl1pPr>
          </a:lstStyle>
          <a:p>
            <a:fld id="{EC4AE7D8-4BBC-4623-B2B6-CC396522CE5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34925" y="6413500"/>
            <a:ext cx="9048750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 pitchFamily="24" charset="0"/>
            </a:endParaRP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-6350" y="436563"/>
            <a:ext cx="9140825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 pitchFamily="24" charset="0"/>
            </a:endParaRP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0" y="24384"/>
            <a:ext cx="8613648" cy="356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533400"/>
            <a:ext cx="8686800" cy="304800"/>
          </a:xfrm>
        </p:spPr>
        <p:txBody>
          <a:bodyPr lIns="0" rIns="0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dirty="0" smtClean="0"/>
              <a:t>Click to add subheading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2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10"/>
          </p:nvPr>
        </p:nvSpPr>
        <p:spPr>
          <a:xfrm>
            <a:off x="4648200" y="1066800"/>
            <a:ext cx="4267200" cy="52578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064531"/>
            <a:ext cx="4268788" cy="52578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7975" y="6494463"/>
            <a:ext cx="8985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34" tIns="50917" rIns="101834" bIns="509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rgbClr val="A9B089"/>
                </a:solidFill>
                <a:latin typeface="Verdana" pitchFamily="34" charset="0"/>
                <a:ea typeface="MS PGothic" pitchFamily="34" charset="-128"/>
                <a:cs typeface="Verdana" pitchFamily="34" charset="0"/>
              </a:defRPr>
            </a:lvl1pPr>
          </a:lstStyle>
          <a:p>
            <a:fld id="{EC4AE7D8-4BBC-4623-B2B6-CC396522CE5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0" y="24384"/>
            <a:ext cx="8915400" cy="356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533400"/>
            <a:ext cx="8686800" cy="304800"/>
          </a:xfrm>
        </p:spPr>
        <p:txBody>
          <a:bodyPr lIns="0" rIns="0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dirty="0" smtClean="0"/>
              <a:t>Click to add subheading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E59B5D-372C-43E2-B2CD-FDF68F0E4587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558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 with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4648200" y="1415368"/>
            <a:ext cx="4267200" cy="4833032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4848"/>
            <a:ext cx="4268788" cy="274320"/>
          </a:xfrm>
          <a:prstGeom prst="rect">
            <a:avLst/>
          </a:prstGeom>
          <a:solidFill>
            <a:schemeClr val="accent2"/>
          </a:solidFill>
        </p:spPr>
        <p:txBody>
          <a:bodyPr l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13099"/>
            <a:ext cx="4268788" cy="4833032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4848"/>
            <a:ext cx="4268876" cy="274320"/>
          </a:xfrm>
          <a:prstGeom prst="rect">
            <a:avLst/>
          </a:prstGeom>
          <a:solidFill>
            <a:schemeClr val="accent2"/>
          </a:solidFill>
        </p:spPr>
        <p:txBody>
          <a:bodyPr l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7975" y="6494463"/>
            <a:ext cx="8985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34" tIns="50917" rIns="101834" bIns="509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rgbClr val="A9B089"/>
                </a:solidFill>
                <a:latin typeface="Verdana" pitchFamily="34" charset="0"/>
                <a:ea typeface="MS PGothic" pitchFamily="34" charset="-128"/>
                <a:cs typeface="Verdana" pitchFamily="34" charset="0"/>
              </a:defRPr>
            </a:lvl1pPr>
          </a:lstStyle>
          <a:p>
            <a:fld id="{EC4AE7D8-4BBC-4623-B2B6-CC396522CE5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Placeholder 12"/>
          <p:cNvSpPr>
            <a:spLocks noGrp="1"/>
          </p:cNvSpPr>
          <p:nvPr>
            <p:ph type="title"/>
          </p:nvPr>
        </p:nvSpPr>
        <p:spPr>
          <a:xfrm>
            <a:off x="0" y="24384"/>
            <a:ext cx="8915400" cy="356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533400"/>
            <a:ext cx="8686800" cy="304800"/>
          </a:xfrm>
        </p:spPr>
        <p:txBody>
          <a:bodyPr lIns="0" rIns="0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dirty="0" smtClean="0"/>
              <a:t>Click to add subheading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box with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7975" y="6494463"/>
            <a:ext cx="8985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34" tIns="50917" rIns="101834" bIns="509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rgbClr val="A9B089"/>
                </a:solidFill>
                <a:latin typeface="Verdana" pitchFamily="34" charset="0"/>
                <a:ea typeface="MS PGothic" pitchFamily="34" charset="-128"/>
                <a:cs typeface="Verdana" pitchFamily="34" charset="0"/>
              </a:defRPr>
            </a:lvl1pPr>
          </a:lstStyle>
          <a:p>
            <a:fld id="{EC4AE7D8-4BBC-4623-B2B6-CC396522CE5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28599" y="1066800"/>
            <a:ext cx="8686801" cy="274320"/>
          </a:xfrm>
          <a:prstGeom prst="rect">
            <a:avLst/>
          </a:prstGeom>
          <a:solidFill>
            <a:schemeClr val="accent2"/>
          </a:solidFill>
        </p:spPr>
        <p:txBody>
          <a:bodyPr l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28600" y="1417320"/>
            <a:ext cx="8686800" cy="490728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0" y="24384"/>
            <a:ext cx="8915400" cy="356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533400"/>
            <a:ext cx="8686800" cy="304800"/>
          </a:xfrm>
        </p:spPr>
        <p:txBody>
          <a:bodyPr lIns="0" rIns="0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dirty="0" smtClean="0"/>
              <a:t>Click to add subheading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and 2 right with sampl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7012" y="1066800"/>
            <a:ext cx="4040188" cy="51816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7975" y="6494463"/>
            <a:ext cx="8985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34" tIns="50917" rIns="101834" bIns="509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rgbClr val="A9B089"/>
                </a:solidFill>
                <a:latin typeface="Verdana" pitchFamily="34" charset="0"/>
                <a:ea typeface="MS PGothic" pitchFamily="34" charset="-128"/>
                <a:cs typeface="Verdana" pitchFamily="34" charset="0"/>
              </a:defRPr>
            </a:lvl1pPr>
          </a:lstStyle>
          <a:p>
            <a:fld id="{EC4AE7D8-4BBC-4623-B2B6-CC396522CE5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0" y="24384"/>
            <a:ext cx="8915400" cy="356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48200" y="1407304"/>
            <a:ext cx="4261104" cy="223200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056785"/>
            <a:ext cx="4261104" cy="274320"/>
          </a:xfrm>
          <a:prstGeom prst="rect">
            <a:avLst/>
          </a:prstGeom>
          <a:solidFill>
            <a:schemeClr val="accent2"/>
          </a:solidFill>
        </p:spPr>
        <p:txBody>
          <a:bodyPr l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4029456"/>
            <a:ext cx="4261104" cy="223200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45024" y="3678937"/>
            <a:ext cx="4261104" cy="274320"/>
          </a:xfrm>
          <a:prstGeom prst="rect">
            <a:avLst/>
          </a:prstGeom>
          <a:solidFill>
            <a:schemeClr val="accent2"/>
          </a:solidFill>
        </p:spPr>
        <p:txBody>
          <a:bodyPr l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533400"/>
            <a:ext cx="8686800" cy="304800"/>
          </a:xfrm>
        </p:spPr>
        <p:txBody>
          <a:bodyPr lIns="0" rIns="0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dirty="0" smtClean="0"/>
              <a:t>Click to add subheading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4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1"/>
          </p:nvPr>
        </p:nvSpPr>
        <p:spPr>
          <a:xfrm>
            <a:off x="4648200" y="1273192"/>
            <a:ext cx="4261104" cy="229514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28600" y="922673"/>
            <a:ext cx="4264152" cy="274320"/>
          </a:xfrm>
          <a:prstGeom prst="rect">
            <a:avLst/>
          </a:prstGeom>
          <a:solidFill>
            <a:schemeClr val="accent2"/>
          </a:solidFill>
        </p:spPr>
        <p:txBody>
          <a:bodyPr l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273192"/>
            <a:ext cx="4264152" cy="229514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922673"/>
            <a:ext cx="4261104" cy="274320"/>
          </a:xfrm>
          <a:prstGeom prst="rect">
            <a:avLst/>
          </a:prstGeom>
          <a:solidFill>
            <a:schemeClr val="accent2"/>
          </a:solidFill>
        </p:spPr>
        <p:txBody>
          <a:bodyPr l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4029456"/>
            <a:ext cx="4261104" cy="229514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28600" y="3678937"/>
            <a:ext cx="4264152" cy="274320"/>
          </a:xfrm>
          <a:prstGeom prst="rect">
            <a:avLst/>
          </a:prstGeom>
          <a:solidFill>
            <a:schemeClr val="accent2"/>
          </a:solidFill>
        </p:spPr>
        <p:txBody>
          <a:bodyPr l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228600" y="4029456"/>
            <a:ext cx="4264152" cy="229514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>
                <a:latin typeface="+mn-lt"/>
              </a:defRPr>
            </a:lvl1pPr>
            <a:lvl2pPr marL="457200" indent="-228600">
              <a:buFont typeface="Wingdings" pitchFamily="2" charset="2"/>
              <a:buChar char="§"/>
              <a:defRPr sz="1200">
                <a:latin typeface="+mn-lt"/>
              </a:defRPr>
            </a:lvl2pPr>
            <a:lvl3pPr marL="685800" indent="-228600">
              <a:buFont typeface="Wingdings" pitchFamily="2" charset="2"/>
              <a:buChar char="§"/>
              <a:defRPr sz="1000">
                <a:latin typeface="+mn-lt"/>
              </a:defRPr>
            </a:lvl3pPr>
            <a:lvl4pPr marL="914400" indent="-228600">
              <a:buFont typeface="Wingdings" pitchFamily="2" charset="2"/>
              <a:buChar char="§"/>
              <a:defRPr sz="1000">
                <a:latin typeface="+mn-lt"/>
              </a:defRPr>
            </a:lvl4pPr>
            <a:lvl5pPr marL="1143000" indent="-228600">
              <a:buFont typeface="Wingdings" pitchFamily="2" charset="2"/>
              <a:buChar char="§"/>
              <a:defRPr sz="10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45024" y="3678937"/>
            <a:ext cx="4261104" cy="274320"/>
          </a:xfrm>
          <a:prstGeom prst="rect">
            <a:avLst/>
          </a:prstGeom>
          <a:solidFill>
            <a:schemeClr val="accent2"/>
          </a:solidFill>
        </p:spPr>
        <p:txBody>
          <a:bodyPr l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Placeholder 12"/>
          <p:cNvSpPr>
            <a:spLocks noGrp="1"/>
          </p:cNvSpPr>
          <p:nvPr>
            <p:ph type="title"/>
          </p:nvPr>
        </p:nvSpPr>
        <p:spPr>
          <a:xfrm>
            <a:off x="0" y="24384"/>
            <a:ext cx="8915400" cy="356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7975" y="6494463"/>
            <a:ext cx="8985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34" tIns="50917" rIns="101834" bIns="509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rgbClr val="A9B089"/>
                </a:solidFill>
                <a:latin typeface="Verdana" pitchFamily="34" charset="0"/>
                <a:ea typeface="MS PGothic" pitchFamily="34" charset="-128"/>
                <a:cs typeface="Verdana" pitchFamily="34" charset="0"/>
              </a:defRPr>
            </a:lvl1pPr>
          </a:lstStyle>
          <a:p>
            <a:fld id="{EC4AE7D8-4BBC-4623-B2B6-CC396522CE5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533400"/>
            <a:ext cx="8686800" cy="304800"/>
          </a:xfrm>
        </p:spPr>
        <p:txBody>
          <a:bodyPr lIns="0" rIns="0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dirty="0" smtClean="0"/>
              <a:t>Click to add subheading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8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box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838200"/>
            <a:ext cx="5410200" cy="54102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 sz="1200"/>
            </a:lvl1pPr>
            <a:lvl2pPr marL="457200" indent="-228600">
              <a:buFont typeface="Wingdings" pitchFamily="2" charset="2"/>
              <a:buChar char="§"/>
              <a:defRPr sz="1200"/>
            </a:lvl2pPr>
            <a:lvl3pPr marL="685800" indent="-228600">
              <a:buFont typeface="Wingdings" pitchFamily="2" charset="2"/>
              <a:buChar char="§"/>
              <a:defRPr sz="1000"/>
            </a:lvl3pPr>
            <a:lvl4pPr marL="914400" indent="-228600">
              <a:buFont typeface="Wingdings" pitchFamily="2" charset="2"/>
              <a:buChar char="§"/>
              <a:defRPr sz="1000"/>
            </a:lvl4pPr>
            <a:lvl5pPr marL="1146175" indent="-228600">
              <a:buFont typeface="Wingdings" pitchFamily="2" charset="2"/>
              <a:buChar char="§"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7975" y="6494463"/>
            <a:ext cx="898525" cy="327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59A156-B6E0-4715-954C-96F359F6B82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Title Placeholder 12"/>
          <p:cNvSpPr>
            <a:spLocks noGrp="1"/>
          </p:cNvSpPr>
          <p:nvPr>
            <p:ph type="title"/>
          </p:nvPr>
        </p:nvSpPr>
        <p:spPr>
          <a:xfrm>
            <a:off x="0" y="24384"/>
            <a:ext cx="8915400" cy="356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533400"/>
            <a:ext cx="8686800" cy="304800"/>
          </a:xfrm>
        </p:spPr>
        <p:txBody>
          <a:bodyPr lIns="0" rIns="0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dirty="0" smtClean="0"/>
              <a:t>Click to add subheading (optional)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8"/>
          </p:nvPr>
        </p:nvSpPr>
        <p:spPr>
          <a:xfrm>
            <a:off x="225552" y="838200"/>
            <a:ext cx="3127248" cy="54102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accent2"/>
                </a:solidFill>
              </a:defRPr>
            </a:lvl1pPr>
            <a:lvl2pPr marL="228600" indent="0" algn="ctr">
              <a:buFontTx/>
              <a:buNone/>
              <a:defRPr sz="1600">
                <a:solidFill>
                  <a:schemeClr val="accent2"/>
                </a:solidFill>
              </a:defRPr>
            </a:lvl2pPr>
            <a:lvl3pPr marL="457200" indent="0" algn="ctr">
              <a:buFontTx/>
              <a:buNone/>
              <a:defRPr sz="1600"/>
            </a:lvl3pPr>
            <a:lvl4pPr marL="685800" indent="0" algn="ctr">
              <a:buFontTx/>
              <a:buNone/>
              <a:defRPr sz="1600"/>
            </a:lvl4pPr>
            <a:lvl5pPr marL="914400" indent="0" algn="ctr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481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/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357BC-3240-481D-84F3-4BC417235C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7938" y="33338"/>
            <a:ext cx="8609013" cy="3540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495300"/>
            <a:ext cx="8355013" cy="274638"/>
          </a:xfrm>
        </p:spPr>
        <p:txBody>
          <a:bodyPr/>
          <a:lstStyle>
            <a:lvl1pPr marL="0" indent="0">
              <a:buNone/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header style</a:t>
            </a:r>
          </a:p>
        </p:txBody>
      </p:sp>
    </p:spTree>
    <p:extLst>
      <p:ext uri="{BB962C8B-B14F-4D97-AF65-F5344CB8AC3E}">
        <p14:creationId xmlns:p14="http://schemas.microsoft.com/office/powerpoint/2010/main" val="158183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0496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09013" cy="354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5CA0C-DAA0-49CA-831B-E924768D2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298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1FF67-970A-4C5D-A360-19DEF11E81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698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7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94DDE91-A35B-47BB-8046-36F1CEFE03FE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13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3880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9" y="6494511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94DDE91-A35B-47BB-8046-36F1CEFE03FE}" type="slidenum">
              <a:rPr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742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8"/>
          <p:cNvSpPr>
            <a:spLocks noChangeShapeType="1"/>
          </p:cNvSpPr>
          <p:nvPr userDrawn="1"/>
        </p:nvSpPr>
        <p:spPr bwMode="auto">
          <a:xfrm>
            <a:off x="911225" y="6543675"/>
            <a:ext cx="8220075" cy="0"/>
          </a:xfrm>
          <a:prstGeom prst="line">
            <a:avLst/>
          </a:prstGeom>
          <a:noFill/>
          <a:ln w="6350">
            <a:solidFill>
              <a:srgbClr val="51525A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90"/>
          <p:cNvSpPr txBox="1">
            <a:spLocks noChangeArrowheads="1"/>
          </p:cNvSpPr>
          <p:nvPr userDrawn="1"/>
        </p:nvSpPr>
        <p:spPr bwMode="auto">
          <a:xfrm>
            <a:off x="5940425" y="6254750"/>
            <a:ext cx="18732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800" b="0">
                <a:solidFill>
                  <a:schemeClr val="tx1"/>
                </a:solidFill>
                <a:latin typeface="Wachovia FG" pitchFamily="2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91"/>
          <p:cNvSpPr>
            <a:spLocks noChangeArrowheads="1"/>
          </p:cNvSpPr>
          <p:nvPr userDrawn="1"/>
        </p:nvSpPr>
        <p:spPr bwMode="auto">
          <a:xfrm>
            <a:off x="8677275" y="6653213"/>
            <a:ext cx="74613" cy="74612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 userDrawn="1"/>
        </p:nvGraphicFramePr>
        <p:xfrm>
          <a:off x="230188" y="6303963"/>
          <a:ext cx="473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Document" r:id="rId3" imgW="903732" imgH="914400" progId="Word.Document.8">
                  <p:embed/>
                </p:oleObj>
              </mc:Choice>
              <mc:Fallback>
                <p:oleObj name="Document" r:id="rId3" imgW="903732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6303963"/>
                        <a:ext cx="4730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69A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9AB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0"/>
          <p:cNvSpPr txBox="1"/>
          <p:nvPr userDrawn="1"/>
        </p:nvSpPr>
        <p:spPr>
          <a:xfrm>
            <a:off x="8756650" y="6565900"/>
            <a:ext cx="32385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F1FEE7C-1DA2-42D3-97A0-8FB2933AD2F8}" type="slidenum">
              <a:rPr lang="en-US" sz="900" b="1">
                <a:solidFill>
                  <a:srgbClr val="FFFFFF">
                    <a:lumMod val="65000"/>
                  </a:srgbClr>
                </a:solidFill>
                <a:latin typeface="Arial" pitchFamily="34" charset="0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b="1" dirty="0">
              <a:solidFill>
                <a:srgbClr val="FFFFFF">
                  <a:lumMod val="6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75" y="1122363"/>
            <a:ext cx="8526463" cy="49180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32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7AEB-645A-40EF-9BA1-4FE2C1AF69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Draft -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BA6-91CB-4B37-9F2F-D3C36CA70C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010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4D56-8E39-48F6-9DF6-8B676681F6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Draft -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BA6-91CB-4B37-9F2F-D3C36CA70C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550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64D2-C320-48A5-91E3-521DA389B1B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Draft -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BA6-91CB-4B37-9F2F-D3C36CA70C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889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7A53-9A15-4E7F-9FA2-DEAB43FB0B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Draft -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BA6-91CB-4B37-9F2F-D3C36CA70C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1147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E2A6-654A-43C8-A47B-CBA4A5BA2D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Draft -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BA6-91CB-4B37-9F2F-D3C36CA70C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966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0263-B92A-418E-B94B-9F4E6E9FD0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Draft -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BA6-91CB-4B37-9F2F-D3C36CA70C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63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550B-AE20-4EF5-BB49-CC13A0404E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Draft - Internal Use Only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BA6-91CB-4B37-9F2F-D3C36CA70C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9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0AA102-E52B-435B-8AE4-D38EA15766C4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65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6885-4E02-419C-B1E7-5DD6F20C5E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Draft -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BA6-91CB-4B37-9F2F-D3C36CA70C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926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3C64-829F-4DE7-A650-F83523DEA1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Draft -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BA6-91CB-4B37-9F2F-D3C36CA70C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129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2E61-6D4B-45C4-9AE5-9FB686DAC5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Draft -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BA6-91CB-4B37-9F2F-D3C36CA70C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030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1015-F5B9-48F8-998F-4C991F5EFA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Draft -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BA6-91CB-4B37-9F2F-D3C36CA70C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382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93199"/>
            <a:ext cx="8077200" cy="338522"/>
          </a:xfrm>
        </p:spPr>
        <p:txBody>
          <a:bodyPr>
            <a:spAutoFit/>
          </a:bodyPr>
          <a:lstStyle>
            <a:lvl1pPr>
              <a:defRPr sz="16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694329"/>
            <a:ext cx="8077200" cy="1309044"/>
          </a:xfrm>
        </p:spPr>
        <p:txBody>
          <a:bodyPr>
            <a:spAutoFit/>
          </a:bodyPr>
          <a:lstStyle>
            <a:lvl1pPr>
              <a:spcAft>
                <a:spcPts val="538"/>
              </a:spcAft>
              <a:defRPr baseline="0"/>
            </a:lvl1pPr>
            <a:lvl2pPr>
              <a:spcAft>
                <a:spcPts val="538"/>
              </a:spcAft>
              <a:defRPr/>
            </a:lvl2pPr>
            <a:lvl3pPr>
              <a:spcAft>
                <a:spcPts val="538"/>
              </a:spcAft>
              <a:defRPr/>
            </a:lvl3pPr>
            <a:lvl4pPr>
              <a:spcAft>
                <a:spcPts val="538"/>
              </a:spcAft>
              <a:defRPr/>
            </a:lvl4pPr>
            <a:lvl5pPr>
              <a:spcAft>
                <a:spcPts val="538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C6118-5735-4DFF-A9C4-F7909A67918D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1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9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468C76F-889A-4C30-A6A2-E2E233C7CCD1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3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7998" y="6494509"/>
            <a:ext cx="898525" cy="327025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5D1CBF-C99A-4852-9E11-3C2A4AE14CD3}" type="slidenum">
              <a:rPr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7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938" y="33338"/>
            <a:ext cx="86090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8" y="1087438"/>
            <a:ext cx="8255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4925" y="6413500"/>
            <a:ext cx="9048750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pitchFamily="2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-6350" y="436563"/>
            <a:ext cx="9140825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pitchFamily="24" charset="0"/>
            </a:endParaRPr>
          </a:p>
        </p:txBody>
      </p:sp>
      <p:pic>
        <p:nvPicPr>
          <p:cNvPr id="1032" name="Picture 9" descr="WF_footer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72429" y="6497684"/>
            <a:ext cx="108426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560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3pPr>
      <a:lvl4pPr marL="890588" indent="-201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4pPr>
      <a:lvl5pPr marL="1182688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5pPr>
      <a:lvl6pPr marL="16398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0970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25542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30114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938" y="33338"/>
            <a:ext cx="86090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8" y="1087438"/>
            <a:ext cx="8255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4925" y="6413500"/>
            <a:ext cx="9048750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pitchFamily="2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-6350" y="436563"/>
            <a:ext cx="9140825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pitchFamily="24" charset="0"/>
            </a:endParaRPr>
          </a:p>
        </p:txBody>
      </p:sp>
      <p:pic>
        <p:nvPicPr>
          <p:cNvPr id="1032" name="Picture 9" descr="WF_footer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72429" y="6497756"/>
            <a:ext cx="108426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083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3pPr>
      <a:lvl4pPr marL="890588" indent="-201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4pPr>
      <a:lvl5pPr marL="1182688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5pPr>
      <a:lvl6pPr marL="16398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0970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25542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30114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938" y="33338"/>
            <a:ext cx="86090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8" y="1087438"/>
            <a:ext cx="8255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4925" y="6413500"/>
            <a:ext cx="9048750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pitchFamily="2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-6350" y="436563"/>
            <a:ext cx="9140825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pitchFamily="24" charset="0"/>
            </a:endParaRPr>
          </a:p>
        </p:txBody>
      </p:sp>
      <p:pic>
        <p:nvPicPr>
          <p:cNvPr id="1032" name="Picture 9" descr="WF_footer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72429" y="6497684"/>
            <a:ext cx="108426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222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3pPr>
      <a:lvl4pPr marL="890588" indent="-201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4pPr>
      <a:lvl5pPr marL="1182688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5pPr>
      <a:lvl6pPr marL="16398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0970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25542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30114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938" y="33338"/>
            <a:ext cx="86090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8" y="1087438"/>
            <a:ext cx="8255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4925" y="6413500"/>
            <a:ext cx="9048750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pitchFamily="2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-6350" y="436563"/>
            <a:ext cx="9140825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pitchFamily="24" charset="0"/>
            </a:endParaRPr>
          </a:p>
        </p:txBody>
      </p:sp>
      <p:pic>
        <p:nvPicPr>
          <p:cNvPr id="1032" name="Picture 9" descr="WF_footer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72429" y="6497684"/>
            <a:ext cx="108426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900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3pPr>
      <a:lvl4pPr marL="890588" indent="-201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4pPr>
      <a:lvl5pPr marL="1182688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5pPr>
      <a:lvl6pPr marL="16398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0970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25542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30114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-6350" y="64135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 pitchFamily="24" charset="0"/>
            </a:endParaRPr>
          </a:p>
        </p:txBody>
      </p:sp>
      <p:pic>
        <p:nvPicPr>
          <p:cNvPr id="9" name="Picture 17" descr="WFS_foot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11988" y="6497638"/>
            <a:ext cx="2044700" cy="306387"/>
          </a:xfrm>
          <a:prstGeom prst="rect">
            <a:avLst/>
          </a:prstGeom>
          <a:noFill/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-6350" y="436563"/>
            <a:ext cx="9140825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 pitchFamily="24" charset="0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7975" y="6494463"/>
            <a:ext cx="8985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34" tIns="50917" rIns="101834" bIns="509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rgbClr val="A9B089"/>
                </a:solidFill>
                <a:latin typeface="Verdana" pitchFamily="34" charset="0"/>
                <a:ea typeface="MS PGothic" pitchFamily="34" charset="-128"/>
                <a:cs typeface="Verdana" pitchFamily="34" charset="0"/>
              </a:defRPr>
            </a:lvl1pPr>
          </a:lstStyle>
          <a:p>
            <a:fld id="{EC4AE7D8-4BBC-4623-B2B6-CC396522CE5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0" y="24384"/>
            <a:ext cx="8915400" cy="356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6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eaLnBrk="1" hangingPunct="1">
        <a:defRPr sz="1600">
          <a:solidFill>
            <a:schemeClr val="tx2"/>
          </a:solidFill>
          <a:latin typeface="+mj-lt"/>
        </a:defRPr>
      </a:lvl1pPr>
    </p:titleStyle>
    <p:bodyStyle>
      <a:lvl1pPr marL="228600" indent="-228600" eaLnBrk="1" hangingPunct="1">
        <a:spcBef>
          <a:spcPts val="200"/>
        </a:spcBef>
        <a:buSzPct val="115000"/>
        <a:buFont typeface="Wingdings" pitchFamily="2" charset="2"/>
        <a:buChar char="§"/>
        <a:defRPr sz="1200">
          <a:latin typeface="+mn-lt"/>
        </a:defRPr>
      </a:lvl1pPr>
      <a:lvl2pPr marL="457200" indent="-228600" eaLnBrk="1" hangingPunct="1">
        <a:spcBef>
          <a:spcPts val="200"/>
        </a:spcBef>
        <a:buSzPct val="115000"/>
        <a:buFont typeface="Wingdings" pitchFamily="2" charset="2"/>
        <a:buChar char="§"/>
        <a:defRPr sz="1200">
          <a:latin typeface="+mn-lt"/>
        </a:defRPr>
      </a:lvl2pPr>
      <a:lvl3pPr marL="685800" indent="-228600" eaLnBrk="1" hangingPunct="1">
        <a:spcBef>
          <a:spcPts val="200"/>
        </a:spcBef>
        <a:buSzPct val="115000"/>
        <a:buFont typeface="Wingdings" pitchFamily="2" charset="2"/>
        <a:buChar char="§"/>
        <a:defRPr sz="1000">
          <a:latin typeface="+mn-lt"/>
        </a:defRPr>
      </a:lvl3pPr>
      <a:lvl4pPr marL="914400" indent="-228600" eaLnBrk="1" hangingPunct="1">
        <a:spcBef>
          <a:spcPts val="200"/>
        </a:spcBef>
        <a:buSzPct val="115000"/>
        <a:buFont typeface="Wingdings" pitchFamily="2" charset="2"/>
        <a:buChar char="§"/>
        <a:defRPr sz="1000">
          <a:latin typeface="+mn-lt"/>
        </a:defRPr>
      </a:lvl4pPr>
      <a:lvl5pPr marL="1143000" indent="-228600" eaLnBrk="1" hangingPunct="1">
        <a:spcBef>
          <a:spcPts val="200"/>
        </a:spcBef>
        <a:buSzPct val="115000"/>
        <a:buFont typeface="Wingdings" pitchFamily="2" charset="2"/>
        <a:buChar char="§"/>
        <a:defRPr sz="1000">
          <a:latin typeface="+mn-lt"/>
        </a:defRPr>
      </a:lvl5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938" y="33338"/>
            <a:ext cx="86090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8" y="1087438"/>
            <a:ext cx="8255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7975" y="6494463"/>
            <a:ext cx="8985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34" tIns="50917" rIns="101834" bIns="509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rgbClr val="A9B089"/>
                </a:solidFill>
                <a:latin typeface="Verdana" pitchFamily="34" charset="0"/>
                <a:ea typeface="MS PGothic" pitchFamily="34" charset="-128"/>
                <a:cs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90C270-4D97-402F-A028-7A5FD6D8B44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9702" name="Text Box 6"/>
          <p:cNvSpPr txBox="1">
            <a:spLocks noChangeArrowheads="1"/>
          </p:cNvSpPr>
          <p:nvPr userDrawn="1"/>
        </p:nvSpPr>
        <p:spPr bwMode="auto">
          <a:xfrm>
            <a:off x="0" y="6494463"/>
            <a:ext cx="40084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34" tIns="50917" rIns="101834" bIns="50917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5A5D62"/>
                </a:solidFill>
                <a:latin typeface="Calibri" pitchFamily="34" charset="0"/>
                <a:ea typeface="MS PGothic" pitchFamily="34" charset="-128"/>
              </a:rPr>
              <a:t>Internal Use Only</a:t>
            </a:r>
          </a:p>
        </p:txBody>
      </p:sp>
      <p:sp>
        <p:nvSpPr>
          <p:cNvPr id="29703" name="Line 7"/>
          <p:cNvSpPr>
            <a:spLocks noChangeShapeType="1"/>
          </p:cNvSpPr>
          <p:nvPr userDrawn="1"/>
        </p:nvSpPr>
        <p:spPr bwMode="auto">
          <a:xfrm>
            <a:off x="34925" y="6413500"/>
            <a:ext cx="9048750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pitchFamily="24" charset="0"/>
            </a:endParaRPr>
          </a:p>
        </p:txBody>
      </p:sp>
      <p:pic>
        <p:nvPicPr>
          <p:cNvPr id="1031" name="Picture 17" descr="WFS_footer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7011988" y="6497638"/>
            <a:ext cx="20447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-11113" y="541338"/>
            <a:ext cx="9140826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pitchFamily="2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8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3pPr>
      <a:lvl4pPr marL="890588" indent="-201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4pPr>
      <a:lvl5pPr marL="1182688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5pPr>
      <a:lvl6pPr marL="16398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0970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25542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30114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31D7-F043-4B56-95D7-9CCB5F36CF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Draft -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CBA6-91CB-4B37-9F2F-D3C36CA70C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Microsoft_Word_97_-_2003_Document2.doc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Document10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Document3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Document4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Document6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Document8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Document9.doc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787C14-7A39-4571-A15C-82B8AC11CA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8" name="Picture 18" descr="WF_Corp_Sig_rgb_25"/>
          <p:cNvPicPr>
            <a:picLocks noChangeAspect="1" noChangeArrowheads="1"/>
          </p:cNvPicPr>
          <p:nvPr/>
        </p:nvPicPr>
        <p:blipFill>
          <a:blip r:embed="rId4" cstate="print"/>
          <a:srcRect r="2469" b="4089"/>
          <a:stretch>
            <a:fillRect/>
          </a:stretch>
        </p:blipFill>
        <p:spPr bwMode="auto">
          <a:xfrm>
            <a:off x="5181600" y="5105400"/>
            <a:ext cx="3524250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Line 9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36525">
            <a:solidFill>
              <a:srgbClr val="99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81" name="Text Box 254"/>
          <p:cNvSpPr txBox="1">
            <a:spLocks noChangeArrowheads="1"/>
          </p:cNvSpPr>
          <p:nvPr/>
        </p:nvSpPr>
        <p:spPr bwMode="auto">
          <a:xfrm>
            <a:off x="911225" y="6199414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000" b="1" dirty="0" smtClean="0">
                <a:solidFill>
                  <a:prstClr val="black"/>
                </a:solidFill>
                <a:latin typeface="Century Gothic" pitchFamily="34" charset="0"/>
              </a:rPr>
              <a:t>Jan 2017</a:t>
            </a:r>
          </a:p>
          <a:p>
            <a:endParaRPr lang="en-US" sz="1000" b="1" dirty="0" smtClean="0">
              <a:solidFill>
                <a:prstClr val="black"/>
              </a:solidFill>
              <a:latin typeface="Century Gothic" pitchFamily="34" charset="0"/>
            </a:endParaRPr>
          </a:p>
          <a:p>
            <a:endParaRPr lang="en-US" sz="1000" b="1" dirty="0">
              <a:solidFill>
                <a:srgbClr val="003399"/>
              </a:solidFill>
              <a:latin typeface="Century Gothic" pitchFamily="34" charset="0"/>
            </a:endParaRPr>
          </a:p>
        </p:txBody>
      </p:sp>
      <p:sp>
        <p:nvSpPr>
          <p:cNvPr id="3082" name="Rectangle 4"/>
          <p:cNvSpPr>
            <a:spLocks noChangeArrowheads="1"/>
          </p:cNvSpPr>
          <p:nvPr/>
        </p:nvSpPr>
        <p:spPr bwMode="auto">
          <a:xfrm>
            <a:off x="1295400" y="2514600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2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Wholesale Data Platform</a:t>
            </a:r>
            <a:endParaRPr lang="en-US" sz="3200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1371600" y="3657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ysClr val="windowText" lastClr="000000">
                  <a:tint val="75000"/>
                </a:sys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Draft - Internal Use Only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911225" y="6419850"/>
            <a:ext cx="7699375" cy="0"/>
          </a:xfrm>
          <a:prstGeom prst="line">
            <a:avLst/>
          </a:prstGeom>
          <a:noFill/>
          <a:ln w="6350">
            <a:solidFill>
              <a:srgbClr val="51525A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/>
        </p:nvGraphicFramePr>
        <p:xfrm>
          <a:off x="230188" y="6056313"/>
          <a:ext cx="473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Document" r:id="rId5" imgW="903732" imgH="914400" progId="Word.Document.8">
                  <p:embed/>
                </p:oleObj>
              </mc:Choice>
              <mc:Fallback>
                <p:oleObj name="Document" r:id="rId5" imgW="903732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6056313"/>
                        <a:ext cx="4730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69A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9AB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90" y="55563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</a:rPr>
              <a:t>Architecture – High Level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3366" y="1557589"/>
            <a:ext cx="1143000" cy="457200"/>
          </a:xfrm>
          <a:prstGeom prst="rect">
            <a:avLst/>
          </a:prstGeom>
          <a:solidFill>
            <a:schemeClr val="tx2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0456" y="1695172"/>
            <a:ext cx="1143000" cy="457200"/>
          </a:xfrm>
          <a:prstGeom prst="rect">
            <a:avLst/>
          </a:prstGeom>
          <a:solidFill>
            <a:schemeClr val="tx2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Data Feeds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7572" y="1287938"/>
            <a:ext cx="1578897" cy="1235118"/>
          </a:xfrm>
          <a:prstGeom prst="rect">
            <a:avLst/>
          </a:prstGeom>
          <a:noFill/>
          <a:ln w="31750"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3182" y="1472605"/>
            <a:ext cx="1107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</a:rPr>
              <a:t>Data</a:t>
            </a:r>
          </a:p>
          <a:p>
            <a:pPr algn="ctr"/>
            <a:r>
              <a:rPr lang="en-US" sz="1400" b="1" dirty="0" smtClean="0">
                <a:solidFill>
                  <a:srgbClr val="0000FF"/>
                </a:solidFill>
              </a:rPr>
              <a:t>Processing</a:t>
            </a:r>
          </a:p>
          <a:p>
            <a:pPr algn="ctr"/>
            <a:r>
              <a:rPr lang="en-US" sz="1400" b="1" dirty="0" smtClean="0">
                <a:solidFill>
                  <a:srgbClr val="0000FF"/>
                </a:solidFill>
              </a:rPr>
              <a:t>Architecture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64766" y="1557589"/>
            <a:ext cx="914400" cy="707304"/>
          </a:xfrm>
          <a:prstGeom prst="rect">
            <a:avLst/>
          </a:prstGeom>
          <a:solidFill>
            <a:srgbClr val="373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Feeds to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Consumers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63456" y="1801711"/>
            <a:ext cx="620110" cy="213078"/>
          </a:xfrm>
          <a:prstGeom prst="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555883" y="1817233"/>
            <a:ext cx="310055" cy="213078"/>
          </a:xfrm>
          <a:prstGeom prst="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5633944" y="3397535"/>
            <a:ext cx="2231994" cy="917448"/>
          </a:xfrm>
          <a:prstGeom prst="flowChartMagneticDisk">
            <a:avLst/>
          </a:prstGeom>
          <a:solidFill>
            <a:srgbClr val="192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effectLst>
                  <a:outerShdw blurRad="50800" dist="50800" dir="5400000" algn="ctr" rotWithShape="0">
                    <a:srgbClr val="C00000"/>
                  </a:outerShdw>
                </a:effectLst>
              </a:rPr>
              <a:t>MapR-DB	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C000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HDFS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6640242" y="2635535"/>
            <a:ext cx="219395" cy="609600"/>
          </a:xfrm>
          <a:prstGeom prst="upDownArrow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C:\Users\u358324\Downloads\hiv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43" y="4775588"/>
            <a:ext cx="488426" cy="48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572536" y="4638801"/>
            <a:ext cx="420663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 descr="C:\Users\u358324\Downloads\drill 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430" y="4727267"/>
            <a:ext cx="753393" cy="33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358324\Downloads\spar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588" y="4893946"/>
            <a:ext cx="457778" cy="4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358324\Downloads\restfu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05" y="4835724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57200" y="1143000"/>
            <a:ext cx="3297569" cy="452431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Data feeds supported include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EOD File through NDM/SFTP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DB Pull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EMS/Solace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Coherence/Event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Feed formats supported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Delimited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Fixed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Serialized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Data Processing Architecture </a:t>
            </a:r>
          </a:p>
          <a:p>
            <a:r>
              <a:rPr lang="en-US" sz="1600" dirty="0" smtClean="0">
                <a:solidFill>
                  <a:srgbClr val="373090"/>
                </a:solidFill>
              </a:rPr>
              <a:t>      can do processing for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Inbound and Outbound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3090"/>
                </a:solidFill>
              </a:rPr>
              <a:t>Real time and Batch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15145" y="4873278"/>
            <a:ext cx="503664" cy="33855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rect">
              <a:fillToRect l="100000" t="100000"/>
            </a:path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FF"/>
                </a:solidFill>
              </a:rPr>
              <a:t>Custom</a:t>
            </a:r>
          </a:p>
          <a:p>
            <a:pPr algn="ctr"/>
            <a:r>
              <a:rPr lang="en-US" sz="800" b="1" dirty="0" smtClean="0">
                <a:solidFill>
                  <a:srgbClr val="0000FF"/>
                </a:solidFill>
              </a:rPr>
              <a:t>Apps</a:t>
            </a:r>
            <a:endParaRPr lang="en-US" sz="800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16469" y="4863729"/>
            <a:ext cx="532518" cy="36933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File</a:t>
            </a:r>
          </a:p>
          <a:p>
            <a:pPr algn="ctr"/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System</a:t>
            </a:r>
            <a:endParaRPr lang="en-US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2" name="Picture 3" descr="C:\Users\u358324\Downloads\elasticsearch_-_copy_2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55" y="4727267"/>
            <a:ext cx="455250" cy="42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235290" y="5150104"/>
            <a:ext cx="636713" cy="21544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rect">
              <a:fillToRect l="100000" t="100000"/>
            </a:path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FF"/>
                </a:solidFill>
              </a:rPr>
              <a:t>Coherence</a:t>
            </a:r>
            <a:endParaRPr lang="en-US" sz="800" b="1" dirty="0">
              <a:solidFill>
                <a:srgbClr val="0000FF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ACBBC0-7EDA-4A75-9829-2EBA9A1125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40005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</a:rPr>
              <a:t>Data processing functionalities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1828800"/>
            <a:ext cx="1408527" cy="1246495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2700000" scaled="0"/>
          </a:gradFill>
          <a:ln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Meta Data Services</a:t>
            </a:r>
          </a:p>
          <a:p>
            <a:pPr algn="r"/>
            <a:r>
              <a:rPr lang="en-US" sz="900" dirty="0" smtClean="0"/>
              <a:t>Attribute Asset</a:t>
            </a:r>
          </a:p>
          <a:p>
            <a:pPr algn="r"/>
            <a:r>
              <a:rPr lang="en-US" sz="900" dirty="0" smtClean="0"/>
              <a:t>Data Lineage</a:t>
            </a:r>
          </a:p>
          <a:p>
            <a:pPr algn="r"/>
            <a:r>
              <a:rPr lang="en-US" sz="900" dirty="0" smtClean="0"/>
              <a:t>Ingestion Metrics</a:t>
            </a:r>
          </a:p>
          <a:p>
            <a:pPr algn="r"/>
            <a:r>
              <a:rPr lang="en-US" sz="900" dirty="0" smtClean="0"/>
              <a:t>Profiling</a:t>
            </a:r>
          </a:p>
          <a:p>
            <a:pPr algn="r"/>
            <a:r>
              <a:rPr lang="en-US" sz="900" dirty="0" smtClean="0"/>
              <a:t>DQ Metrics</a:t>
            </a:r>
          </a:p>
          <a:p>
            <a:pPr algn="r"/>
            <a:r>
              <a:rPr lang="en-US" sz="900" dirty="0" smtClean="0"/>
              <a:t>Recon Metrics</a:t>
            </a:r>
          </a:p>
          <a:p>
            <a:pPr algn="r"/>
            <a:r>
              <a:rPr lang="en-US" sz="900" dirty="0" smtClean="0"/>
              <a:t>Schemas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5791199" y="3505200"/>
            <a:ext cx="1408527" cy="12954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sz="1000" b="1" dirty="0" smtClean="0"/>
              <a:t>Core Data Process </a:t>
            </a:r>
            <a:r>
              <a:rPr lang="en-US" sz="900" b="1" dirty="0" smtClean="0"/>
              <a:t>Engine</a:t>
            </a:r>
          </a:p>
          <a:p>
            <a:pPr algn="r"/>
            <a:r>
              <a:rPr lang="en-US" sz="900" b="1" dirty="0" smtClean="0"/>
              <a:t>Real Time</a:t>
            </a:r>
          </a:p>
          <a:p>
            <a:pPr algn="r"/>
            <a:r>
              <a:rPr lang="en-US" sz="900" b="1" dirty="0" smtClean="0"/>
              <a:t>Batch/Mini-Batch</a:t>
            </a:r>
          </a:p>
          <a:p>
            <a:pPr algn="r"/>
            <a:r>
              <a:rPr lang="en-US" sz="900" b="1" dirty="0" smtClean="0"/>
              <a:t>Spring Integration</a:t>
            </a:r>
          </a:p>
          <a:p>
            <a:pPr algn="r"/>
            <a:r>
              <a:rPr lang="en-US" sz="900" b="1" dirty="0" smtClean="0"/>
              <a:t>Spring Batch</a:t>
            </a:r>
          </a:p>
          <a:p>
            <a:pPr algn="r"/>
            <a:r>
              <a:rPr lang="en-US" sz="900" b="1" dirty="0"/>
              <a:t>Micro-Service</a:t>
            </a:r>
          </a:p>
          <a:p>
            <a:pPr algn="r"/>
            <a:endParaRPr lang="en-US" sz="900" b="1" dirty="0" smtClean="0"/>
          </a:p>
        </p:txBody>
      </p:sp>
      <p:sp>
        <p:nvSpPr>
          <p:cNvPr id="10" name="Down Arrow 9"/>
          <p:cNvSpPr/>
          <p:nvPr/>
        </p:nvSpPr>
        <p:spPr>
          <a:xfrm>
            <a:off x="6043448" y="3107938"/>
            <a:ext cx="152400" cy="355127"/>
          </a:xfrm>
          <a:prstGeom prst="downArrow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81800" y="3107937"/>
            <a:ext cx="152400" cy="347221"/>
          </a:xfrm>
          <a:prstGeom prst="upArrow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1828800"/>
            <a:ext cx="381000" cy="2971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>
                <a:solidFill>
                  <a:srgbClr val="0000FF"/>
                </a:solidFill>
              </a:rPr>
              <a:t>Flow On-Boarding Gateway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43800" y="1848678"/>
            <a:ext cx="381000" cy="2971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>
                <a:solidFill>
                  <a:srgbClr val="0000FF"/>
                </a:solidFill>
              </a:rPr>
              <a:t>Data Provision Gateway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1787718"/>
            <a:ext cx="4043094" cy="3108543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Meta Data Service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Connected to Collibra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Fully Searchable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Tool for data discovery and exploration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Schema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Repository of metrics for all data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Driver for self-service for flow on boarding and provision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Core Data Process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Unified framework for data on boarding and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Service oriented for flexible processing assembly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Meta data driven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High performance and highly scalable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Distributed and HA capable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Runs on resource manager MESOS </a:t>
            </a:r>
            <a:r>
              <a:rPr lang="en-US" sz="1000" dirty="0" smtClean="0"/>
              <a:t>(Phase </a:t>
            </a:r>
            <a:r>
              <a:rPr lang="en-US" sz="1000" dirty="0"/>
              <a:t>2</a:t>
            </a:r>
            <a:r>
              <a:rPr lang="en-US" sz="1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On-Boarding and Distribution Gateways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Gateway to Data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One-stop Dashboard for all 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Self-service for common on-boarding and distribution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ACBBC0-7EDA-4A75-9829-2EBA9A1125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0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78" y="76200"/>
            <a:ext cx="8229600" cy="370204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</a:rPr>
              <a:t>Real Time Data Ingestion Architecture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0978" y="1828800"/>
            <a:ext cx="914400" cy="38100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00FF"/>
                </a:solidFill>
              </a:rPr>
              <a:t>Real Time Feed</a:t>
            </a:r>
            <a:endParaRPr lang="en-US" sz="900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2178" y="1263594"/>
            <a:ext cx="3124200" cy="1632005"/>
          </a:xfrm>
          <a:prstGeom prst="rect">
            <a:avLst/>
          </a:prstGeom>
          <a:noFill/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4578" y="1410031"/>
            <a:ext cx="685800" cy="3048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Parser</a:t>
            </a:r>
            <a:endParaRPr lang="en-US" sz="750" b="1" dirty="0">
              <a:solidFill>
                <a:srgbClr val="0000FF"/>
              </a:solidFill>
            </a:endParaRPr>
          </a:p>
        </p:txBody>
      </p:sp>
      <p:cxnSp>
        <p:nvCxnSpPr>
          <p:cNvPr id="9" name="Elbow Connector 8"/>
          <p:cNvCxnSpPr>
            <a:stCxn id="96" idx="1"/>
            <a:endCxn id="3" idx="3"/>
          </p:cNvCxnSpPr>
          <p:nvPr/>
        </p:nvCxnSpPr>
        <p:spPr>
          <a:xfrm rot="10800000">
            <a:off x="2665379" y="2019301"/>
            <a:ext cx="1238747" cy="431651"/>
          </a:xfrm>
          <a:prstGeom prst="bentConnector3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75178" y="1410031"/>
            <a:ext cx="685800" cy="3048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Validator</a:t>
            </a:r>
            <a:endParaRPr lang="en-US" sz="75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5178" y="1866900"/>
            <a:ext cx="685800" cy="3048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Standardizer</a:t>
            </a:r>
            <a:endParaRPr lang="en-US" sz="750" b="1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5178" y="2324100"/>
            <a:ext cx="685800" cy="3048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err="1" smtClean="0">
                <a:solidFill>
                  <a:srgbClr val="0000FF"/>
                </a:solidFill>
              </a:rPr>
              <a:t>Persister</a:t>
            </a:r>
            <a:endParaRPr lang="en-US" sz="750" b="1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1978" y="2324100"/>
            <a:ext cx="685800" cy="3048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Transforme</a:t>
            </a:r>
            <a:r>
              <a:rPr lang="en-US" sz="900" b="1" dirty="0" smtClean="0">
                <a:solidFill>
                  <a:srgbClr val="0000FF"/>
                </a:solidFill>
              </a:rPr>
              <a:t>r</a:t>
            </a:r>
            <a:endParaRPr lang="en-US" sz="900" b="1" dirty="0">
              <a:solidFill>
                <a:srgbClr val="0000FF"/>
              </a:solidFill>
            </a:endParaRPr>
          </a:p>
        </p:txBody>
      </p:sp>
      <p:cxnSp>
        <p:nvCxnSpPr>
          <p:cNvPr id="15" name="Straight Arrow Connector 14"/>
          <p:cNvCxnSpPr>
            <a:stCxn id="7" idx="3"/>
            <a:endCxn id="10" idx="1"/>
          </p:cNvCxnSpPr>
          <p:nvPr/>
        </p:nvCxnSpPr>
        <p:spPr>
          <a:xfrm>
            <a:off x="4570378" y="1562431"/>
            <a:ext cx="304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>
            <a:off x="5218078" y="1714831"/>
            <a:ext cx="0" cy="152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5218078" y="2171700"/>
            <a:ext cx="0" cy="152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1"/>
          </p:cNvCxnSpPr>
          <p:nvPr/>
        </p:nvCxnSpPr>
        <p:spPr>
          <a:xfrm>
            <a:off x="5560978" y="2476500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38624" y="4227040"/>
            <a:ext cx="2799853" cy="1371600"/>
          </a:xfrm>
          <a:prstGeom prst="rect">
            <a:avLst/>
          </a:prstGeom>
          <a:noFill/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61769" y="972979"/>
            <a:ext cx="1760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Data Processor – RT Ingestion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38123" y="4439074"/>
            <a:ext cx="685800" cy="304800"/>
          </a:xfrm>
          <a:prstGeom prst="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chemeClr val="bg1"/>
                </a:solidFill>
              </a:rPr>
              <a:t>MapR-DB</a:t>
            </a:r>
            <a:endParaRPr lang="en-US" sz="75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38123" y="5043041"/>
            <a:ext cx="685800" cy="3048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Indexer</a:t>
            </a:r>
            <a:endParaRPr lang="en-US" sz="75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42800" y="5043041"/>
            <a:ext cx="685800" cy="304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Elastic</a:t>
            </a:r>
          </a:p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Search</a:t>
            </a:r>
            <a:endParaRPr lang="en-US" sz="750" b="1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31204" y="4439074"/>
            <a:ext cx="685800" cy="3048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REST</a:t>
            </a:r>
          </a:p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API</a:t>
            </a:r>
            <a:endParaRPr lang="en-US" sz="750" b="1" dirty="0">
              <a:solidFill>
                <a:srgbClr val="0000FF"/>
              </a:solidFill>
            </a:endParaRPr>
          </a:p>
        </p:txBody>
      </p:sp>
      <p:cxnSp>
        <p:nvCxnSpPr>
          <p:cNvPr id="38" name="Straight Arrow Connector 37"/>
          <p:cNvCxnSpPr>
            <a:stCxn id="27" idx="2"/>
            <a:endCxn id="28" idx="0"/>
          </p:cNvCxnSpPr>
          <p:nvPr/>
        </p:nvCxnSpPr>
        <p:spPr>
          <a:xfrm>
            <a:off x="4781023" y="4743874"/>
            <a:ext cx="0" cy="299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3"/>
            <a:endCxn id="29" idx="1"/>
          </p:cNvCxnSpPr>
          <p:nvPr/>
        </p:nvCxnSpPr>
        <p:spPr>
          <a:xfrm>
            <a:off x="5123923" y="5195441"/>
            <a:ext cx="6188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3"/>
            <a:endCxn id="30" idx="1"/>
          </p:cNvCxnSpPr>
          <p:nvPr/>
        </p:nvCxnSpPr>
        <p:spPr>
          <a:xfrm>
            <a:off x="5123923" y="4591474"/>
            <a:ext cx="6072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0"/>
            <a:endCxn id="30" idx="2"/>
          </p:cNvCxnSpPr>
          <p:nvPr/>
        </p:nvCxnSpPr>
        <p:spPr>
          <a:xfrm flipH="1" flipV="1">
            <a:off x="6074104" y="4743874"/>
            <a:ext cx="11596" cy="299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43139" y="433135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Retrieve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4842975" y="4751257"/>
            <a:ext cx="401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 smtClean="0"/>
              <a:t>RT</a:t>
            </a:r>
          </a:p>
          <a:p>
            <a:pPr algn="ctr"/>
            <a:r>
              <a:rPr lang="en-US" sz="750" dirty="0" smtClean="0"/>
              <a:t>Index</a:t>
            </a:r>
            <a:endParaRPr lang="en-US" sz="750" dirty="0"/>
          </a:p>
        </p:txBody>
      </p:sp>
      <p:sp>
        <p:nvSpPr>
          <p:cNvPr id="63" name="TextBox 62"/>
          <p:cNvSpPr txBox="1"/>
          <p:nvPr/>
        </p:nvSpPr>
        <p:spPr>
          <a:xfrm>
            <a:off x="6161539" y="477075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Retrieve</a:t>
            </a:r>
            <a:endParaRPr lang="en-US" sz="800" dirty="0"/>
          </a:p>
        </p:txBody>
      </p:sp>
      <p:cxnSp>
        <p:nvCxnSpPr>
          <p:cNvPr id="93" name="Straight Arrow Connector 92"/>
          <p:cNvCxnSpPr>
            <a:stCxn id="13" idx="3"/>
          </p:cNvCxnSpPr>
          <p:nvPr/>
        </p:nvCxnSpPr>
        <p:spPr>
          <a:xfrm>
            <a:off x="6627778" y="2476500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354660" y="2353389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373090"/>
                </a:solidFill>
              </a:rPr>
              <a:t>Feed to Downstream</a:t>
            </a:r>
            <a:endParaRPr lang="en-US" sz="1000" b="1" dirty="0">
              <a:solidFill>
                <a:srgbClr val="37309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34304" y="3965430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373090"/>
                </a:solidFill>
              </a:rPr>
              <a:t>Production</a:t>
            </a:r>
            <a:endParaRPr lang="en-US" sz="1100" b="1" dirty="0">
              <a:solidFill>
                <a:srgbClr val="37309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904125" y="2298551"/>
            <a:ext cx="685800" cy="3048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Repeater</a:t>
            </a:r>
            <a:endParaRPr lang="en-US" sz="750" b="1" dirty="0">
              <a:solidFill>
                <a:srgbClr val="0000FF"/>
              </a:solidFill>
            </a:endParaRPr>
          </a:p>
        </p:txBody>
      </p:sp>
      <p:cxnSp>
        <p:nvCxnSpPr>
          <p:cNvPr id="100" name="Straight Arrow Connector 99"/>
          <p:cNvCxnSpPr>
            <a:stCxn id="96" idx="0"/>
            <a:endCxn id="7" idx="2"/>
          </p:cNvCxnSpPr>
          <p:nvPr/>
        </p:nvCxnSpPr>
        <p:spPr>
          <a:xfrm flipH="1" flipV="1">
            <a:off x="4227478" y="1714831"/>
            <a:ext cx="19547" cy="583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092499" y="1714831"/>
            <a:ext cx="4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RT</a:t>
            </a:r>
          </a:p>
          <a:p>
            <a:pPr algn="ctr"/>
            <a:r>
              <a:rPr lang="en-US" sz="800" dirty="0" smtClean="0"/>
              <a:t>Stream</a:t>
            </a:r>
            <a:endParaRPr lang="en-US" sz="800" dirty="0"/>
          </a:p>
        </p:txBody>
      </p:sp>
      <p:cxnSp>
        <p:nvCxnSpPr>
          <p:cNvPr id="120" name="Elbow Connector 119"/>
          <p:cNvCxnSpPr>
            <a:stCxn id="12" idx="2"/>
            <a:endCxn id="27" idx="0"/>
          </p:cNvCxnSpPr>
          <p:nvPr/>
        </p:nvCxnSpPr>
        <p:spPr>
          <a:xfrm rot="5400000">
            <a:off x="4094464" y="3315460"/>
            <a:ext cx="1810174" cy="4370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0" idx="3"/>
          </p:cNvCxnSpPr>
          <p:nvPr/>
        </p:nvCxnSpPr>
        <p:spPr>
          <a:xfrm flipV="1">
            <a:off x="6417004" y="4585065"/>
            <a:ext cx="898196" cy="640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315200" y="4442921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373090"/>
                </a:solidFill>
              </a:rPr>
              <a:t>Query</a:t>
            </a:r>
            <a:endParaRPr lang="en-US" sz="1000" b="1" dirty="0">
              <a:solidFill>
                <a:srgbClr val="37309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043" y="3219072"/>
            <a:ext cx="3344280" cy="212365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Repeater</a:t>
            </a:r>
            <a:r>
              <a:rPr lang="en-US" sz="1200" dirty="0" smtClean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Forward message to actual processing component Parser, and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Forward message to backup site for raw data archiving.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Repeaters run at both PROD and BCP sites.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Other Components</a:t>
            </a:r>
            <a:r>
              <a:rPr lang="en-US" sz="1200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All reporting state to centralized monitoring module which in turn feed to Repeater.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711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16" y="76200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FF0000"/>
                </a:solidFill>
              </a:rPr>
              <a:t>Real Time </a:t>
            </a:r>
            <a:r>
              <a:rPr lang="en-US" sz="1800" b="1" dirty="0" smtClean="0">
                <a:solidFill>
                  <a:srgbClr val="FF0000"/>
                </a:solidFill>
              </a:rPr>
              <a:t>Architecture Disaster Recovery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741" y="1267438"/>
            <a:ext cx="914400" cy="38100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00FF"/>
                </a:solidFill>
              </a:rPr>
              <a:t>Real Time Feed</a:t>
            </a:r>
            <a:endParaRPr lang="en-US" sz="900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66498" y="1118185"/>
            <a:ext cx="1485899" cy="755706"/>
          </a:xfrm>
          <a:prstGeom prst="rect">
            <a:avLst/>
          </a:prstGeom>
          <a:noFill/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43" idx="1"/>
            <a:endCxn id="3" idx="3"/>
          </p:cNvCxnSpPr>
          <p:nvPr/>
        </p:nvCxnSpPr>
        <p:spPr>
          <a:xfrm rot="10800000">
            <a:off x="4115142" y="1457938"/>
            <a:ext cx="1316189" cy="190500"/>
          </a:xfrm>
          <a:prstGeom prst="bentConnector3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24551" y="1212772"/>
            <a:ext cx="685800" cy="304800"/>
          </a:xfrm>
          <a:prstGeom prst="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chemeClr val="bg1"/>
                </a:solidFill>
              </a:rPr>
              <a:t>MapR-DB</a:t>
            </a:r>
            <a:endParaRPr lang="en-US" sz="75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58433" y="2625400"/>
            <a:ext cx="67037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 smtClean="0"/>
              <a:t>RT Replicate</a:t>
            </a:r>
            <a:endParaRPr lang="en-US" sz="750" dirty="0"/>
          </a:p>
        </p:txBody>
      </p:sp>
      <p:sp>
        <p:nvSpPr>
          <p:cNvPr id="42" name="TextBox 41"/>
          <p:cNvSpPr txBox="1"/>
          <p:nvPr/>
        </p:nvSpPr>
        <p:spPr>
          <a:xfrm>
            <a:off x="3641136" y="2244892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373090"/>
                </a:solidFill>
              </a:rPr>
              <a:t>Production</a:t>
            </a:r>
            <a:endParaRPr lang="en-US" sz="1100" b="1" dirty="0">
              <a:solidFill>
                <a:srgbClr val="37309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31330" y="1496038"/>
            <a:ext cx="685800" cy="3048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Repeater</a:t>
            </a:r>
            <a:endParaRPr lang="en-US" sz="750" b="1" dirty="0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31331" y="3276860"/>
            <a:ext cx="685800" cy="3048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Repeater</a:t>
            </a:r>
            <a:endParaRPr lang="en-US" sz="750" b="1" dirty="0">
              <a:solidFill>
                <a:srgbClr val="0000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11807" y="2995707"/>
            <a:ext cx="1415314" cy="732554"/>
          </a:xfrm>
          <a:prstGeom prst="rect">
            <a:avLst/>
          </a:prstGeom>
          <a:noFill/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88720" y="273239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0" name="Elbow Connector 49"/>
          <p:cNvCxnSpPr>
            <a:endCxn id="44" idx="1"/>
          </p:cNvCxnSpPr>
          <p:nvPr/>
        </p:nvCxnSpPr>
        <p:spPr>
          <a:xfrm rot="16200000" flipH="1">
            <a:off x="4022055" y="2019983"/>
            <a:ext cx="1971957" cy="84659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43096" y="2008272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RT Stream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5025086" y="1305538"/>
            <a:ext cx="4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RT</a:t>
            </a:r>
          </a:p>
          <a:p>
            <a:pPr algn="ctr"/>
            <a:r>
              <a:rPr lang="en-US" sz="800" dirty="0" smtClean="0"/>
              <a:t>Stream</a:t>
            </a:r>
            <a:endParaRPr lang="en-US" sz="800" dirty="0"/>
          </a:p>
        </p:txBody>
      </p:sp>
      <p:sp>
        <p:nvSpPr>
          <p:cNvPr id="63" name="Rectangle 62"/>
          <p:cNvSpPr/>
          <p:nvPr/>
        </p:nvSpPr>
        <p:spPr>
          <a:xfrm>
            <a:off x="7324551" y="3233823"/>
            <a:ext cx="685800" cy="304800"/>
          </a:xfrm>
          <a:prstGeom prst="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chemeClr val="bg1"/>
                </a:solidFill>
              </a:rPr>
              <a:t>MapR-DB</a:t>
            </a:r>
            <a:endParaRPr lang="en-US" sz="75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64168" y="2729274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373090"/>
                </a:solidFill>
              </a:rPr>
              <a:t>BCP</a:t>
            </a:r>
            <a:endParaRPr lang="en-US" sz="1100" b="1" dirty="0">
              <a:solidFill>
                <a:srgbClr val="373090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4115141" y="2625400"/>
            <a:ext cx="4678680" cy="13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28316" y="1152671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373090"/>
                </a:solidFill>
              </a:rPr>
              <a:t>Data Processor</a:t>
            </a:r>
            <a:endParaRPr lang="en-US" sz="1000" b="1" dirty="0">
              <a:solidFill>
                <a:srgbClr val="37309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93620" y="1066800"/>
            <a:ext cx="1485899" cy="755706"/>
          </a:xfrm>
          <a:prstGeom prst="rect">
            <a:avLst/>
          </a:prstGeom>
          <a:noFill/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193621" y="3008370"/>
            <a:ext cx="1485899" cy="755706"/>
          </a:xfrm>
          <a:prstGeom prst="rect">
            <a:avLst/>
          </a:prstGeom>
          <a:noFill/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1761" y="2800017"/>
            <a:ext cx="3344280" cy="286232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DR Scenario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Active-Active configuration for real time consumption.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Repeater will forward message to the mirror site for archiving to prevent any message loss.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If one site is down, the other site will consume all incoming messages.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Switching of persistence store, MapR DB, to DR will be done by starting AUTOSYS job for DR.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Data synchronization between MapR DB will be done through on-demand batch maintenance job. </a:t>
            </a:r>
          </a:p>
          <a:p>
            <a:endParaRPr lang="en-US" sz="1200" dirty="0" smtClean="0"/>
          </a:p>
        </p:txBody>
      </p:sp>
      <p:cxnSp>
        <p:nvCxnSpPr>
          <p:cNvPr id="13" name="Straight Arrow Connector 12"/>
          <p:cNvCxnSpPr>
            <a:stCxn id="18" idx="2"/>
          </p:cNvCxnSpPr>
          <p:nvPr/>
        </p:nvCxnSpPr>
        <p:spPr>
          <a:xfrm>
            <a:off x="7667451" y="1517572"/>
            <a:ext cx="0" cy="17074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3" idx="3"/>
            <a:endCxn id="18" idx="3"/>
          </p:cNvCxnSpPr>
          <p:nvPr/>
        </p:nvCxnSpPr>
        <p:spPr>
          <a:xfrm flipV="1">
            <a:off x="8010351" y="1365172"/>
            <a:ext cx="12700" cy="202105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3" idx="3"/>
            <a:endCxn id="18" idx="1"/>
          </p:cNvCxnSpPr>
          <p:nvPr/>
        </p:nvCxnSpPr>
        <p:spPr>
          <a:xfrm flipV="1">
            <a:off x="6117130" y="1365172"/>
            <a:ext cx="1207421" cy="28326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 flipH="1" flipV="1">
            <a:off x="5737994" y="1652155"/>
            <a:ext cx="1778958" cy="152014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3" idx="3"/>
          </p:cNvCxnSpPr>
          <p:nvPr/>
        </p:nvCxnSpPr>
        <p:spPr>
          <a:xfrm>
            <a:off x="6117130" y="1648438"/>
            <a:ext cx="1392210" cy="1576614"/>
          </a:xfrm>
          <a:prstGeom prst="bentConnector2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4" idx="3"/>
            <a:endCxn id="63" idx="1"/>
          </p:cNvCxnSpPr>
          <p:nvPr/>
        </p:nvCxnSpPr>
        <p:spPr>
          <a:xfrm flipV="1">
            <a:off x="6117131" y="3386223"/>
            <a:ext cx="1207420" cy="43037"/>
          </a:xfrm>
          <a:prstGeom prst="bentConnector3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57606" y="4626076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Legend:</a:t>
            </a:r>
            <a:endParaRPr lang="en-US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526317" y="5007076"/>
            <a:ext cx="416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526317" y="5311876"/>
            <a:ext cx="416509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96972" y="4891660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PROD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8015194" y="5196460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BCP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ACBBC0-7EDA-4A75-9829-2EBA9A1125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3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8" y="76200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</a:rPr>
              <a:t>Batch Data Ingestion Architecture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886200" y="4724400"/>
            <a:ext cx="978408" cy="242316"/>
          </a:xfrm>
          <a:prstGeom prst="rightArrow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Batch </a:t>
            </a:r>
            <a:r>
              <a:rPr lang="en-US" sz="800" b="1" dirty="0" smtClean="0">
                <a:solidFill>
                  <a:schemeClr val="bg1"/>
                </a:solidFill>
              </a:rPr>
              <a:t>Feed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8300" y="1407513"/>
            <a:ext cx="3124200" cy="1632005"/>
          </a:xfrm>
          <a:prstGeom prst="rect">
            <a:avLst/>
          </a:prstGeom>
          <a:noFill/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33400" y="2102357"/>
            <a:ext cx="978408" cy="242316"/>
          </a:xfrm>
          <a:prstGeom prst="rightArrow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Work Flow Start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0186" y="1506473"/>
            <a:ext cx="381000" cy="138912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>
                <a:solidFill>
                  <a:srgbClr val="192C43"/>
                </a:solidFill>
              </a:rPr>
              <a:t>Flow On-Boarding Gateway</a:t>
            </a:r>
            <a:endParaRPr lang="en-US" sz="1200" dirty="0">
              <a:solidFill>
                <a:srgbClr val="192C4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44749" y="1714831"/>
            <a:ext cx="6858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Self-Service</a:t>
            </a:r>
          </a:p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Work Flow</a:t>
            </a:r>
            <a:endParaRPr lang="en-US" sz="750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2639" y="2308593"/>
            <a:ext cx="6858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Custom</a:t>
            </a:r>
          </a:p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Work Flow</a:t>
            </a:r>
            <a:endParaRPr lang="en-US" sz="750" b="1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2201186" y="1867231"/>
            <a:ext cx="343563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19076" y="2468944"/>
            <a:ext cx="343563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57600" y="2316544"/>
            <a:ext cx="6858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Meta Data</a:t>
            </a:r>
          </a:p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Adaptor</a:t>
            </a:r>
            <a:endParaRPr lang="en-US" sz="750" b="1" dirty="0">
              <a:solidFill>
                <a:srgbClr val="0000FF"/>
              </a:solidFill>
            </a:endParaRPr>
          </a:p>
        </p:txBody>
      </p:sp>
      <p:cxnSp>
        <p:nvCxnSpPr>
          <p:cNvPr id="16" name="Elbow Connector 15"/>
          <p:cNvCxnSpPr>
            <a:stCxn id="7" idx="3"/>
            <a:endCxn id="14" idx="0"/>
          </p:cNvCxnSpPr>
          <p:nvPr/>
        </p:nvCxnSpPr>
        <p:spPr>
          <a:xfrm>
            <a:off x="3230549" y="1867231"/>
            <a:ext cx="769951" cy="449313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4" idx="1"/>
          </p:cNvCxnSpPr>
          <p:nvPr/>
        </p:nvCxnSpPr>
        <p:spPr>
          <a:xfrm>
            <a:off x="3248439" y="2460993"/>
            <a:ext cx="409161" cy="795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10000" y="3391232"/>
            <a:ext cx="2830629" cy="732554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Meta Data Service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4" name="Elbow Connector 23"/>
          <p:cNvCxnSpPr>
            <a:stCxn id="14" idx="3"/>
            <a:endCxn id="21" idx="0"/>
          </p:cNvCxnSpPr>
          <p:nvPr/>
        </p:nvCxnSpPr>
        <p:spPr>
          <a:xfrm>
            <a:off x="4343400" y="2468944"/>
            <a:ext cx="881915" cy="922288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47718" y="1144727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On-Boarding Handler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029200" y="4572000"/>
            <a:ext cx="3124200" cy="1761082"/>
          </a:xfrm>
          <a:prstGeom prst="rect">
            <a:avLst/>
          </a:prstGeom>
          <a:noFill/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35289" y="4307099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Batch Flow Handler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25315" y="4693158"/>
            <a:ext cx="6858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Pre-Processor</a:t>
            </a:r>
            <a:endParaRPr lang="en-US" sz="75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25315" y="5171595"/>
            <a:ext cx="6858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Pre-Validator</a:t>
            </a:r>
            <a:endParaRPr lang="en-US" sz="750" b="1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40117" y="5171595"/>
            <a:ext cx="6858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Loader</a:t>
            </a:r>
            <a:endParaRPr lang="en-US" sz="75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0117" y="5638800"/>
            <a:ext cx="6858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Post Processor</a:t>
            </a:r>
            <a:endParaRPr lang="en-US" sz="750" b="1" dirty="0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13033" y="5638800"/>
            <a:ext cx="6858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Post Validator</a:t>
            </a:r>
            <a:endParaRPr lang="en-US" sz="750" b="1" dirty="0">
              <a:solidFill>
                <a:srgbClr val="0000FF"/>
              </a:solidFill>
            </a:endParaRPr>
          </a:p>
        </p:txBody>
      </p:sp>
      <p:cxnSp>
        <p:nvCxnSpPr>
          <p:cNvPr id="34" name="Straight Arrow Connector 33"/>
          <p:cNvCxnSpPr>
            <a:stCxn id="28" idx="2"/>
            <a:endCxn id="29" idx="0"/>
          </p:cNvCxnSpPr>
          <p:nvPr/>
        </p:nvCxnSpPr>
        <p:spPr>
          <a:xfrm>
            <a:off x="5568215" y="4997958"/>
            <a:ext cx="0" cy="1736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3"/>
            <a:endCxn id="30" idx="1"/>
          </p:cNvCxnSpPr>
          <p:nvPr/>
        </p:nvCxnSpPr>
        <p:spPr>
          <a:xfrm>
            <a:off x="5911115" y="5323995"/>
            <a:ext cx="329002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2"/>
            <a:endCxn id="31" idx="0"/>
          </p:cNvCxnSpPr>
          <p:nvPr/>
        </p:nvCxnSpPr>
        <p:spPr>
          <a:xfrm>
            <a:off x="6583017" y="5476395"/>
            <a:ext cx="0" cy="16240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2" idx="1"/>
          </p:cNvCxnSpPr>
          <p:nvPr/>
        </p:nvCxnSpPr>
        <p:spPr>
          <a:xfrm>
            <a:off x="6925917" y="5791200"/>
            <a:ext cx="18711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1" idx="3"/>
            <a:endCxn id="26" idx="2"/>
          </p:cNvCxnSpPr>
          <p:nvPr/>
        </p:nvCxnSpPr>
        <p:spPr>
          <a:xfrm flipH="1">
            <a:off x="6591300" y="3757509"/>
            <a:ext cx="49329" cy="814491"/>
          </a:xfrm>
          <a:prstGeom prst="bentConnector4">
            <a:avLst>
              <a:gd name="adj1" fmla="val -463419"/>
              <a:gd name="adj2" fmla="val 72485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 flipH="1" flipV="1">
            <a:off x="7124700" y="4533900"/>
            <a:ext cx="2286000" cy="228600"/>
          </a:xfrm>
          <a:prstGeom prst="bentConnector3">
            <a:avLst>
              <a:gd name="adj1" fmla="val -2522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640629" y="3505200"/>
            <a:ext cx="1741372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25917" y="3939629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Configure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978816" y="3254490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Metrics</a:t>
            </a:r>
            <a:endParaRPr lang="en-US" sz="900" dirty="0"/>
          </a:p>
        </p:txBody>
      </p:sp>
      <p:cxnSp>
        <p:nvCxnSpPr>
          <p:cNvPr id="62" name="Straight Arrow Connector 61"/>
          <p:cNvCxnSpPr>
            <a:endCxn id="14" idx="2"/>
          </p:cNvCxnSpPr>
          <p:nvPr/>
        </p:nvCxnSpPr>
        <p:spPr>
          <a:xfrm flipV="1">
            <a:off x="4000500" y="2621344"/>
            <a:ext cx="0" cy="7698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ACBBC0-7EDA-4A75-9829-2EBA9A1125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2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9" y="76200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</a:rPr>
              <a:t>Data Distribution Architecture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6224" y="916287"/>
            <a:ext cx="3124200" cy="1632005"/>
          </a:xfrm>
          <a:prstGeom prst="rect">
            <a:avLst/>
          </a:prstGeom>
          <a:noFill/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91324" y="1611131"/>
            <a:ext cx="978408" cy="242316"/>
          </a:xfrm>
          <a:prstGeom prst="rightArrow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Work Flow Start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8110" y="1015247"/>
            <a:ext cx="381000" cy="138912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>
                <a:solidFill>
                  <a:srgbClr val="192C43"/>
                </a:solidFill>
              </a:rPr>
              <a:t>Data Provision Gateway</a:t>
            </a:r>
            <a:endParaRPr lang="en-US" sz="1200" dirty="0">
              <a:solidFill>
                <a:srgbClr val="192C4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02673" y="1223605"/>
            <a:ext cx="6858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Self-Service</a:t>
            </a:r>
          </a:p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Work Flow</a:t>
            </a:r>
            <a:endParaRPr lang="en-US" sz="750" b="1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20563" y="1817367"/>
            <a:ext cx="6858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Custom</a:t>
            </a:r>
          </a:p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Work Flow</a:t>
            </a:r>
            <a:endParaRPr lang="en-US" sz="750" b="1" dirty="0">
              <a:solidFill>
                <a:srgbClr val="0000FF"/>
              </a:solidFill>
            </a:endParaRP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2159110" y="1376005"/>
            <a:ext cx="343563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77000" y="1977718"/>
            <a:ext cx="343563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15524" y="1825318"/>
            <a:ext cx="6858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Meta Data</a:t>
            </a:r>
          </a:p>
          <a:p>
            <a:pPr algn="ctr"/>
            <a:r>
              <a:rPr lang="en-US" sz="750" b="1" dirty="0" smtClean="0">
                <a:solidFill>
                  <a:srgbClr val="0000FF"/>
                </a:solidFill>
              </a:rPr>
              <a:t>Adaptor</a:t>
            </a:r>
            <a:endParaRPr lang="en-US" sz="750" b="1" dirty="0">
              <a:solidFill>
                <a:srgbClr val="0000FF"/>
              </a:solidFill>
            </a:endParaRPr>
          </a:p>
        </p:txBody>
      </p:sp>
      <p:cxnSp>
        <p:nvCxnSpPr>
          <p:cNvPr id="20" name="Elbow Connector 19"/>
          <p:cNvCxnSpPr>
            <a:stCxn id="15" idx="3"/>
            <a:endCxn id="19" idx="0"/>
          </p:cNvCxnSpPr>
          <p:nvPr/>
        </p:nvCxnSpPr>
        <p:spPr>
          <a:xfrm>
            <a:off x="3188473" y="1376005"/>
            <a:ext cx="769951" cy="449313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9" idx="1"/>
          </p:cNvCxnSpPr>
          <p:nvPr/>
        </p:nvCxnSpPr>
        <p:spPr>
          <a:xfrm>
            <a:off x="3206363" y="1969767"/>
            <a:ext cx="409161" cy="795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67924" y="2900006"/>
            <a:ext cx="2830629" cy="732554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Meta Data Service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Elbow Connector 22"/>
          <p:cNvCxnSpPr>
            <a:stCxn id="19" idx="3"/>
            <a:endCxn id="22" idx="0"/>
          </p:cNvCxnSpPr>
          <p:nvPr/>
        </p:nvCxnSpPr>
        <p:spPr>
          <a:xfrm>
            <a:off x="4301324" y="1977718"/>
            <a:ext cx="881915" cy="922288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2"/>
          </p:cNvCxnSpPr>
          <p:nvPr/>
        </p:nvCxnSpPr>
        <p:spPr>
          <a:xfrm flipV="1">
            <a:off x="3958424" y="2130118"/>
            <a:ext cx="0" cy="7698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flipV="1">
            <a:off x="5215724" y="4080774"/>
            <a:ext cx="2514600" cy="1143000"/>
          </a:xfrm>
          <a:prstGeom prst="rect">
            <a:avLst/>
          </a:prstGeom>
          <a:noFill/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u358324\Downloads\hdf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190" y="4168150"/>
            <a:ext cx="674624" cy="67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Magnetic Disk 29"/>
          <p:cNvSpPr/>
          <p:nvPr/>
        </p:nvSpPr>
        <p:spPr>
          <a:xfrm>
            <a:off x="6065509" y="4727172"/>
            <a:ext cx="744922" cy="384048"/>
          </a:xfrm>
          <a:prstGeom prst="flowChartMagneticDisk">
            <a:avLst/>
          </a:prstGeom>
          <a:solidFill>
            <a:srgbClr val="192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 smtClean="0">
                <a:solidFill>
                  <a:srgbClr val="C00000"/>
                </a:solidFill>
                <a:effectLst>
                  <a:outerShdw blurRad="50800" dist="50800" dir="5400000" algn="ctr" rotWithShape="0">
                    <a:srgbClr val="C00000"/>
                  </a:outerShdw>
                </a:effectLst>
              </a:rPr>
              <a:t>MapR-DB</a:t>
            </a:r>
            <a:r>
              <a:rPr lang="en-US" dirty="0" smtClean="0">
                <a:solidFill>
                  <a:srgbClr val="C00000"/>
                </a:solidFill>
                <a:effectLst>
                  <a:outerShdw blurRad="50800" dist="50800" dir="5400000" algn="ctr" rotWithShape="0">
                    <a:srgbClr val="C00000"/>
                  </a:outerShdw>
                </a:effectLst>
              </a:rPr>
              <a:t>	</a:t>
            </a:r>
            <a:endParaRPr lang="en-US" dirty="0" smtClean="0">
              <a:solidFill>
                <a:srgbClr val="FFC000"/>
              </a:solidFill>
              <a:effectLst>
                <a:outerShdw blurRad="50800" dist="50800" dir="5400000" algn="ctr" rotWithShape="0">
                  <a:srgbClr val="FFFF00"/>
                </a:outerShdw>
              </a:effectLst>
            </a:endParaRPr>
          </a:p>
        </p:txBody>
      </p:sp>
      <p:pic>
        <p:nvPicPr>
          <p:cNvPr id="31" name="Picture 2" descr="C:\Users\u358324\Downloads\spa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174" y="4168150"/>
            <a:ext cx="349231" cy="34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7969302" y="4468241"/>
            <a:ext cx="283776" cy="684921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b="1" dirty="0" smtClean="0">
                <a:solidFill>
                  <a:srgbClr val="0000FF"/>
                </a:solidFill>
              </a:rPr>
              <a:t>Alternate Query Fabric</a:t>
            </a:r>
            <a:endParaRPr lang="en-US" sz="800" b="1" dirty="0">
              <a:solidFill>
                <a:srgbClr val="0000FF"/>
              </a:solidFill>
            </a:endParaRPr>
          </a:p>
        </p:txBody>
      </p:sp>
      <p:pic>
        <p:nvPicPr>
          <p:cNvPr id="33" name="Picture 3" descr="C:\Users\u358324\Downloads\hiv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962" y="5497335"/>
            <a:ext cx="343276" cy="3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622008" y="5452374"/>
            <a:ext cx="3759506" cy="482153"/>
          </a:xfrm>
          <a:prstGeom prst="rect">
            <a:avLst/>
          </a:prstGeom>
          <a:noFill/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 descr="C:\Users\u358324\Downloads\drill imag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190" y="5512708"/>
            <a:ext cx="486497" cy="21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u358324\Downloads\restfu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751" y="5516054"/>
            <a:ext cx="324557" cy="32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120724" y="5541832"/>
            <a:ext cx="505583" cy="30777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rect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0000FF"/>
                </a:solidFill>
              </a:rPr>
              <a:t>Custom</a:t>
            </a:r>
          </a:p>
          <a:p>
            <a:pPr algn="ctr"/>
            <a:r>
              <a:rPr lang="en-US" sz="700" b="1" dirty="0" smtClean="0">
                <a:solidFill>
                  <a:srgbClr val="0000FF"/>
                </a:solidFill>
              </a:rPr>
              <a:t>Apps</a:t>
            </a:r>
            <a:endParaRPr lang="en-US" sz="700" b="1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37884" y="5532834"/>
            <a:ext cx="45424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accent6">
                    <a:lumMod val="75000"/>
                  </a:schemeClr>
                </a:solidFill>
              </a:rPr>
              <a:t>File</a:t>
            </a:r>
          </a:p>
          <a:p>
            <a:pPr algn="ctr"/>
            <a:r>
              <a:rPr lang="en-US" sz="700" b="1" dirty="0" smtClean="0">
                <a:solidFill>
                  <a:schemeClr val="accent6">
                    <a:lumMod val="75000"/>
                  </a:schemeClr>
                </a:solidFill>
              </a:rPr>
              <a:t>System</a:t>
            </a:r>
            <a:endParaRPr lang="en-US" sz="7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03289" y="4084440"/>
            <a:ext cx="381000" cy="1143000"/>
          </a:xfrm>
          <a:prstGeom prst="rect">
            <a:avLst/>
          </a:prstGeom>
          <a:noFill/>
          <a:ln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 descr="C:\Users\u358324\Downloads\elasticsearch_-_copy_2_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787" y="4325357"/>
            <a:ext cx="455250" cy="42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778707" y="5578304"/>
            <a:ext cx="505583" cy="20005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rect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0000FF"/>
                </a:solidFill>
              </a:rPr>
              <a:t>Solace</a:t>
            </a:r>
            <a:endParaRPr lang="en-US" sz="700" b="1" dirty="0">
              <a:solidFill>
                <a:srgbClr val="0000FF"/>
              </a:solidFill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4301324" y="3928374"/>
            <a:ext cx="4267200" cy="2133600"/>
          </a:xfrm>
          <a:prstGeom prst="rect">
            <a:avLst/>
          </a:prstGeom>
          <a:noFill/>
          <a:ln w="31750" cmpd="thickThin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  <a:effectLst>
            <a:glow rad="101600">
              <a:schemeClr val="accent6">
                <a:lumMod val="40000"/>
                <a:lumOff val="60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7" name="Elbow Connector 2056"/>
          <p:cNvCxnSpPr>
            <a:stCxn id="22" idx="3"/>
          </p:cNvCxnSpPr>
          <p:nvPr/>
        </p:nvCxnSpPr>
        <p:spPr>
          <a:xfrm>
            <a:off x="6598553" y="3266283"/>
            <a:ext cx="397252" cy="662091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Elbow Connector 2058"/>
          <p:cNvCxnSpPr>
            <a:stCxn id="22" idx="1"/>
            <a:endCxn id="2049" idx="1"/>
          </p:cNvCxnSpPr>
          <p:nvPr/>
        </p:nvCxnSpPr>
        <p:spPr>
          <a:xfrm rot="10800000" flipH="1" flipV="1">
            <a:off x="3767924" y="3266282"/>
            <a:ext cx="533400" cy="1728891"/>
          </a:xfrm>
          <a:prstGeom prst="bentConnector3">
            <a:avLst>
              <a:gd name="adj1" fmla="val -42857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Left Arrow 2059"/>
          <p:cNvSpPr/>
          <p:nvPr/>
        </p:nvSpPr>
        <p:spPr>
          <a:xfrm>
            <a:off x="3082124" y="5136399"/>
            <a:ext cx="1066800" cy="379656"/>
          </a:xfrm>
          <a:prstGeom prst="leftArrow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Downstream Feed</a:t>
            </a:r>
            <a:endParaRPr lang="en-US" sz="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291596" y="4209604"/>
            <a:ext cx="505583" cy="307777"/>
          </a:xfrm>
          <a:prstGeom prst="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MapR Streams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30600" y="4097631"/>
            <a:ext cx="381000" cy="11430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Provision Handler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ACBBC0-7EDA-4A75-9829-2EBA9A112554}" type="slidenum">
              <a:rPr lang="en-US" smtClean="0"/>
              <a:t>15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34145" y="5693450"/>
            <a:ext cx="636713" cy="21544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rect">
              <a:fillToRect l="100000" t="100000"/>
            </a:path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FF"/>
                </a:solidFill>
              </a:rPr>
              <a:t>Coherence</a:t>
            </a:r>
            <a:endParaRPr lang="en-US" sz="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2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</a:rPr>
              <a:t>Meta Data Service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5170526" y="4038600"/>
            <a:ext cx="1899507" cy="685800"/>
          </a:xfrm>
          <a:prstGeom prst="flowChartMagneticDisk">
            <a:avLst/>
          </a:prstGeom>
          <a:solidFill>
            <a:srgbClr val="192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85000" lnSpcReduction="1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effectLst>
                  <a:outerShdw blurRad="50800" dist="50800" dir="5400000" algn="ctr" rotWithShape="0">
                    <a:srgbClr val="C00000"/>
                  </a:outerShdw>
                </a:effectLst>
              </a:rPr>
              <a:t>MapR-DB	</a:t>
            </a:r>
            <a:endParaRPr lang="en-US" dirty="0" smtClean="0">
              <a:solidFill>
                <a:srgbClr val="FFC000"/>
              </a:solidFill>
              <a:effectLst>
                <a:outerShdw blurRad="50800" dist="50800" dir="5400000" algn="ctr" rotWithShape="0">
                  <a:srgbClr val="FFFF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5782" y="1905000"/>
            <a:ext cx="3124200" cy="1632005"/>
          </a:xfrm>
          <a:prstGeom prst="rect">
            <a:avLst/>
          </a:prstGeom>
          <a:noFill/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58182" y="2085945"/>
            <a:ext cx="94288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7030A0"/>
                </a:solidFill>
              </a:rPr>
              <a:t>Configuration </a:t>
            </a:r>
          </a:p>
          <a:p>
            <a:pPr algn="ctr"/>
            <a:r>
              <a:rPr lang="en-US" sz="1000" b="1" dirty="0" smtClean="0">
                <a:solidFill>
                  <a:srgbClr val="7030A0"/>
                </a:solidFill>
              </a:rPr>
              <a:t>Service</a:t>
            </a:r>
            <a:endParaRPr lang="en-US" sz="10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7186" y="2567485"/>
            <a:ext cx="724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00B0F0"/>
                </a:solidFill>
              </a:rPr>
              <a:t>DQ Metrics</a:t>
            </a:r>
            <a:endParaRPr lang="en-US" sz="9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6191" y="302229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B0F0"/>
                </a:solidFill>
              </a:rPr>
              <a:t>Profile</a:t>
            </a:r>
          </a:p>
          <a:p>
            <a:pPr algn="ctr"/>
            <a:r>
              <a:rPr lang="en-US" sz="900" b="1" dirty="0" smtClean="0">
                <a:solidFill>
                  <a:srgbClr val="00B0F0"/>
                </a:solidFill>
              </a:rPr>
              <a:t>Metrics</a:t>
            </a:r>
            <a:endParaRPr lang="en-US" sz="9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6081" y="257079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Connection</a:t>
            </a:r>
          </a:p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Management</a:t>
            </a:r>
            <a:endParaRPr lang="en-US" sz="9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3182" y="207401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Data Flow </a:t>
            </a:r>
          </a:p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Management</a:t>
            </a:r>
            <a:endParaRPr lang="en-US" sz="9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4943" y="207401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B0F0"/>
                </a:solidFill>
              </a:rPr>
              <a:t>Schema </a:t>
            </a:r>
          </a:p>
          <a:p>
            <a:pPr algn="ctr"/>
            <a:r>
              <a:rPr lang="en-US" sz="900" b="1" dirty="0" smtClean="0">
                <a:solidFill>
                  <a:srgbClr val="00B0F0"/>
                </a:solidFill>
              </a:rPr>
              <a:t>Management</a:t>
            </a:r>
            <a:endParaRPr lang="en-US" sz="9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2732" y="256748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B0F0"/>
                </a:solidFill>
              </a:rPr>
              <a:t>Ingestion</a:t>
            </a:r>
          </a:p>
          <a:p>
            <a:pPr algn="ctr"/>
            <a:r>
              <a:rPr lang="en-US" sz="900" b="1" dirty="0" smtClean="0">
                <a:solidFill>
                  <a:srgbClr val="00B0F0"/>
                </a:solidFill>
              </a:rPr>
              <a:t>Metrics</a:t>
            </a:r>
            <a:endParaRPr lang="en-US" sz="9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80080" y="302229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B0F0"/>
                </a:solidFill>
              </a:rPr>
              <a:t>Data </a:t>
            </a:r>
          </a:p>
          <a:p>
            <a:pPr algn="ctr"/>
            <a:r>
              <a:rPr lang="en-US" sz="900" b="1" dirty="0" smtClean="0">
                <a:solidFill>
                  <a:srgbClr val="00B0F0"/>
                </a:solidFill>
              </a:rPr>
              <a:t>Lineage</a:t>
            </a:r>
            <a:endParaRPr lang="en-US" sz="900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76382" y="30222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B0F0"/>
                </a:solidFill>
              </a:rPr>
              <a:t>Asset </a:t>
            </a:r>
          </a:p>
          <a:p>
            <a:pPr algn="ctr"/>
            <a:r>
              <a:rPr lang="en-US" sz="900" b="1" dirty="0" smtClean="0">
                <a:solidFill>
                  <a:srgbClr val="00B0F0"/>
                </a:solidFill>
              </a:rPr>
              <a:t>Interface</a:t>
            </a:r>
            <a:endParaRPr lang="en-US" sz="900" b="1" dirty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19982" y="1905000"/>
            <a:ext cx="381000" cy="1632005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>
                <a:solidFill>
                  <a:srgbClr val="192C43"/>
                </a:solidFill>
              </a:rPr>
              <a:t>REST API</a:t>
            </a:r>
            <a:endParaRPr lang="en-US" sz="1200" dirty="0">
              <a:solidFill>
                <a:srgbClr val="192C4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01000" y="1899752"/>
            <a:ext cx="381000" cy="1632005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>
                <a:solidFill>
                  <a:srgbClr val="192C43"/>
                </a:solidFill>
              </a:rPr>
              <a:t>Collibra</a:t>
            </a:r>
            <a:endParaRPr lang="en-US" sz="1200" dirty="0">
              <a:solidFill>
                <a:srgbClr val="192C43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22289" y="1371600"/>
            <a:ext cx="2395982" cy="3810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>
                <a:solidFill>
                  <a:srgbClr val="192C43"/>
                </a:solidFill>
              </a:rPr>
              <a:t>UI Gateway</a:t>
            </a:r>
            <a:endParaRPr lang="en-US" sz="1200" dirty="0">
              <a:solidFill>
                <a:srgbClr val="192C43"/>
              </a:solidFill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6092994" y="3657600"/>
            <a:ext cx="155405" cy="304800"/>
          </a:xfrm>
          <a:prstGeom prst="upDownArrow">
            <a:avLst/>
          </a:prstGeom>
          <a:noFill/>
          <a:ln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3400" y="1562100"/>
            <a:ext cx="2819400" cy="227754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Meta Data Service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Connected to Collibra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Fully indexed and Searchable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Tool for data discovery and exploration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Schema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Data flow ingestion and distribution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Repository of metrics for all data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Configuration self-service for flow on boarding and provision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Alert threshold for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DQ rule validation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ACBBC0-7EDA-4A75-9829-2EBA9A1125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GB" sz="1800" b="1" kern="0" dirty="0" smtClean="0">
                <a:solidFill>
                  <a:srgbClr val="BB0826"/>
                </a:solidFill>
                <a:latin typeface="Georgia"/>
              </a:rPr>
              <a:t>Hadoop Technology Stack and Environment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 end JAVA with heavy Spring package usage</a:t>
            </a:r>
          </a:p>
          <a:p>
            <a:pPr lvl="1"/>
            <a:r>
              <a:rPr lang="en-US" dirty="0" smtClean="0"/>
              <a:t>Spring Framework</a:t>
            </a:r>
          </a:p>
          <a:p>
            <a:pPr lvl="1"/>
            <a:r>
              <a:rPr lang="en-US" dirty="0" smtClean="0"/>
              <a:t>Spring Integration</a:t>
            </a:r>
          </a:p>
          <a:p>
            <a:pPr lvl="1"/>
            <a:r>
              <a:rPr lang="en-US" dirty="0" smtClean="0"/>
              <a:t>Spring Batch</a:t>
            </a:r>
          </a:p>
          <a:p>
            <a:pPr lvl="1"/>
            <a:r>
              <a:rPr lang="en-US" dirty="0" smtClean="0"/>
              <a:t>Spring SpEL</a:t>
            </a:r>
          </a:p>
          <a:p>
            <a:pPr lvl="1"/>
            <a:r>
              <a:rPr lang="en-US" dirty="0" smtClean="0"/>
              <a:t>Spring Boot</a:t>
            </a:r>
          </a:p>
          <a:p>
            <a:r>
              <a:rPr lang="en-US" dirty="0" smtClean="0"/>
              <a:t>Persistence store: </a:t>
            </a:r>
          </a:p>
          <a:p>
            <a:pPr lvl="1"/>
            <a:r>
              <a:rPr lang="en-US" dirty="0" smtClean="0"/>
              <a:t>HDFS, Hbase, Solr/Elastic Search, MapR DB</a:t>
            </a:r>
          </a:p>
          <a:p>
            <a:r>
              <a:rPr lang="en-US" dirty="0" smtClean="0"/>
              <a:t>Messaging:</a:t>
            </a:r>
          </a:p>
          <a:p>
            <a:pPr lvl="1"/>
            <a:r>
              <a:rPr lang="en-US" dirty="0" smtClean="0"/>
              <a:t>EMS, Solace, Kafka/MapR Streams</a:t>
            </a:r>
          </a:p>
          <a:p>
            <a:r>
              <a:rPr lang="en-US" dirty="0" smtClean="0"/>
              <a:t>ETL tools</a:t>
            </a:r>
          </a:p>
          <a:p>
            <a:pPr lvl="1"/>
            <a:r>
              <a:rPr lang="en-US" dirty="0" smtClean="0"/>
              <a:t>JAVA with YAML</a:t>
            </a:r>
          </a:p>
          <a:p>
            <a:pPr lvl="1"/>
            <a:r>
              <a:rPr lang="en-US" dirty="0" smtClean="0"/>
              <a:t>Ab Initio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err="1" smtClean="0"/>
              <a:t>Informatica</a:t>
            </a:r>
            <a:r>
              <a:rPr lang="en-US" dirty="0" smtClean="0"/>
              <a:t> (TBD)</a:t>
            </a:r>
          </a:p>
          <a:p>
            <a:r>
              <a:rPr lang="en-US" dirty="0" smtClean="0"/>
              <a:t>Front end using .Net and Web based with Angela JS</a:t>
            </a:r>
          </a:p>
          <a:p>
            <a:r>
              <a:rPr lang="en-US" dirty="0" smtClean="0"/>
              <a:t>BI tools supported</a:t>
            </a:r>
          </a:p>
          <a:p>
            <a:pPr lvl="1"/>
            <a:r>
              <a:rPr lang="en-US" dirty="0" smtClean="0"/>
              <a:t>Microstrategy</a:t>
            </a:r>
          </a:p>
          <a:p>
            <a:pPr lvl="1"/>
            <a:r>
              <a:rPr lang="en-US" dirty="0" smtClean="0"/>
              <a:t>Tableau</a:t>
            </a:r>
          </a:p>
          <a:p>
            <a:pPr lvl="1"/>
            <a:r>
              <a:rPr lang="en-US" dirty="0" smtClean="0"/>
              <a:t>Qlikview</a:t>
            </a:r>
          </a:p>
          <a:p>
            <a:pPr lvl="1"/>
            <a:r>
              <a:rPr lang="en-US" dirty="0" smtClean="0"/>
              <a:t>Other HADOOP based tools (In Progress)</a:t>
            </a:r>
          </a:p>
          <a:p>
            <a:r>
              <a:rPr lang="en-US" dirty="0" smtClean="0"/>
              <a:t>Authentication: </a:t>
            </a:r>
            <a:r>
              <a:rPr lang="en-US" dirty="0" err="1" smtClean="0"/>
              <a:t>BoKs</a:t>
            </a:r>
            <a:r>
              <a:rPr lang="en-US" dirty="0" smtClean="0"/>
              <a:t>, LDAP</a:t>
            </a:r>
          </a:p>
          <a:p>
            <a:r>
              <a:rPr lang="en-US" dirty="0" smtClean="0"/>
              <a:t>Entitlement: MapR ACE</a:t>
            </a:r>
          </a:p>
          <a:p>
            <a:r>
              <a:rPr lang="en-US" dirty="0" smtClean="0"/>
              <a:t>Resource Management and Load Balancing</a:t>
            </a:r>
          </a:p>
          <a:p>
            <a:pPr lvl="1"/>
            <a:r>
              <a:rPr lang="en-US" dirty="0" smtClean="0"/>
              <a:t>MESOS, Marathon, </a:t>
            </a:r>
            <a:r>
              <a:rPr lang="en-US" dirty="0" err="1" smtClean="0"/>
              <a:t>Chronos</a:t>
            </a:r>
            <a:endParaRPr lang="en-US" dirty="0" smtClean="0"/>
          </a:p>
          <a:p>
            <a:r>
              <a:rPr lang="en-US" dirty="0" smtClean="0"/>
              <a:t>Cluster Monitoring</a:t>
            </a:r>
            <a:r>
              <a:rPr lang="en-US" dirty="0"/>
              <a:t> </a:t>
            </a:r>
            <a:r>
              <a:rPr lang="en-US" dirty="0" smtClean="0"/>
              <a:t>- Spyglass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ACBBC0-7EDA-4A75-9829-2EBA9A11255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80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B2B37-0DC1-4B37-A154-1C57851F3F7E}" type="slidenum">
              <a:rPr lang="en-US" sz="1100" smtClean="0"/>
              <a:pPr>
                <a:defRPr/>
              </a:pPr>
              <a:t>18</a:t>
            </a:fld>
            <a:endParaRPr lang="en-US" sz="11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66725" y="794513"/>
            <a:ext cx="8220075" cy="5753100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40026"/>
              </a:buClr>
              <a:buSzPct val="11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40026"/>
              </a:buClr>
              <a:buSzPct val="11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40026"/>
              </a:buClr>
              <a:buSzPct val="11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3pPr>
            <a:lvl4pPr marL="890588" indent="-201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40026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4pPr>
            <a:lvl5pPr marL="1549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defRPr sz="1400">
                <a:solidFill>
                  <a:schemeClr val="tx1"/>
                </a:solidFill>
                <a:latin typeface="+mn-lt"/>
              </a:defRPr>
            </a:lvl5pPr>
            <a:lvl6pPr marL="2006600" indent="-177800" algn="l" rtl="0" fontAlgn="base">
              <a:spcBef>
                <a:spcPct val="20000"/>
              </a:spcBef>
              <a:spcAft>
                <a:spcPct val="0"/>
              </a:spcAft>
              <a:buSzPct val="50000"/>
              <a:defRPr sz="1400">
                <a:solidFill>
                  <a:schemeClr val="tx1"/>
                </a:solidFill>
                <a:latin typeface="+mn-lt"/>
              </a:defRPr>
            </a:lvl6pPr>
            <a:lvl7pPr marL="2463800" indent="-177800" algn="l" rtl="0" fontAlgn="base">
              <a:spcBef>
                <a:spcPct val="20000"/>
              </a:spcBef>
              <a:spcAft>
                <a:spcPct val="0"/>
              </a:spcAft>
              <a:buSzPct val="50000"/>
              <a:defRPr sz="1400">
                <a:solidFill>
                  <a:schemeClr val="tx1"/>
                </a:solidFill>
                <a:latin typeface="+mn-lt"/>
              </a:defRPr>
            </a:lvl7pPr>
            <a:lvl8pPr marL="2921000" indent="-177800" algn="l" rtl="0" fontAlgn="base">
              <a:spcBef>
                <a:spcPct val="20000"/>
              </a:spcBef>
              <a:spcAft>
                <a:spcPct val="0"/>
              </a:spcAft>
              <a:buSzPct val="50000"/>
              <a:defRPr sz="1400">
                <a:solidFill>
                  <a:schemeClr val="tx1"/>
                </a:solidFill>
                <a:latin typeface="+mn-lt"/>
              </a:defRPr>
            </a:lvl8pPr>
            <a:lvl9pPr marL="3378200" indent="-177800" algn="l" rtl="0" fontAlgn="base">
              <a:spcBef>
                <a:spcPct val="20000"/>
              </a:spcBef>
              <a:spcAft>
                <a:spcPct val="0"/>
              </a:spcAft>
              <a:buSzPct val="50000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endParaRPr lang="en-US" altLang="en-US" kern="0" dirty="0" smtClean="0">
              <a:solidFill>
                <a:srgbClr val="C00000"/>
              </a:solidFill>
            </a:endParaRPr>
          </a:p>
          <a:p>
            <a:pPr marL="0" indent="0">
              <a:buFont typeface="Arial" charset="0"/>
              <a:buNone/>
            </a:pPr>
            <a:endParaRPr lang="en-US" altLang="en-US" kern="0" dirty="0" smtClean="0">
              <a:solidFill>
                <a:srgbClr val="C000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6850" y="6513513"/>
            <a:ext cx="87836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7" tIns="45693" rIns="91387" bIns="45693">
            <a:spAutoFit/>
          </a:bodyPr>
          <a:lstStyle>
            <a:lvl1pPr defTabSz="8207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39775" indent="-284163" defTabSz="820738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38238" indent="-227013" defTabSz="82073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3850" indent="-227013" defTabSz="820738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49463" indent="-227013" defTabSz="820738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06663" indent="-227013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63863" indent="-227013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1063" indent="-227013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78263" indent="-227013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800" dirty="0">
                <a:latin typeface="Georgia" pitchFamily="18" charset="0"/>
                <a:ea typeface="MS PGothic" pitchFamily="34" charset="-128"/>
              </a:rPr>
              <a:t>Confidential – For Discussion &amp; General Information Purposes Only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3986" y="76200"/>
            <a:ext cx="86090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eaLnBrk="0" hangingPunct="0">
              <a:spcBef>
                <a:spcPts val="1200"/>
              </a:spcBef>
            </a:pPr>
            <a:r>
              <a:rPr lang="en-US" sz="1800" b="1" dirty="0">
                <a:solidFill>
                  <a:srgbClr val="C00000"/>
                </a:solidFill>
              </a:rPr>
              <a:t>Data Management Processes Diagram</a:t>
            </a:r>
            <a:endParaRPr lang="en-US" sz="18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945684" y="2601182"/>
            <a:ext cx="1391177" cy="306467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Normalized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4825676" y="4070120"/>
            <a:ext cx="1467876" cy="550247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Wachovia Celeste" pitchFamily="18" charset="0"/>
              </a:rPr>
              <a:t>Standardized Data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00944" y="769000"/>
            <a:ext cx="3302794" cy="595207"/>
            <a:chOff x="2835969" y="726974"/>
            <a:chExt cx="3895824" cy="1005840"/>
          </a:xfrm>
        </p:grpSpPr>
        <p:grpSp>
          <p:nvGrpSpPr>
            <p:cNvPr id="14" name="Group 13"/>
            <p:cNvGrpSpPr/>
            <p:nvPr/>
          </p:nvGrpSpPr>
          <p:grpSpPr>
            <a:xfrm>
              <a:off x="3213450" y="1115326"/>
              <a:ext cx="3165918" cy="493121"/>
              <a:chOff x="3434907" y="1804035"/>
              <a:chExt cx="3165918" cy="493121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3434907" y="1839956"/>
                <a:ext cx="1047750" cy="45720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Wachovia Celeste" pitchFamily="18" charset="0"/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 bwMode="auto">
              <a:xfrm>
                <a:off x="4627160" y="1804035"/>
                <a:ext cx="890588" cy="457201"/>
              </a:xfrm>
              <a:prstGeom prst="triangle">
                <a:avLst>
                  <a:gd name="adj" fmla="val 48739"/>
                </a:avLst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Wachovia Celeste" pitchFamily="18" charset="0"/>
                </a:endParaRPr>
              </a:p>
            </p:txBody>
          </p:sp>
          <p:sp>
            <p:nvSpPr>
              <p:cNvPr id="19" name="Regular Pentagon 18"/>
              <p:cNvSpPr/>
              <p:nvPr/>
            </p:nvSpPr>
            <p:spPr bwMode="auto">
              <a:xfrm>
                <a:off x="5629275" y="1804035"/>
                <a:ext cx="971550" cy="457200"/>
              </a:xfrm>
              <a:prstGeom prst="pentagon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Wachovia Celeste" pitchFamily="18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615232" y="742678"/>
              <a:ext cx="2569367" cy="46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Data from Source Systems</a:t>
              </a:r>
              <a:endParaRPr lang="en-US" sz="1200" b="1" dirty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835969" y="726974"/>
              <a:ext cx="3895824" cy="10058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Wachovia Celeste" pitchFamily="18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2615102" y="5969917"/>
            <a:ext cx="4218839" cy="27699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Wachovia Celeste" pitchFamily="18" charset="0"/>
              </a:rPr>
              <a:t>Data Stewards, Data Owners 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Wachovia Celeste" pitchFamily="18" charset="0"/>
              </a:rPr>
              <a:t>and Stakeholders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Wachovia Celeste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06808" y="3018504"/>
            <a:ext cx="2385341" cy="965892"/>
            <a:chOff x="2813751" y="3009899"/>
            <a:chExt cx="946773" cy="814388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3272102" y="3009899"/>
              <a:ext cx="0" cy="39927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813751" y="3409174"/>
              <a:ext cx="946773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2813751" y="3409174"/>
              <a:ext cx="0" cy="41511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3760524" y="3409174"/>
              <a:ext cx="0" cy="41511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sp>
        <p:nvSpPr>
          <p:cNvPr id="26" name="Flowchart: Magnetic Disk 25"/>
          <p:cNvSpPr/>
          <p:nvPr/>
        </p:nvSpPr>
        <p:spPr bwMode="auto">
          <a:xfrm>
            <a:off x="2767482" y="4070120"/>
            <a:ext cx="1301634" cy="550247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Wachovia Celeste" pitchFamily="18" charset="0"/>
              </a:rPr>
              <a:t>Exceptions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69117" y="3030634"/>
            <a:ext cx="908959" cy="27699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Validation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165938" y="2052554"/>
            <a:ext cx="1193401" cy="476250"/>
            <a:chOff x="3846710" y="2190312"/>
            <a:chExt cx="1193401" cy="47625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4434684" y="2190312"/>
              <a:ext cx="8727" cy="47625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846710" y="2247462"/>
              <a:ext cx="1193401" cy="276999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Normalization</a:t>
              </a:r>
              <a:endParaRPr lang="en-US" sz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200629" y="3599728"/>
            <a:ext cx="1214127" cy="27699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Standardization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647904" y="3353559"/>
            <a:ext cx="634601" cy="27699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Failed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839323" y="3283526"/>
            <a:ext cx="785683" cy="27699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Passed</a:t>
            </a:r>
            <a:endParaRPr lang="en-US" sz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2713814" y="1364207"/>
            <a:ext cx="1047772" cy="2139537"/>
            <a:chOff x="519059" y="1644756"/>
            <a:chExt cx="1047772" cy="1414637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 flipV="1">
              <a:off x="1216819" y="1644756"/>
              <a:ext cx="0" cy="141463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519059" y="2554816"/>
              <a:ext cx="1047772" cy="181377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Notify Source</a:t>
              </a:r>
              <a:endParaRPr lang="en-US" sz="1200" dirty="0"/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6474997" y="2634732"/>
            <a:ext cx="1896474" cy="27699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Wachovia Celeste" pitchFamily="18" charset="0"/>
              </a:rPr>
              <a:t>Data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Wachovia Celeste" pitchFamily="18" charset="0"/>
              </a:rPr>
              <a:t> Quality Engine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Wachovia Celeste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562726" y="1362793"/>
            <a:ext cx="1775314" cy="27699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Wachovia Celeste" pitchFamily="18" charset="0"/>
              </a:rPr>
              <a:t>Collibra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6920706" y="1639792"/>
            <a:ext cx="0" cy="980208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1"/>
            <a:endCxn id="11" idx="3"/>
          </p:cNvCxnSpPr>
          <p:nvPr/>
        </p:nvCxnSpPr>
        <p:spPr bwMode="auto">
          <a:xfrm flipH="1" flipV="1">
            <a:off x="5336861" y="2754416"/>
            <a:ext cx="1138136" cy="18816"/>
          </a:xfrm>
          <a:prstGeom prst="straightConnector1">
            <a:avLst/>
          </a:prstGeom>
          <a:ln>
            <a:headEnd type="none" w="med" len="me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6543" y="2634732"/>
            <a:ext cx="938213" cy="27699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Validation</a:t>
            </a:r>
            <a:endParaRPr lang="en-US" sz="12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293553" y="3020443"/>
            <a:ext cx="1532169" cy="1433513"/>
            <a:chOff x="6357948" y="3485090"/>
            <a:chExt cx="1532169" cy="1433513"/>
          </a:xfrm>
        </p:grpSpPr>
        <p:cxnSp>
          <p:nvCxnSpPr>
            <p:cNvPr id="43" name="Elbow Connector 42"/>
            <p:cNvCxnSpPr>
              <a:stCxn id="37" idx="2"/>
              <a:endCxn id="12" idx="4"/>
            </p:cNvCxnSpPr>
            <p:nvPr/>
          </p:nvCxnSpPr>
          <p:spPr bwMode="auto">
            <a:xfrm rot="5400000">
              <a:off x="6206032" y="3637006"/>
              <a:ext cx="1433513" cy="1129682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6951904" y="3767533"/>
              <a:ext cx="938213" cy="276999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Validation</a:t>
              </a:r>
              <a:endParaRPr lang="en-US" sz="1200" dirty="0"/>
            </a:p>
          </p:txBody>
        </p:sp>
      </p:grpSp>
      <p:cxnSp>
        <p:nvCxnSpPr>
          <p:cNvPr id="45" name="Straight Arrow Connector 44"/>
          <p:cNvCxnSpPr/>
          <p:nvPr/>
        </p:nvCxnSpPr>
        <p:spPr bwMode="auto">
          <a:xfrm flipV="1">
            <a:off x="7804146" y="1639791"/>
            <a:ext cx="0" cy="980208"/>
          </a:xfrm>
          <a:prstGeom prst="straightConnector1">
            <a:avLst/>
          </a:prstGeom>
          <a:ln>
            <a:headEnd type="none" w="med" len="me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1599" y="1944446"/>
            <a:ext cx="938213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Validation Rules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433258" y="1953812"/>
            <a:ext cx="938213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Validation Results</a:t>
            </a:r>
            <a:endParaRPr lang="en-US" sz="1200" dirty="0"/>
          </a:p>
        </p:txBody>
      </p:sp>
      <p:cxnSp>
        <p:nvCxnSpPr>
          <p:cNvPr id="48" name="Elbow Connector 47"/>
          <p:cNvCxnSpPr>
            <a:stCxn id="38" idx="3"/>
            <a:endCxn id="20" idx="3"/>
          </p:cNvCxnSpPr>
          <p:nvPr/>
        </p:nvCxnSpPr>
        <p:spPr bwMode="auto">
          <a:xfrm flipH="1">
            <a:off x="6833941" y="1501293"/>
            <a:ext cx="1504099" cy="4607124"/>
          </a:xfrm>
          <a:prstGeom prst="bentConnector3">
            <a:avLst>
              <a:gd name="adj1" fmla="val -15198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980100" y="4562361"/>
            <a:ext cx="1844528" cy="64633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Metadata Management</a:t>
            </a:r>
          </a:p>
          <a:p>
            <a:r>
              <a:rPr lang="en-US" sz="1200" dirty="0" smtClean="0">
                <a:latin typeface="Calibri" panose="020F0502020204030204" pitchFamily="34" charset="0"/>
              </a:rPr>
              <a:t>Issue Management</a:t>
            </a:r>
          </a:p>
          <a:p>
            <a:r>
              <a:rPr lang="en-US" sz="1200" dirty="0" smtClean="0">
                <a:latin typeface="Calibri" panose="020F0502020204030204" pitchFamily="34" charset="0"/>
              </a:rPr>
              <a:t>Change Management</a:t>
            </a:r>
            <a:endParaRPr lang="en-US" sz="1200" dirty="0">
              <a:latin typeface="Calibri" panose="020F050202020403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002317" y="5119892"/>
            <a:ext cx="3003549" cy="687289"/>
            <a:chOff x="3448049" y="4892262"/>
            <a:chExt cx="3003549" cy="687289"/>
          </a:xfrm>
        </p:grpSpPr>
        <p:grpSp>
          <p:nvGrpSpPr>
            <p:cNvPr id="51" name="Group 50"/>
            <p:cNvGrpSpPr/>
            <p:nvPr/>
          </p:nvGrpSpPr>
          <p:grpSpPr>
            <a:xfrm>
              <a:off x="3448049" y="4892262"/>
              <a:ext cx="3003549" cy="687289"/>
              <a:chOff x="3728243" y="726973"/>
              <a:chExt cx="3003549" cy="1005841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388800" y="726973"/>
                <a:ext cx="1797447" cy="405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Downstream Systems</a:t>
                </a:r>
                <a:endParaRPr lang="en-US" sz="1200" b="1" dirty="0"/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728243" y="726974"/>
                <a:ext cx="3003549" cy="100584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Wachovia Celeste" pitchFamily="18" charset="0"/>
                </a:endParaRPr>
              </a:p>
            </p:txBody>
          </p:sp>
        </p:grpSp>
        <p:sp>
          <p:nvSpPr>
            <p:cNvPr id="52" name="Flowchart: Manual Operation 51"/>
            <p:cNvSpPr/>
            <p:nvPr/>
          </p:nvSpPr>
          <p:spPr bwMode="auto">
            <a:xfrm>
              <a:off x="3731815" y="5235907"/>
              <a:ext cx="659601" cy="274320"/>
            </a:xfrm>
            <a:prstGeom prst="flowChartManualOperati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Wachovia Celeste" pitchFamily="18" charset="0"/>
              </a:endParaRPr>
            </a:p>
          </p:txBody>
        </p:sp>
        <p:sp>
          <p:nvSpPr>
            <p:cNvPr id="53" name="Hexagon 52"/>
            <p:cNvSpPr/>
            <p:nvPr/>
          </p:nvSpPr>
          <p:spPr bwMode="auto">
            <a:xfrm>
              <a:off x="4579508" y="5235906"/>
              <a:ext cx="695325" cy="274320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Wachovia Celeste" pitchFamily="18" charset="0"/>
              </a:endParaRPr>
            </a:p>
          </p:txBody>
        </p:sp>
        <p:sp>
          <p:nvSpPr>
            <p:cNvPr id="54" name="Flowchart: Decision 53"/>
            <p:cNvSpPr/>
            <p:nvPr/>
          </p:nvSpPr>
          <p:spPr bwMode="auto">
            <a:xfrm>
              <a:off x="5423808" y="5235906"/>
              <a:ext cx="762527" cy="274320"/>
            </a:xfrm>
            <a:prstGeom prst="flowChartDecisi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Wachovia Celeste" pitchFamily="18" charset="0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 bwMode="auto">
          <a:xfrm>
            <a:off x="5590910" y="4666451"/>
            <a:ext cx="0" cy="4399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H="1">
            <a:off x="3428120" y="4665550"/>
            <a:ext cx="4767" cy="4399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102209" y="3565651"/>
            <a:ext cx="545695" cy="2743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212750" y="6409113"/>
            <a:ext cx="452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---- Dotted lines symbolize the development is in progress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365856" y="2740492"/>
            <a:ext cx="230832" cy="225398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Wachovia Celeste" pitchFamily="18" charset="0"/>
              </a:rPr>
              <a:t>Metadata Management Tool</a:t>
            </a:r>
          </a:p>
        </p:txBody>
      </p:sp>
      <p:cxnSp>
        <p:nvCxnSpPr>
          <p:cNvPr id="62" name="Elbow Connector 61"/>
          <p:cNvCxnSpPr>
            <a:endCxn id="20" idx="1"/>
          </p:cNvCxnSpPr>
          <p:nvPr/>
        </p:nvCxnSpPr>
        <p:spPr bwMode="auto">
          <a:xfrm>
            <a:off x="1544664" y="6108416"/>
            <a:ext cx="1070438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Elbow Connector 62"/>
          <p:cNvCxnSpPr>
            <a:stCxn id="69" idx="2"/>
            <a:endCxn id="20" idx="1"/>
          </p:cNvCxnSpPr>
          <p:nvPr/>
        </p:nvCxnSpPr>
        <p:spPr bwMode="auto">
          <a:xfrm rot="16200000" flipH="1">
            <a:off x="1949668" y="5442983"/>
            <a:ext cx="222200" cy="1108667"/>
          </a:xfrm>
          <a:prstGeom prst="bentConnector2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/>
          </a:ln>
          <a:effectLst/>
        </p:spPr>
      </p:cxnSp>
      <p:cxnSp>
        <p:nvCxnSpPr>
          <p:cNvPr id="64" name="Elbow Connector 63"/>
          <p:cNvCxnSpPr>
            <a:stCxn id="61" idx="0"/>
            <a:endCxn id="38" idx="0"/>
          </p:cNvCxnSpPr>
          <p:nvPr/>
        </p:nvCxnSpPr>
        <p:spPr bwMode="auto">
          <a:xfrm rot="5400000" flipH="1" flipV="1">
            <a:off x="3776978" y="-932912"/>
            <a:ext cx="1377699" cy="5969111"/>
          </a:xfrm>
          <a:prstGeom prst="bentConnector3">
            <a:avLst>
              <a:gd name="adj1" fmla="val 14977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814418" y="1448185"/>
            <a:ext cx="1358870" cy="27699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Metadata Linkage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2280526" y="1800817"/>
            <a:ext cx="230832" cy="415854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Wachovia Celeste"/>
              </a:rPr>
              <a:t>Data Services Data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Wachovia Celeste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Wachovia Celeste" pitchFamily="18" charset="0"/>
              </a:rPr>
              <a:t>Processes &amp; Systems</a:t>
            </a:r>
          </a:p>
        </p:txBody>
      </p:sp>
      <p:cxnSp>
        <p:nvCxnSpPr>
          <p:cNvPr id="67" name="Straight Arrow Connector 66"/>
          <p:cNvCxnSpPr>
            <a:stCxn id="66" idx="1"/>
            <a:endCxn id="61" idx="3"/>
          </p:cNvCxnSpPr>
          <p:nvPr/>
        </p:nvCxnSpPr>
        <p:spPr bwMode="auto">
          <a:xfrm flipH="1" flipV="1">
            <a:off x="1596688" y="3867484"/>
            <a:ext cx="683838" cy="12607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stealth" w="med" len="med"/>
            <a:tailEnd type="non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727868" y="3492057"/>
            <a:ext cx="274320" cy="731520"/>
          </a:xfrm>
          <a:prstGeom prst="rect">
            <a:avLst/>
          </a:prstGeom>
          <a:solidFill>
            <a:srgbClr val="FFFFCC"/>
          </a:solidFill>
        </p:spPr>
        <p:txBody>
          <a:bodyPr vert="vert270" wrap="square" rtlCol="0" anchor="ctr" anchorCtr="0">
            <a:spAutoFit/>
          </a:bodyPr>
          <a:lstStyle/>
          <a:p>
            <a:r>
              <a:rPr lang="en-US" sz="1200" dirty="0" smtClean="0"/>
              <a:t> Monitor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963176" y="5609218"/>
            <a:ext cx="1086518" cy="27699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Wachovia Celeste" pitchFamily="18" charset="0"/>
              </a:rPr>
              <a:t>Alert Module</a:t>
            </a:r>
          </a:p>
        </p:txBody>
      </p:sp>
      <p:cxnSp>
        <p:nvCxnSpPr>
          <p:cNvPr id="70" name="Straight Arrow Connector 69"/>
          <p:cNvCxnSpPr>
            <a:stCxn id="61" idx="2"/>
            <a:endCxn id="69" idx="0"/>
          </p:cNvCxnSpPr>
          <p:nvPr/>
        </p:nvCxnSpPr>
        <p:spPr bwMode="auto">
          <a:xfrm>
            <a:off x="1481272" y="4994476"/>
            <a:ext cx="25163" cy="61474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/>
          </a:ln>
          <a:effectLst/>
        </p:spPr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1" y="2347430"/>
            <a:ext cx="697918" cy="57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Elbow Connector 71"/>
          <p:cNvCxnSpPr>
            <a:stCxn id="61" idx="1"/>
            <a:endCxn id="71" idx="2"/>
          </p:cNvCxnSpPr>
          <p:nvPr/>
        </p:nvCxnSpPr>
        <p:spPr bwMode="auto">
          <a:xfrm rot="10800000">
            <a:off x="564300" y="2922034"/>
            <a:ext cx="801556" cy="945451"/>
          </a:xfrm>
          <a:prstGeom prst="bentConnector2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90970" y="3169133"/>
            <a:ext cx="109728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Data</a:t>
            </a:r>
          </a:p>
          <a:p>
            <a:r>
              <a:rPr lang="en-US" sz="1200" dirty="0" smtClean="0"/>
              <a:t>Metadata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3578181" y="1725184"/>
            <a:ext cx="2367468" cy="27699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Wachovia Celeste"/>
              </a:rPr>
              <a:t>Self Service Ingestion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Wachovia Celeste"/>
              </a:rPr>
              <a:t> 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Wachovia Celeste" pitchFamily="18" charset="0"/>
              </a:rPr>
              <a:t>Engine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Wachovia Celeste" pitchFamily="18" charset="0"/>
            </a:endParaRPr>
          </a:p>
        </p:txBody>
      </p:sp>
      <p:cxnSp>
        <p:nvCxnSpPr>
          <p:cNvPr id="75" name="Straight Arrow Connector 74"/>
          <p:cNvCxnSpPr>
            <a:stCxn id="16" idx="2"/>
            <a:endCxn id="74" idx="0"/>
          </p:cNvCxnSpPr>
          <p:nvPr/>
        </p:nvCxnSpPr>
        <p:spPr bwMode="auto">
          <a:xfrm>
            <a:off x="4752341" y="1364207"/>
            <a:ext cx="9574" cy="360977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dashDot"/>
            <a:round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35045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DD521-7207-47EC-9477-CACCEA4C9242}" type="slidenum">
              <a:rPr lang="en-US" smtClean="0"/>
              <a:pPr>
                <a:defRPr/>
              </a:pPr>
              <a:t>19</a:t>
            </a:fld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03693"/>
            <a:ext cx="8534400" cy="333036"/>
          </a:xfrm>
        </p:spPr>
        <p:txBody>
          <a:bodyPr/>
          <a:lstStyle/>
          <a:p>
            <a:pPr marL="342900" indent="-342900"/>
            <a:r>
              <a:rPr lang="en-US" sz="1800" b="1" smtClean="0">
                <a:solidFill>
                  <a:srgbClr val="C00000"/>
                </a:solidFill>
                <a:latin typeface="Georgia" panose="02040502050405020303" pitchFamily="18" charset="0"/>
              </a:rPr>
              <a:t>Appendix - Wholesale </a:t>
            </a:r>
            <a:r>
              <a:rPr lang="en-US" sz="18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LOBs and functional groups</a:t>
            </a:r>
            <a:endParaRPr lang="en-US" sz="18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685800"/>
            <a:ext cx="8255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890588" indent="-201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4pPr>
            <a:lvl5pPr marL="1182688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5pPr>
            <a:lvl6pPr marL="16398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6pPr>
            <a:lvl7pPr marL="20970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7pPr>
            <a:lvl8pPr marL="25542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8pPr>
            <a:lvl9pPr marL="30114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 smtClean="0">
                <a:latin typeface="Calibri" panose="020F0502020204030204" pitchFamily="34" charset="0"/>
              </a:rPr>
              <a:t>LOBs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Securities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Global and Institutional Banking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Capital Finance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Principal Investing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Specialized Lending and Investment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Middle Markets Banking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Corporate Banking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Treasury Management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Commercial Real Estate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Insurance Services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Business Banking (new)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Wholesale Workout (new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Functional groups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Bank Regulatory Reporting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Credit Risk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Liquidity and ALM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Operational Risk and Compliance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Market Risk and Counterparty Risk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Country Risk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 userDrawn="1"/>
        </p:nvGraphicFramePr>
        <p:xfrm>
          <a:off x="230188" y="6056313"/>
          <a:ext cx="473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Document" r:id="rId4" imgW="903732" imgH="914400" progId="Word.Document.8">
                  <p:embed/>
                </p:oleObj>
              </mc:Choice>
              <mc:Fallback>
                <p:oleObj name="Document" r:id="rId4" imgW="903732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6056313"/>
                        <a:ext cx="4730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69A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9AB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6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DD521-7207-47EC-9477-CACCEA4C9242}" type="slidenum">
              <a:rPr lang="en-US" smtClean="0"/>
              <a:pPr>
                <a:defRPr/>
              </a:pPr>
              <a:t>2</a:t>
            </a:fld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03693"/>
            <a:ext cx="8534400" cy="333036"/>
          </a:xfrm>
        </p:spPr>
        <p:txBody>
          <a:bodyPr/>
          <a:lstStyle/>
          <a:p>
            <a:pPr marL="342900" indent="-342900"/>
            <a:r>
              <a:rPr lang="en-US" sz="18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Current and future demands</a:t>
            </a:r>
            <a:endParaRPr lang="en-US" sz="18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533400"/>
            <a:ext cx="8255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890588" indent="-201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4pPr>
            <a:lvl5pPr marL="1182688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5pPr>
            <a:lvl6pPr marL="16398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6pPr>
            <a:lvl7pPr marL="20970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7pPr>
            <a:lvl8pPr marL="25542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8pPr>
            <a:lvl9pPr marL="30114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 smtClean="0">
                <a:latin typeface="Calibri" panose="020F0502020204030204" pitchFamily="34" charset="0"/>
              </a:rPr>
              <a:t>All </a:t>
            </a:r>
            <a:r>
              <a:rPr lang="en-US" sz="1400" kern="0" dirty="0" smtClean="0">
                <a:latin typeface="Calibri" panose="020F0502020204030204" pitchFamily="34" charset="0"/>
              </a:rPr>
              <a:t>wholesale data onto the same platform</a:t>
            </a:r>
          </a:p>
          <a:p>
            <a:r>
              <a:rPr lang="en-US" sz="1400" kern="0" dirty="0">
                <a:latin typeface="Calibri" panose="020F0502020204030204" pitchFamily="34" charset="0"/>
              </a:rPr>
              <a:t>All wholesale data </a:t>
            </a:r>
            <a:r>
              <a:rPr lang="en-US" sz="1400" kern="0" dirty="0" smtClean="0">
                <a:latin typeface="Calibri" panose="020F0502020204030204" pitchFamily="34" charset="0"/>
              </a:rPr>
              <a:t>governed by the same data </a:t>
            </a:r>
            <a:r>
              <a:rPr lang="en-US" sz="1400" kern="0" dirty="0" err="1" smtClean="0">
                <a:latin typeface="Calibri" panose="020F0502020204030204" pitchFamily="34" charset="0"/>
              </a:rPr>
              <a:t>mgmt</a:t>
            </a:r>
            <a:r>
              <a:rPr lang="en-US" sz="1400" kern="0" dirty="0" smtClean="0">
                <a:latin typeface="Calibri" panose="020F0502020204030204" pitchFamily="34" charset="0"/>
              </a:rPr>
              <a:t> process</a:t>
            </a:r>
          </a:p>
          <a:p>
            <a:r>
              <a:rPr lang="en-US" sz="1400" kern="0" dirty="0">
                <a:latin typeface="Calibri" panose="020F0502020204030204" pitchFamily="34" charset="0"/>
              </a:rPr>
              <a:t>Integration of all wholesale data for various consumption purposes</a:t>
            </a:r>
          </a:p>
          <a:p>
            <a:r>
              <a:rPr lang="en-US" sz="1400" kern="0" dirty="0" smtClean="0">
                <a:latin typeface="Calibri" panose="020F0502020204030204" pitchFamily="34" charset="0"/>
              </a:rPr>
              <a:t>Substantial </a:t>
            </a:r>
            <a:r>
              <a:rPr lang="en-US" sz="1400" kern="0" dirty="0">
                <a:latin typeface="Calibri" panose="020F0502020204030204" pitchFamily="34" charset="0"/>
              </a:rPr>
              <a:t>data volume from </a:t>
            </a:r>
            <a:r>
              <a:rPr lang="en-US" sz="1400" kern="0" dirty="0" smtClean="0">
                <a:latin typeface="Calibri" panose="020F0502020204030204" pitchFamily="34" charset="0"/>
              </a:rPr>
              <a:t>existing and new </a:t>
            </a:r>
            <a:r>
              <a:rPr lang="en-US" sz="1400" kern="0" dirty="0">
                <a:latin typeface="Calibri" panose="020F0502020204030204" pitchFamily="34" charset="0"/>
              </a:rPr>
              <a:t>business </a:t>
            </a:r>
            <a:r>
              <a:rPr lang="en-US" sz="1400" kern="0" dirty="0" smtClean="0">
                <a:latin typeface="Calibri" panose="020F0502020204030204" pitchFamily="34" charset="0"/>
              </a:rPr>
              <a:t>requirements</a:t>
            </a:r>
          </a:p>
          <a:p>
            <a:r>
              <a:rPr lang="en-US" sz="1400" kern="0" dirty="0" smtClean="0">
                <a:latin typeface="Calibri" panose="020F0502020204030204" pitchFamily="34" charset="0"/>
              </a:rPr>
              <a:t>Data in </a:t>
            </a:r>
            <a:r>
              <a:rPr lang="en-US" sz="1400" kern="0" dirty="0">
                <a:latin typeface="Calibri" panose="020F0502020204030204" pitchFamily="34" charset="0"/>
              </a:rPr>
              <a:t>different </a:t>
            </a:r>
            <a:r>
              <a:rPr lang="en-US" sz="1400" kern="0" dirty="0" smtClean="0">
                <a:latin typeface="Calibri" panose="020F0502020204030204" pitchFamily="34" charset="0"/>
              </a:rPr>
              <a:t>forms: structured, unstructured, streaming, batch, transactional, reference and metadata</a:t>
            </a:r>
            <a:endParaRPr lang="en-US" sz="1400" kern="0" dirty="0">
              <a:latin typeface="Calibri" panose="020F0502020204030204" pitchFamily="34" charset="0"/>
            </a:endParaRPr>
          </a:p>
          <a:p>
            <a:r>
              <a:rPr lang="en-US" sz="1400" kern="0" dirty="0" smtClean="0">
                <a:latin typeface="Calibri" panose="020F0502020204030204" pitchFamily="34" charset="0"/>
              </a:rPr>
              <a:t>Large quantity of different data needs to be captured quickly at low cost</a:t>
            </a:r>
            <a:r>
              <a:rPr lang="en-US" sz="1400" kern="0" dirty="0">
                <a:latin typeface="Calibri" panose="020F0502020204030204" pitchFamily="34" charset="0"/>
              </a:rPr>
              <a:t>, </a:t>
            </a:r>
            <a:r>
              <a:rPr lang="en-US" sz="1400" kern="0" dirty="0" smtClean="0">
                <a:latin typeface="Calibri" panose="020F0502020204030204" pitchFamily="34" charset="0"/>
              </a:rPr>
              <a:t>accessed easily, processed in parallel and efficiently</a:t>
            </a:r>
          </a:p>
          <a:p>
            <a:r>
              <a:rPr lang="en-US" sz="1400" kern="0" dirty="0" smtClean="0">
                <a:latin typeface="Calibri" panose="020F0502020204030204" pitchFamily="34" charset="0"/>
              </a:rPr>
              <a:t>Data movement and duplication shall be minimized </a:t>
            </a:r>
            <a:endParaRPr lang="en-US" sz="1400" kern="0" dirty="0" smtClean="0">
              <a:latin typeface="Calibri" panose="020F0502020204030204" pitchFamily="34" charset="0"/>
            </a:endParaRPr>
          </a:p>
          <a:p>
            <a:r>
              <a:rPr lang="en-US" sz="1400" kern="0" dirty="0" smtClean="0">
                <a:latin typeface="Calibri" panose="020F0502020204030204" pitchFamily="34" charset="0"/>
              </a:rPr>
              <a:t>Rigorous </a:t>
            </a:r>
            <a:r>
              <a:rPr lang="en-US" sz="1400" kern="0" dirty="0" smtClean="0">
                <a:latin typeface="Calibri" panose="020F0502020204030204" pitchFamily="34" charset="0"/>
              </a:rPr>
              <a:t>reporting needs</a:t>
            </a:r>
          </a:p>
          <a:p>
            <a:r>
              <a:rPr lang="en-US" sz="1400" kern="0" dirty="0" smtClean="0">
                <a:latin typeface="Calibri" panose="020F0502020204030204" pitchFamily="34" charset="0"/>
              </a:rPr>
              <a:t>Uncover/gather the insight from massive data sets, or previously under-utilized data sets</a:t>
            </a:r>
          </a:p>
          <a:p>
            <a:r>
              <a:rPr lang="en-US" sz="1400" kern="0" dirty="0" smtClean="0">
                <a:latin typeface="Calibri" panose="020F0502020204030204" pitchFamily="34" charset="0"/>
              </a:rPr>
              <a:t>Consolidating </a:t>
            </a:r>
            <a:r>
              <a:rPr lang="en-US" sz="1400" kern="0" dirty="0" smtClean="0">
                <a:latin typeface="Calibri" panose="020F0502020204030204" pitchFamily="34" charset="0"/>
              </a:rPr>
              <a:t>data integration, transformation, preparation and </a:t>
            </a:r>
            <a:r>
              <a:rPr lang="en-US" sz="1400" kern="0" dirty="0" smtClean="0">
                <a:latin typeface="Calibri" panose="020F0502020204030204" pitchFamily="34" charset="0"/>
              </a:rPr>
              <a:t>analysis</a:t>
            </a:r>
          </a:p>
          <a:p>
            <a:endParaRPr lang="en-US" sz="1400" kern="0" dirty="0" smtClean="0">
              <a:latin typeface="Calibri" panose="020F0502020204030204" pitchFamily="34" charset="0"/>
            </a:endParaRPr>
          </a:p>
          <a:p>
            <a:r>
              <a:rPr lang="en-US" sz="1400" kern="0" dirty="0" smtClean="0">
                <a:latin typeface="Calibri" panose="020F0502020204030204" pitchFamily="34" charset="0"/>
              </a:rPr>
              <a:t>Primary </a:t>
            </a:r>
            <a:r>
              <a:rPr lang="en-US" sz="1400" kern="0" dirty="0">
                <a:latin typeface="Calibri" panose="020F0502020204030204" pitchFamily="34" charset="0"/>
              </a:rPr>
              <a:t>use cases: reporting, search, analytics, advanced analytics</a:t>
            </a:r>
          </a:p>
          <a:p>
            <a:r>
              <a:rPr lang="en-US" sz="1400" kern="0" dirty="0">
                <a:latin typeface="Calibri" panose="020F0502020204030204" pitchFamily="34" charset="0"/>
              </a:rPr>
              <a:t>Exclusion: operational data processing, low latency reporting</a:t>
            </a:r>
          </a:p>
          <a:p>
            <a:endParaRPr lang="en-US" kern="0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 userDrawn="1"/>
        </p:nvGraphicFramePr>
        <p:xfrm>
          <a:off x="230188" y="6056313"/>
          <a:ext cx="473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Document" r:id="rId4" imgW="903732" imgH="914400" progId="Word.Document.8">
                  <p:embed/>
                </p:oleObj>
              </mc:Choice>
              <mc:Fallback>
                <p:oleObj name="Document" r:id="rId4" imgW="903732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6056313"/>
                        <a:ext cx="4730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69A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9AB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9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DD521-7207-47EC-9477-CACCEA4C9242}" type="slidenum">
              <a:rPr lang="en-US" smtClean="0"/>
              <a:pPr>
                <a:defRPr/>
              </a:pPr>
              <a:t>3</a:t>
            </a:fld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03693"/>
            <a:ext cx="8534400" cy="333036"/>
          </a:xfrm>
        </p:spPr>
        <p:txBody>
          <a:bodyPr/>
          <a:lstStyle/>
          <a:p>
            <a:pPr marL="342900" indent="-342900"/>
            <a:r>
              <a:rPr lang="en-US" sz="18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Wholesale Data Platform current state</a:t>
            </a:r>
            <a:endParaRPr lang="en-US" sz="18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609600"/>
            <a:ext cx="8255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890588" indent="-201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4pPr>
            <a:lvl5pPr marL="1182688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5pPr>
            <a:lvl6pPr marL="16398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6pPr>
            <a:lvl7pPr marL="20970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7pPr>
            <a:lvl8pPr marL="25542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8pPr>
            <a:lvl9pPr marL="30114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>
                <a:latin typeface="Calibri" panose="020F0502020204030204" pitchFamily="34" charset="0"/>
              </a:rPr>
              <a:t>Wholesale Data Platform has significantly expanded its data </a:t>
            </a:r>
            <a:r>
              <a:rPr lang="en-US" dirty="0" smtClean="0">
                <a:latin typeface="Calibri" panose="020F0502020204030204" pitchFamily="34" charset="0"/>
              </a:rPr>
              <a:t>coverage in 2016. </a:t>
            </a:r>
            <a:r>
              <a:rPr lang="en-US" dirty="0">
                <a:latin typeface="Calibri" panose="020F0502020204030204" pitchFamily="34" charset="0"/>
              </a:rPr>
              <a:t>As of Dec 2016, the Data Platform is capturing </a:t>
            </a:r>
            <a:r>
              <a:rPr lang="en-US" dirty="0" smtClean="0">
                <a:latin typeface="Calibri" panose="020F0502020204030204" pitchFamily="34" charset="0"/>
              </a:rPr>
              <a:t>around 900 </a:t>
            </a:r>
            <a:r>
              <a:rPr lang="en-US" dirty="0">
                <a:latin typeface="Calibri" panose="020F0502020204030204" pitchFamily="34" charset="0"/>
              </a:rPr>
              <a:t>million records per day, from 130+ source </a:t>
            </a:r>
            <a:r>
              <a:rPr lang="en-US" dirty="0" smtClean="0">
                <a:latin typeface="Calibri" panose="020F0502020204030204" pitchFamily="34" charset="0"/>
              </a:rPr>
              <a:t>systems, </a:t>
            </a:r>
            <a:r>
              <a:rPr lang="en-US" dirty="0">
                <a:latin typeface="Calibri" panose="020F0502020204030204" pitchFamily="34" charset="0"/>
              </a:rPr>
              <a:t>thousands of different data </a:t>
            </a:r>
            <a:r>
              <a:rPr lang="en-US" dirty="0" smtClean="0">
                <a:latin typeface="Calibri" panose="020F0502020204030204" pitchFamily="34" charset="0"/>
              </a:rPr>
              <a:t>sets, message queues </a:t>
            </a:r>
            <a:r>
              <a:rPr lang="en-US" dirty="0">
                <a:latin typeface="Calibri" panose="020F0502020204030204" pitchFamily="34" charset="0"/>
              </a:rPr>
              <a:t>and tables. 17 major categories of data, from capital markets derivative trades, market making to payment details, P&amp;L attribution, tick data to risk data across various asset classes, calendar data, wholesale data are </a:t>
            </a:r>
            <a:r>
              <a:rPr lang="en-US" dirty="0" smtClean="0">
                <a:latin typeface="Calibri" panose="020F0502020204030204" pitchFamily="34" charset="0"/>
              </a:rPr>
              <a:t>persisted </a:t>
            </a:r>
            <a:r>
              <a:rPr lang="en-US" dirty="0">
                <a:latin typeface="Calibri" panose="020F0502020204030204" pitchFamily="34" charset="0"/>
              </a:rPr>
              <a:t>and available in production, enabling critical use cases such as Volcker, SDR, FACS, </a:t>
            </a:r>
            <a:r>
              <a:rPr lang="en-US" dirty="0" err="1">
                <a:latin typeface="Calibri" panose="020F0502020204030204" pitchFamily="34" charset="0"/>
              </a:rPr>
              <a:t>etrading</a:t>
            </a:r>
            <a:r>
              <a:rPr lang="en-US" dirty="0">
                <a:latin typeface="Calibri" panose="020F0502020204030204" pitchFamily="34" charset="0"/>
              </a:rPr>
              <a:t> strategy back testing, </a:t>
            </a:r>
            <a:r>
              <a:rPr lang="en-US" dirty="0" smtClean="0">
                <a:latin typeface="Calibri" panose="020F0502020204030204" pitchFamily="34" charset="0"/>
              </a:rPr>
              <a:t>FX international, compliance </a:t>
            </a:r>
            <a:r>
              <a:rPr lang="en-US" dirty="0" err="1">
                <a:latin typeface="Calibri" panose="020F0502020204030204" pitchFamily="34" charset="0"/>
              </a:rPr>
              <a:t>etc</a:t>
            </a:r>
            <a:endParaRPr lang="en-US" dirty="0">
              <a:latin typeface="Calibri" panose="020F0502020204030204" pitchFamily="34" charset="0"/>
            </a:endParaRPr>
          </a:p>
          <a:p>
            <a:pPr lvl="0"/>
            <a:r>
              <a:rPr lang="en-US" dirty="0">
                <a:latin typeface="Calibri" panose="020F0502020204030204" pitchFamily="34" charset="0"/>
              </a:rPr>
              <a:t>Data Management and Data Quality: established data standard/data model on data sets from 10 different LOBs in the capital markets business area, with 7000+ data definitions, data quality rules</a:t>
            </a:r>
          </a:p>
          <a:p>
            <a:r>
              <a:rPr lang="en-US" dirty="0">
                <a:latin typeface="Calibri" panose="020F0502020204030204" pitchFamily="34" charset="0"/>
              </a:rPr>
              <a:t>Metadata portal v1 is deployed in </a:t>
            </a:r>
            <a:r>
              <a:rPr lang="en-US" dirty="0" smtClean="0">
                <a:latin typeface="Calibri" panose="020F0502020204030204" pitchFamily="34" charset="0"/>
              </a:rPr>
              <a:t>production, </a:t>
            </a:r>
            <a:r>
              <a:rPr lang="en-US" dirty="0">
                <a:latin typeface="Calibri" panose="020F0502020204030204" pitchFamily="34" charset="0"/>
              </a:rPr>
              <a:t>enabling users to access various metadata including data standard, data model, data definition, data quality rules </a:t>
            </a:r>
            <a:r>
              <a:rPr lang="en-US" dirty="0" err="1" smtClean="0">
                <a:latin typeface="Calibri" panose="020F0502020204030204" pitchFamily="34" charset="0"/>
              </a:rPr>
              <a:t>etc</a:t>
            </a:r>
            <a:endParaRPr lang="en-US" dirty="0">
              <a:latin typeface="Calibri" panose="020F0502020204030204" pitchFamily="34" charset="0"/>
            </a:endParaRP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Entitlement </a:t>
            </a:r>
            <a:r>
              <a:rPr lang="en-US" dirty="0">
                <a:latin typeface="Calibri" panose="020F0502020204030204" pitchFamily="34" charset="0"/>
              </a:rPr>
              <a:t>implementation: role based entitlement control for all data access; access control at multiple levels including columns; integration with Operation’s Platform Control</a:t>
            </a:r>
          </a:p>
          <a:p>
            <a:pPr lvl="0"/>
            <a:r>
              <a:rPr lang="en-US" dirty="0">
                <a:latin typeface="Calibri" panose="020F0502020204030204" pitchFamily="34" charset="0"/>
              </a:rPr>
              <a:t>Meta-data driven self-service ingestion engine. The initial phase of automation has greatly reduced the effort required to capture new data sets and drastically shortened time to market</a:t>
            </a:r>
          </a:p>
          <a:p>
            <a:pPr lvl="0"/>
            <a:r>
              <a:rPr lang="en-US" dirty="0">
                <a:latin typeface="Calibri" panose="020F0502020204030204" pitchFamily="34" charset="0"/>
              </a:rPr>
              <a:t>Federated resource model: successfully engaged </a:t>
            </a:r>
            <a:r>
              <a:rPr lang="en-US" dirty="0" err="1">
                <a:latin typeface="Calibri" panose="020F0502020204030204" pitchFamily="34" charset="0"/>
              </a:rPr>
              <a:t>eTrading</a:t>
            </a:r>
            <a:r>
              <a:rPr lang="en-US" dirty="0">
                <a:latin typeface="Calibri" panose="020F0502020204030204" pitchFamily="34" charset="0"/>
              </a:rPr>
              <a:t>, FX, Equity Derivative Risk technology teams via the federated resource model to enable them to leverage the data processing power of Hadoop. </a:t>
            </a:r>
            <a:r>
              <a:rPr lang="en-US" dirty="0" smtClean="0">
                <a:latin typeface="Calibri" panose="020F0502020204030204" pitchFamily="34" charset="0"/>
              </a:rPr>
              <a:t>Engagement with </a:t>
            </a:r>
            <a:r>
              <a:rPr lang="en-US" dirty="0" err="1" smtClean="0">
                <a:latin typeface="Calibri" panose="020F0502020204030204" pitchFamily="34" charset="0"/>
              </a:rPr>
              <a:t>eTrading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team </a:t>
            </a:r>
            <a:r>
              <a:rPr lang="en-US" dirty="0" smtClean="0">
                <a:latin typeface="Calibri" panose="020F0502020204030204" pitchFamily="34" charset="0"/>
              </a:rPr>
              <a:t>is planned to deepen </a:t>
            </a:r>
            <a:r>
              <a:rPr lang="en-US" dirty="0">
                <a:latin typeface="Calibri" panose="020F0502020204030204" pitchFamily="34" charset="0"/>
              </a:rPr>
              <a:t>significantly in 2017</a:t>
            </a:r>
          </a:p>
          <a:p>
            <a:pPr lvl="0"/>
            <a:r>
              <a:rPr lang="en-US" dirty="0">
                <a:latin typeface="Calibri" panose="020F0502020204030204" pitchFamily="34" charset="0"/>
              </a:rPr>
              <a:t>By leveraging Hadoop’s cost effectiveness, flexibility and superior processing power, the platform has captured and retained tremendous amount of data and has become the only data custodian for a number of business areas. The benefits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Centralizing huge amount of data onto one platform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Data centralization is done very quickly, with minimum impact on upstream systems, at the lowest possible cost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centralized data are captured from different channel, via various format and </a:t>
            </a:r>
            <a:r>
              <a:rPr lang="en-US" dirty="0" smtClean="0">
                <a:latin typeface="Calibri" panose="020F0502020204030204" pitchFamily="34" charset="0"/>
              </a:rPr>
              <a:t>speed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They’re </a:t>
            </a:r>
            <a:r>
              <a:rPr lang="en-US" dirty="0">
                <a:latin typeface="Calibri" panose="020F0502020204030204" pitchFamily="34" charset="0"/>
              </a:rPr>
              <a:t>both structured and unstructured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data, once centralized, are being processed in massively parallel processes regardless of the data structure and can be used immediately, without always requiring complex integration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flexibility of the platform gives upstream systems maximum freedom in making their changes. It also simplifies the critical aspects of data quality, data governance and data standard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Allowing multiple analytical tools to crunch through the massive amount </a:t>
            </a:r>
            <a:r>
              <a:rPr lang="en-US" dirty="0" smtClean="0">
                <a:latin typeface="Calibri" panose="020F0502020204030204" pitchFamily="34" charset="0"/>
              </a:rPr>
              <a:t>and variety </a:t>
            </a:r>
            <a:r>
              <a:rPr lang="en-US" dirty="0">
                <a:latin typeface="Calibri" panose="020F0502020204030204" pitchFamily="34" charset="0"/>
              </a:rPr>
              <a:t>of </a:t>
            </a:r>
            <a:r>
              <a:rPr lang="en-US" dirty="0" smtClean="0">
                <a:latin typeface="Calibri" panose="020F0502020204030204" pitchFamily="34" charset="0"/>
              </a:rPr>
              <a:t>data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 userDrawn="1"/>
        </p:nvGraphicFramePr>
        <p:xfrm>
          <a:off x="230188" y="6056313"/>
          <a:ext cx="473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ocument" r:id="rId4" imgW="903732" imgH="914400" progId="Word.Document.8">
                  <p:embed/>
                </p:oleObj>
              </mc:Choice>
              <mc:Fallback>
                <p:oleObj name="Document" r:id="rId4" imgW="903732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6056313"/>
                        <a:ext cx="4730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69A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9AB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8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1295400" y="1619250"/>
            <a:ext cx="7620000" cy="3638550"/>
          </a:xfrm>
          <a:prstGeom prst="roundRect">
            <a:avLst/>
          </a:prstGeom>
          <a:pattFill prst="zigZag">
            <a:fgClr>
              <a:srgbClr val="7FA3CF"/>
            </a:fgClr>
            <a:bgClr>
              <a:schemeClr val="bg1"/>
            </a:bgClr>
          </a:pattFill>
          <a:ln w="9525" cap="flat" cmpd="sng" algn="ctr">
            <a:solidFill>
              <a:srgbClr val="51525A"/>
            </a:solidFill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983228" y="1739161"/>
            <a:ext cx="1664972" cy="1165969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specific models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519048" y="1876668"/>
            <a:ext cx="1664972" cy="1165969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specific models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1986914" y="2034430"/>
            <a:ext cx="1664972" cy="1165969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specific models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1752600" y="3771900"/>
            <a:ext cx="1295400" cy="952500"/>
          </a:xfrm>
          <a:prstGeom prst="rect">
            <a:avLst/>
          </a:prstGeom>
          <a:solidFill>
            <a:srgbClr val="D0D8E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828800" y="3874456"/>
            <a:ext cx="1143000" cy="735644"/>
          </a:xfrm>
          <a:prstGeom prst="rect">
            <a:avLst/>
          </a:prstGeom>
          <a:solidFill>
            <a:srgbClr val="9DBF3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Reference Data Masters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600200" y="3962400"/>
            <a:ext cx="1295400" cy="952500"/>
          </a:xfrm>
          <a:prstGeom prst="rect">
            <a:avLst/>
          </a:prstGeom>
          <a:solidFill>
            <a:srgbClr val="D0D8E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676400" y="4064956"/>
            <a:ext cx="1143000" cy="735644"/>
          </a:xfrm>
          <a:prstGeom prst="rect">
            <a:avLst/>
          </a:prstGeom>
          <a:solidFill>
            <a:srgbClr val="9DBF3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Reference Data Masters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49032C-FC1D-455E-94CE-D351C123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51072" y="113453"/>
            <a:ext cx="8435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/>
            <a:r>
              <a:rPr lang="en-US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Data Platform: enabling business data verticals</a:t>
            </a:r>
            <a:endParaRPr lang="en-US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89032" y="3836356"/>
            <a:ext cx="4483368" cy="1272021"/>
          </a:xfrm>
          <a:prstGeom prst="rect">
            <a:avLst/>
          </a:prstGeom>
          <a:solidFill>
            <a:srgbClr val="7FA3CF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447800" y="609600"/>
            <a:ext cx="5715001" cy="8411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Draft - Internal Use Only</a:t>
            </a:r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/>
        </p:nvGraphicFramePr>
        <p:xfrm>
          <a:off x="230188" y="6056313"/>
          <a:ext cx="473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Document" r:id="rId3" imgW="903732" imgH="914400" progId="Word.Document.8">
                  <p:embed/>
                </p:oleObj>
              </mc:Choice>
              <mc:Fallback>
                <p:oleObj name="Document" r:id="rId3" imgW="903732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6056313"/>
                        <a:ext cx="4730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69A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9AB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228604" y="4270177"/>
            <a:ext cx="9989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</a:rPr>
              <a:t>Acquisition</a:t>
            </a:r>
            <a:endParaRPr lang="en-US" sz="14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360" y="2552700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</a:rPr>
              <a:t>Conformance</a:t>
            </a:r>
            <a:endParaRPr lang="en-US" sz="14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29000" y="3949321"/>
            <a:ext cx="4191000" cy="241679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29000" y="4736090"/>
            <a:ext cx="4191000" cy="21691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Normalization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06602" y="1143000"/>
            <a:ext cx="1124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</a:rPr>
              <a:t>Presentation</a:t>
            </a:r>
            <a:endParaRPr lang="en-US" sz="14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00200" y="762000"/>
            <a:ext cx="1219200" cy="2314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Dashboard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964820" y="764875"/>
            <a:ext cx="1219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600200" y="1065312"/>
            <a:ext cx="1219200" cy="230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Rollup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971800" y="1068288"/>
            <a:ext cx="121222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Aggregation</a:t>
            </a:r>
            <a:endParaRPr lang="en-US" sz="12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343400" y="762000"/>
            <a:ext cx="1194608" cy="228600"/>
          </a:xfrm>
          <a:prstGeom prst="rect">
            <a:avLst/>
          </a:prstGeom>
          <a:solidFill>
            <a:srgbClr val="83F34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Discovery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14999" y="762000"/>
            <a:ext cx="1347009" cy="228600"/>
          </a:xfrm>
          <a:prstGeom prst="rect">
            <a:avLst/>
          </a:prstGeom>
          <a:solidFill>
            <a:srgbClr val="83F34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714998" y="1066800"/>
            <a:ext cx="1347009" cy="230088"/>
          </a:xfrm>
          <a:prstGeom prst="rect">
            <a:avLst/>
          </a:prstGeom>
          <a:solidFill>
            <a:srgbClr val="83F34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Analytics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343400" y="1066800"/>
            <a:ext cx="1194608" cy="228600"/>
          </a:xfrm>
          <a:prstGeom prst="rect">
            <a:avLst/>
          </a:prstGeom>
          <a:solidFill>
            <a:srgbClr val="83F34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Profiling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 bwMode="auto">
          <a:xfrm>
            <a:off x="5715000" y="1524000"/>
            <a:ext cx="533400" cy="2019300"/>
          </a:xfrm>
          <a:prstGeom prst="upArrow">
            <a:avLst/>
          </a:prstGeom>
          <a:solidFill>
            <a:srgbClr val="D0D8E8"/>
          </a:solidFill>
          <a:ln w="9525" cap="flat" cmpd="sng" algn="ctr">
            <a:solidFill>
              <a:srgbClr val="5152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Up Arrow 48"/>
          <p:cNvSpPr/>
          <p:nvPr/>
        </p:nvSpPr>
        <p:spPr bwMode="auto">
          <a:xfrm>
            <a:off x="3124200" y="1524000"/>
            <a:ext cx="457200" cy="190500"/>
          </a:xfrm>
          <a:prstGeom prst="upArrow">
            <a:avLst/>
          </a:prstGeom>
          <a:solidFill>
            <a:srgbClr val="D0D8E8"/>
          </a:solidFill>
          <a:ln w="9525" cap="flat" cmpd="sng" algn="ctr">
            <a:solidFill>
              <a:srgbClr val="5152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72000" y="5638800"/>
            <a:ext cx="1524000" cy="685800"/>
          </a:xfrm>
          <a:prstGeom prst="rect">
            <a:avLst/>
          </a:prstGeom>
          <a:pattFill prst="dkVert">
            <a:fgClr>
              <a:srgbClr val="9BBB59">
                <a:lumMod val="40000"/>
                <a:lumOff val="60000"/>
              </a:srgbClr>
            </a:fgClr>
            <a:bgClr>
              <a:sysClr val="window" lastClr="FFFFFF"/>
            </a:bgClr>
          </a:pattFill>
          <a:ln w="25400" cap="flat" cmpd="sng" algn="ctr">
            <a:solidFill>
              <a:srgbClr val="4F81BD"/>
            </a:solidFill>
            <a:prstDash val="sysDot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38600" y="5562600"/>
            <a:ext cx="1524000" cy="685800"/>
          </a:xfrm>
          <a:prstGeom prst="rect">
            <a:avLst/>
          </a:prstGeom>
          <a:pattFill prst="dkVert">
            <a:fgClr>
              <a:srgbClr val="9BBB59">
                <a:lumMod val="40000"/>
                <a:lumOff val="60000"/>
              </a:srgbClr>
            </a:fgClr>
            <a:bgClr>
              <a:sysClr val="window" lastClr="FFFFFF"/>
            </a:bgClr>
          </a:pattFill>
          <a:ln w="25400" cap="flat" cmpd="sng" algn="ctr">
            <a:solidFill>
              <a:srgbClr val="4F81BD"/>
            </a:solidFill>
            <a:prstDash val="sysDot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505200" y="5413177"/>
            <a:ext cx="1524000" cy="759023"/>
          </a:xfrm>
          <a:prstGeom prst="rect">
            <a:avLst/>
          </a:prstGeom>
          <a:pattFill prst="dkVert">
            <a:fgClr>
              <a:srgbClr val="9BBB59">
                <a:lumMod val="40000"/>
                <a:lumOff val="60000"/>
              </a:srgbClr>
            </a:fgClr>
            <a:bgClr>
              <a:sysClr val="window" lastClr="FFFFFF"/>
            </a:bgClr>
          </a:pattFill>
          <a:ln w="25400" cap="flat" cmpd="sng" algn="ctr">
            <a:solidFill>
              <a:srgbClr val="4F81BD"/>
            </a:solidFill>
            <a:prstDash val="sysDot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200" kern="0" noProof="0" dirty="0">
                <a:solidFill>
                  <a:prstClr val="black"/>
                </a:solidFill>
                <a:latin typeface="Calibri"/>
              </a:rPr>
              <a:t>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ource </a:t>
            </a:r>
            <a:r>
              <a:rPr lang="en-US" sz="1200" kern="0" dirty="0" smtClean="0">
                <a:solidFill>
                  <a:prstClr val="black"/>
                </a:solidFill>
                <a:latin typeface="Calibri"/>
              </a:rPr>
              <a:t>S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ystems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lvl="0" algn="ctr">
              <a:defRPr/>
            </a:pPr>
            <a:r>
              <a:rPr lang="en-US" sz="1200" kern="0" dirty="0" smtClean="0">
                <a:solidFill>
                  <a:prstClr val="black"/>
                </a:solidFill>
                <a:latin typeface="Calibri"/>
              </a:rPr>
              <a:t>SOR/SOO/3</a:t>
            </a:r>
            <a:r>
              <a:rPr lang="en-US" sz="1200" kern="0" baseline="30000" dirty="0" smtClean="0">
                <a:solidFill>
                  <a:prstClr val="black"/>
                </a:solidFill>
                <a:latin typeface="Calibri"/>
              </a:rPr>
              <a:t>rd</a:t>
            </a:r>
            <a:r>
              <a:rPr lang="en-US" sz="1200" kern="0" dirty="0" smtClean="0">
                <a:solidFill>
                  <a:prstClr val="black"/>
                </a:solidFill>
                <a:latin typeface="Calibri"/>
              </a:rPr>
              <a:t> Party, structured and unstructured data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3124200" y="3352800"/>
            <a:ext cx="457200" cy="190500"/>
          </a:xfrm>
          <a:prstGeom prst="upArrow">
            <a:avLst/>
          </a:prstGeom>
          <a:solidFill>
            <a:srgbClr val="D0D8E8"/>
          </a:solidFill>
          <a:ln w="9525" cap="flat" cmpd="sng" algn="ctr">
            <a:solidFill>
              <a:srgbClr val="5152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Up Arrow 54"/>
          <p:cNvSpPr/>
          <p:nvPr/>
        </p:nvSpPr>
        <p:spPr bwMode="auto">
          <a:xfrm>
            <a:off x="4648200" y="5181600"/>
            <a:ext cx="457200" cy="190500"/>
          </a:xfrm>
          <a:prstGeom prst="upArrow">
            <a:avLst/>
          </a:prstGeom>
          <a:solidFill>
            <a:srgbClr val="D0D8E8"/>
          </a:solidFill>
          <a:ln w="9525" cap="flat" cmpd="sng" algn="ctr">
            <a:solidFill>
              <a:srgbClr val="5152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21238" y="5331022"/>
            <a:ext cx="1391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</a:rPr>
              <a:t>2. Reconciliation</a:t>
            </a:r>
            <a:endParaRPr lang="en-US" sz="14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446796" y="2186831"/>
            <a:ext cx="1664972" cy="1165969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specific models</a:t>
            </a:r>
            <a:endParaRPr lang="en-US" dirty="0"/>
          </a:p>
        </p:txBody>
      </p:sp>
      <p:sp>
        <p:nvSpPr>
          <p:cNvPr id="70" name="Curved Left Arrow 69"/>
          <p:cNvSpPr/>
          <p:nvPr/>
        </p:nvSpPr>
        <p:spPr bwMode="auto">
          <a:xfrm>
            <a:off x="6324600" y="5334000"/>
            <a:ext cx="381000" cy="609600"/>
          </a:xfrm>
          <a:prstGeom prst="curvedLef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5152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Bent Arrow 6"/>
          <p:cNvSpPr/>
          <p:nvPr/>
        </p:nvSpPr>
        <p:spPr bwMode="auto">
          <a:xfrm rot="5400000">
            <a:off x="4523060" y="2808560"/>
            <a:ext cx="949258" cy="520222"/>
          </a:xfrm>
          <a:prstGeom prst="bentArrow">
            <a:avLst/>
          </a:prstGeom>
          <a:solidFill>
            <a:srgbClr val="0D68B3"/>
          </a:solidFill>
          <a:ln w="9525" cap="flat" cmpd="sng" algn="ctr">
            <a:solidFill>
              <a:srgbClr val="5152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5105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00400" y="32766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53000" y="26640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96000" y="2667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200400" y="1447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1447800" y="4152900"/>
            <a:ext cx="1295400" cy="952500"/>
          </a:xfrm>
          <a:prstGeom prst="rect">
            <a:avLst/>
          </a:prstGeom>
          <a:solidFill>
            <a:srgbClr val="D0D8E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24000" y="4255456"/>
            <a:ext cx="1143000" cy="735644"/>
          </a:xfrm>
          <a:prstGeom prst="rect">
            <a:avLst/>
          </a:prstGeom>
          <a:solidFill>
            <a:srgbClr val="9DBF3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Reference Data Masters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3111768" y="4267200"/>
            <a:ext cx="164832" cy="36012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5152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48000" y="4267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3429000" y="4330321"/>
            <a:ext cx="4191000" cy="241679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Standardization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715000" y="2743200"/>
            <a:ext cx="4495800" cy="266700"/>
          </a:xfrm>
          <a:prstGeom prst="rect">
            <a:avLst/>
          </a:prstGeom>
          <a:solidFill>
            <a:srgbClr val="4F81BD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Self-Service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019800" y="2743200"/>
            <a:ext cx="4495800" cy="266700"/>
          </a:xfrm>
          <a:prstGeom prst="rect">
            <a:avLst/>
          </a:prstGeom>
          <a:solidFill>
            <a:srgbClr val="4F81BD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Security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324600" y="2743200"/>
            <a:ext cx="4495800" cy="266700"/>
          </a:xfrm>
          <a:prstGeom prst="rect">
            <a:avLst/>
          </a:prstGeom>
          <a:solidFill>
            <a:srgbClr val="4F81BD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Quality/Governance</a:t>
            </a:r>
          </a:p>
        </p:txBody>
      </p:sp>
      <p:sp>
        <p:nvSpPr>
          <p:cNvPr id="86" name="Bent Arrow 85"/>
          <p:cNvSpPr/>
          <p:nvPr/>
        </p:nvSpPr>
        <p:spPr bwMode="auto">
          <a:xfrm rot="5400000">
            <a:off x="6260861" y="2044939"/>
            <a:ext cx="2476500" cy="520222"/>
          </a:xfrm>
          <a:prstGeom prst="bentArrow">
            <a:avLst/>
          </a:prstGeom>
          <a:solidFill>
            <a:srgbClr val="0D68B3"/>
          </a:solidFill>
          <a:ln w="9525" cap="flat" cmpd="sng" algn="ctr">
            <a:solidFill>
              <a:srgbClr val="5152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43800" y="2667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50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DD521-7207-47EC-9477-CACCEA4C9242}" type="slidenum">
              <a:rPr lang="en-US" smtClean="0"/>
              <a:pPr>
                <a:defRPr/>
              </a:pPr>
              <a:t>5</a:t>
            </a:fld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03693"/>
            <a:ext cx="8534400" cy="333036"/>
          </a:xfrm>
        </p:spPr>
        <p:txBody>
          <a:bodyPr/>
          <a:lstStyle/>
          <a:p>
            <a:pPr marL="342900" indent="-342900"/>
            <a:r>
              <a:rPr lang="en-US" sz="18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Notes</a:t>
            </a:r>
            <a:endParaRPr lang="en-US" sz="18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36538" y="706438"/>
            <a:ext cx="8255000" cy="2951162"/>
          </a:xfrm>
        </p:spPr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</a:rPr>
              <a:t>SORs, SOOs, 3</a:t>
            </a:r>
            <a:r>
              <a:rPr lang="en-US" sz="1400" baseline="30000" dirty="0" smtClean="0">
                <a:latin typeface="Calibri" panose="020F0502020204030204" pitchFamily="34" charset="0"/>
              </a:rPr>
              <a:t>rd</a:t>
            </a:r>
            <a:r>
              <a:rPr lang="en-US" sz="1400" dirty="0" smtClean="0">
                <a:latin typeface="Calibri" panose="020F0502020204030204" pitchFamily="34" charset="0"/>
              </a:rPr>
              <a:t> Party and reference data masters are being standardized and captured into the central data platform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</a:rPr>
              <a:t>Reconciliation with data sources to ensure what’s captured on the platform is what sources are supposed to send</a:t>
            </a:r>
            <a:endParaRPr lang="en-US" sz="1400" dirty="0">
              <a:latin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</a:rPr>
              <a:t>Standardized/normalized data are conformed into specific business vertical data models</a:t>
            </a:r>
            <a:endParaRPr lang="en-US" sz="1400" dirty="0">
              <a:latin typeface="Calibri" panose="020F050202020403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</a:rPr>
              <a:t>Conformed data are also captured in </a:t>
            </a:r>
            <a:r>
              <a:rPr lang="en-US" sz="1400" dirty="0">
                <a:latin typeface="Calibri" panose="020F0502020204030204" pitchFamily="34" charset="0"/>
              </a:rPr>
              <a:t>the central data </a:t>
            </a:r>
            <a:r>
              <a:rPr lang="en-US" sz="1400" dirty="0" smtClean="0">
                <a:latin typeface="Calibri" panose="020F0502020204030204" pitchFamily="34" charset="0"/>
              </a:rPr>
              <a:t>platform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</a:rPr>
              <a:t>Conformed </a:t>
            </a:r>
            <a:r>
              <a:rPr lang="en-US" sz="1400" dirty="0">
                <a:latin typeface="Calibri" panose="020F0502020204030204" pitchFamily="34" charset="0"/>
              </a:rPr>
              <a:t>data </a:t>
            </a:r>
            <a:r>
              <a:rPr lang="en-US" sz="1400" dirty="0" smtClean="0">
                <a:latin typeface="Calibri" panose="020F0502020204030204" pitchFamily="34" charset="0"/>
              </a:rPr>
              <a:t>are being used by various reporting and analytics applications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</a:rPr>
              <a:t>BI/analytics/dashboard </a:t>
            </a:r>
            <a:r>
              <a:rPr lang="en-US" sz="1400" dirty="0">
                <a:latin typeface="Calibri" panose="020F0502020204030204" pitchFamily="34" charset="0"/>
              </a:rPr>
              <a:t>applications </a:t>
            </a:r>
            <a:r>
              <a:rPr lang="en-US" sz="1400" dirty="0" smtClean="0">
                <a:latin typeface="Calibri" panose="020F0502020204030204" pitchFamily="34" charset="0"/>
              </a:rPr>
              <a:t>will access the data platform directly when conformed </a:t>
            </a:r>
            <a:r>
              <a:rPr lang="en-US" sz="1400" dirty="0">
                <a:latin typeface="Calibri" panose="020F0502020204030204" pitchFamily="34" charset="0"/>
              </a:rPr>
              <a:t>data are not </a:t>
            </a:r>
            <a:r>
              <a:rPr lang="en-US" sz="1400" dirty="0" smtClean="0">
                <a:latin typeface="Calibri" panose="020F0502020204030204" pitchFamily="34" charset="0"/>
              </a:rPr>
              <a:t>required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</a:rPr>
              <a:t>Presentation data, when appropriate, </a:t>
            </a:r>
            <a:r>
              <a:rPr lang="en-US" sz="1400" dirty="0">
                <a:latin typeface="Calibri" panose="020F0502020204030204" pitchFamily="34" charset="0"/>
              </a:rPr>
              <a:t>are also captured in the central data platform</a:t>
            </a:r>
          </a:p>
          <a:p>
            <a:pPr marL="228600" lvl="0" indent="-228600">
              <a:buFont typeface="+mj-lt"/>
              <a:buAutoNum type="arabicPeriod"/>
            </a:pPr>
            <a:endParaRPr lang="en-US" dirty="0" smtClean="0">
              <a:latin typeface="Calibri" panose="020F050202020403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 userDrawn="1"/>
        </p:nvGraphicFramePr>
        <p:xfrm>
          <a:off x="230188" y="6056313"/>
          <a:ext cx="473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Document" r:id="rId4" imgW="903732" imgH="914400" progId="Word.Document.8">
                  <p:embed/>
                </p:oleObj>
              </mc:Choice>
              <mc:Fallback>
                <p:oleObj name="Document" r:id="rId4" imgW="903732" imgH="9144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6056313"/>
                        <a:ext cx="4730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69A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9AB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1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1447800" y="2055904"/>
            <a:ext cx="6629400" cy="2162897"/>
          </a:xfrm>
          <a:prstGeom prst="roundRect">
            <a:avLst/>
          </a:prstGeom>
          <a:pattFill prst="zigZag">
            <a:fgClr>
              <a:srgbClr val="7FA3CF"/>
            </a:fgClr>
            <a:bgClr>
              <a:schemeClr val="bg1"/>
            </a:bgClr>
          </a:pattFill>
          <a:ln w="9525" cap="flat" cmpd="sng" algn="ctr">
            <a:solidFill>
              <a:srgbClr val="51525A"/>
            </a:solidFill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49032C-FC1D-455E-94CE-D351C123772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51072" y="113453"/>
            <a:ext cx="8435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/>
            <a:r>
              <a:rPr lang="en-US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Primary Technology Stack, available in PROD</a:t>
            </a:r>
            <a:endParaRPr lang="en-US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76400" y="2325857"/>
            <a:ext cx="2133599" cy="964244"/>
          </a:xfrm>
          <a:prstGeom prst="rect">
            <a:avLst/>
          </a:prstGeom>
          <a:solidFill>
            <a:srgbClr val="7FA3CF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447800" y="789801"/>
            <a:ext cx="6629400" cy="838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Draft - Internal Use Only</a:t>
            </a:r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/>
        </p:nvGraphicFramePr>
        <p:xfrm>
          <a:off x="230188" y="6056313"/>
          <a:ext cx="473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Document" r:id="rId3" imgW="903732" imgH="914400" progId="Word.Document.8">
                  <p:embed/>
                </p:oleObj>
              </mc:Choice>
              <mc:Fallback>
                <p:oleObj name="Document" r:id="rId3" imgW="903732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6056313"/>
                        <a:ext cx="4730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69A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9AB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1904999" y="2391099"/>
            <a:ext cx="1676401" cy="241679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04999" y="3000699"/>
            <a:ext cx="1676401" cy="21691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Normalization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5029201" y="942201"/>
            <a:ext cx="2819398" cy="457200"/>
          </a:xfrm>
          <a:prstGeom prst="rect">
            <a:avLst/>
          </a:prstGeom>
          <a:solidFill>
            <a:srgbClr val="83F34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Traditional BI(Tableau, </a:t>
            </a:r>
            <a:r>
              <a:rPr lang="en-US" sz="1200" dirty="0" err="1" smtClean="0"/>
              <a:t>MicroStrategy</a:t>
            </a:r>
            <a:r>
              <a:rPr lang="en-US" sz="1200" dirty="0" smtClean="0"/>
              <a:t>, </a:t>
            </a:r>
            <a:r>
              <a:rPr lang="en-US" sz="1200" dirty="0" err="1" smtClean="0"/>
              <a:t>Qlik</a:t>
            </a:r>
            <a:r>
              <a:rPr lang="en-US" sz="1200" dirty="0" smtClean="0"/>
              <a:t>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676400" y="944792"/>
            <a:ext cx="2869873" cy="457200"/>
          </a:xfrm>
          <a:prstGeom prst="rect">
            <a:avLst/>
          </a:prstGeom>
          <a:solidFill>
            <a:srgbClr val="83F34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Hadoop Native Analytics tools</a:t>
            </a:r>
            <a:endParaRPr lang="en-US" sz="1200" dirty="0"/>
          </a:p>
        </p:txBody>
      </p:sp>
      <p:sp>
        <p:nvSpPr>
          <p:cNvPr id="8" name="Up Arrow 7"/>
          <p:cNvSpPr/>
          <p:nvPr/>
        </p:nvSpPr>
        <p:spPr bwMode="auto">
          <a:xfrm>
            <a:off x="5943600" y="1704201"/>
            <a:ext cx="533400" cy="190500"/>
          </a:xfrm>
          <a:prstGeom prst="upArrow">
            <a:avLst/>
          </a:prstGeom>
          <a:solidFill>
            <a:srgbClr val="D0D8E8"/>
          </a:solidFill>
          <a:ln w="9525" cap="flat" cmpd="sng" algn="ctr">
            <a:solidFill>
              <a:srgbClr val="5152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Up Arrow 48"/>
          <p:cNvSpPr/>
          <p:nvPr/>
        </p:nvSpPr>
        <p:spPr bwMode="auto">
          <a:xfrm>
            <a:off x="3124200" y="1704201"/>
            <a:ext cx="457200" cy="190500"/>
          </a:xfrm>
          <a:prstGeom prst="upArrow">
            <a:avLst/>
          </a:prstGeom>
          <a:solidFill>
            <a:srgbClr val="D0D8E8"/>
          </a:solidFill>
          <a:ln w="9525" cap="flat" cmpd="sng" algn="ctr">
            <a:solidFill>
              <a:srgbClr val="5152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47999" y="5029200"/>
            <a:ext cx="1371600" cy="685800"/>
          </a:xfrm>
          <a:prstGeom prst="rect">
            <a:avLst/>
          </a:prstGeom>
          <a:pattFill prst="dkVert">
            <a:fgClr>
              <a:srgbClr val="9BBB59">
                <a:lumMod val="40000"/>
                <a:lumOff val="60000"/>
              </a:srgbClr>
            </a:fgClr>
            <a:bgClr>
              <a:sysClr val="window" lastClr="FFFFFF"/>
            </a:bgClr>
          </a:pattFill>
          <a:ln w="25400" cap="flat" cmpd="sng" algn="ctr">
            <a:solidFill>
              <a:srgbClr val="4F81BD"/>
            </a:solidFill>
            <a:prstDash val="sysDot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95599" y="4953000"/>
            <a:ext cx="1371600" cy="685800"/>
          </a:xfrm>
          <a:prstGeom prst="rect">
            <a:avLst/>
          </a:prstGeom>
          <a:pattFill prst="dkVert">
            <a:fgClr>
              <a:srgbClr val="9BBB59">
                <a:lumMod val="40000"/>
                <a:lumOff val="60000"/>
              </a:srgbClr>
            </a:fgClr>
            <a:bgClr>
              <a:sysClr val="window" lastClr="FFFFFF"/>
            </a:bgClr>
          </a:pattFill>
          <a:ln w="25400" cap="flat" cmpd="sng" algn="ctr">
            <a:solidFill>
              <a:srgbClr val="4F81BD"/>
            </a:solidFill>
            <a:prstDash val="sysDot"/>
          </a:ln>
          <a:effectLst/>
        </p:spPr>
        <p:txBody>
          <a:bodyPr rtlCol="0" anchor="ctr"/>
          <a:lstStyle/>
          <a:p>
            <a:pPr lvl="0" algn="ctr"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43200" y="4876800"/>
            <a:ext cx="1371599" cy="685800"/>
          </a:xfrm>
          <a:prstGeom prst="rect">
            <a:avLst/>
          </a:prstGeom>
          <a:pattFill prst="dkVert">
            <a:fgClr>
              <a:srgbClr val="9BBB59">
                <a:lumMod val="40000"/>
                <a:lumOff val="60000"/>
              </a:srgbClr>
            </a:fgClr>
            <a:bgClr>
              <a:sysClr val="window" lastClr="FFFFFF"/>
            </a:bgClr>
          </a:pattFill>
          <a:ln w="25400" cap="flat" cmpd="sng" algn="ctr">
            <a:solidFill>
              <a:srgbClr val="4F81BD"/>
            </a:solidFill>
            <a:prstDash val="sysDot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200" kern="0" noProof="0" dirty="0">
                <a:solidFill>
                  <a:prstClr val="black"/>
                </a:solidFill>
                <a:latin typeface="Calibri"/>
              </a:rPr>
              <a:t>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ource </a:t>
            </a:r>
            <a:r>
              <a:rPr lang="en-US" sz="1200" kern="0" dirty="0" smtClean="0">
                <a:solidFill>
                  <a:prstClr val="black"/>
                </a:solidFill>
                <a:latin typeface="Calibri"/>
              </a:rPr>
              <a:t>S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ystems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lvl="0" algn="ctr">
              <a:defRPr/>
            </a:pPr>
            <a:r>
              <a:rPr lang="en-US" sz="1200" kern="0" dirty="0" smtClean="0">
                <a:solidFill>
                  <a:prstClr val="black"/>
                </a:solidFill>
                <a:latin typeface="Calibri"/>
              </a:rPr>
              <a:t>SOR/SOO/3</a:t>
            </a:r>
            <a:r>
              <a:rPr lang="en-US" sz="1200" kern="0" baseline="30000" dirty="0" smtClean="0">
                <a:solidFill>
                  <a:prstClr val="black"/>
                </a:solidFill>
                <a:latin typeface="Calibri"/>
              </a:rPr>
              <a:t>rd</a:t>
            </a:r>
            <a:r>
              <a:rPr lang="en-US" sz="1200" kern="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200" kern="0" dirty="0">
                <a:solidFill>
                  <a:prstClr val="black"/>
                </a:solidFill>
                <a:latin typeface="Calibri"/>
              </a:rPr>
              <a:t>Party, structured and unstructured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5" name="Up Arrow 54"/>
          <p:cNvSpPr/>
          <p:nvPr/>
        </p:nvSpPr>
        <p:spPr bwMode="auto">
          <a:xfrm>
            <a:off x="3200400" y="4610100"/>
            <a:ext cx="457200" cy="190500"/>
          </a:xfrm>
          <a:prstGeom prst="upArrow">
            <a:avLst/>
          </a:prstGeom>
          <a:solidFill>
            <a:srgbClr val="D0D8E8"/>
          </a:solidFill>
          <a:ln w="9525" cap="flat" cmpd="sng" algn="ctr">
            <a:solidFill>
              <a:srgbClr val="5152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33691" y="2313801"/>
            <a:ext cx="2114908" cy="97630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specific models/views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810000" y="2694801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Self-service access engine</a:t>
            </a:r>
            <a:br>
              <a:rPr lang="en-US" sz="1200" dirty="0" smtClean="0"/>
            </a:br>
            <a:r>
              <a:rPr lang="en-US" sz="1200" dirty="0" smtClean="0"/>
              <a:t>or custom implementation on Spark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1524000" y="4876800"/>
            <a:ext cx="1066800" cy="762000"/>
          </a:xfrm>
          <a:prstGeom prst="rect">
            <a:avLst/>
          </a:prstGeom>
          <a:solidFill>
            <a:srgbClr val="9DBF3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Reference data masters</a:t>
            </a:r>
            <a:endParaRPr lang="en-US" sz="1200" dirty="0"/>
          </a:p>
        </p:txBody>
      </p:sp>
      <p:sp>
        <p:nvSpPr>
          <p:cNvPr id="83" name="Rectangle 82"/>
          <p:cNvSpPr/>
          <p:nvPr/>
        </p:nvSpPr>
        <p:spPr>
          <a:xfrm>
            <a:off x="1904999" y="2695899"/>
            <a:ext cx="1676401" cy="241679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Standardization</a:t>
            </a:r>
            <a:endParaRPr lang="en-US" dirty="0"/>
          </a:p>
        </p:txBody>
      </p:sp>
      <p:sp>
        <p:nvSpPr>
          <p:cNvPr id="36" name="Up Arrow 35"/>
          <p:cNvSpPr/>
          <p:nvPr/>
        </p:nvSpPr>
        <p:spPr bwMode="auto">
          <a:xfrm>
            <a:off x="1981200" y="4610100"/>
            <a:ext cx="457200" cy="190500"/>
          </a:xfrm>
          <a:prstGeom prst="upArrow">
            <a:avLst/>
          </a:prstGeom>
          <a:solidFill>
            <a:srgbClr val="D0D8E8"/>
          </a:solidFill>
          <a:ln w="9525" cap="flat" cmpd="sng" algn="ctr">
            <a:solidFill>
              <a:srgbClr val="5152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4371201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Self-service ingestion engine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676401" y="3533001"/>
            <a:ext cx="6172198" cy="381000"/>
          </a:xfrm>
          <a:prstGeom prst="rect">
            <a:avLst/>
          </a:prstGeom>
          <a:solidFill>
            <a:srgbClr val="7FA3C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Drill / </a:t>
            </a:r>
            <a:r>
              <a:rPr lang="en-US" sz="1200" dirty="0" err="1" smtClean="0"/>
              <a:t>MapR</a:t>
            </a:r>
            <a:r>
              <a:rPr lang="en-US" sz="1200" dirty="0" smtClean="0"/>
              <a:t> DB / </a:t>
            </a:r>
            <a:r>
              <a:rPr lang="en-US" sz="1200" dirty="0" err="1" smtClean="0"/>
              <a:t>Elasticsearch</a:t>
            </a:r>
            <a:r>
              <a:rPr lang="en-US" sz="1200" dirty="0" smtClean="0"/>
              <a:t>/ </a:t>
            </a:r>
            <a:r>
              <a:rPr lang="en-US" sz="1200" dirty="0" err="1" smtClean="0"/>
              <a:t>SpliceMachine</a:t>
            </a:r>
            <a:r>
              <a:rPr lang="en-US" sz="1200" dirty="0" smtClean="0"/>
              <a:t>*</a:t>
            </a:r>
            <a:endParaRPr lang="en-US" sz="1200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4038598" y="2313801"/>
            <a:ext cx="1447801" cy="476376"/>
          </a:xfrm>
          <a:prstGeom prst="rightArrow">
            <a:avLst/>
          </a:prstGeom>
          <a:solidFill>
            <a:srgbClr val="D0D8E8"/>
          </a:solidFill>
          <a:ln w="9525" cap="flat" cmpd="sng" algn="ctr">
            <a:solidFill>
              <a:srgbClr val="5152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334000" y="4447401"/>
            <a:ext cx="274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890588" indent="-201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4pPr>
            <a:lvl5pPr marL="1182688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5pPr>
            <a:lvl6pPr marL="16398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6pPr>
            <a:lvl7pPr marL="20970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7pPr>
            <a:lvl8pPr marL="25542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8pPr>
            <a:lvl9pPr marL="30114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000" kern="0" dirty="0" smtClean="0">
                <a:latin typeface="Calibri" panose="020F0502020204030204" pitchFamily="34" charset="0"/>
              </a:rPr>
              <a:t>Spark – for in-memory data processing</a:t>
            </a:r>
          </a:p>
          <a:p>
            <a:r>
              <a:rPr lang="en-US" sz="1000" kern="0" dirty="0" smtClean="0">
                <a:latin typeface="Calibri" panose="020F0502020204030204" pitchFamily="34" charset="0"/>
              </a:rPr>
              <a:t>Drill – for interactive query via JDBC</a:t>
            </a:r>
          </a:p>
          <a:p>
            <a:r>
              <a:rPr lang="en-US" sz="1000" kern="0" dirty="0" err="1">
                <a:latin typeface="Calibri" panose="020F0502020204030204" pitchFamily="34" charset="0"/>
              </a:rPr>
              <a:t>MapR</a:t>
            </a:r>
            <a:r>
              <a:rPr lang="en-US" sz="1000" kern="0" dirty="0">
                <a:latin typeface="Calibri" panose="020F0502020204030204" pitchFamily="34" charset="0"/>
              </a:rPr>
              <a:t> DB – for real time data persistence and usage</a:t>
            </a:r>
          </a:p>
          <a:p>
            <a:r>
              <a:rPr lang="en-US" sz="1000" kern="0" dirty="0" err="1" smtClean="0">
                <a:latin typeface="Calibri" panose="020F0502020204030204" pitchFamily="34" charset="0"/>
              </a:rPr>
              <a:t>Elasticsearch</a:t>
            </a:r>
            <a:r>
              <a:rPr lang="en-US" sz="1000" kern="0" dirty="0" smtClean="0">
                <a:latin typeface="Calibri" panose="020F0502020204030204" pitchFamily="34" charset="0"/>
              </a:rPr>
              <a:t> – for search/index</a:t>
            </a:r>
          </a:p>
          <a:p>
            <a:r>
              <a:rPr lang="en-US" sz="1000" kern="0" dirty="0" err="1" smtClean="0">
                <a:latin typeface="Calibri" panose="020F0502020204030204" pitchFamily="34" charset="0"/>
              </a:rPr>
              <a:t>SpliceMachine</a:t>
            </a:r>
            <a:r>
              <a:rPr lang="en-US" sz="1000" kern="0" dirty="0" smtClean="0">
                <a:latin typeface="Calibri" panose="020F0502020204030204" pitchFamily="34" charset="0"/>
              </a:rPr>
              <a:t> – for ACID compliant updates</a:t>
            </a:r>
          </a:p>
        </p:txBody>
      </p:sp>
    </p:spTree>
    <p:extLst>
      <p:ext uri="{BB962C8B-B14F-4D97-AF65-F5344CB8AC3E}">
        <p14:creationId xmlns:p14="http://schemas.microsoft.com/office/powerpoint/2010/main" val="32071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DD521-7207-47EC-9477-CACCEA4C9242}" type="slidenum">
              <a:rPr lang="en-US" smtClean="0"/>
              <a:pPr>
                <a:defRPr/>
              </a:pPr>
              <a:t>7</a:t>
            </a:fld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03693"/>
            <a:ext cx="8534400" cy="333036"/>
          </a:xfrm>
        </p:spPr>
        <p:txBody>
          <a:bodyPr/>
          <a:lstStyle/>
          <a:p>
            <a:pPr marL="342900" indent="-342900"/>
            <a:r>
              <a:rPr lang="en-US" sz="18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Notes</a:t>
            </a:r>
            <a:endParaRPr lang="en-US" sz="18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685800"/>
            <a:ext cx="8610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890588" indent="-201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4pPr>
            <a:lvl5pPr marL="1182688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5pPr>
            <a:lvl6pPr marL="16398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6pPr>
            <a:lvl7pPr marL="20970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7pPr>
            <a:lvl8pPr marL="25542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8pPr>
            <a:lvl9pPr marL="3011488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 smtClean="0">
                <a:latin typeface="Calibri" panose="020F0502020204030204" pitchFamily="34" charset="0"/>
              </a:rPr>
              <a:t>Hadoop stack by default for ETL, ELT, BI, analytics, machine learning </a:t>
            </a:r>
            <a:r>
              <a:rPr lang="en-US" sz="1400" kern="0" dirty="0" err="1" smtClean="0">
                <a:latin typeface="Calibri" panose="020F0502020204030204" pitchFamily="34" charset="0"/>
              </a:rPr>
              <a:t>etc</a:t>
            </a:r>
            <a:r>
              <a:rPr lang="en-US" sz="1400" kern="0" dirty="0" smtClean="0">
                <a:latin typeface="Calibri" panose="020F0502020204030204" pitchFamily="34" charset="0"/>
              </a:rPr>
              <a:t>, on structured and unstructured data</a:t>
            </a:r>
          </a:p>
          <a:p>
            <a:r>
              <a:rPr lang="en-US" sz="1400" kern="0" dirty="0" smtClean="0">
                <a:latin typeface="Calibri" panose="020F0502020204030204" pitchFamily="34" charset="0"/>
              </a:rPr>
              <a:t>Conformed data resides in Hadoop</a:t>
            </a:r>
            <a:r>
              <a:rPr lang="en-US" sz="1400" kern="0" dirty="0">
                <a:latin typeface="Calibri" panose="020F0502020204030204" pitchFamily="34" charset="0"/>
              </a:rPr>
              <a:t>. </a:t>
            </a:r>
            <a:r>
              <a:rPr lang="en-US" sz="1400" kern="0" dirty="0" smtClean="0">
                <a:latin typeface="Calibri" panose="020F0502020204030204" pitchFamily="34" charset="0"/>
              </a:rPr>
              <a:t>Traditional RDBMS products are exceptions and approved based on use cases.</a:t>
            </a:r>
          </a:p>
          <a:p>
            <a:r>
              <a:rPr lang="en-US" sz="1400" kern="0" dirty="0" smtClean="0">
                <a:latin typeface="Calibri" panose="020F0502020204030204" pitchFamily="34" charset="0"/>
              </a:rPr>
              <a:t>The exceptions will be phased out as Hadoop ecosystem matures</a:t>
            </a:r>
          </a:p>
          <a:p>
            <a:r>
              <a:rPr lang="en-US" sz="1400" kern="0" dirty="0">
                <a:latin typeface="Calibri" panose="020F0502020204030204" pitchFamily="34" charset="0"/>
              </a:rPr>
              <a:t>BI, reporting and analytics tools are expected to have the ability to connect to Hadoop </a:t>
            </a:r>
            <a:r>
              <a:rPr lang="en-US" sz="1400" kern="0" dirty="0" smtClean="0">
                <a:latin typeface="Calibri" panose="020F0502020204030204" pitchFamily="34" charset="0"/>
              </a:rPr>
              <a:t>natively. It’s </a:t>
            </a:r>
            <a:r>
              <a:rPr lang="en-US" sz="1400" kern="0" dirty="0">
                <a:latin typeface="Calibri" panose="020F0502020204030204" pitchFamily="34" charset="0"/>
              </a:rPr>
              <a:t>expected </a:t>
            </a:r>
            <a:r>
              <a:rPr lang="en-US" sz="1400" kern="0" dirty="0" smtClean="0">
                <a:latin typeface="Calibri" panose="020F0502020204030204" pitchFamily="34" charset="0"/>
              </a:rPr>
              <a:t>that there are always multiple tools in this space</a:t>
            </a:r>
          </a:p>
          <a:p>
            <a:r>
              <a:rPr lang="en-US" sz="1400" kern="0" dirty="0" smtClean="0">
                <a:latin typeface="Calibri" panose="020F0502020204030204" pitchFamily="34" charset="0"/>
              </a:rPr>
              <a:t>For </a:t>
            </a:r>
            <a:r>
              <a:rPr lang="en-US" sz="1400" kern="0" dirty="0">
                <a:latin typeface="Calibri" panose="020F0502020204030204" pitchFamily="34" charset="0"/>
              </a:rPr>
              <a:t>massive batch processing, Hive is the choice, already available in </a:t>
            </a:r>
            <a:r>
              <a:rPr lang="en-US" sz="1400" kern="0" dirty="0" smtClean="0">
                <a:latin typeface="Calibri" panose="020F0502020204030204" pitchFamily="34" charset="0"/>
              </a:rPr>
              <a:t>PROD</a:t>
            </a:r>
          </a:p>
          <a:p>
            <a:r>
              <a:rPr lang="en-US" sz="1400" kern="0" dirty="0" smtClean="0">
                <a:latin typeface="Calibri" panose="020F0502020204030204" pitchFamily="34" charset="0"/>
              </a:rPr>
              <a:t>RDBMS(ACID) </a:t>
            </a:r>
            <a:r>
              <a:rPr lang="en-US" sz="1400" kern="0" dirty="0">
                <a:latin typeface="Calibri" panose="020F0502020204030204" pitchFamily="34" charset="0"/>
              </a:rPr>
              <a:t>on </a:t>
            </a:r>
            <a:r>
              <a:rPr lang="en-US" sz="1400" kern="0" dirty="0" smtClean="0">
                <a:latin typeface="Calibri" panose="020F0502020204030204" pitchFamily="34" charset="0"/>
              </a:rPr>
              <a:t>Hadoop is one of the critical new capabilities to be introduced asap. </a:t>
            </a:r>
            <a:r>
              <a:rPr lang="en-US" sz="1400" kern="0" dirty="0" err="1" smtClean="0">
                <a:latin typeface="Calibri" panose="020F0502020204030204" pitchFamily="34" charset="0"/>
              </a:rPr>
              <a:t>SpliceMachine</a:t>
            </a:r>
            <a:r>
              <a:rPr lang="en-US" sz="1400" kern="0" dirty="0" smtClean="0">
                <a:latin typeface="Calibri" panose="020F0502020204030204" pitchFamily="34" charset="0"/>
              </a:rPr>
              <a:t> is not available in PROD yet</a:t>
            </a:r>
          </a:p>
          <a:p>
            <a:r>
              <a:rPr lang="en-US" sz="1400" kern="0" dirty="0">
                <a:latin typeface="Calibri" panose="020F0502020204030204" pitchFamily="34" charset="0"/>
              </a:rPr>
              <a:t>Additional data processing tools(</a:t>
            </a:r>
            <a:r>
              <a:rPr lang="en-US" sz="1400" kern="0" dirty="0" err="1">
                <a:latin typeface="Calibri" panose="020F0502020204030204" pitchFamily="34" charset="0"/>
              </a:rPr>
              <a:t>eg</a:t>
            </a:r>
            <a:r>
              <a:rPr lang="en-US" sz="1400" kern="0" dirty="0">
                <a:latin typeface="Calibri" panose="020F0502020204030204" pitchFamily="34" charset="0"/>
              </a:rPr>
              <a:t>. </a:t>
            </a:r>
            <a:r>
              <a:rPr lang="en-US" sz="1400" kern="0" dirty="0" err="1">
                <a:latin typeface="Calibri" panose="020F0502020204030204" pitchFamily="34" charset="0"/>
              </a:rPr>
              <a:t>Talend</a:t>
            </a:r>
            <a:r>
              <a:rPr lang="en-US" sz="1400" kern="0" dirty="0">
                <a:latin typeface="Calibri" panose="020F0502020204030204" pitchFamily="34" charset="0"/>
              </a:rPr>
              <a:t>, Pentaho, </a:t>
            </a:r>
            <a:r>
              <a:rPr lang="en-US" sz="1400" kern="0" dirty="0" err="1">
                <a:latin typeface="Calibri" panose="020F0502020204030204" pitchFamily="34" charset="0"/>
              </a:rPr>
              <a:t>Informatica</a:t>
            </a:r>
            <a:r>
              <a:rPr lang="en-US" sz="1400" kern="0" dirty="0">
                <a:latin typeface="Calibri" panose="020F0502020204030204" pitchFamily="34" charset="0"/>
              </a:rPr>
              <a:t>, </a:t>
            </a:r>
            <a:r>
              <a:rPr lang="en-US" sz="1400" kern="0" dirty="0" err="1">
                <a:latin typeface="Calibri" panose="020F0502020204030204" pitchFamily="34" charset="0"/>
              </a:rPr>
              <a:t>etc</a:t>
            </a:r>
            <a:r>
              <a:rPr lang="en-US" sz="1400" kern="0" dirty="0">
                <a:latin typeface="Calibri" panose="020F0502020204030204" pitchFamily="34" charset="0"/>
              </a:rPr>
              <a:t>) need to be selected</a:t>
            </a:r>
          </a:p>
          <a:p>
            <a:r>
              <a:rPr lang="en-US" sz="1400" kern="0" dirty="0" smtClean="0">
                <a:latin typeface="Calibri" panose="020F0502020204030204" pitchFamily="34" charset="0"/>
              </a:rPr>
              <a:t>Specific tools on data analytics, profiling, discovery, machine learning, text </a:t>
            </a:r>
            <a:r>
              <a:rPr lang="en-US" sz="1400" kern="0" dirty="0">
                <a:latin typeface="Calibri" panose="020F0502020204030204" pitchFamily="34" charset="0"/>
              </a:rPr>
              <a:t>analytics, heuristic </a:t>
            </a:r>
            <a:r>
              <a:rPr lang="en-US" sz="1400" kern="0" dirty="0" smtClean="0">
                <a:latin typeface="Calibri" panose="020F0502020204030204" pitchFamily="34" charset="0"/>
              </a:rPr>
              <a:t>analysis, masking, </a:t>
            </a:r>
            <a:r>
              <a:rPr lang="en-US" sz="1400" kern="0" dirty="0">
                <a:latin typeface="Calibri" panose="020F0502020204030204" pitchFamily="34" charset="0"/>
              </a:rPr>
              <a:t>encryption</a:t>
            </a:r>
            <a:r>
              <a:rPr lang="en-US" sz="1400" kern="0" dirty="0" smtClean="0">
                <a:latin typeface="Calibri" panose="020F0502020204030204" pitchFamily="34" charset="0"/>
              </a:rPr>
              <a:t> </a:t>
            </a:r>
            <a:r>
              <a:rPr lang="en-US" sz="1400" kern="0" dirty="0" err="1" smtClean="0">
                <a:latin typeface="Calibri" panose="020F0502020204030204" pitchFamily="34" charset="0"/>
              </a:rPr>
              <a:t>etc</a:t>
            </a:r>
            <a:r>
              <a:rPr lang="en-US" sz="1400" kern="0" dirty="0">
                <a:latin typeface="Calibri" panose="020F0502020204030204" pitchFamily="34" charset="0"/>
              </a:rPr>
              <a:t> need to be </a:t>
            </a:r>
            <a:r>
              <a:rPr lang="en-US" sz="1400" kern="0" dirty="0" smtClean="0">
                <a:latin typeface="Calibri" panose="020F0502020204030204" pitchFamily="34" charset="0"/>
              </a:rPr>
              <a:t>selected</a:t>
            </a:r>
          </a:p>
          <a:p>
            <a:endParaRPr lang="en-US" sz="1400" kern="0" dirty="0" smtClean="0">
              <a:latin typeface="Calibri" panose="020F0502020204030204" pitchFamily="34" charset="0"/>
            </a:endParaRPr>
          </a:p>
          <a:p>
            <a:r>
              <a:rPr lang="en-US" sz="1400" kern="0" dirty="0">
                <a:latin typeface="Calibri" panose="020F0502020204030204" pitchFamily="34" charset="0"/>
              </a:rPr>
              <a:t>Exceptions and Alternatives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kern="0" dirty="0">
                <a:latin typeface="Calibri" panose="020F0502020204030204" pitchFamily="34" charset="0"/>
              </a:rPr>
              <a:t>Existing applications using Sybase/</a:t>
            </a:r>
            <a:r>
              <a:rPr lang="en-US" sz="1400" kern="0" dirty="0" err="1">
                <a:latin typeface="Calibri" panose="020F0502020204030204" pitchFamily="34" charset="0"/>
              </a:rPr>
              <a:t>SybaseIQ</a:t>
            </a:r>
            <a:r>
              <a:rPr lang="en-US" sz="1400" kern="0" dirty="0">
                <a:latin typeface="Calibri" panose="020F0502020204030204" pitchFamily="34" charset="0"/>
              </a:rPr>
              <a:t>/Oracle/Teradata: migration of reporting and analytics use cases 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kern="0" dirty="0">
                <a:latin typeface="Calibri" panose="020F0502020204030204" pitchFamily="34" charset="0"/>
              </a:rPr>
              <a:t>Use cases requiring technology choices beyond the main scenario should be assessed separately</a:t>
            </a:r>
          </a:p>
          <a:p>
            <a:endParaRPr lang="en-US" sz="1400" kern="0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 userDrawn="1"/>
        </p:nvGraphicFramePr>
        <p:xfrm>
          <a:off x="230188" y="6056313"/>
          <a:ext cx="473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Document" r:id="rId4" imgW="903732" imgH="914400" progId="Word.Document.8">
                  <p:embed/>
                </p:oleObj>
              </mc:Choice>
              <mc:Fallback>
                <p:oleObj name="Document" r:id="rId4" imgW="903732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6056313"/>
                        <a:ext cx="4730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69A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9AB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0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DD521-7207-47EC-9477-CACCEA4C9242}" type="slidenum">
              <a:rPr lang="en-US" smtClean="0"/>
              <a:pPr>
                <a:defRPr/>
              </a:pPr>
              <a:t>8</a:t>
            </a:fld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03693"/>
            <a:ext cx="8534400" cy="333036"/>
          </a:xfrm>
        </p:spPr>
        <p:txBody>
          <a:bodyPr/>
          <a:lstStyle/>
          <a:p>
            <a:pPr marL="342900" indent="-342900"/>
            <a:r>
              <a:rPr lang="en-US" sz="18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Appendix – Wholesale Data Platform architecture overview</a:t>
            </a:r>
            <a:endParaRPr lang="en-US" sz="18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 userDrawn="1"/>
        </p:nvGraphicFramePr>
        <p:xfrm>
          <a:off x="230188" y="6056313"/>
          <a:ext cx="473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4" imgW="903732" imgH="914400" progId="Word.Document.8">
                  <p:embed/>
                </p:oleObj>
              </mc:Choice>
              <mc:Fallback>
                <p:oleObj name="Document" r:id="rId4" imgW="903732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6056313"/>
                        <a:ext cx="4730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69A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9AB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GB" sz="1800" b="1" kern="0" dirty="0" smtClean="0">
                <a:solidFill>
                  <a:srgbClr val="BB0826"/>
                </a:solidFill>
                <a:latin typeface="Georgia"/>
              </a:rPr>
              <a:t>Data Platform </a:t>
            </a:r>
            <a:r>
              <a:rPr lang="en-GB" sz="1800" b="1" kern="0" dirty="0">
                <a:solidFill>
                  <a:srgbClr val="BB0826"/>
                </a:solidFill>
                <a:latin typeface="Georgia"/>
              </a:rPr>
              <a:t>Hadoop </a:t>
            </a:r>
            <a:r>
              <a:rPr lang="en-GB" sz="1800" b="1" kern="0" dirty="0" smtClean="0">
                <a:solidFill>
                  <a:srgbClr val="BB0826"/>
                </a:solidFill>
                <a:latin typeface="Georgia"/>
              </a:rPr>
              <a:t>Services and Accesses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3657600" cy="4525963"/>
          </a:xfr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US" sz="1400" dirty="0" smtClean="0"/>
              <a:t>Data Governance through Collibra</a:t>
            </a:r>
          </a:p>
          <a:p>
            <a:r>
              <a:rPr lang="en-US" sz="1400" dirty="0" smtClean="0"/>
              <a:t>Data Standardization</a:t>
            </a:r>
          </a:p>
          <a:p>
            <a:r>
              <a:rPr lang="en-US" sz="1400" dirty="0" smtClean="0"/>
              <a:t>Data Lineage</a:t>
            </a:r>
          </a:p>
          <a:p>
            <a:r>
              <a:rPr lang="en-US" sz="1400" dirty="0" smtClean="0"/>
              <a:t>Meta data management</a:t>
            </a:r>
          </a:p>
          <a:p>
            <a:r>
              <a:rPr lang="en-US" sz="1400" dirty="0" smtClean="0"/>
              <a:t>Data Quality based on data standard</a:t>
            </a:r>
          </a:p>
          <a:p>
            <a:r>
              <a:rPr lang="en-US" sz="1400" dirty="0" smtClean="0"/>
              <a:t>Reconciliation</a:t>
            </a:r>
          </a:p>
          <a:p>
            <a:r>
              <a:rPr lang="en-US" sz="1400" dirty="0" smtClean="0"/>
              <a:t>Data loading sanity checking and metrics collection</a:t>
            </a:r>
          </a:p>
          <a:p>
            <a:r>
              <a:rPr lang="en-US" sz="1400" dirty="0" smtClean="0"/>
              <a:t>Indexing for searching</a:t>
            </a: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76400"/>
            <a:ext cx="4114800" cy="4525963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Real time data distribution</a:t>
            </a:r>
          </a:p>
          <a:p>
            <a:r>
              <a:rPr lang="en-US" sz="1400" dirty="0" smtClean="0"/>
              <a:t>REST API access</a:t>
            </a:r>
          </a:p>
          <a:p>
            <a:r>
              <a:rPr lang="en-US" sz="1400" dirty="0" smtClean="0"/>
              <a:t>JDBC through HIVE or DRILL</a:t>
            </a:r>
          </a:p>
          <a:p>
            <a:r>
              <a:rPr lang="en-US" sz="1400" dirty="0" smtClean="0"/>
              <a:t>Custom application with Map/Reduce</a:t>
            </a:r>
          </a:p>
          <a:p>
            <a:r>
              <a:rPr lang="en-US" sz="1400" dirty="0" smtClean="0"/>
              <a:t>Spark</a:t>
            </a:r>
          </a:p>
          <a:p>
            <a:r>
              <a:rPr lang="en-US" sz="1400" dirty="0" smtClean="0"/>
              <a:t>File feed pushed to downstream</a:t>
            </a:r>
          </a:p>
          <a:p>
            <a:r>
              <a:rPr lang="en-US" sz="1400" dirty="0" smtClean="0"/>
              <a:t>Coherence cache</a:t>
            </a:r>
          </a:p>
          <a:p>
            <a:r>
              <a:rPr lang="en-US" sz="1400" dirty="0" smtClean="0"/>
              <a:t>Indexed data access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1285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Services: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19479" y="1066800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Accesses: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ACBBC0-7EDA-4A75-9829-2EBA9A1125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3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SHAPE" val="Text Box 5"/>
  <p:tag name="FORMATSSLIDEID" val="256"/>
  <p:tag name="FORMATSFILENAME" val="Standard Slides.pot"/>
  <p:tag name="POSITIONSHAPE" val="Text Box 5"/>
  <p:tag name="POSITIONSLIDEID" val="256"/>
  <p:tag name="SIZESHAPE" val="Text Box 5"/>
  <p:tag name="SIZESLIDEID" val="256"/>
</p:tagLst>
</file>

<file path=ppt/theme/theme1.xml><?xml version="1.0" encoding="utf-8"?>
<a:theme xmlns:a="http://schemas.openxmlformats.org/drawingml/2006/main" name="1_Standard Slides">
  <a:themeElements>
    <a:clrScheme name="1_Standard Slides 1">
      <a:dk1>
        <a:srgbClr val="000000"/>
      </a:dk1>
      <a:lt1>
        <a:srgbClr val="FFFFFF"/>
      </a:lt1>
      <a:dk2>
        <a:srgbClr val="BB0826"/>
      </a:dk2>
      <a:lt2>
        <a:srgbClr val="8F8F8F"/>
      </a:lt2>
      <a:accent1>
        <a:srgbClr val="5E5145"/>
      </a:accent1>
      <a:accent2>
        <a:srgbClr val="8AA3B3"/>
      </a:accent2>
      <a:accent3>
        <a:srgbClr val="FFFFFF"/>
      </a:accent3>
      <a:accent4>
        <a:srgbClr val="000000"/>
      </a:accent4>
      <a:accent5>
        <a:srgbClr val="B6B3B0"/>
      </a:accent5>
      <a:accent6>
        <a:srgbClr val="7D93A2"/>
      </a:accent6>
      <a:hlink>
        <a:srgbClr val="915010"/>
      </a:hlink>
      <a:folHlink>
        <a:srgbClr val="A9B089"/>
      </a:folHlink>
    </a:clrScheme>
    <a:fontScheme name="1_Standard Slides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1525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1525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 Slides 1">
        <a:dk1>
          <a:srgbClr val="000000"/>
        </a:dk1>
        <a:lt1>
          <a:srgbClr val="FFFFFF"/>
        </a:lt1>
        <a:dk2>
          <a:srgbClr val="BB0826"/>
        </a:dk2>
        <a:lt2>
          <a:srgbClr val="8F8F8F"/>
        </a:lt2>
        <a:accent1>
          <a:srgbClr val="5E5145"/>
        </a:accent1>
        <a:accent2>
          <a:srgbClr val="8AA3B3"/>
        </a:accent2>
        <a:accent3>
          <a:srgbClr val="FFFFFF"/>
        </a:accent3>
        <a:accent4>
          <a:srgbClr val="000000"/>
        </a:accent4>
        <a:accent5>
          <a:srgbClr val="B6B3B0"/>
        </a:accent5>
        <a:accent6>
          <a:srgbClr val="7D93A2"/>
        </a:accent6>
        <a:hlink>
          <a:srgbClr val="915010"/>
        </a:hlink>
        <a:folHlink>
          <a:srgbClr val="A9B08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6_Standard Slides">
  <a:themeElements>
    <a:clrScheme name="1_Standard Slides 1">
      <a:dk1>
        <a:srgbClr val="000000"/>
      </a:dk1>
      <a:lt1>
        <a:srgbClr val="FFFFFF"/>
      </a:lt1>
      <a:dk2>
        <a:srgbClr val="BB0826"/>
      </a:dk2>
      <a:lt2>
        <a:srgbClr val="8F8F8F"/>
      </a:lt2>
      <a:accent1>
        <a:srgbClr val="5E5145"/>
      </a:accent1>
      <a:accent2>
        <a:srgbClr val="8AA3B3"/>
      </a:accent2>
      <a:accent3>
        <a:srgbClr val="FFFFFF"/>
      </a:accent3>
      <a:accent4>
        <a:srgbClr val="000000"/>
      </a:accent4>
      <a:accent5>
        <a:srgbClr val="B6B3B0"/>
      </a:accent5>
      <a:accent6>
        <a:srgbClr val="7D93A2"/>
      </a:accent6>
      <a:hlink>
        <a:srgbClr val="915010"/>
      </a:hlink>
      <a:folHlink>
        <a:srgbClr val="A9B089"/>
      </a:folHlink>
    </a:clrScheme>
    <a:fontScheme name="1_Standard Slides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1E2AC"/>
        </a:solidFill>
        <a:ln w="9525" cap="flat" cmpd="sng" algn="ctr">
          <a:solidFill>
            <a:srgbClr val="51525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sz="700" b="0" 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1525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 Slides 1">
        <a:dk1>
          <a:srgbClr val="000000"/>
        </a:dk1>
        <a:lt1>
          <a:srgbClr val="FFFFFF"/>
        </a:lt1>
        <a:dk2>
          <a:srgbClr val="BB0826"/>
        </a:dk2>
        <a:lt2>
          <a:srgbClr val="8F8F8F"/>
        </a:lt2>
        <a:accent1>
          <a:srgbClr val="5E5145"/>
        </a:accent1>
        <a:accent2>
          <a:srgbClr val="8AA3B3"/>
        </a:accent2>
        <a:accent3>
          <a:srgbClr val="FFFFFF"/>
        </a:accent3>
        <a:accent4>
          <a:srgbClr val="000000"/>
        </a:accent4>
        <a:accent5>
          <a:srgbClr val="B6B3B0"/>
        </a:accent5>
        <a:accent6>
          <a:srgbClr val="7D93A2"/>
        </a:accent6>
        <a:hlink>
          <a:srgbClr val="915010"/>
        </a:hlink>
        <a:folHlink>
          <a:srgbClr val="A9B08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tandard Slides">
  <a:themeElements>
    <a:clrScheme name="1_Standard Slides 1">
      <a:dk1>
        <a:srgbClr val="000000"/>
      </a:dk1>
      <a:lt1>
        <a:srgbClr val="FFFFFF"/>
      </a:lt1>
      <a:dk2>
        <a:srgbClr val="BB0826"/>
      </a:dk2>
      <a:lt2>
        <a:srgbClr val="8F8F8F"/>
      </a:lt2>
      <a:accent1>
        <a:srgbClr val="5E5145"/>
      </a:accent1>
      <a:accent2>
        <a:srgbClr val="8AA3B3"/>
      </a:accent2>
      <a:accent3>
        <a:srgbClr val="FFFFFF"/>
      </a:accent3>
      <a:accent4>
        <a:srgbClr val="000000"/>
      </a:accent4>
      <a:accent5>
        <a:srgbClr val="B6B3B0"/>
      </a:accent5>
      <a:accent6>
        <a:srgbClr val="7D93A2"/>
      </a:accent6>
      <a:hlink>
        <a:srgbClr val="915010"/>
      </a:hlink>
      <a:folHlink>
        <a:srgbClr val="A9B08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1525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1525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 Slides 1">
        <a:dk1>
          <a:srgbClr val="000000"/>
        </a:dk1>
        <a:lt1>
          <a:srgbClr val="FFFFFF"/>
        </a:lt1>
        <a:dk2>
          <a:srgbClr val="BB0826"/>
        </a:dk2>
        <a:lt2>
          <a:srgbClr val="8F8F8F"/>
        </a:lt2>
        <a:accent1>
          <a:srgbClr val="5E5145"/>
        </a:accent1>
        <a:accent2>
          <a:srgbClr val="8AA3B3"/>
        </a:accent2>
        <a:accent3>
          <a:srgbClr val="FFFFFF"/>
        </a:accent3>
        <a:accent4>
          <a:srgbClr val="000000"/>
        </a:accent4>
        <a:accent5>
          <a:srgbClr val="B6B3B0"/>
        </a:accent5>
        <a:accent6>
          <a:srgbClr val="7D93A2"/>
        </a:accent6>
        <a:hlink>
          <a:srgbClr val="915010"/>
        </a:hlink>
        <a:folHlink>
          <a:srgbClr val="A9B08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Standard Slides">
  <a:themeElements>
    <a:clrScheme name="Wells_Fargo_colors">
      <a:dk1>
        <a:sysClr val="windowText" lastClr="000000"/>
      </a:dk1>
      <a:lt1>
        <a:sysClr val="window" lastClr="FFFFFF"/>
      </a:lt1>
      <a:dk2>
        <a:srgbClr val="BB0826"/>
      </a:dk2>
      <a:lt2>
        <a:srgbClr val="739600"/>
      </a:lt2>
      <a:accent1>
        <a:srgbClr val="C2BF00"/>
      </a:accent1>
      <a:accent2>
        <a:srgbClr val="F28B13"/>
      </a:accent2>
      <a:accent3>
        <a:srgbClr val="F25316"/>
      </a:accent3>
      <a:accent4>
        <a:srgbClr val="688FCF"/>
      </a:accent4>
      <a:accent5>
        <a:srgbClr val="631D76"/>
      </a:accent5>
      <a:accent6>
        <a:srgbClr val="8F8F8F"/>
      </a:accent6>
      <a:hlink>
        <a:srgbClr val="44464A"/>
      </a:hlink>
      <a:folHlink>
        <a:srgbClr val="D7D3C7"/>
      </a:folHlink>
    </a:clrScheme>
    <a:fontScheme name="1_Standard Slides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1525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1525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 Slides 1">
        <a:dk1>
          <a:srgbClr val="000000"/>
        </a:dk1>
        <a:lt1>
          <a:srgbClr val="FFFFFF"/>
        </a:lt1>
        <a:dk2>
          <a:srgbClr val="BB0826"/>
        </a:dk2>
        <a:lt2>
          <a:srgbClr val="8F8F8F"/>
        </a:lt2>
        <a:accent1>
          <a:srgbClr val="5E5145"/>
        </a:accent1>
        <a:accent2>
          <a:srgbClr val="8AA3B3"/>
        </a:accent2>
        <a:accent3>
          <a:srgbClr val="FFFFFF"/>
        </a:accent3>
        <a:accent4>
          <a:srgbClr val="000000"/>
        </a:accent4>
        <a:accent5>
          <a:srgbClr val="B6B3B0"/>
        </a:accent5>
        <a:accent6>
          <a:srgbClr val="7D93A2"/>
        </a:accent6>
        <a:hlink>
          <a:srgbClr val="915010"/>
        </a:hlink>
        <a:folHlink>
          <a:srgbClr val="A9B08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">
  <a:themeElements>
    <a:clrScheme name="4-10">
      <a:dk1>
        <a:sysClr val="windowText" lastClr="000000"/>
      </a:dk1>
      <a:lt1>
        <a:sysClr val="window" lastClr="FFFFFF"/>
      </a:lt1>
      <a:dk2>
        <a:srgbClr val="BB0826"/>
      </a:dk2>
      <a:lt2>
        <a:srgbClr val="FCC60A"/>
      </a:lt2>
      <a:accent1>
        <a:srgbClr val="8AA3B3"/>
      </a:accent1>
      <a:accent2>
        <a:srgbClr val="64574C"/>
      </a:accent2>
      <a:accent3>
        <a:srgbClr val="A9B089"/>
      </a:accent3>
      <a:accent4>
        <a:srgbClr val="C4A560"/>
      </a:accent4>
      <a:accent5>
        <a:srgbClr val="848C49"/>
      </a:accent5>
      <a:accent6>
        <a:srgbClr val="DADBBF"/>
      </a:accent6>
      <a:hlink>
        <a:srgbClr val="44464A"/>
      </a:hlink>
      <a:folHlink>
        <a:srgbClr val="D7D3C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Standard Slides">
  <a:themeElements>
    <a:clrScheme name="1_Standard Slides 1">
      <a:dk1>
        <a:srgbClr val="000000"/>
      </a:dk1>
      <a:lt1>
        <a:srgbClr val="FFFFFF"/>
      </a:lt1>
      <a:dk2>
        <a:srgbClr val="BB0826"/>
      </a:dk2>
      <a:lt2>
        <a:srgbClr val="8F8F8F"/>
      </a:lt2>
      <a:accent1>
        <a:srgbClr val="5E5145"/>
      </a:accent1>
      <a:accent2>
        <a:srgbClr val="8AA3B3"/>
      </a:accent2>
      <a:accent3>
        <a:srgbClr val="FFFFFF"/>
      </a:accent3>
      <a:accent4>
        <a:srgbClr val="000000"/>
      </a:accent4>
      <a:accent5>
        <a:srgbClr val="B6B3B0"/>
      </a:accent5>
      <a:accent6>
        <a:srgbClr val="7D93A2"/>
      </a:accent6>
      <a:hlink>
        <a:srgbClr val="915010"/>
      </a:hlink>
      <a:folHlink>
        <a:srgbClr val="A9B089"/>
      </a:folHlink>
    </a:clrScheme>
    <a:fontScheme name="1_Standard Slides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1525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1525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 Slides 1">
        <a:dk1>
          <a:srgbClr val="000000"/>
        </a:dk1>
        <a:lt1>
          <a:srgbClr val="FFFFFF"/>
        </a:lt1>
        <a:dk2>
          <a:srgbClr val="BB0826"/>
        </a:dk2>
        <a:lt2>
          <a:srgbClr val="8F8F8F"/>
        </a:lt2>
        <a:accent1>
          <a:srgbClr val="5E5145"/>
        </a:accent1>
        <a:accent2>
          <a:srgbClr val="8AA3B3"/>
        </a:accent2>
        <a:accent3>
          <a:srgbClr val="FFFFFF"/>
        </a:accent3>
        <a:accent4>
          <a:srgbClr val="000000"/>
        </a:accent4>
        <a:accent5>
          <a:srgbClr val="B6B3B0"/>
        </a:accent5>
        <a:accent6>
          <a:srgbClr val="7D93A2"/>
        </a:accent6>
        <a:hlink>
          <a:srgbClr val="915010"/>
        </a:hlink>
        <a:folHlink>
          <a:srgbClr val="A9B08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8B41D737EAE344BE9EA056585C7DBD" ma:contentTypeVersion="0" ma:contentTypeDescription="Create a new document." ma:contentTypeScope="" ma:versionID="d05d9319751784e9b7547332dcec16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9062A3-C2CE-4244-B7DA-DD2913E51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A36C97-1960-475F-B010-84ED5E6B3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AE2C0A-4619-496D-BC72-7EEFED30DC72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62628</TotalTime>
  <Words>1896</Words>
  <Application>Microsoft Office PowerPoint</Application>
  <PresentationFormat>On-screen Show (4:3)</PresentationFormat>
  <Paragraphs>432</Paragraphs>
  <Slides>19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1_Standard Slides</vt:lpstr>
      <vt:lpstr>46_Standard Slides</vt:lpstr>
      <vt:lpstr>2_Standard Slides</vt:lpstr>
      <vt:lpstr>3_Standard Slides</vt:lpstr>
      <vt:lpstr>Blank</vt:lpstr>
      <vt:lpstr>4_Standard Slides</vt:lpstr>
      <vt:lpstr>1_Office Theme</vt:lpstr>
      <vt:lpstr>Document</vt:lpstr>
      <vt:lpstr>PowerPoint Presentation</vt:lpstr>
      <vt:lpstr>Current and future demands</vt:lpstr>
      <vt:lpstr>Wholesale Data Platform current state</vt:lpstr>
      <vt:lpstr>PowerPoint Presentation</vt:lpstr>
      <vt:lpstr>Notes</vt:lpstr>
      <vt:lpstr>PowerPoint Presentation</vt:lpstr>
      <vt:lpstr>Notes</vt:lpstr>
      <vt:lpstr>Appendix – Wholesale Data Platform architecture overview</vt:lpstr>
      <vt:lpstr>Data Platform Hadoop Services and Accesses</vt:lpstr>
      <vt:lpstr>Architecture – High Level</vt:lpstr>
      <vt:lpstr>Data processing functionalities</vt:lpstr>
      <vt:lpstr>Real Time Data Ingestion Architecture</vt:lpstr>
      <vt:lpstr>Real Time Architecture Disaster Recovery</vt:lpstr>
      <vt:lpstr>Batch Data Ingestion Architecture</vt:lpstr>
      <vt:lpstr>Data Distribution Architecture</vt:lpstr>
      <vt:lpstr>Meta Data Service</vt:lpstr>
      <vt:lpstr>Hadoop Technology Stack and Environment</vt:lpstr>
      <vt:lpstr>PowerPoint Presentation</vt:lpstr>
      <vt:lpstr>Appendix - Wholesale LOBs and functional groups</vt:lpstr>
    </vt:vector>
  </TitlesOfParts>
  <Company>Wells Fargo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WFS Data Governance Roadmap</dc:title>
  <dc:creator>Stavish, Consuelo 'chelo' A.</dc:creator>
  <cp:lastModifiedBy>Cao, Paul</cp:lastModifiedBy>
  <cp:revision>536</cp:revision>
  <cp:lastPrinted>2016-03-16T19:36:38Z</cp:lastPrinted>
  <dcterms:created xsi:type="dcterms:W3CDTF">2014-12-08T17:10:24Z</dcterms:created>
  <dcterms:modified xsi:type="dcterms:W3CDTF">2017-01-03T19:18:39Z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0x010100258B41D737EAE344BE9EA056585C7DBD</vt:lpwstr>
  </property>
</Properties>
</file>