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6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30279975" cy="42808525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0882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1764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62646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83528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0441076" algn="l" defTabSz="417643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12529292" algn="l" defTabSz="417643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14617507" algn="l" defTabSz="417643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16705722" algn="l" defTabSz="417643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299">
          <p15:clr>
            <a:srgbClr val="A4A3A4"/>
          </p15:clr>
        </p15:guide>
        <p15:guide id="2" pos="184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AC5"/>
    <a:srgbClr val="004D9D"/>
    <a:srgbClr val="004F9D"/>
    <a:srgbClr val="00953F"/>
    <a:srgbClr val="004E9D"/>
    <a:srgbClr val="004498"/>
    <a:srgbClr val="6EBC83"/>
    <a:srgbClr val="188250"/>
    <a:srgbClr val="CC6600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76" autoAdjust="0"/>
  </p:normalViewPr>
  <p:slideViewPr>
    <p:cSldViewPr showGuides="1">
      <p:cViewPr varScale="1">
        <p:scale>
          <a:sx n="13" d="100"/>
          <a:sy n="13" d="100"/>
        </p:scale>
        <p:origin x="2664" y="178"/>
      </p:cViewPr>
      <p:guideLst>
        <p:guide orient="horz" pos="14299"/>
        <p:guide pos="18427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2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687EA1-1ADC-4A07-90DF-49409695F9EA}" type="datetimeFigureOut">
              <a:rPr lang="de-DE"/>
              <a:pPr>
                <a:defRPr/>
              </a:pPr>
              <a:t>04.02.2023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273"/>
            <a:ext cx="2945862" cy="49741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273"/>
            <a:ext cx="2945862" cy="49741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F0B1A0-F795-493B-B6B0-FDA902CCC33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741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66B2DD-BE7C-454B-B845-A0E01E42E613}" type="datetimeFigureOut">
              <a:rPr lang="de-DE"/>
              <a:pPr>
                <a:defRPr/>
              </a:pPr>
              <a:t>04.02.2023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15406"/>
            <a:ext cx="5438748" cy="4465930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A772F0-E502-4CDE-967C-06CB180786A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081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772F0-E502-4CDE-967C-06CB180786A9}" type="slidenum">
              <a:rPr lang="de-DE" smtClean="0"/>
              <a:pPr>
                <a:defRPr/>
              </a:pPr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61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 txBox="1">
            <a:spLocks/>
          </p:cNvSpPr>
          <p:nvPr userDrawn="1"/>
        </p:nvSpPr>
        <p:spPr>
          <a:xfrm>
            <a:off x="6623744" y="40856383"/>
            <a:ext cx="17269050" cy="2279158"/>
          </a:xfrm>
          <a:prstGeom prst="rect">
            <a:avLst/>
          </a:prstGeom>
        </p:spPr>
        <p:txBody>
          <a:bodyPr lIns="417643" tIns="208822" rIns="417643" bIns="208822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2416" y="14279421"/>
            <a:ext cx="27362375" cy="26903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027" y="40975296"/>
            <a:ext cx="7065328" cy="2279158"/>
          </a:xfrm>
          <a:prstGeom prst="rect">
            <a:avLst/>
          </a:prstGeom>
        </p:spPr>
        <p:txBody>
          <a:bodyPr/>
          <a:lstStyle>
            <a:lvl1pPr>
              <a:defRPr sz="5500" smtClean="0">
                <a:solidFill>
                  <a:srgbClr val="626262"/>
                </a:solidFill>
              </a:defRPr>
            </a:lvl1pPr>
          </a:lstStyle>
          <a:p>
            <a:pPr>
              <a:defRPr/>
            </a:pPr>
            <a:r>
              <a:rPr lang="en-US" dirty="0"/>
              <a:t>15.01.2013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82813" y="40975296"/>
            <a:ext cx="27204663" cy="2279158"/>
          </a:xfrm>
          <a:prstGeom prst="rect">
            <a:avLst/>
          </a:prstGeom>
        </p:spPr>
        <p:txBody>
          <a:bodyPr/>
          <a:lstStyle>
            <a:lvl1pPr algn="ctr">
              <a:defRPr sz="5500" dirty="0" smtClean="0">
                <a:solidFill>
                  <a:srgbClr val="626262"/>
                </a:solidFill>
              </a:defRPr>
            </a:lvl1pPr>
          </a:lstStyle>
          <a:p>
            <a:pPr>
              <a:defRPr/>
            </a:pPr>
            <a:r>
              <a:rPr lang="de-DE" dirty="0"/>
              <a:t>Prof. S. Remmele - Hochschule Landshut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500885" y="40975296"/>
            <a:ext cx="6923392" cy="2279158"/>
          </a:xfrm>
          <a:prstGeom prst="rect">
            <a:avLst/>
          </a:prstGeom>
        </p:spPr>
        <p:txBody>
          <a:bodyPr/>
          <a:lstStyle>
            <a:lvl1pPr algn="r">
              <a:defRPr sz="5500" smtClean="0">
                <a:solidFill>
                  <a:srgbClr val="626262"/>
                </a:solidFill>
              </a:defRPr>
            </a:lvl1pPr>
          </a:lstStyle>
          <a:p>
            <a:pPr>
              <a:defRPr/>
            </a:pPr>
            <a:fld id="{A6C0957F-7E9A-4783-8C87-21FDB2CD37B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72416" y="8343702"/>
            <a:ext cx="27362375" cy="41024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019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5" y="11425522"/>
            <a:ext cx="30301006" cy="314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253" y="1625142"/>
            <a:ext cx="14352708" cy="770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27"/>
          <p:cNvSpPr>
            <a:spLocks noGrp="1"/>
          </p:cNvSpPr>
          <p:nvPr>
            <p:ph type="body" sz="quarter" idx="10"/>
          </p:nvPr>
        </p:nvSpPr>
        <p:spPr>
          <a:xfrm>
            <a:off x="1548252" y="32237160"/>
            <a:ext cx="11922575" cy="44948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73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1513999" y="13763047"/>
            <a:ext cx="11956828" cy="1887829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1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5" y="11425522"/>
            <a:ext cx="30301006" cy="314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253" y="1625142"/>
            <a:ext cx="14352708" cy="770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4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29901627" y="0"/>
            <a:ext cx="378348" cy="42808524"/>
          </a:xfrm>
          <a:prstGeom prst="rect">
            <a:avLst/>
          </a:prstGeom>
          <a:solidFill>
            <a:srgbClr val="6EB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4EACEA-D11E-CC4C-7E78-FF7DEF7DCD92}"/>
              </a:ext>
            </a:extLst>
          </p:cNvPr>
          <p:cNvSpPr/>
          <p:nvPr userDrawn="1"/>
        </p:nvSpPr>
        <p:spPr>
          <a:xfrm>
            <a:off x="29523279" y="1"/>
            <a:ext cx="378348" cy="42808524"/>
          </a:xfrm>
          <a:prstGeom prst="rect">
            <a:avLst/>
          </a:prstGeom>
          <a:solidFill>
            <a:srgbClr val="748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anchor="ctr"/>
          <a:lstStyle/>
          <a:p>
            <a:pPr algn="ctr"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000" b="1">
          <a:solidFill>
            <a:srgbClr val="585859"/>
          </a:solidFill>
          <a:latin typeface="+mn-lt"/>
          <a:ea typeface="Geneva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000" b="1">
          <a:solidFill>
            <a:srgbClr val="585859"/>
          </a:solidFill>
          <a:latin typeface="Arial" pitchFamily="34" charset="0"/>
          <a:ea typeface="Geneva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000" b="1">
          <a:solidFill>
            <a:srgbClr val="585859"/>
          </a:solidFill>
          <a:latin typeface="Arial" pitchFamily="34" charset="0"/>
          <a:ea typeface="Geneva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000" b="1">
          <a:solidFill>
            <a:srgbClr val="585859"/>
          </a:solidFill>
          <a:latin typeface="Arial" pitchFamily="34" charset="0"/>
          <a:ea typeface="Geneva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000" b="1">
          <a:solidFill>
            <a:srgbClr val="585859"/>
          </a:solidFill>
          <a:latin typeface="Arial" pitchFamily="34" charset="0"/>
          <a:ea typeface="Geneva" charset="0"/>
          <a:cs typeface="Geneva" charset="0"/>
        </a:defRPr>
      </a:lvl5pPr>
      <a:lvl6pPr marL="2088215" algn="l" rtl="0" eaLnBrk="1" fontAlgn="base" hangingPunct="1">
        <a:spcBef>
          <a:spcPct val="0"/>
        </a:spcBef>
        <a:spcAft>
          <a:spcPct val="0"/>
        </a:spcAft>
        <a:defRPr sz="11000">
          <a:solidFill>
            <a:srgbClr val="585859"/>
          </a:solidFill>
          <a:latin typeface="Arial Narrow" charset="0"/>
        </a:defRPr>
      </a:lvl6pPr>
      <a:lvl7pPr marL="4176431" algn="l" rtl="0" eaLnBrk="1" fontAlgn="base" hangingPunct="1">
        <a:spcBef>
          <a:spcPct val="0"/>
        </a:spcBef>
        <a:spcAft>
          <a:spcPct val="0"/>
        </a:spcAft>
        <a:defRPr sz="11000">
          <a:solidFill>
            <a:srgbClr val="585859"/>
          </a:solidFill>
          <a:latin typeface="Arial Narrow" charset="0"/>
        </a:defRPr>
      </a:lvl7pPr>
      <a:lvl8pPr marL="6264646" algn="l" rtl="0" eaLnBrk="1" fontAlgn="base" hangingPunct="1">
        <a:spcBef>
          <a:spcPct val="0"/>
        </a:spcBef>
        <a:spcAft>
          <a:spcPct val="0"/>
        </a:spcAft>
        <a:defRPr sz="11000">
          <a:solidFill>
            <a:srgbClr val="585859"/>
          </a:solidFill>
          <a:latin typeface="Arial Narrow" charset="0"/>
        </a:defRPr>
      </a:lvl8pPr>
      <a:lvl9pPr marL="8352861" algn="l" rtl="0" eaLnBrk="1" fontAlgn="base" hangingPunct="1">
        <a:spcBef>
          <a:spcPct val="0"/>
        </a:spcBef>
        <a:spcAft>
          <a:spcPct val="0"/>
        </a:spcAft>
        <a:defRPr sz="11000">
          <a:solidFill>
            <a:srgbClr val="585859"/>
          </a:solidFill>
          <a:latin typeface="Arial Narrow" charset="0"/>
        </a:defRPr>
      </a:lvl9pPr>
    </p:titleStyle>
    <p:bodyStyle>
      <a:lvl1pPr marL="826585" indent="-826585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rgbClr val="BE0000"/>
        </a:buClr>
        <a:buFont typeface="Wingdings" pitchFamily="2" charset="2"/>
        <a:buChar char="§"/>
        <a:defRPr sz="91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2479756" indent="-833838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rgbClr val="BE0000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Geneva" charset="-128"/>
          <a:cs typeface="Geneva" charset="0"/>
        </a:defRPr>
      </a:lvl2pPr>
      <a:lvl3pPr marL="4089422" indent="-790334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rgbClr val="BE0000"/>
        </a:buClr>
        <a:buFont typeface="Wingdings" pitchFamily="2" charset="2"/>
        <a:buChar char="§"/>
        <a:defRPr sz="7300">
          <a:solidFill>
            <a:schemeClr val="tx1"/>
          </a:solidFill>
          <a:latin typeface="+mn-lt"/>
          <a:ea typeface="Geneva" charset="-128"/>
          <a:cs typeface="Geneva" charset="0"/>
        </a:defRPr>
      </a:lvl3pPr>
      <a:lvl4pPr marL="5742592" indent="-833838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rgbClr val="BE0000"/>
        </a:buClr>
        <a:buFont typeface="Symbol" pitchFamily="18" charset="2"/>
        <a:buChar char="-"/>
        <a:defRPr sz="7300">
          <a:solidFill>
            <a:schemeClr val="tx1"/>
          </a:solidFill>
          <a:latin typeface="+mn-lt"/>
          <a:ea typeface="Geneva" charset="-128"/>
          <a:cs typeface="Geneva" charset="0"/>
        </a:defRPr>
      </a:lvl4pPr>
      <a:lvl5pPr marL="7395762" indent="-833838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rgbClr val="BE0000"/>
        </a:buClr>
        <a:buFont typeface="Wingdings" pitchFamily="2" charset="2"/>
        <a:buChar char="§"/>
        <a:defRPr sz="7300">
          <a:solidFill>
            <a:schemeClr val="tx1"/>
          </a:solidFill>
          <a:latin typeface="+mn-lt"/>
          <a:ea typeface="Geneva" charset="-128"/>
          <a:cs typeface="Geneva" charset="0"/>
        </a:defRPr>
      </a:lvl5pPr>
      <a:lvl6pPr marL="9483978" indent="-833838" algn="l" rtl="0" eaLnBrk="1" fontAlgn="base" hangingPunct="1">
        <a:lnSpc>
          <a:spcPct val="110000"/>
        </a:lnSpc>
        <a:spcBef>
          <a:spcPct val="30000"/>
        </a:spcBef>
        <a:spcAft>
          <a:spcPct val="30000"/>
        </a:spcAft>
        <a:buClr>
          <a:srgbClr val="E17324"/>
        </a:buClr>
        <a:buFont typeface="Wingdings" charset="2"/>
        <a:buChar char="§"/>
        <a:defRPr sz="7300">
          <a:solidFill>
            <a:schemeClr val="tx1"/>
          </a:solidFill>
          <a:latin typeface="+mn-lt"/>
          <a:ea typeface="Geneva" charset="-128"/>
        </a:defRPr>
      </a:lvl6pPr>
      <a:lvl7pPr marL="11572193" indent="-833838" algn="l" rtl="0" eaLnBrk="1" fontAlgn="base" hangingPunct="1">
        <a:lnSpc>
          <a:spcPct val="110000"/>
        </a:lnSpc>
        <a:spcBef>
          <a:spcPct val="30000"/>
        </a:spcBef>
        <a:spcAft>
          <a:spcPct val="30000"/>
        </a:spcAft>
        <a:buClr>
          <a:srgbClr val="E17324"/>
        </a:buClr>
        <a:buFont typeface="Wingdings" charset="2"/>
        <a:buChar char="§"/>
        <a:defRPr sz="7300">
          <a:solidFill>
            <a:schemeClr val="tx1"/>
          </a:solidFill>
          <a:latin typeface="+mn-lt"/>
          <a:ea typeface="Geneva" charset="-128"/>
        </a:defRPr>
      </a:lvl7pPr>
      <a:lvl8pPr marL="13660408" indent="-833838" algn="l" rtl="0" eaLnBrk="1" fontAlgn="base" hangingPunct="1">
        <a:lnSpc>
          <a:spcPct val="110000"/>
        </a:lnSpc>
        <a:spcBef>
          <a:spcPct val="30000"/>
        </a:spcBef>
        <a:spcAft>
          <a:spcPct val="30000"/>
        </a:spcAft>
        <a:buClr>
          <a:srgbClr val="E17324"/>
        </a:buClr>
        <a:buFont typeface="Wingdings" charset="2"/>
        <a:buChar char="§"/>
        <a:defRPr sz="7300">
          <a:solidFill>
            <a:schemeClr val="tx1"/>
          </a:solidFill>
          <a:latin typeface="+mn-lt"/>
          <a:ea typeface="Geneva" charset="-128"/>
        </a:defRPr>
      </a:lvl8pPr>
      <a:lvl9pPr marL="15748624" indent="-833838" algn="l" rtl="0" eaLnBrk="1" fontAlgn="base" hangingPunct="1">
        <a:lnSpc>
          <a:spcPct val="110000"/>
        </a:lnSpc>
        <a:spcBef>
          <a:spcPct val="30000"/>
        </a:spcBef>
        <a:spcAft>
          <a:spcPct val="30000"/>
        </a:spcAft>
        <a:buClr>
          <a:srgbClr val="E17324"/>
        </a:buClr>
        <a:buFont typeface="Wingdings" charset="2"/>
        <a:buChar char="§"/>
        <a:defRPr sz="73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de-DE"/>
      </a:defPPr>
      <a:lvl1pPr marL="0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208821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>
          <a:xfrm>
            <a:off x="5631334" y="937341"/>
            <a:ext cx="18290032" cy="3214791"/>
          </a:xfrm>
        </p:spPr>
        <p:txBody>
          <a:bodyPr/>
          <a:lstStyle/>
          <a:p>
            <a:pPr algn="ctr"/>
            <a:r>
              <a:rPr lang="de-DE" sz="6600" dirty="0">
                <a:solidFill>
                  <a:schemeClr val="tx1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Antizipative Kompensation von Abwärtsstufen wird durch Muskelkraftreduzierung beeinflusst</a:t>
            </a:r>
            <a:br>
              <a:rPr lang="en-US" sz="6600" dirty="0">
                <a:solidFill>
                  <a:schemeClr val="tx1"/>
                </a:solidFill>
                <a:ea typeface="Geneva"/>
                <a:cs typeface="Geneva"/>
              </a:rPr>
            </a:br>
            <a:br>
              <a:rPr lang="de-DE" sz="6600" dirty="0">
                <a:solidFill>
                  <a:srgbClr val="626262"/>
                </a:solidFill>
                <a:ea typeface="Geneva"/>
                <a:cs typeface="Geneva"/>
              </a:rPr>
            </a:br>
            <a:endParaRPr lang="de-DE" sz="4000" dirty="0">
              <a:solidFill>
                <a:srgbClr val="626262"/>
              </a:solidFill>
              <a:ea typeface="Geneva"/>
              <a:cs typeface="Geneva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8437" y="4650205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Hintergrund</a:t>
            </a:r>
            <a:endParaRPr lang="en-US" sz="48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63732" y="20058176"/>
            <a:ext cx="11727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Methodik</a:t>
            </a:r>
            <a:endParaRPr lang="en-US" sz="36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15193013" y="38686182"/>
            <a:ext cx="13484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</a:rPr>
              <a:t>Referenzen</a:t>
            </a:r>
            <a:endParaRPr lang="en-US" sz="4800" b="1" dirty="0">
              <a:solidFill>
                <a:srgbClr val="748AC5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840320" y="33572321"/>
            <a:ext cx="15885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</a:rPr>
              <a:t>Diskussion</a:t>
            </a:r>
            <a:endParaRPr lang="en-US" sz="3600" b="1" dirty="0">
              <a:solidFill>
                <a:srgbClr val="748AC5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50E38B-9EF1-4D3F-84AA-E0FB4A73C8FE}"/>
              </a:ext>
            </a:extLst>
          </p:cNvPr>
          <p:cNvSpPr txBox="1"/>
          <p:nvPr/>
        </p:nvSpPr>
        <p:spPr>
          <a:xfrm>
            <a:off x="15500029" y="40208120"/>
            <a:ext cx="1350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									</a:t>
            </a:r>
            <a:endParaRPr lang="en-GB" dirty="0"/>
          </a:p>
          <a:p>
            <a:pPr eaLnBrk="1" hangingPunct="1"/>
            <a:r>
              <a:rPr lang="de-DE" dirty="0"/>
              <a:t>										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502625" y="3042222"/>
            <a:ext cx="167742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48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Lucas Schreff</a:t>
            </a:r>
            <a:r>
              <a:rPr lang="de-DE" sz="4800" baseline="300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1,2</a:t>
            </a:r>
            <a:r>
              <a:rPr lang="de-DE" sz="48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, Daniel F. B. Häufle</a:t>
            </a:r>
            <a:r>
              <a:rPr lang="de-DE" sz="4800" baseline="300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3,4</a:t>
            </a:r>
            <a:r>
              <a:rPr lang="de-DE" sz="48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, Rainer Abel</a:t>
            </a:r>
            <a:r>
              <a:rPr lang="de-DE" sz="4800" baseline="300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1</a:t>
            </a:r>
            <a:r>
              <a:rPr lang="de-DE" sz="48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, Roy Müller</a:t>
            </a:r>
            <a:r>
              <a:rPr lang="de-DE" sz="4800" baseline="30000" dirty="0">
                <a:solidFill>
                  <a:srgbClr val="626262"/>
                </a:solidFill>
                <a:latin typeface="Times New Roman" panose="02020603050405020304" pitchFamily="18" charset="0"/>
                <a:ea typeface="Geneva"/>
                <a:cs typeface="Times New Roman" panose="02020603050405020304" pitchFamily="18" charset="0"/>
              </a:rPr>
              <a:t>1,2</a:t>
            </a:r>
            <a:endParaRPr lang="de-DE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500" dirty="0"/>
          </a:p>
        </p:txBody>
      </p:sp>
      <p:sp>
        <p:nvSpPr>
          <p:cNvPr id="36" name="Textfeld 35"/>
          <p:cNvSpPr txBox="1"/>
          <p:nvPr/>
        </p:nvSpPr>
        <p:spPr>
          <a:xfrm>
            <a:off x="738387" y="39542727"/>
            <a:ext cx="1407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Klinik für Orthopädie, Klinikum Bayreuth GmbH, Bayreuth, Germany</a:t>
            </a:r>
          </a:p>
          <a:p>
            <a:pPr algn="just"/>
            <a:r>
              <a:rPr lang="de-DE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Bayreuther Zentrum für Sportwissenschaft, Universität Bayreuth, Bayreuth, Germany</a:t>
            </a:r>
          </a:p>
          <a:p>
            <a:pPr algn="just"/>
            <a:r>
              <a:rPr lang="de-DE" sz="20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Hertie-Institut für klinische Hirnforschung und Centrum für Integrative Neurowissenschaften, Tübingen, Germany</a:t>
            </a:r>
          </a:p>
          <a:p>
            <a:pPr algn="just"/>
            <a:r>
              <a:rPr lang="de-DE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 für Modellierung und Simulation Biomechanischer Systeme, Universität Stuttgart, Stuttgart, Germany</a:t>
            </a:r>
            <a:endParaRPr lang="de-DE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3E01AD-692C-626D-AE23-E4F4531AB7E8}"/>
              </a:ext>
            </a:extLst>
          </p:cNvPr>
          <p:cNvSpPr txBox="1"/>
          <p:nvPr/>
        </p:nvSpPr>
        <p:spPr>
          <a:xfrm>
            <a:off x="788448" y="25315341"/>
            <a:ext cx="15885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Ergebnisse</a:t>
            </a:r>
            <a:endParaRPr lang="en-US" sz="40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FAD91DD-B884-33E9-90BD-809F00119606}"/>
              </a:ext>
            </a:extLst>
          </p:cNvPr>
          <p:cNvSpPr txBox="1"/>
          <p:nvPr/>
        </p:nvSpPr>
        <p:spPr>
          <a:xfrm>
            <a:off x="15139988" y="39568276"/>
            <a:ext cx="13593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Müller, R.,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Vielemeyer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Häufle, D. F., (2020), Negotiating ground level perturbations in walking: Visual perception and expectation of curb height modulate muscle activity, Journal of Biomechanics, 110121</a:t>
            </a:r>
          </a:p>
          <a:p>
            <a:pPr algn="just"/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Schreff, L.,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Haeufle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F.,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Vielemeyer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Müller, R., (2022),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anticipatory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capability to cope with step-down perturbations in computer simulations of human walking, Scientific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Reports, 10075</a:t>
            </a:r>
          </a:p>
          <a:p>
            <a:pPr algn="just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Geyer, H., &amp; Herr, H., (2010),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muscle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-reflex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muscle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Transactions 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rehabilitation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263-273</a:t>
            </a:r>
            <a:endParaRPr lang="de-DE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Goodpaster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H., Park, S. W., Harris, T. B.,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Kritchevsky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B., </a:t>
            </a:r>
            <a:r>
              <a:rPr lang="de-D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Nevitt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Schwartz, A. V., ... &amp;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Newman, A. B., (2006), The loss of skeletal muscle strength, mass, and quality in older adults: the health, aging and body composition study, The Journals of Gerontology Series A: Biological Sciences and Medical </a:t>
            </a:r>
            <a:r>
              <a:rPr lang="de-D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Sciences, 1059-1064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Song, S., &amp; Geyer, H., (2018),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neuromechanical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declines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1199-1210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9C55A3-9CE4-5999-53B1-512B2F96D2F3}"/>
              </a:ext>
            </a:extLst>
          </p:cNvPr>
          <p:cNvSpPr txBox="1"/>
          <p:nvPr/>
        </p:nvSpPr>
        <p:spPr>
          <a:xfrm>
            <a:off x="4506942" y="5655821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Experimentelle Untersuchung</a:t>
            </a:r>
            <a:endParaRPr lang="en-US" sz="44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021CFF2-F67A-C503-2C4F-E1C52FF0C87E}"/>
              </a:ext>
            </a:extLst>
          </p:cNvPr>
          <p:cNvSpPr txBox="1"/>
          <p:nvPr/>
        </p:nvSpPr>
        <p:spPr>
          <a:xfrm>
            <a:off x="778438" y="6279674"/>
            <a:ext cx="13997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Antizipative Anpassungen im letzten Kontakt vor einer Stufe (Abb. 1):</a:t>
            </a:r>
          </a:p>
          <a:p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Herabsetzung des Körperschwerpunkts (COM) in Abhängigkeit der Stufenhöhe (Abb. 2a)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Ursache: Verringerte Muskelaktivität in den </a:t>
            </a:r>
            <a:r>
              <a:rPr lang="de-DE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Plantarflexoren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(Abb. 2c)</a:t>
            </a: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AC3F0CD-48CD-36D1-CE74-21860E10E1A4}"/>
              </a:ext>
            </a:extLst>
          </p:cNvPr>
          <p:cNvSpPr txBox="1"/>
          <p:nvPr/>
        </p:nvSpPr>
        <p:spPr>
          <a:xfrm>
            <a:off x="20793773" y="558381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44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B1C698E-F263-F4A5-9787-0C4E726ACB13}"/>
              </a:ext>
            </a:extLst>
          </p:cNvPr>
          <p:cNvSpPr txBox="1"/>
          <p:nvPr/>
        </p:nvSpPr>
        <p:spPr>
          <a:xfrm>
            <a:off x="15167820" y="6239013"/>
            <a:ext cx="13794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Übertragung der antizipative Muskelanpassungen (Abb. 2d) auf ein reflex-basiertes Modell (Abb. 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Bewältigbare Stufenhöhe steigt mit zunehmender Muskelanpassung</a:t>
            </a:r>
          </a:p>
          <a:p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Antizipative Strategie erhöht die Robustheit des Modells 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(Abb. 4a)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E04B128A-8C11-3C67-81FA-E2B72DC597A3}"/>
              </a:ext>
            </a:extLst>
          </p:cNvPr>
          <p:cNvSpPr txBox="1"/>
          <p:nvPr/>
        </p:nvSpPr>
        <p:spPr>
          <a:xfrm>
            <a:off x="13335923" y="17811352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Ziel der Studie</a:t>
            </a:r>
            <a:endParaRPr lang="en-US" sz="44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D55304D-478C-ECC8-ACCE-60880D61F31D}"/>
              </a:ext>
            </a:extLst>
          </p:cNvPr>
          <p:cNvGrpSpPr/>
          <p:nvPr/>
        </p:nvGrpSpPr>
        <p:grpSpPr>
          <a:xfrm>
            <a:off x="1437892" y="9636672"/>
            <a:ext cx="7221375" cy="7356518"/>
            <a:chOff x="1098427" y="9203464"/>
            <a:chExt cx="7221375" cy="7356518"/>
          </a:xfrm>
        </p:grpSpPr>
        <p:pic>
          <p:nvPicPr>
            <p:cNvPr id="4" name="Grafik 3" descr="Ein Bild, das Frau, Person, Sport, Dame enthält.&#10;&#10;Automatisch generierte Beschreibung">
              <a:extLst>
                <a:ext uri="{FF2B5EF4-FFF2-40B4-BE49-F238E27FC236}">
                  <a16:creationId xmlns:a16="http://schemas.microsoft.com/office/drawing/2014/main" id="{A134C5D1-7784-4FEC-1DEE-72CE5048F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291" y="9203464"/>
              <a:ext cx="6791920" cy="6443218"/>
            </a:xfrm>
            <a:prstGeom prst="rect">
              <a:avLst/>
            </a:prstGeom>
          </p:spPr>
        </p:pic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F7374343-10D6-A8AB-2101-C96951BC74F6}"/>
                </a:ext>
              </a:extLst>
            </p:cNvPr>
            <p:cNvSpPr txBox="1"/>
            <p:nvPr/>
          </p:nvSpPr>
          <p:spPr>
            <a:xfrm>
              <a:off x="4144391" y="12484299"/>
              <a:ext cx="2282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ipsilaterales Bein</a:t>
              </a:r>
              <a:endParaRPr lang="de-DE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B75DF91B-A23E-E8B6-4118-B488AB60FEBB}"/>
                </a:ext>
              </a:extLst>
            </p:cNvPr>
            <p:cNvSpPr txBox="1"/>
            <p:nvPr/>
          </p:nvSpPr>
          <p:spPr>
            <a:xfrm>
              <a:off x="1098427" y="12484299"/>
              <a:ext cx="2282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kontralaterales Bein</a:t>
              </a:r>
              <a:endParaRPr lang="de-DE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DF385B28-5AC7-DF34-2CE4-2106B7362803}"/>
                </a:ext>
              </a:extLst>
            </p:cNvPr>
            <p:cNvSpPr txBox="1"/>
            <p:nvPr/>
          </p:nvSpPr>
          <p:spPr>
            <a:xfrm>
              <a:off x="1170435" y="15544319"/>
              <a:ext cx="71493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Abb. 1: experimentelle Untersuchungen mit jungen Probanden (26.8 ± 5.3 Jahre). Die rot markierten Muskeln zeigen den Bereich der </a:t>
              </a:r>
              <a:r>
                <a:rPr lang="de-DE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Plantarflexoren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de-DE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 gastrocnemius 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(GAS)</a:t>
              </a:r>
              <a:r>
                <a:rPr lang="de-DE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 </a:t>
              </a:r>
              <a:r>
                <a:rPr lang="de-DE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 </a:t>
              </a:r>
              <a:r>
                <a:rPr lang="de-DE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Soleus</a:t>
              </a:r>
              <a:r>
                <a:rPr lang="de-DE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(SOL))</a:t>
              </a:r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CA176011-7979-68AA-4D05-C9003C846A29}"/>
                </a:ext>
              </a:extLst>
            </p:cNvPr>
            <p:cNvSpPr txBox="1"/>
            <p:nvPr/>
          </p:nvSpPr>
          <p:spPr>
            <a:xfrm>
              <a:off x="5922963" y="11334087"/>
              <a:ext cx="2282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Müller et al. [1]</a:t>
              </a:r>
              <a:endParaRPr lang="de-DE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3" name="Grafik 172">
              <a:extLst>
                <a:ext uri="{FF2B5EF4-FFF2-40B4-BE49-F238E27FC236}">
                  <a16:creationId xmlns:a16="http://schemas.microsoft.com/office/drawing/2014/main" id="{30183890-1814-EF94-CD35-D3BBFB40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2000" y="9224031"/>
              <a:ext cx="2114550" cy="2114550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5ECE012-FD3A-41BD-32D8-3B691101E8CE}"/>
              </a:ext>
            </a:extLst>
          </p:cNvPr>
          <p:cNvGrpSpPr/>
          <p:nvPr/>
        </p:nvGrpSpPr>
        <p:grpSpPr>
          <a:xfrm>
            <a:off x="20972635" y="9657239"/>
            <a:ext cx="7361938" cy="7643727"/>
            <a:chOff x="21243545" y="9224031"/>
            <a:chExt cx="7361938" cy="7643727"/>
          </a:xfrm>
        </p:grpSpPr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1975A139-BCDD-197F-44DA-75391CC61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9177"/>
            <a:stretch/>
          </p:blipFill>
          <p:spPr>
            <a:xfrm>
              <a:off x="21378682" y="9275472"/>
              <a:ext cx="7082785" cy="6232895"/>
            </a:xfrm>
            <a:prstGeom prst="rect">
              <a:avLst/>
            </a:prstGeom>
          </p:spPr>
        </p:pic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7229EA8-D539-7D0A-05BE-6240F3B62C6D}"/>
                </a:ext>
              </a:extLst>
            </p:cNvPr>
            <p:cNvSpPr txBox="1"/>
            <p:nvPr/>
          </p:nvSpPr>
          <p:spPr>
            <a:xfrm>
              <a:off x="21243545" y="15544319"/>
              <a:ext cx="7361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Abb. 3: neuromuskuläres Reflexmodell von Geyer und Herr [3] mit fünf Beinmuskeln und zwei Hüftmuskeln (nicht abgebildet). Die Stimulierung der Muskeln erfolgt durch propriozeptive Kraft- und Längenfeedbacks, welche durch </a:t>
              </a:r>
              <a:r>
                <a:rPr lang="de-DE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Gains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verstärkt werden.</a:t>
              </a:r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9FC587F4-ECF1-517D-F2C4-CFCB35ED5BC8}"/>
                </a:ext>
              </a:extLst>
            </p:cNvPr>
            <p:cNvSpPr txBox="1"/>
            <p:nvPr/>
          </p:nvSpPr>
          <p:spPr>
            <a:xfrm>
              <a:off x="26195961" y="11291696"/>
              <a:ext cx="2282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Schreff et al. [2]</a:t>
              </a:r>
              <a:endParaRPr lang="de-DE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B588202C-E7DE-1005-DD12-57CD2B81B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80000" y="9224031"/>
              <a:ext cx="2114550" cy="2114550"/>
            </a:xfrm>
            <a:prstGeom prst="rect">
              <a:avLst/>
            </a:prstGeom>
          </p:spPr>
        </p:pic>
      </p:grpSp>
      <p:sp>
        <p:nvSpPr>
          <p:cNvPr id="185" name="Eckige Klammer links 184">
            <a:extLst>
              <a:ext uri="{FF2B5EF4-FFF2-40B4-BE49-F238E27FC236}">
                <a16:creationId xmlns:a16="http://schemas.microsoft.com/office/drawing/2014/main" id="{5260966D-1735-BE7E-941C-859A52D416F9}"/>
              </a:ext>
            </a:extLst>
          </p:cNvPr>
          <p:cNvSpPr/>
          <p:nvPr/>
        </p:nvSpPr>
        <p:spPr>
          <a:xfrm rot="5400000">
            <a:off x="7000041" y="-776291"/>
            <a:ext cx="1440000" cy="13972676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ckige Klammer links 185">
            <a:extLst>
              <a:ext uri="{FF2B5EF4-FFF2-40B4-BE49-F238E27FC236}">
                <a16:creationId xmlns:a16="http://schemas.microsoft.com/office/drawing/2014/main" id="{FDE99379-6BAF-A512-F057-316104C1E266}"/>
              </a:ext>
            </a:extLst>
          </p:cNvPr>
          <p:cNvSpPr/>
          <p:nvPr/>
        </p:nvSpPr>
        <p:spPr>
          <a:xfrm rot="5400000">
            <a:off x="21295190" y="-747692"/>
            <a:ext cx="1440000" cy="13894422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ckige Klammer links 186">
            <a:extLst>
              <a:ext uri="{FF2B5EF4-FFF2-40B4-BE49-F238E27FC236}">
                <a16:creationId xmlns:a16="http://schemas.microsoft.com/office/drawing/2014/main" id="{1A5BF172-3009-ABDE-0FD9-29ACF52A7149}"/>
              </a:ext>
            </a:extLst>
          </p:cNvPr>
          <p:cNvSpPr/>
          <p:nvPr/>
        </p:nvSpPr>
        <p:spPr>
          <a:xfrm rot="5400000">
            <a:off x="14128052" y="4281698"/>
            <a:ext cx="1440000" cy="28228697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C2CAD8-9BA2-B558-9435-CB6933615DC5}"/>
              </a:ext>
            </a:extLst>
          </p:cNvPr>
          <p:cNvGrpSpPr/>
          <p:nvPr/>
        </p:nvGrpSpPr>
        <p:grpSpPr>
          <a:xfrm>
            <a:off x="9379347" y="8663066"/>
            <a:ext cx="10806626" cy="8635970"/>
            <a:chOff x="9379347" y="8229858"/>
            <a:chExt cx="10806626" cy="863597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CD16071-D8AD-58B6-5551-B9BB947A36FB}"/>
                </a:ext>
              </a:extLst>
            </p:cNvPr>
            <p:cNvGrpSpPr/>
            <p:nvPr/>
          </p:nvGrpSpPr>
          <p:grpSpPr>
            <a:xfrm>
              <a:off x="9517937" y="8229858"/>
              <a:ext cx="10590602" cy="7337800"/>
              <a:chOff x="9517937" y="7522692"/>
              <a:chExt cx="10590602" cy="7337800"/>
            </a:xfrm>
          </p:grpSpPr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66D0595-D245-3CAF-6250-4186ACB8ACE5}"/>
                  </a:ext>
                </a:extLst>
              </p:cNvPr>
              <p:cNvSpPr txBox="1"/>
              <p:nvPr/>
            </p:nvSpPr>
            <p:spPr>
              <a:xfrm>
                <a:off x="10238017" y="7540102"/>
                <a:ext cx="3875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experimentelle Daten</a:t>
                </a:r>
                <a:endParaRPr lang="de-D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8" name="Grafik 177">
                <a:extLst>
                  <a:ext uri="{FF2B5EF4-FFF2-40B4-BE49-F238E27FC236}">
                    <a16:creationId xmlns:a16="http://schemas.microsoft.com/office/drawing/2014/main" id="{18AC8D16-F9C9-A210-94D6-E548E8134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517937" y="7810724"/>
                <a:ext cx="10590602" cy="7049768"/>
              </a:xfrm>
              <a:prstGeom prst="rect">
                <a:avLst/>
              </a:prstGeom>
            </p:spPr>
          </p:pic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E44D8B6-FCB6-4078-0F21-5037C093777D}"/>
                  </a:ext>
                </a:extLst>
              </p:cNvPr>
              <p:cNvSpPr txBox="1"/>
              <p:nvPr/>
            </p:nvSpPr>
            <p:spPr>
              <a:xfrm>
                <a:off x="16155649" y="7522692"/>
                <a:ext cx="3875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simulierte Daten</a:t>
                </a:r>
                <a:endParaRPr lang="de-D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3CF33BBB-9EC8-6486-E5DD-0DAF74A5DB47}"/>
                </a:ext>
              </a:extLst>
            </p:cNvPr>
            <p:cNvSpPr txBox="1"/>
            <p:nvPr/>
          </p:nvSpPr>
          <p:spPr>
            <a:xfrm>
              <a:off x="9379347" y="15542389"/>
              <a:ext cx="108066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Abb. 2: die Kurven für COM-Höhe und </a:t>
              </a:r>
              <a:r>
                <a:rPr lang="de-DE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Soleus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-Muskelaktivität zeigen bei den Simulationen ähnliche Verläufe, wie bei den experimentellen Untersuchungen. X in a und b sowie die gestrichelten Linien in c und d markieren den ipsilateralen Touchdown. Bei den Simulationen kennzeichnet „</a:t>
              </a:r>
              <a:r>
                <a:rPr lang="de-DE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default</a:t>
              </a:r>
              <a:r>
                <a:rPr lang="de-DE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 Versuche bei denen keine antizipativen Anpassungen vorgenommen werden. Die Stufenhöhe h beträgt -0.10 m.</a:t>
              </a:r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51" name="Textfeld 6150">
            <a:extLst>
              <a:ext uri="{FF2B5EF4-FFF2-40B4-BE49-F238E27FC236}">
                <a16:creationId xmlns:a16="http://schemas.microsoft.com/office/drawing/2014/main" id="{FA422143-3550-A6B1-6FC0-B17F3A9F8147}"/>
              </a:ext>
            </a:extLst>
          </p:cNvPr>
          <p:cNvSpPr txBox="1"/>
          <p:nvPr/>
        </p:nvSpPr>
        <p:spPr>
          <a:xfrm>
            <a:off x="865293" y="21682416"/>
            <a:ext cx="27812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Verwendung des neuromuskulären Reflexmodells von Geyer und Herr [3] (Abb. 3)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Optimierung von zwei Gängen mit unterschiedlichen Muskelkräften (100% Muskelkraft und 70% Muskelkraft [5]) unter Anwendung der gleichen Kostenfunktion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antizipativen Kompensations-Performance beider Gänge bei Abwärtsstufe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Anwendung einer Rastersuche (Abb. 4) durch Variierung der Stufenhöhe und Reduzierung der antizipativen </a:t>
            </a:r>
            <a:r>
              <a:rPr lang="de-DE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de-DE" sz="3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Reduziertes </a:t>
            </a:r>
            <a:r>
              <a:rPr lang="de-DE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de-DE" sz="3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während des letzten Kontakts vor der Stufe -&gt; Verringerte Muskelaktivität des </a:t>
            </a:r>
            <a:r>
              <a:rPr lang="de-DE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Soleus</a:t>
            </a:r>
            <a:endParaRPr lang="de-DE" sz="5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Textfeld 6151">
            <a:extLst>
              <a:ext uri="{FF2B5EF4-FFF2-40B4-BE49-F238E27FC236}">
                <a16:creationId xmlns:a16="http://schemas.microsoft.com/office/drawing/2014/main" id="{359E9F3E-92F6-E8DD-AD9E-0E8943061662}"/>
              </a:ext>
            </a:extLst>
          </p:cNvPr>
          <p:cNvSpPr txBox="1"/>
          <p:nvPr/>
        </p:nvSpPr>
        <p:spPr>
          <a:xfrm>
            <a:off x="12552193" y="20956477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Prädiktive Simulation</a:t>
            </a:r>
            <a:endParaRPr lang="en-US" sz="44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3" name="Eckige Klammer links 6152">
            <a:extLst>
              <a:ext uri="{FF2B5EF4-FFF2-40B4-BE49-F238E27FC236}">
                <a16:creationId xmlns:a16="http://schemas.microsoft.com/office/drawing/2014/main" id="{D9361DDE-FB3C-6A99-712B-E3D8BDDD4895}"/>
              </a:ext>
            </a:extLst>
          </p:cNvPr>
          <p:cNvSpPr/>
          <p:nvPr/>
        </p:nvSpPr>
        <p:spPr>
          <a:xfrm rot="5400000">
            <a:off x="14129612" y="7426823"/>
            <a:ext cx="1440000" cy="28228697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0" name="Textfeld 6159">
            <a:extLst>
              <a:ext uri="{FF2B5EF4-FFF2-40B4-BE49-F238E27FC236}">
                <a16:creationId xmlns:a16="http://schemas.microsoft.com/office/drawing/2014/main" id="{7C1812AF-46C7-1F35-C842-F1ABBB094387}"/>
              </a:ext>
            </a:extLst>
          </p:cNvPr>
          <p:cNvSpPr txBox="1"/>
          <p:nvPr/>
        </p:nvSpPr>
        <p:spPr>
          <a:xfrm>
            <a:off x="4988478" y="26246954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 mit 100% Muskelkraft</a:t>
            </a:r>
            <a:endParaRPr lang="en-US" sz="44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1" name="Textfeld 6160">
            <a:extLst>
              <a:ext uri="{FF2B5EF4-FFF2-40B4-BE49-F238E27FC236}">
                <a16:creationId xmlns:a16="http://schemas.microsoft.com/office/drawing/2014/main" id="{A0AB51ED-905F-7F6E-FB6B-BD6363394F39}"/>
              </a:ext>
            </a:extLst>
          </p:cNvPr>
          <p:cNvSpPr txBox="1"/>
          <p:nvPr/>
        </p:nvSpPr>
        <p:spPr>
          <a:xfrm>
            <a:off x="778438" y="27027017"/>
            <a:ext cx="63694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Bewältigte Stufenhöhe ohne antizipative Anpassung -3 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bewältigte Stufenhöhe mit antizipativen Anpassungen -17 cm</a:t>
            </a: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2" name="Textfeld 6161">
            <a:extLst>
              <a:ext uri="{FF2B5EF4-FFF2-40B4-BE49-F238E27FC236}">
                <a16:creationId xmlns:a16="http://schemas.microsoft.com/office/drawing/2014/main" id="{7711E79F-E2F0-FE16-4684-8755D60CD24B}"/>
              </a:ext>
            </a:extLst>
          </p:cNvPr>
          <p:cNvSpPr txBox="1"/>
          <p:nvPr/>
        </p:nvSpPr>
        <p:spPr>
          <a:xfrm>
            <a:off x="19451247" y="26174946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748A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 mit 70% Muskelkraft</a:t>
            </a:r>
            <a:endParaRPr lang="en-US" sz="4400" b="1" dirty="0">
              <a:solidFill>
                <a:srgbClr val="748A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6" name="Eckige Klammer links 6165">
            <a:extLst>
              <a:ext uri="{FF2B5EF4-FFF2-40B4-BE49-F238E27FC236}">
                <a16:creationId xmlns:a16="http://schemas.microsoft.com/office/drawing/2014/main" id="{E337689C-4538-C869-ED27-CB634F67C3B4}"/>
              </a:ext>
            </a:extLst>
          </p:cNvPr>
          <p:cNvSpPr/>
          <p:nvPr/>
        </p:nvSpPr>
        <p:spPr>
          <a:xfrm rot="5400000">
            <a:off x="6893591" y="19924416"/>
            <a:ext cx="1440000" cy="13753528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7" name="Eckige Klammer links 6166">
            <a:extLst>
              <a:ext uri="{FF2B5EF4-FFF2-40B4-BE49-F238E27FC236}">
                <a16:creationId xmlns:a16="http://schemas.microsoft.com/office/drawing/2014/main" id="{FA9FA56E-7BA1-BA74-A038-5E9DB7F90652}"/>
              </a:ext>
            </a:extLst>
          </p:cNvPr>
          <p:cNvSpPr/>
          <p:nvPr/>
        </p:nvSpPr>
        <p:spPr>
          <a:xfrm rot="5400000">
            <a:off x="21296751" y="19841880"/>
            <a:ext cx="1440000" cy="13897544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8" name="Textfeld 6167">
            <a:extLst>
              <a:ext uri="{FF2B5EF4-FFF2-40B4-BE49-F238E27FC236}">
                <a16:creationId xmlns:a16="http://schemas.microsoft.com/office/drawing/2014/main" id="{399BC9E0-E908-CA4A-F7CA-BB61CE23F96E}"/>
              </a:ext>
            </a:extLst>
          </p:cNvPr>
          <p:cNvSpPr txBox="1"/>
          <p:nvPr/>
        </p:nvSpPr>
        <p:spPr>
          <a:xfrm>
            <a:off x="7611699" y="32476049"/>
            <a:ext cx="1472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Abb. 4: erfolgreiche (grün) und fehlgeschlagene (rot) Versuche für Gänge ohne (a) und mit (b) reduzierter Muskelkraft. Die Ergebnisse der Versuche ohne Antizipation befinden sich rechts der vertikalen Linien.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9" name="Textfeld 6178">
            <a:extLst>
              <a:ext uri="{FF2B5EF4-FFF2-40B4-BE49-F238E27FC236}">
                <a16:creationId xmlns:a16="http://schemas.microsoft.com/office/drawing/2014/main" id="{B2CA4989-ED27-357B-D64A-DEBB6D395F13}"/>
              </a:ext>
            </a:extLst>
          </p:cNvPr>
          <p:cNvSpPr txBox="1"/>
          <p:nvPr/>
        </p:nvSpPr>
        <p:spPr>
          <a:xfrm>
            <a:off x="865293" y="34499840"/>
            <a:ext cx="13481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Zunahme der Robustheit durch antizipative Anpassung ist beim Gang mit 70% Muskelkraft geringer als beim Gang mit 100% Muskelkraft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Reduzierte Range an robusten Lösungen im Bereich höherer Stufen beim Gang mit reduzierter Muskelkraft (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Anzeichen für eine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höhere Sturzgefahr aufgrund fehlerhafter Anpassungen der Muskelaktivität?)</a:t>
            </a:r>
          </a:p>
          <a:p>
            <a:pPr algn="just"/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Weitere Untersuchungen der Thematik durch experimentelle Studien notwendig</a:t>
            </a:r>
          </a:p>
        </p:txBody>
      </p:sp>
      <p:sp>
        <p:nvSpPr>
          <p:cNvPr id="6181" name="Eckige Klammer links 6180">
            <a:extLst>
              <a:ext uri="{FF2B5EF4-FFF2-40B4-BE49-F238E27FC236}">
                <a16:creationId xmlns:a16="http://schemas.microsoft.com/office/drawing/2014/main" id="{08A00FE5-40ED-99BA-F187-94890A3BE7F3}"/>
              </a:ext>
            </a:extLst>
          </p:cNvPr>
          <p:cNvSpPr/>
          <p:nvPr/>
        </p:nvSpPr>
        <p:spPr>
          <a:xfrm rot="5400000">
            <a:off x="14131175" y="21033644"/>
            <a:ext cx="1440000" cy="28228696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86" name="Textfeld 6185">
            <a:extLst>
              <a:ext uri="{FF2B5EF4-FFF2-40B4-BE49-F238E27FC236}">
                <a16:creationId xmlns:a16="http://schemas.microsoft.com/office/drawing/2014/main" id="{38464745-AACE-0398-7446-92DBD094151F}"/>
              </a:ext>
            </a:extLst>
          </p:cNvPr>
          <p:cNvSpPr txBox="1"/>
          <p:nvPr/>
        </p:nvSpPr>
        <p:spPr>
          <a:xfrm>
            <a:off x="22556811" y="27027265"/>
            <a:ext cx="61516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Bewältigte Stufenhöhe ohne antizipative Anpassung -3 cm (Kompensation der reduzierten Muskelkraft durch erhöhte Muskelaktivität)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bewältigte Stufenhöhe mit antizipativen Anpassungen -15 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Reduzierte Range an robusten Lösungen bei höheren Stufen</a:t>
            </a: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87" name="Grafik 6186">
            <a:extLst>
              <a:ext uri="{FF2B5EF4-FFF2-40B4-BE49-F238E27FC236}">
                <a16:creationId xmlns:a16="http://schemas.microsoft.com/office/drawing/2014/main" id="{515E1C9A-1AF8-6ED7-D14A-3FC74B8E1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2309" y="30073181"/>
            <a:ext cx="2114550" cy="2114550"/>
          </a:xfrm>
          <a:prstGeom prst="rect">
            <a:avLst/>
          </a:prstGeom>
        </p:spPr>
      </p:pic>
      <p:sp>
        <p:nvSpPr>
          <p:cNvPr id="6188" name="Textfeld 6187">
            <a:extLst>
              <a:ext uri="{FF2B5EF4-FFF2-40B4-BE49-F238E27FC236}">
                <a16:creationId xmlns:a16="http://schemas.microsoft.com/office/drawing/2014/main" id="{275FD436-698E-E368-4D65-6DA08299D356}"/>
              </a:ext>
            </a:extLst>
          </p:cNvPr>
          <p:cNvSpPr txBox="1"/>
          <p:nvPr/>
        </p:nvSpPr>
        <p:spPr>
          <a:xfrm>
            <a:off x="1663150" y="32195141"/>
            <a:ext cx="483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und weitere Infos </a:t>
            </a:r>
          </a:p>
        </p:txBody>
      </p:sp>
      <p:pic>
        <p:nvPicPr>
          <p:cNvPr id="6189" name="Grafik 6188">
            <a:extLst>
              <a:ext uri="{FF2B5EF4-FFF2-40B4-BE49-F238E27FC236}">
                <a16:creationId xmlns:a16="http://schemas.microsoft.com/office/drawing/2014/main" id="{68043590-F76B-7D84-3671-A7B2892A43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2" y="593950"/>
            <a:ext cx="4070085" cy="1658182"/>
          </a:xfrm>
          <a:prstGeom prst="rect">
            <a:avLst/>
          </a:prstGeom>
        </p:spPr>
      </p:pic>
      <p:pic>
        <p:nvPicPr>
          <p:cNvPr id="6191" name="Grafik 6190">
            <a:extLst>
              <a:ext uri="{FF2B5EF4-FFF2-40B4-BE49-F238E27FC236}">
                <a16:creationId xmlns:a16="http://schemas.microsoft.com/office/drawing/2014/main" id="{E92790A6-3C1C-0A87-F01A-B3A06B50C8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979" y="809974"/>
            <a:ext cx="3985481" cy="1272288"/>
          </a:xfrm>
          <a:prstGeom prst="rect">
            <a:avLst/>
          </a:prstGeom>
        </p:spPr>
      </p:pic>
      <p:sp>
        <p:nvSpPr>
          <p:cNvPr id="6192" name="Eckige Klammer links 6191">
            <a:extLst>
              <a:ext uri="{FF2B5EF4-FFF2-40B4-BE49-F238E27FC236}">
                <a16:creationId xmlns:a16="http://schemas.microsoft.com/office/drawing/2014/main" id="{92AA4D17-20E7-A892-50AB-FEDCF9D64A89}"/>
              </a:ext>
            </a:extLst>
          </p:cNvPr>
          <p:cNvSpPr/>
          <p:nvPr/>
        </p:nvSpPr>
        <p:spPr>
          <a:xfrm rot="5400000">
            <a:off x="7351004" y="32864252"/>
            <a:ext cx="526733" cy="13755088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93" name="Eckige Klammer links 6192">
            <a:extLst>
              <a:ext uri="{FF2B5EF4-FFF2-40B4-BE49-F238E27FC236}">
                <a16:creationId xmlns:a16="http://schemas.microsoft.com/office/drawing/2014/main" id="{E522D412-0948-53E8-ACEE-1024F13FDFCE}"/>
              </a:ext>
            </a:extLst>
          </p:cNvPr>
          <p:cNvSpPr/>
          <p:nvPr/>
        </p:nvSpPr>
        <p:spPr>
          <a:xfrm rot="5400000">
            <a:off x="21754164" y="32783277"/>
            <a:ext cx="526734" cy="13895984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94" name="Textfeld 6193">
            <a:extLst>
              <a:ext uri="{FF2B5EF4-FFF2-40B4-BE49-F238E27FC236}">
                <a16:creationId xmlns:a16="http://schemas.microsoft.com/office/drawing/2014/main" id="{AD50E0CA-3789-D861-F790-EAF6AD6E6029}"/>
              </a:ext>
            </a:extLst>
          </p:cNvPr>
          <p:cNvSpPr txBox="1"/>
          <p:nvPr/>
        </p:nvSpPr>
        <p:spPr>
          <a:xfrm>
            <a:off x="863732" y="38686182"/>
            <a:ext cx="13484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</a:rPr>
              <a:t>Zugehörigkeiten</a:t>
            </a:r>
            <a:endParaRPr lang="en-US" sz="4800" b="1" dirty="0">
              <a:solidFill>
                <a:srgbClr val="748AC5"/>
              </a:solidFill>
            </a:endParaRPr>
          </a:p>
        </p:txBody>
      </p:sp>
      <p:sp>
        <p:nvSpPr>
          <p:cNvPr id="6198" name="Textfeld 6197">
            <a:extLst>
              <a:ext uri="{FF2B5EF4-FFF2-40B4-BE49-F238E27FC236}">
                <a16:creationId xmlns:a16="http://schemas.microsoft.com/office/drawing/2014/main" id="{C9F2F856-F79D-C549-F5D9-E5720151EAF9}"/>
              </a:ext>
            </a:extLst>
          </p:cNvPr>
          <p:cNvSpPr txBox="1"/>
          <p:nvPr/>
        </p:nvSpPr>
        <p:spPr>
          <a:xfrm>
            <a:off x="736827" y="41886471"/>
            <a:ext cx="1407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 Arbeit wurde von der Deutschen Forschungsgemeinschaft (DFG) 327485414, 449912641 gefördert.</a:t>
            </a: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9" name="Eckige Klammer links 6198">
            <a:extLst>
              <a:ext uri="{FF2B5EF4-FFF2-40B4-BE49-F238E27FC236}">
                <a16:creationId xmlns:a16="http://schemas.microsoft.com/office/drawing/2014/main" id="{47F5D02D-DD6A-9D99-3F0B-53EAE9DADE80}"/>
              </a:ext>
            </a:extLst>
          </p:cNvPr>
          <p:cNvSpPr/>
          <p:nvPr/>
        </p:nvSpPr>
        <p:spPr>
          <a:xfrm rot="5400000">
            <a:off x="7308597" y="35248843"/>
            <a:ext cx="608425" cy="13755090"/>
          </a:xfrm>
          <a:prstGeom prst="leftBracket">
            <a:avLst/>
          </a:prstGeom>
          <a:ln w="63500">
            <a:solidFill>
              <a:srgbClr val="748A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00" name="Textfeld 6199">
            <a:extLst>
              <a:ext uri="{FF2B5EF4-FFF2-40B4-BE49-F238E27FC236}">
                <a16:creationId xmlns:a16="http://schemas.microsoft.com/office/drawing/2014/main" id="{9ECBD465-B39D-EACD-0A4A-BA28792324A3}"/>
              </a:ext>
            </a:extLst>
          </p:cNvPr>
          <p:cNvSpPr txBox="1"/>
          <p:nvPr/>
        </p:nvSpPr>
        <p:spPr>
          <a:xfrm>
            <a:off x="862172" y="41029926"/>
            <a:ext cx="13484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748AC5"/>
                </a:solidFill>
              </a:rPr>
              <a:t>Förderung</a:t>
            </a:r>
            <a:endParaRPr lang="en-US" sz="5400" b="1" dirty="0">
              <a:solidFill>
                <a:srgbClr val="748AC5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142B78-6137-FCAF-7D70-ADCF2F6B22E5}"/>
              </a:ext>
            </a:extLst>
          </p:cNvPr>
          <p:cNvSpPr txBox="1"/>
          <p:nvPr/>
        </p:nvSpPr>
        <p:spPr>
          <a:xfrm>
            <a:off x="862172" y="18403733"/>
            <a:ext cx="2787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Bewertung des Einflusses von reduzierter Muskelkraft (z.B. verursacht durch zunehmendem Alter </a:t>
            </a: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auf die antizipative Kompensation von Abwärtsstufen mithilfe prädiktiver Simulation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C7F34B-AE55-DC6B-6FEC-78AE50D890E5}"/>
              </a:ext>
            </a:extLst>
          </p:cNvPr>
          <p:cNvSpPr txBox="1"/>
          <p:nvPr/>
        </p:nvSpPr>
        <p:spPr>
          <a:xfrm>
            <a:off x="15210433" y="34497967"/>
            <a:ext cx="13751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Fragestellungen für die Zukunft</a:t>
            </a:r>
          </a:p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Wie genau können die Muskelaktivitäten (im Alter) angepasst werden?</a:t>
            </a:r>
          </a:p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Verwenden ältere Personen die gleichen Anpassungsstrategien wie junge Personen? Welchen Einfluss hat dabei die verringerte Ganggeschwindigkeit der älteren Personen? </a:t>
            </a:r>
          </a:p>
          <a:p>
            <a:pPr marL="571500" indent="-571500" algn="just">
              <a:buFont typeface="Wingdings" panose="05000000000000000000" pitchFamily="2" charset="2"/>
              <a:buChar char="à"/>
            </a:pPr>
            <a:r>
              <a:rPr lang="de-DE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Können antizipative Anpassungsstrategien durch Trainingsprogramme verbessert/optimiert werden?</a:t>
            </a: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877BE5-9085-0E1C-CEF3-B8518D5D039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/>
          <a:stretch/>
        </p:blipFill>
        <p:spPr>
          <a:xfrm>
            <a:off x="7579147" y="27027016"/>
            <a:ext cx="6912000" cy="554878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5990A5-3EB6-131D-C1E8-ADE5B93804C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787" y="26878758"/>
            <a:ext cx="6912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564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HFB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935</Words>
  <Application>Microsoft Office PowerPoint</Application>
  <PresentationFormat>Benutzerdefiniert</PresentationFormat>
  <Paragraphs>63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Symbol</vt:lpstr>
      <vt:lpstr>Times New Roman</vt:lpstr>
      <vt:lpstr>Wingdings</vt:lpstr>
      <vt:lpstr>Präsentationsvorlage_HFB</vt:lpstr>
      <vt:lpstr>Antizipative Kompensation von Abwärtsstufen wird durch Muskelkraftreduzierung beeinflusst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Entwicklung des Biathlongewehrs Patrick Braam, Kevin Habetz, Lucas Schreff</dc:title>
  <dc:creator>Patrick</dc:creator>
  <cp:lastModifiedBy>Schreff, Lucas</cp:lastModifiedBy>
  <cp:revision>618</cp:revision>
  <cp:lastPrinted>2017-01-09T09:53:44Z</cp:lastPrinted>
  <dcterms:created xsi:type="dcterms:W3CDTF">2012-07-26T07:01:54Z</dcterms:created>
  <dcterms:modified xsi:type="dcterms:W3CDTF">2023-02-08T12:41:17Z</dcterms:modified>
</cp:coreProperties>
</file>