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/>
    <p:restoredTop sz="94692"/>
  </p:normalViewPr>
  <p:slideViewPr>
    <p:cSldViewPr snapToGrid="0" snapToObjects="1">
      <p:cViewPr varScale="1">
        <p:scale>
          <a:sx n="146" d="100"/>
          <a:sy n="146" d="100"/>
        </p:scale>
        <p:origin x="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FB1F-1B96-6D4A-A8A5-B27FD56F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B390-9FEC-DB44-80A0-16822B8C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2C69-C01A-284C-B025-B21F560D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4E17-8D8B-2646-BA5A-BA5794BE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BBF1-D561-E14D-BDC2-E3D0E822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CCB-704A-EB46-96E3-A1FBD9F5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9F88-34F9-F144-B9A6-424E375A5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0657-BEB4-6D4F-985E-1F6F6145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C23C-00A1-E146-A493-C2ECD578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32FB-412E-5C46-9CE9-02726955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49AC0-D41D-A949-8207-A6BE80613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56AA3-6DE3-A341-9D02-C7FDA6982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B7E1-81F5-D84A-9979-1AD2C0CA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3CA1-3BB8-A546-B824-02D78AC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C1EA-11DE-8D4D-85A0-6E9637A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41EA-05FD-1E49-9884-9C7C717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75E8-487E-E241-8EB1-DF75DED5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D657-E288-9045-9FDD-B94BEC5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DE53-CFBD-BE48-8394-9C948BF4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DC76-B163-CB40-AE88-23C5E7B9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AEC1-93F1-744D-A562-FFC592D0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125F-3803-484E-92C0-4DD4F670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2DAE-9AFE-FF46-B78B-6EFE0CA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1F80-D32D-A742-9F65-32E9642D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49CC-2B03-184B-874F-D4F80923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31DD-FB1D-3F40-B7C8-F222F4F7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D109-96A9-494F-9E52-90E65707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D1D5-046F-354C-8CE9-22A6EB3E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ABE3-160B-4146-BCD2-F967544D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AB35-9C3A-E548-9E3C-D5B22637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6168-A337-1048-97BE-6ACA860F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E71F-9012-0D4D-86A0-67591C1D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C-25EB-8A4D-9771-22203FE0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B9DBA-C612-EE45-9E37-A1509C853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B2321-F53D-1842-9291-55FEC38D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5740-E21A-3742-A7B9-539298CF8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1970B-6C51-7D40-865E-A3874D02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A3602-31C9-A840-8810-EDD2B8BE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591A7-59B4-A04F-9D3A-C32B76A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6384-CEFF-4C4A-A2C9-1C8DBA0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B2F60-9FBD-264F-9FB2-864F7E90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B92C-091F-DB47-B928-35B4CA7E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99A7A-738F-BF47-9624-8C79E71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D688A-29C6-DE40-AE37-6A8A1357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FB47-D5DF-A54B-A9E0-2DE50472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57410-8E64-FA46-8B90-72BB7BB4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EFF-D42C-304A-A2FE-2E953D6E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69F2-4E86-024E-B05D-D9A022AC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3D1E-083D-0648-983A-EBC758A80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897C-0270-AA4E-9E2A-1A63381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708F-CC2F-2C45-AE2A-9D13D3BE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7469-A4A1-4241-9F50-73FF3290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E38C-2EA6-5E4A-BEC1-19701BF4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6F7DC-2D40-6944-980B-F9F30730F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D2AC-FB45-1043-8182-29867C0D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391A-3860-9B4F-B925-45CD17B9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8518B-C8FC-1F47-B0DF-9F61736C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E932-C6E5-C043-82C0-8D612B2D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D594C-1C85-1D4B-8DEA-70A262EC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8C7A-3F18-674A-9A93-522BB0DE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2C3-7446-794B-8890-07C506A04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F8F2-303B-2043-963A-CB1D73FA3D79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233B-3806-9D4C-AD1E-8B44CA8C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CD5-FA66-F043-86E4-0B89AC28F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28E-2CCC-8B4A-8E41-4D95619E7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939D-D759-8E4E-80E6-97E2C12E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9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b="1" dirty="0">
                <a:solidFill>
                  <a:srgbClr val="0070C0"/>
                </a:solidFill>
              </a:rPr>
              <a:t>Smart</a:t>
            </a:r>
            <a:r>
              <a:rPr lang="zh-CN" altLang="en-US" sz="7300" b="1" dirty="0">
                <a:solidFill>
                  <a:srgbClr val="0070C0"/>
                </a:solidFill>
              </a:rPr>
              <a:t> </a:t>
            </a:r>
            <a:r>
              <a:rPr lang="en-US" altLang="zh-CN" sz="7300" b="1" dirty="0">
                <a:solidFill>
                  <a:srgbClr val="0070C0"/>
                </a:solidFill>
              </a:rPr>
              <a:t>Water</a:t>
            </a:r>
            <a:br>
              <a:rPr lang="en-US" altLang="zh-CN" dirty="0"/>
            </a:b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Active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Learning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H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O.ai</a:t>
            </a:r>
            <a:br>
              <a:rPr lang="en-US" altLang="zh-CN" dirty="0">
                <a:solidFill>
                  <a:srgbClr val="0070C0"/>
                </a:solidFill>
              </a:rPr>
            </a:b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sz="2700" dirty="0"/>
              <a:t>FSDL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DABA8-B700-C047-9E37-6C205D0AE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7535"/>
            <a:ext cx="9144000" cy="1655762"/>
          </a:xfrm>
        </p:spPr>
        <p:txBody>
          <a:bodyPr/>
          <a:lstStyle/>
          <a:p>
            <a:r>
              <a:rPr lang="en-US" altLang="zh-CN" dirty="0" err="1"/>
              <a:t>Yufeng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63DBF-0885-894C-BF07-BEFBB272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098" y="514778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EBA7-7D1B-F049-9A44-E284A74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55F-6A5A-8449-9B79-FD55EFA9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Intuition</a:t>
            </a:r>
          </a:p>
          <a:p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0AA31-006C-9941-976D-0270E13E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098" y="514778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6547-0321-2A49-91A1-9C18F2F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88BE-A57A-E747-91BD-5667BD56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AI.</a:t>
            </a:r>
          </a:p>
          <a:p>
            <a:pPr lvl="1"/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  <a:p>
            <a:r>
              <a:rPr lang="en-US" dirty="0"/>
              <a:t>From Model-centric to Data-centric AI</a:t>
            </a:r>
          </a:p>
          <a:p>
            <a:pPr lvl="1"/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Labeling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Labeling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</a:p>
          <a:p>
            <a:pPr lvl="1"/>
            <a:r>
              <a:rPr lang="en-US" altLang="zh-CN" dirty="0"/>
              <a:t>Human expert: domain knowledge, time and money</a:t>
            </a:r>
          </a:p>
          <a:p>
            <a:pPr lvl="1"/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smartly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A96E8-0C94-944B-84CD-3A56F513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098" y="514778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2B6D-0D04-FB49-A32A-B1CF4324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94BD9-19B2-3148-9732-FA5C3128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098" y="5147781"/>
            <a:ext cx="1905000" cy="1905000"/>
          </a:xfrm>
          <a:prstGeom prst="rect">
            <a:avLst/>
          </a:prstGeom>
        </p:spPr>
      </p:pic>
      <p:pic>
        <p:nvPicPr>
          <p:cNvPr id="2050" name="Picture 2" descr="What Is Deep Active Learning: Challenges and Applications">
            <a:extLst>
              <a:ext uri="{FF2B5EF4-FFF2-40B4-BE49-F238E27FC236}">
                <a16:creationId xmlns:a16="http://schemas.microsoft.com/office/drawing/2014/main" id="{29624B11-99B4-A44B-BB59-7865A05B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3" y="1959546"/>
            <a:ext cx="5926207" cy="34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756758-79BF-9B42-852D-1A1D190841D1}"/>
              </a:ext>
            </a:extLst>
          </p:cNvPr>
          <p:cNvSpPr txBox="1"/>
          <p:nvPr/>
        </p:nvSpPr>
        <p:spPr>
          <a:xfrm>
            <a:off x="6682641" y="2154755"/>
            <a:ext cx="5229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select k samples with the lowest difference between two highest class probabilities</a:t>
            </a:r>
            <a:r>
              <a:rPr lang="en-US" altLang="zh-CN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Entropy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select ‘k’ samples with the highest entropy, i.e., with high uncertainty. </a:t>
            </a:r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select ‘k’ samples with the least confidence</a:t>
            </a:r>
            <a:r>
              <a:rPr lang="zh-CN" altLang="en-US" dirty="0"/>
              <a:t> </a:t>
            </a:r>
            <a:r>
              <a:rPr lang="en-US" altLang="zh-CN" dirty="0"/>
              <a:t>(max</a:t>
            </a:r>
            <a:r>
              <a:rPr lang="zh-CN" altLang="en-US" dirty="0"/>
              <a:t> </a:t>
            </a:r>
            <a:r>
              <a:rPr lang="en-US" altLang="zh-CN" dirty="0"/>
              <a:t>probability</a:t>
            </a:r>
            <a:r>
              <a:rPr lang="zh-CN" altLang="en-US" dirty="0"/>
              <a:t> </a:t>
            </a:r>
            <a:r>
              <a:rPr lang="en-US" altLang="zh-CN" dirty="0"/>
              <a:t>class)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585-9D27-FB45-B11B-0D4B05B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72" y="12497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Solution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Architecture:</a:t>
            </a:r>
            <a:r>
              <a:rPr lang="zh-CN" altLang="en-US" b="1" dirty="0">
                <a:solidFill>
                  <a:srgbClr val="0070C0"/>
                </a:solidFill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</a:rPr>
              <a:t>Smart</a:t>
            </a:r>
            <a:r>
              <a:rPr lang="zh-CN" altLang="en-US" b="1" dirty="0">
                <a:solidFill>
                  <a:srgbClr val="0070C0"/>
                </a:solidFill>
              </a:rPr>
              <a:t>       </a:t>
            </a:r>
            <a:r>
              <a:rPr lang="en-US" altLang="zh-CN" b="1" dirty="0">
                <a:solidFill>
                  <a:srgbClr val="0070C0"/>
                </a:solidFill>
              </a:rPr>
              <a:t>Water</a:t>
            </a:r>
            <a:br>
              <a:rPr lang="en-US" altLang="zh-CN" sz="3200" dirty="0"/>
            </a:br>
            <a:r>
              <a:rPr lang="en-US" altLang="zh-CN" sz="3200" dirty="0"/>
              <a:t>Large</a:t>
            </a:r>
            <a:r>
              <a:rPr lang="zh-CN" altLang="en-US" sz="3200" dirty="0"/>
              <a:t> </a:t>
            </a:r>
            <a:r>
              <a:rPr lang="en-US" altLang="zh-CN" sz="3200" dirty="0"/>
              <a:t>Scale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Labeling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  </a:t>
            </a:r>
            <a:r>
              <a:rPr lang="en-US" altLang="zh-CN" sz="3200" dirty="0">
                <a:solidFill>
                  <a:srgbClr val="0070C0"/>
                </a:solidFill>
              </a:rPr>
              <a:t>Active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Learning</a:t>
            </a:r>
            <a:r>
              <a:rPr lang="zh-CN" altLang="en-US" sz="3200" dirty="0">
                <a:solidFill>
                  <a:srgbClr val="0070C0"/>
                </a:solidFill>
              </a:rPr>
              <a:t>  </a:t>
            </a:r>
            <a:r>
              <a:rPr lang="en-US" altLang="zh-CN" sz="3200" dirty="0"/>
              <a:t>and</a:t>
            </a:r>
            <a:r>
              <a:rPr lang="zh-CN" altLang="en-US" sz="3200" dirty="0"/>
              <a:t>     </a:t>
            </a:r>
            <a:r>
              <a:rPr lang="en-US" altLang="zh-CN" sz="3200" dirty="0">
                <a:solidFill>
                  <a:srgbClr val="0070C0"/>
                </a:solidFill>
              </a:rPr>
              <a:t>H</a:t>
            </a:r>
            <a:r>
              <a:rPr lang="en-US" altLang="zh-CN" sz="3200" baseline="-25000" dirty="0">
                <a:solidFill>
                  <a:srgbClr val="0070C0"/>
                </a:solidFill>
              </a:rPr>
              <a:t>2</a:t>
            </a:r>
            <a:r>
              <a:rPr lang="en-US" altLang="zh-CN" sz="3200" dirty="0">
                <a:solidFill>
                  <a:srgbClr val="0070C0"/>
                </a:solidFill>
              </a:rPr>
              <a:t>O.ai</a:t>
            </a:r>
            <a:endParaRPr lang="en-US" sz="32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FB3D38-3D04-9F42-97D5-B1FBBFD0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72" y="5391649"/>
            <a:ext cx="1905000" cy="1905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1DC9DA3-92A4-024D-9946-25DAD746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409978"/>
            <a:ext cx="11634586" cy="47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6CF-8399-1946-BA5F-EF64DE9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05FF-B9F6-9D4B-8FDC-2E478163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Local:       http://localhost:8501/</a:t>
            </a:r>
          </a:p>
          <a:p>
            <a:r>
              <a:rPr lang="en-US" dirty="0"/>
              <a:t>Heroku:   https://smartwater001.herokuapp.com/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1740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8E98-947A-A84B-9B9B-C057B6E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B8F1-3535-EE41-823A-FE6F91E7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for computing resources to get labeling faster</a:t>
            </a:r>
          </a:p>
          <a:p>
            <a:pPr lvl="1"/>
            <a:r>
              <a:rPr lang="en-US" dirty="0"/>
              <a:t>GPU Parallel computing (now CPU)</a:t>
            </a:r>
          </a:p>
          <a:p>
            <a:pPr lvl="1"/>
            <a:r>
              <a:rPr lang="en-US" dirty="0"/>
              <a:t>Code efficiency (now no code review, just by myself)</a:t>
            </a:r>
          </a:p>
          <a:p>
            <a:pPr lvl="1"/>
            <a:r>
              <a:rPr lang="en-US" dirty="0"/>
              <a:t>Cloud Computing ( now with local machine)</a:t>
            </a:r>
          </a:p>
          <a:p>
            <a:r>
              <a:rPr lang="en-US" dirty="0"/>
              <a:t>Build For more and more tasks</a:t>
            </a:r>
          </a:p>
          <a:p>
            <a:pPr lvl="1"/>
            <a:r>
              <a:rPr lang="en-US" dirty="0"/>
              <a:t>NLP based tasks: Sentiment analysis, Named Entity Recognition, Topic Modeling, etc.</a:t>
            </a:r>
          </a:p>
          <a:p>
            <a:pPr lvl="1"/>
            <a:r>
              <a:rPr lang="en-US" dirty="0"/>
              <a:t>Image based tasks: image recognition, multi-object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More human-friendly Layout and user interaction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250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Water Large Scale Data Labeling with Active Learning and H2O.ai  FSDL Final Project</vt:lpstr>
      <vt:lpstr>Menu </vt:lpstr>
      <vt:lpstr>Intuition</vt:lpstr>
      <vt:lpstr>Active Learning Strategy</vt:lpstr>
      <vt:lpstr>Solution Architecture:            Smart       Water Large Scale Data Labeling with   Active Learning  and     H2O.ai</vt:lpstr>
      <vt:lpstr>Demo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Water: Large Scale Data Labeling with Active Learning and H2o.ai</dc:title>
  <dc:creator>Wang Louis</dc:creator>
  <cp:lastModifiedBy>Wang Louis</cp:lastModifiedBy>
  <cp:revision>11</cp:revision>
  <dcterms:created xsi:type="dcterms:W3CDTF">2021-05-15T07:45:20Z</dcterms:created>
  <dcterms:modified xsi:type="dcterms:W3CDTF">2021-05-16T05:04:59Z</dcterms:modified>
</cp:coreProperties>
</file>