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10" r:id="rId7"/>
    <p:sldId id="301" r:id="rId8"/>
    <p:sldId id="307" r:id="rId9"/>
    <p:sldId id="305" r:id="rId10"/>
    <p:sldId id="314" r:id="rId11"/>
    <p:sldId id="309" r:id="rId12"/>
    <p:sldId id="306" r:id="rId13"/>
    <p:sldId id="303" r:id="rId14"/>
    <p:sldId id="308" r:id="rId15"/>
    <p:sldId id="317" r:id="rId16"/>
    <p:sldId id="318" r:id="rId17"/>
    <p:sldId id="311" r:id="rId18"/>
    <p:sldId id="312" r:id="rId19"/>
    <p:sldId id="313" r:id="rId20"/>
    <p:sldId id="304" r:id="rId21"/>
    <p:sldId id="316" r:id="rId22"/>
    <p:sldId id="3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C966B-C667-4003-8373-37D4D19E0693}" v="8" dt="2023-04-12T01:12:07.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6" autoAdjust="0"/>
    <p:restoredTop sz="94619" autoAdjust="0"/>
  </p:normalViewPr>
  <p:slideViewPr>
    <p:cSldViewPr snapToGrid="0">
      <p:cViewPr>
        <p:scale>
          <a:sx n="180" d="100"/>
          <a:sy n="180" d="100"/>
        </p:scale>
        <p:origin x="680" y="-1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 foster" userId="6aa2d2fb6fd751e9" providerId="LiveId" clId="{822C966B-C667-4003-8373-37D4D19E0693}"/>
    <pc:docChg chg="undo custSel addSld delSld modSld sldOrd">
      <pc:chgData name="lou foster" userId="6aa2d2fb6fd751e9" providerId="LiveId" clId="{822C966B-C667-4003-8373-37D4D19E0693}" dt="2023-04-12T01:13:49.999" v="2066" actId="20577"/>
      <pc:docMkLst>
        <pc:docMk/>
      </pc:docMkLst>
      <pc:sldChg chg="modSp mod">
        <pc:chgData name="lou foster" userId="6aa2d2fb6fd751e9" providerId="LiveId" clId="{822C966B-C667-4003-8373-37D4D19E0693}" dt="2023-04-11T23:31:05.009" v="366" actId="20577"/>
        <pc:sldMkLst>
          <pc:docMk/>
          <pc:sldMk cId="193143965" sldId="298"/>
        </pc:sldMkLst>
        <pc:spChg chg="mod">
          <ac:chgData name="lou foster" userId="6aa2d2fb6fd751e9" providerId="LiveId" clId="{822C966B-C667-4003-8373-37D4D19E0693}" dt="2023-04-11T23:31:05.009" v="366" actId="20577"/>
          <ac:spMkLst>
            <pc:docMk/>
            <pc:sldMk cId="193143965" sldId="298"/>
            <ac:spMk id="3" creationId="{255E1F2F-E259-4EA8-9FFD-3A10AF541859}"/>
          </ac:spMkLst>
        </pc:spChg>
      </pc:sldChg>
      <pc:sldChg chg="modSp mod">
        <pc:chgData name="lou foster" userId="6aa2d2fb6fd751e9" providerId="LiveId" clId="{822C966B-C667-4003-8373-37D4D19E0693}" dt="2023-04-12T00:32:08.567" v="594" actId="20577"/>
        <pc:sldMkLst>
          <pc:docMk/>
          <pc:sldMk cId="2933514334" sldId="300"/>
        </pc:sldMkLst>
        <pc:spChg chg="mod">
          <ac:chgData name="lou foster" userId="6aa2d2fb6fd751e9" providerId="LiveId" clId="{822C966B-C667-4003-8373-37D4D19E0693}" dt="2023-04-12T00:32:08.567" v="594" actId="20577"/>
          <ac:spMkLst>
            <pc:docMk/>
            <pc:sldMk cId="2933514334" sldId="300"/>
            <ac:spMk id="5" creationId="{73A7EBCF-5494-2CF5-208B-5F6B01D509BF}"/>
          </ac:spMkLst>
        </pc:spChg>
      </pc:sldChg>
      <pc:sldChg chg="modSp mod">
        <pc:chgData name="lou foster" userId="6aa2d2fb6fd751e9" providerId="LiveId" clId="{822C966B-C667-4003-8373-37D4D19E0693}" dt="2023-04-12T00:11:53.245" v="372" actId="20577"/>
        <pc:sldMkLst>
          <pc:docMk/>
          <pc:sldMk cId="2061880236" sldId="301"/>
        </pc:sldMkLst>
        <pc:spChg chg="mod">
          <ac:chgData name="lou foster" userId="6aa2d2fb6fd751e9" providerId="LiveId" clId="{822C966B-C667-4003-8373-37D4D19E0693}" dt="2023-04-12T00:11:53.245" v="372" actId="20577"/>
          <ac:spMkLst>
            <pc:docMk/>
            <pc:sldMk cId="2061880236" sldId="301"/>
            <ac:spMk id="5" creationId="{73A7EBCF-5494-2CF5-208B-5F6B01D509BF}"/>
          </ac:spMkLst>
        </pc:spChg>
      </pc:sldChg>
      <pc:sldChg chg="del">
        <pc:chgData name="lou foster" userId="6aa2d2fb6fd751e9" providerId="LiveId" clId="{822C966B-C667-4003-8373-37D4D19E0693}" dt="2023-04-11T23:31:43.863" v="367" actId="47"/>
        <pc:sldMkLst>
          <pc:docMk/>
          <pc:sldMk cId="2862770052" sldId="302"/>
        </pc:sldMkLst>
      </pc:sldChg>
      <pc:sldChg chg="addSp delSp modSp mod">
        <pc:chgData name="lou foster" userId="6aa2d2fb6fd751e9" providerId="LiveId" clId="{822C966B-C667-4003-8373-37D4D19E0693}" dt="2023-04-12T01:13:49.999" v="2066" actId="20577"/>
        <pc:sldMkLst>
          <pc:docMk/>
          <pc:sldMk cId="3107224356" sldId="304"/>
        </pc:sldMkLst>
        <pc:spChg chg="mod">
          <ac:chgData name="lou foster" userId="6aa2d2fb6fd751e9" providerId="LiveId" clId="{822C966B-C667-4003-8373-37D4D19E0693}" dt="2023-04-11T22:23:48.296" v="219" actId="14100"/>
          <ac:spMkLst>
            <pc:docMk/>
            <pc:sldMk cId="3107224356" sldId="304"/>
            <ac:spMk id="2" creationId="{75AC86D3-8FD1-4F47-A319-7D0542E48B2F}"/>
          </ac:spMkLst>
        </pc:spChg>
        <pc:spChg chg="add del">
          <ac:chgData name="lou foster" userId="6aa2d2fb6fd751e9" providerId="LiveId" clId="{822C966B-C667-4003-8373-37D4D19E0693}" dt="2023-04-11T22:32:04.310" v="221" actId="22"/>
          <ac:spMkLst>
            <pc:docMk/>
            <pc:sldMk cId="3107224356" sldId="304"/>
            <ac:spMk id="4" creationId="{A08CD67B-44F7-1A42-B173-3D73C29C8F96}"/>
          </ac:spMkLst>
        </pc:spChg>
        <pc:spChg chg="mod">
          <ac:chgData name="lou foster" userId="6aa2d2fb6fd751e9" providerId="LiveId" clId="{822C966B-C667-4003-8373-37D4D19E0693}" dt="2023-04-12T01:13:49.999" v="2066" actId="20577"/>
          <ac:spMkLst>
            <pc:docMk/>
            <pc:sldMk cId="3107224356" sldId="304"/>
            <ac:spMk id="5" creationId="{73A7EBCF-5494-2CF5-208B-5F6B01D509BF}"/>
          </ac:spMkLst>
        </pc:spChg>
      </pc:sldChg>
      <pc:sldChg chg="modSp mod">
        <pc:chgData name="lou foster" userId="6aa2d2fb6fd751e9" providerId="LiveId" clId="{822C966B-C667-4003-8373-37D4D19E0693}" dt="2023-04-12T00:16:22.463" v="557" actId="12"/>
        <pc:sldMkLst>
          <pc:docMk/>
          <pc:sldMk cId="2588026706" sldId="305"/>
        </pc:sldMkLst>
        <pc:spChg chg="mod">
          <ac:chgData name="lou foster" userId="6aa2d2fb6fd751e9" providerId="LiveId" clId="{822C966B-C667-4003-8373-37D4D19E0693}" dt="2023-04-12T00:16:22.463" v="557" actId="12"/>
          <ac:spMkLst>
            <pc:docMk/>
            <pc:sldMk cId="2588026706" sldId="305"/>
            <ac:spMk id="5" creationId="{73A7EBCF-5494-2CF5-208B-5F6B01D509BF}"/>
          </ac:spMkLst>
        </pc:spChg>
      </pc:sldChg>
      <pc:sldChg chg="modSp mod">
        <pc:chgData name="lou foster" userId="6aa2d2fb6fd751e9" providerId="LiveId" clId="{822C966B-C667-4003-8373-37D4D19E0693}" dt="2023-04-12T00:35:34.632" v="708" actId="20577"/>
        <pc:sldMkLst>
          <pc:docMk/>
          <pc:sldMk cId="1353458954" sldId="307"/>
        </pc:sldMkLst>
        <pc:spChg chg="mod">
          <ac:chgData name="lou foster" userId="6aa2d2fb6fd751e9" providerId="LiveId" clId="{822C966B-C667-4003-8373-37D4D19E0693}" dt="2023-04-12T00:35:34.632" v="708" actId="20577"/>
          <ac:spMkLst>
            <pc:docMk/>
            <pc:sldMk cId="1353458954" sldId="307"/>
            <ac:spMk id="5" creationId="{73A7EBCF-5494-2CF5-208B-5F6B01D509BF}"/>
          </ac:spMkLst>
        </pc:spChg>
      </pc:sldChg>
      <pc:sldChg chg="modSp mod">
        <pc:chgData name="lou foster" userId="6aa2d2fb6fd751e9" providerId="LiveId" clId="{822C966B-C667-4003-8373-37D4D19E0693}" dt="2023-04-12T00:43:07.621" v="923" actId="20577"/>
        <pc:sldMkLst>
          <pc:docMk/>
          <pc:sldMk cId="2735542354" sldId="308"/>
        </pc:sldMkLst>
        <pc:spChg chg="mod">
          <ac:chgData name="lou foster" userId="6aa2d2fb6fd751e9" providerId="LiveId" clId="{822C966B-C667-4003-8373-37D4D19E0693}" dt="2023-04-12T00:43:07.621" v="923" actId="20577"/>
          <ac:spMkLst>
            <pc:docMk/>
            <pc:sldMk cId="2735542354" sldId="308"/>
            <ac:spMk id="2" creationId="{75AC86D3-8FD1-4F47-A319-7D0542E48B2F}"/>
          </ac:spMkLst>
        </pc:spChg>
      </pc:sldChg>
      <pc:sldChg chg="addSp delSp modSp mod ord">
        <pc:chgData name="lou foster" userId="6aa2d2fb6fd751e9" providerId="LiveId" clId="{822C966B-C667-4003-8373-37D4D19E0693}" dt="2023-04-12T00:20:35.016" v="584" actId="20577"/>
        <pc:sldMkLst>
          <pc:docMk/>
          <pc:sldMk cId="2774795059" sldId="309"/>
        </pc:sldMkLst>
        <pc:spChg chg="mod">
          <ac:chgData name="lou foster" userId="6aa2d2fb6fd751e9" providerId="LiveId" clId="{822C966B-C667-4003-8373-37D4D19E0693}" dt="2023-04-12T00:20:35.016" v="584" actId="20577"/>
          <ac:spMkLst>
            <pc:docMk/>
            <pc:sldMk cId="2774795059" sldId="309"/>
            <ac:spMk id="2" creationId="{75AC86D3-8FD1-4F47-A319-7D0542E48B2F}"/>
          </ac:spMkLst>
        </pc:spChg>
        <pc:spChg chg="del">
          <ac:chgData name="lou foster" userId="6aa2d2fb6fd751e9" providerId="LiveId" clId="{822C966B-C667-4003-8373-37D4D19E0693}" dt="2023-04-11T22:10:21.128" v="0"/>
          <ac:spMkLst>
            <pc:docMk/>
            <pc:sldMk cId="2774795059" sldId="309"/>
            <ac:spMk id="5" creationId="{73A7EBCF-5494-2CF5-208B-5F6B01D509BF}"/>
          </ac:spMkLst>
        </pc:spChg>
        <pc:spChg chg="add del">
          <ac:chgData name="lou foster" userId="6aa2d2fb6fd751e9" providerId="LiveId" clId="{822C966B-C667-4003-8373-37D4D19E0693}" dt="2023-04-12T00:20:17.506" v="582" actId="22"/>
          <ac:spMkLst>
            <pc:docMk/>
            <pc:sldMk cId="2774795059" sldId="309"/>
            <ac:spMk id="5" creationId="{8264FB7F-821B-B8F0-0D6E-64BFB2247C07}"/>
          </ac:spMkLst>
        </pc:spChg>
        <pc:picChg chg="add mod">
          <ac:chgData name="lou foster" userId="6aa2d2fb6fd751e9" providerId="LiveId" clId="{822C966B-C667-4003-8373-37D4D19E0693}" dt="2023-04-11T22:10:21.128" v="0"/>
          <ac:picMkLst>
            <pc:docMk/>
            <pc:sldMk cId="2774795059" sldId="309"/>
            <ac:picMk id="3" creationId="{1D6B2B4C-EC6F-7601-57AD-3B01D511856D}"/>
          </ac:picMkLst>
        </pc:picChg>
      </pc:sldChg>
      <pc:sldChg chg="modSp mod ord">
        <pc:chgData name="lou foster" userId="6aa2d2fb6fd751e9" providerId="LiveId" clId="{822C966B-C667-4003-8373-37D4D19E0693}" dt="2023-04-11T23:13:34.242" v="341" actId="20577"/>
        <pc:sldMkLst>
          <pc:docMk/>
          <pc:sldMk cId="1741959004" sldId="310"/>
        </pc:sldMkLst>
        <pc:spChg chg="mod">
          <ac:chgData name="lou foster" userId="6aa2d2fb6fd751e9" providerId="LiveId" clId="{822C966B-C667-4003-8373-37D4D19E0693}" dt="2023-04-11T22:12:06.642" v="36"/>
          <ac:spMkLst>
            <pc:docMk/>
            <pc:sldMk cId="1741959004" sldId="310"/>
            <ac:spMk id="2" creationId="{75AC86D3-8FD1-4F47-A319-7D0542E48B2F}"/>
          </ac:spMkLst>
        </pc:spChg>
        <pc:spChg chg="mod">
          <ac:chgData name="lou foster" userId="6aa2d2fb6fd751e9" providerId="LiveId" clId="{822C966B-C667-4003-8373-37D4D19E0693}" dt="2023-04-11T23:13:34.242" v="341" actId="20577"/>
          <ac:spMkLst>
            <pc:docMk/>
            <pc:sldMk cId="1741959004" sldId="310"/>
            <ac:spMk id="5" creationId="{73A7EBCF-5494-2CF5-208B-5F6B01D509BF}"/>
          </ac:spMkLst>
        </pc:spChg>
      </pc:sldChg>
      <pc:sldChg chg="modSp mod">
        <pc:chgData name="lou foster" userId="6aa2d2fb6fd751e9" providerId="LiveId" clId="{822C966B-C667-4003-8373-37D4D19E0693}" dt="2023-04-11T22:22:58.428" v="179" actId="27636"/>
        <pc:sldMkLst>
          <pc:docMk/>
          <pc:sldMk cId="2140282332" sldId="311"/>
        </pc:sldMkLst>
        <pc:spChg chg="mod">
          <ac:chgData name="lou foster" userId="6aa2d2fb6fd751e9" providerId="LiveId" clId="{822C966B-C667-4003-8373-37D4D19E0693}" dt="2023-04-11T22:22:58.428" v="179" actId="27636"/>
          <ac:spMkLst>
            <pc:docMk/>
            <pc:sldMk cId="2140282332" sldId="311"/>
            <ac:spMk id="2" creationId="{75AC86D3-8FD1-4F47-A319-7D0542E48B2F}"/>
          </ac:spMkLst>
        </pc:spChg>
        <pc:spChg chg="mod">
          <ac:chgData name="lou foster" userId="6aa2d2fb6fd751e9" providerId="LiveId" clId="{822C966B-C667-4003-8373-37D4D19E0693}" dt="2023-04-11T22:22:52.665" v="175" actId="21"/>
          <ac:spMkLst>
            <pc:docMk/>
            <pc:sldMk cId="2140282332" sldId="311"/>
            <ac:spMk id="5" creationId="{73A7EBCF-5494-2CF5-208B-5F6B01D509BF}"/>
          </ac:spMkLst>
        </pc:spChg>
      </pc:sldChg>
      <pc:sldChg chg="modSp mod">
        <pc:chgData name="lou foster" userId="6aa2d2fb6fd751e9" providerId="LiveId" clId="{822C966B-C667-4003-8373-37D4D19E0693}" dt="2023-04-11T22:23:16.607" v="183" actId="6549"/>
        <pc:sldMkLst>
          <pc:docMk/>
          <pc:sldMk cId="2126395444" sldId="312"/>
        </pc:sldMkLst>
        <pc:spChg chg="mod">
          <ac:chgData name="lou foster" userId="6aa2d2fb6fd751e9" providerId="LiveId" clId="{822C966B-C667-4003-8373-37D4D19E0693}" dt="2023-04-11T22:23:13.377" v="182"/>
          <ac:spMkLst>
            <pc:docMk/>
            <pc:sldMk cId="2126395444" sldId="312"/>
            <ac:spMk id="2" creationId="{75AC86D3-8FD1-4F47-A319-7D0542E48B2F}"/>
          </ac:spMkLst>
        </pc:spChg>
        <pc:spChg chg="mod">
          <ac:chgData name="lou foster" userId="6aa2d2fb6fd751e9" providerId="LiveId" clId="{822C966B-C667-4003-8373-37D4D19E0693}" dt="2023-04-11T22:23:16.607" v="183" actId="6549"/>
          <ac:spMkLst>
            <pc:docMk/>
            <pc:sldMk cId="2126395444" sldId="312"/>
            <ac:spMk id="5" creationId="{73A7EBCF-5494-2CF5-208B-5F6B01D509BF}"/>
          </ac:spMkLst>
        </pc:spChg>
      </pc:sldChg>
      <pc:sldChg chg="addSp modSp add mod ord">
        <pc:chgData name="lou foster" userId="6aa2d2fb6fd751e9" providerId="LiveId" clId="{822C966B-C667-4003-8373-37D4D19E0693}" dt="2023-04-12T00:56:49.840" v="1337" actId="1076"/>
        <pc:sldMkLst>
          <pc:docMk/>
          <pc:sldMk cId="447438589" sldId="313"/>
        </pc:sldMkLst>
        <pc:spChg chg="mod">
          <ac:chgData name="lou foster" userId="6aa2d2fb6fd751e9" providerId="LiveId" clId="{822C966B-C667-4003-8373-37D4D19E0693}" dt="2023-04-11T22:32:24.517" v="240" actId="20577"/>
          <ac:spMkLst>
            <pc:docMk/>
            <pc:sldMk cId="447438589" sldId="313"/>
            <ac:spMk id="2" creationId="{75AC86D3-8FD1-4F47-A319-7D0542E48B2F}"/>
          </ac:spMkLst>
        </pc:spChg>
        <pc:picChg chg="add mod">
          <ac:chgData name="lou foster" userId="6aa2d2fb6fd751e9" providerId="LiveId" clId="{822C966B-C667-4003-8373-37D4D19E0693}" dt="2023-04-12T00:56:49.840" v="1337" actId="1076"/>
          <ac:picMkLst>
            <pc:docMk/>
            <pc:sldMk cId="447438589" sldId="313"/>
            <ac:picMk id="4" creationId="{AAE79204-E865-BDEB-8B37-9BC371CC4FF7}"/>
          </ac:picMkLst>
        </pc:picChg>
      </pc:sldChg>
      <pc:sldChg chg="addSp delSp modSp add mod ord">
        <pc:chgData name="lou foster" userId="6aa2d2fb6fd751e9" providerId="LiveId" clId="{822C966B-C667-4003-8373-37D4D19E0693}" dt="2023-04-12T00:41:03.200" v="837" actId="20577"/>
        <pc:sldMkLst>
          <pc:docMk/>
          <pc:sldMk cId="1374906752" sldId="314"/>
        </pc:sldMkLst>
        <pc:spChg chg="mod">
          <ac:chgData name="lou foster" userId="6aa2d2fb6fd751e9" providerId="LiveId" clId="{822C966B-C667-4003-8373-37D4D19E0693}" dt="2023-04-12T00:40:55.312" v="836" actId="207"/>
          <ac:spMkLst>
            <pc:docMk/>
            <pc:sldMk cId="1374906752" sldId="314"/>
            <ac:spMk id="2" creationId="{75AC86D3-8FD1-4F47-A319-7D0542E48B2F}"/>
          </ac:spMkLst>
        </pc:spChg>
        <pc:spChg chg="mod">
          <ac:chgData name="lou foster" userId="6aa2d2fb6fd751e9" providerId="LiveId" clId="{822C966B-C667-4003-8373-37D4D19E0693}" dt="2023-04-12T00:41:03.200" v="837" actId="20577"/>
          <ac:spMkLst>
            <pc:docMk/>
            <pc:sldMk cId="1374906752" sldId="314"/>
            <ac:spMk id="5" creationId="{73A7EBCF-5494-2CF5-208B-5F6B01D509BF}"/>
          </ac:spMkLst>
        </pc:spChg>
        <pc:picChg chg="add del mod">
          <ac:chgData name="lou foster" userId="6aa2d2fb6fd751e9" providerId="LiveId" clId="{822C966B-C667-4003-8373-37D4D19E0693}" dt="2023-04-12T00:40:24.249" v="831" actId="478"/>
          <ac:picMkLst>
            <pc:docMk/>
            <pc:sldMk cId="1374906752" sldId="314"/>
            <ac:picMk id="3" creationId="{F63E34F3-6CA5-19D1-269B-D80DCF6C2BB8}"/>
          </ac:picMkLst>
        </pc:picChg>
      </pc:sldChg>
      <pc:sldChg chg="add">
        <pc:chgData name="lou foster" userId="6aa2d2fb6fd751e9" providerId="LiveId" clId="{822C966B-C667-4003-8373-37D4D19E0693}" dt="2023-04-11T23:17:22.212" v="346"/>
        <pc:sldMkLst>
          <pc:docMk/>
          <pc:sldMk cId="3218758480" sldId="315"/>
        </pc:sldMkLst>
      </pc:sldChg>
      <pc:sldChg chg="modSp add mod">
        <pc:chgData name="lou foster" userId="6aa2d2fb6fd751e9" providerId="LiveId" clId="{822C966B-C667-4003-8373-37D4D19E0693}" dt="2023-04-12T00:41:58.020" v="894" actId="207"/>
        <pc:sldMkLst>
          <pc:docMk/>
          <pc:sldMk cId="2862407831" sldId="316"/>
        </pc:sldMkLst>
        <pc:spChg chg="mod">
          <ac:chgData name="lou foster" userId="6aa2d2fb6fd751e9" providerId="LiveId" clId="{822C966B-C667-4003-8373-37D4D19E0693}" dt="2023-04-12T00:41:58.020" v="894" actId="207"/>
          <ac:spMkLst>
            <pc:docMk/>
            <pc:sldMk cId="2862407831" sldId="316"/>
            <ac:spMk id="2" creationId="{75AC86D3-8FD1-4F47-A319-7D0542E48B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4/18/23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Experts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City Table</a:t>
            </a:r>
          </a:p>
        </p:txBody>
      </p:sp>
      <p:pic>
        <p:nvPicPr>
          <p:cNvPr id="6" name="Content Placeholder 5" descr="Table&#10;&#10;Description automatically generated">
            <a:extLst>
              <a:ext uri="{FF2B5EF4-FFF2-40B4-BE49-F238E27FC236}">
                <a16:creationId xmlns:a16="http://schemas.microsoft.com/office/drawing/2014/main" id="{4C5F2816-71EC-1E1D-BE2D-60A539D38214}"/>
              </a:ext>
            </a:extLst>
          </p:cNvPr>
          <p:cNvPicPr>
            <a:picLocks noGrp="1" noChangeAspect="1"/>
          </p:cNvPicPr>
          <p:nvPr>
            <p:ph idx="1"/>
          </p:nvPr>
        </p:nvPicPr>
        <p:blipFill>
          <a:blip r:embed="rId2"/>
          <a:stretch>
            <a:fillRect/>
          </a:stretch>
        </p:blipFill>
        <p:spPr>
          <a:xfrm>
            <a:off x="1112520" y="1952752"/>
            <a:ext cx="5336454" cy="3760788"/>
          </a:xfrm>
        </p:spPr>
      </p:pic>
    </p:spTree>
    <p:extLst>
      <p:ext uri="{BB962C8B-B14F-4D97-AF65-F5344CB8AC3E}">
        <p14:creationId xmlns:p14="http://schemas.microsoft.com/office/powerpoint/2010/main" val="19456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Air Pollution by City Table</a:t>
            </a:r>
          </a:p>
        </p:txBody>
      </p:sp>
      <p:pic>
        <p:nvPicPr>
          <p:cNvPr id="11" name="Content Placeholder 10" descr="Table&#10;&#10;Description automatically generated">
            <a:extLst>
              <a:ext uri="{FF2B5EF4-FFF2-40B4-BE49-F238E27FC236}">
                <a16:creationId xmlns:a16="http://schemas.microsoft.com/office/drawing/2014/main" id="{A82E8A4B-4A28-E57D-1A8A-A83D58E5D76B}"/>
              </a:ext>
            </a:extLst>
          </p:cNvPr>
          <p:cNvPicPr>
            <a:picLocks noGrp="1" noChangeAspect="1"/>
          </p:cNvPicPr>
          <p:nvPr>
            <p:ph idx="1"/>
          </p:nvPr>
        </p:nvPicPr>
        <p:blipFill>
          <a:blip r:embed="rId2"/>
          <a:stretch>
            <a:fillRect/>
          </a:stretch>
        </p:blipFill>
        <p:spPr>
          <a:xfrm>
            <a:off x="1213523" y="2071624"/>
            <a:ext cx="7100367" cy="3760788"/>
          </a:xfrm>
        </p:spPr>
      </p:pic>
    </p:spTree>
    <p:extLst>
      <p:ext uri="{BB962C8B-B14F-4D97-AF65-F5344CB8AC3E}">
        <p14:creationId xmlns:p14="http://schemas.microsoft.com/office/powerpoint/2010/main" val="273554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9F55-A55E-214C-21A3-EC9A98063960}"/>
              </a:ext>
            </a:extLst>
          </p:cNvPr>
          <p:cNvSpPr>
            <a:spLocks noGrp="1"/>
          </p:cNvSpPr>
          <p:nvPr>
            <p:ph type="title"/>
          </p:nvPr>
        </p:nvSpPr>
        <p:spPr/>
        <p:txBody>
          <a:bodyPr/>
          <a:lstStyle/>
          <a:p>
            <a:r>
              <a:rPr lang="en-US" dirty="0"/>
              <a:t>Air Quality Look Up</a:t>
            </a:r>
          </a:p>
        </p:txBody>
      </p:sp>
      <p:pic>
        <p:nvPicPr>
          <p:cNvPr id="5" name="Content Placeholder 4" descr="Table&#10;&#10;Description automatically generated">
            <a:extLst>
              <a:ext uri="{FF2B5EF4-FFF2-40B4-BE49-F238E27FC236}">
                <a16:creationId xmlns:a16="http://schemas.microsoft.com/office/drawing/2014/main" id="{485F1198-B3F3-CEE3-2F8B-9BC3F46AC6CC}"/>
              </a:ext>
            </a:extLst>
          </p:cNvPr>
          <p:cNvPicPr>
            <a:picLocks noGrp="1" noChangeAspect="1"/>
          </p:cNvPicPr>
          <p:nvPr>
            <p:ph idx="1"/>
          </p:nvPr>
        </p:nvPicPr>
        <p:blipFill>
          <a:blip r:embed="rId2"/>
          <a:stretch>
            <a:fillRect/>
          </a:stretch>
        </p:blipFill>
        <p:spPr>
          <a:xfrm>
            <a:off x="1170153" y="2044192"/>
            <a:ext cx="5596052" cy="3760788"/>
          </a:xfrm>
        </p:spPr>
      </p:pic>
    </p:spTree>
    <p:extLst>
      <p:ext uri="{BB962C8B-B14F-4D97-AF65-F5344CB8AC3E}">
        <p14:creationId xmlns:p14="http://schemas.microsoft.com/office/powerpoint/2010/main" val="251569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34C7-531E-0B02-63E5-1BCEC588C3B7}"/>
              </a:ext>
            </a:extLst>
          </p:cNvPr>
          <p:cNvSpPr>
            <a:spLocks noGrp="1"/>
          </p:cNvSpPr>
          <p:nvPr>
            <p:ph type="title"/>
          </p:nvPr>
        </p:nvSpPr>
        <p:spPr/>
        <p:txBody>
          <a:bodyPr/>
          <a:lstStyle/>
          <a:p>
            <a:r>
              <a:rPr lang="en-US" dirty="0"/>
              <a:t>Query Example</a:t>
            </a:r>
          </a:p>
        </p:txBody>
      </p:sp>
      <p:pic>
        <p:nvPicPr>
          <p:cNvPr id="5" name="Content Placeholder 4" descr="Graphical user interface, text, application&#10;&#10;Description automatically generated">
            <a:extLst>
              <a:ext uri="{FF2B5EF4-FFF2-40B4-BE49-F238E27FC236}">
                <a16:creationId xmlns:a16="http://schemas.microsoft.com/office/drawing/2014/main" id="{B940F032-B545-3B27-0DD8-D2B4C6A39C8B}"/>
              </a:ext>
            </a:extLst>
          </p:cNvPr>
          <p:cNvPicPr>
            <a:picLocks noGrp="1" noChangeAspect="1"/>
          </p:cNvPicPr>
          <p:nvPr>
            <p:ph idx="1"/>
          </p:nvPr>
        </p:nvPicPr>
        <p:blipFill>
          <a:blip r:embed="rId2"/>
          <a:stretch>
            <a:fillRect/>
          </a:stretch>
        </p:blipFill>
        <p:spPr>
          <a:xfrm>
            <a:off x="1096963" y="2783405"/>
            <a:ext cx="10058400" cy="2410377"/>
          </a:xfrm>
        </p:spPr>
      </p:pic>
    </p:spTree>
    <p:extLst>
      <p:ext uri="{BB962C8B-B14F-4D97-AF65-F5344CB8AC3E}">
        <p14:creationId xmlns:p14="http://schemas.microsoft.com/office/powerpoint/2010/main" val="371701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Tableau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028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39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Objective</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We used a logistic regression model to predict the air pollution index level based on polluting gases such as Carbon monoxide (CO), Nitrogen monoxide (NO), Nitrogen dioxide (NO2), Ozone (O3), Sulphur dioxide (SO2), Ammonia (NH3), and particulates (PM2.5 and PM10).</a:t>
            </a:r>
          </a:p>
          <a:p>
            <a:pPr marL="0" indent="0">
              <a:buNone/>
            </a:pPr>
            <a:endParaRPr lang="en-US" dirty="0"/>
          </a:p>
        </p:txBody>
      </p:sp>
      <p:pic>
        <p:nvPicPr>
          <p:cNvPr id="10" name="Picture 9">
            <a:extLst>
              <a:ext uri="{FF2B5EF4-FFF2-40B4-BE49-F238E27FC236}">
                <a16:creationId xmlns:a16="http://schemas.microsoft.com/office/drawing/2014/main" id="{007C60E0-1AA4-3FFD-84E9-59E8959347B2}"/>
              </a:ext>
            </a:extLst>
          </p:cNvPr>
          <p:cNvPicPr>
            <a:picLocks noChangeAspect="1"/>
          </p:cNvPicPr>
          <p:nvPr/>
        </p:nvPicPr>
        <p:blipFill>
          <a:blip r:embed="rId2"/>
          <a:stretch>
            <a:fillRect/>
          </a:stretch>
        </p:blipFill>
        <p:spPr>
          <a:xfrm>
            <a:off x="7034981" y="3232166"/>
            <a:ext cx="4314348" cy="3007767"/>
          </a:xfrm>
          <a:prstGeom prst="rect">
            <a:avLst/>
          </a:prstGeom>
        </p:spPr>
      </p:pic>
      <p:pic>
        <p:nvPicPr>
          <p:cNvPr id="12" name="Picture 11">
            <a:extLst>
              <a:ext uri="{FF2B5EF4-FFF2-40B4-BE49-F238E27FC236}">
                <a16:creationId xmlns:a16="http://schemas.microsoft.com/office/drawing/2014/main" id="{C593DCA2-2F92-4D05-A02D-21C6D27A1D64}"/>
              </a:ext>
            </a:extLst>
          </p:cNvPr>
          <p:cNvPicPr>
            <a:picLocks noChangeAspect="1"/>
          </p:cNvPicPr>
          <p:nvPr/>
        </p:nvPicPr>
        <p:blipFill>
          <a:blip r:embed="rId3"/>
          <a:stretch>
            <a:fillRect/>
          </a:stretch>
        </p:blipFill>
        <p:spPr>
          <a:xfrm>
            <a:off x="903631" y="3274636"/>
            <a:ext cx="5529744" cy="3097223"/>
          </a:xfrm>
          <a:prstGeom prst="rect">
            <a:avLst/>
          </a:prstGeom>
        </p:spPr>
      </p:pic>
    </p:spTree>
    <p:extLst>
      <p:ext uri="{BB962C8B-B14F-4D97-AF65-F5344CB8AC3E}">
        <p14:creationId xmlns:p14="http://schemas.microsoft.com/office/powerpoint/2010/main" val="447438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221078" cy="1450757"/>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Results</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90% of the Air Quality is ranked as Level 1 – the lowest level of air quality</a:t>
            </a:r>
          </a:p>
          <a:p>
            <a:r>
              <a:rPr lang="en-US" sz="1600" dirty="0">
                <a:latin typeface="Calibri" panose="020F0502020204030204" pitchFamily="34" charset="0"/>
                <a:ea typeface="Calibri" panose="020F0502020204030204" pitchFamily="34" charset="0"/>
                <a:cs typeface="Calibri" panose="020F0502020204030204" pitchFamily="34" charset="0"/>
              </a:rPr>
              <a:t>C-Group believes our current data has a 25 % accuracy</a:t>
            </a:r>
          </a:p>
          <a:p>
            <a:pPr lvl="1"/>
            <a:r>
              <a:rPr lang="en-US" sz="1600" dirty="0">
                <a:latin typeface="Calibri" panose="020F0502020204030204" pitchFamily="34" charset="0"/>
                <a:ea typeface="Calibri" panose="020F0502020204030204" pitchFamily="34" charset="0"/>
                <a:cs typeface="Calibri" panose="020F0502020204030204" pitchFamily="34" charset="0"/>
              </a:rPr>
              <a:t>We strongly recommend additional analysis to ensure the data utilized is appropriate for correctly</a:t>
            </a:r>
          </a:p>
          <a:p>
            <a:r>
              <a:rPr lang="en-US" sz="1600" b="1" u="sng" dirty="0">
                <a:latin typeface="Calibri" panose="020F0502020204030204" pitchFamily="34" charset="0"/>
                <a:ea typeface="Calibri" panose="020F0502020204030204" pitchFamily="34" charset="0"/>
                <a:cs typeface="Calibri" panose="020F0502020204030204" pitchFamily="34" charset="0"/>
              </a:rPr>
              <a:t>Recommendations</a:t>
            </a:r>
            <a:r>
              <a:rPr lang="en-US" sz="1600" dirty="0">
                <a:latin typeface="Calibri" panose="020F0502020204030204" pitchFamily="34" charset="0"/>
                <a:ea typeface="Calibri" panose="020F0502020204030204" pitchFamily="34" charset="0"/>
                <a:cs typeface="Calibri" panose="020F0502020204030204" pitchFamily="34" charset="0"/>
              </a:rPr>
              <a:t> for future analysis, C-Group would suggest the following:</a:t>
            </a:r>
          </a:p>
          <a:p>
            <a:pPr lvl="1"/>
            <a:r>
              <a:rPr lang="en-US" sz="1600" dirty="0">
                <a:latin typeface="Calibri" panose="020F0502020204030204" pitchFamily="34" charset="0"/>
                <a:ea typeface="Calibri" panose="020F0502020204030204" pitchFamily="34" charset="0"/>
                <a:cs typeface="Calibri" panose="020F0502020204030204" pitchFamily="34" charset="0"/>
              </a:rPr>
              <a:t>Utilizing another weather index that has more accurate data for tracking the weather conditions.</a:t>
            </a:r>
          </a:p>
          <a:p>
            <a:pPr lvl="1"/>
            <a:r>
              <a:rPr lang="en-US" sz="1600" dirty="0">
                <a:latin typeface="Calibri" panose="020F0502020204030204" pitchFamily="34" charset="0"/>
                <a:ea typeface="Calibri" panose="020F0502020204030204" pitchFamily="34" charset="0"/>
                <a:cs typeface="Calibri" panose="020F0502020204030204" pitchFamily="34" charset="0"/>
              </a:rPr>
              <a:t>Adding additional dimensions to our analysis.</a:t>
            </a:r>
          </a:p>
          <a:p>
            <a:pPr lvl="2"/>
            <a:r>
              <a:rPr lang="en-US" sz="1600" dirty="0">
                <a:latin typeface="Calibri" panose="020F0502020204030204" pitchFamily="34" charset="0"/>
                <a:ea typeface="Calibri" panose="020F0502020204030204" pitchFamily="34" charset="0"/>
                <a:cs typeface="Calibri" panose="020F0502020204030204" pitchFamily="34" charset="0"/>
              </a:rPr>
              <a:t>Client “nice to have” feature to add to our toolset would be to include additional weather tracking data, (i.e., rainfall, wind index, average temperature, </a:t>
            </a:r>
            <a:r>
              <a:rPr lang="en-US" sz="1600" dirty="0" err="1">
                <a:latin typeface="Calibri" panose="020F0502020204030204" pitchFamily="34" charset="0"/>
                <a:ea typeface="Calibri" panose="020F0502020204030204" pitchFamily="34" charset="0"/>
                <a:cs typeface="Calibri" panose="020F0502020204030204" pitchFamily="34" charset="0"/>
              </a:rPr>
              <a:t>etc</a:t>
            </a:r>
            <a:r>
              <a:rPr lang="en-US" sz="1600" dirty="0">
                <a:latin typeface="Calibri" panose="020F0502020204030204" pitchFamily="34" charset="0"/>
                <a:ea typeface="Calibri" panose="020F0502020204030204" pitchFamily="34" charset="0"/>
                <a:cs typeface="Calibri" panose="020F0502020204030204" pitchFamily="34" charset="0"/>
              </a:rPr>
              <a:t> for the Top 100 Cites </a:t>
            </a:r>
          </a:p>
        </p:txBody>
      </p:sp>
    </p:spTree>
    <p:extLst>
      <p:ext uri="{BB962C8B-B14F-4D97-AF65-F5344CB8AC3E}">
        <p14:creationId xmlns:p14="http://schemas.microsoft.com/office/powerpoint/2010/main" val="310722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Was our hypothesis Correct?</a:t>
            </a:r>
            <a:endParaRPr lang="en-US" sz="4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lnSpc>
                <a:spcPct val="115000"/>
              </a:lnSpc>
              <a:spcBef>
                <a:spcPts val="0"/>
              </a:spcBef>
              <a:spcAft>
                <a:spcPts val="0"/>
              </a:spcAft>
            </a:pPr>
            <a:endPar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Cities with larger populations have lower air quality countries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dirty="0">
                <a:effectLst/>
                <a:latin typeface="Calibri" panose="020F0502020204030204" pitchFamily="34" charset="0"/>
                <a:ea typeface="Calibri" panose="020F0502020204030204" pitchFamily="34" charset="0"/>
                <a:cs typeface="Calibri" panose="020F0502020204030204" pitchFamily="34" charset="0"/>
              </a:rPr>
              <a:t>rack air quality at certain times of the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 Verify that Su</a:t>
            </a:r>
            <a:r>
              <a:rPr lang="en-US" sz="1800" dirty="0">
                <a:effectLst/>
                <a:latin typeface="Calibri" panose="020F0502020204030204" pitchFamily="34" charset="0"/>
                <a:ea typeface="Calibri" panose="020F0502020204030204" pitchFamily="34" charset="0"/>
                <a:cs typeface="Calibri" panose="020F0502020204030204" pitchFamily="34" charset="0"/>
              </a:rPr>
              <a:t>mmer Season has the worst air quality, no matter where you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2407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75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weather parameters. Based on our discussion, we were able to outline the initial requirements and create a high-level Business Plan. </a:t>
            </a: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8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sz="4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a:spcAft>
                <a:spcPts val="1200"/>
              </a:spcAft>
            </a:pP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As part of </a:t>
            </a: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C-Group’s</a:t>
            </a: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 Data Analytic Services, we will: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Collect and present data for customers via the search page, which they will then filter based on a customer’s preferred “weather” travel criteria in order to find their ideal city.  </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419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Initial Requirements</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spcBef>
                <a:spcPts val="0"/>
              </a:spcBef>
              <a:spcAft>
                <a:spcPts val="0"/>
              </a:spcAft>
            </a:pPr>
            <a:r>
              <a:rPr lang="en-US" sz="1800" dirty="0">
                <a:solidFill>
                  <a:srgbClr val="2B2B2B"/>
                </a:solidFill>
                <a:effectLst/>
                <a:latin typeface="Calibri" panose="020F0502020204030204" pitchFamily="34" charset="0"/>
                <a:ea typeface="Times New Roman" panose="02020603050405020304" pitchFamily="18" charset="0"/>
              </a:rPr>
              <a:t>As part of our Prototype, C-Group will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Export the data, clean it, and use the weather data to choose the best cities for vacation based on certain weather criteria.</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Offer (the client) help with collecting and presenting data for customers via the search page, which they will then filter based on their preferred “weather” travel criteria, in particular, related to air quality statistics in order to find their ideal city, anywhere in the world.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Collect and present data for customers via the search page, which they will then filter based on a customer’s preferred “weather” travel criteria in order to find their ideal city.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C-Group will design a prototype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Autofit/>
          </a:bodyPr>
          <a:lstStyle/>
          <a:p>
            <a:pPr marL="0" marR="0">
              <a:lnSpc>
                <a:spcPct val="115000"/>
              </a:lnSpc>
              <a:spcBef>
                <a:spcPts val="0"/>
              </a:spcBef>
              <a:spcAft>
                <a:spcPts val="0"/>
              </a:spcAft>
            </a:pPr>
            <a:r>
              <a:rPr lang="en-US" sz="15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5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r>
              <a:rPr lang="en-US" sz="15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1500" b="1" u="sng" dirty="0">
                <a:latin typeface="Calibri" panose="020F0502020204030204" pitchFamily="34" charset="0"/>
                <a:ea typeface="Calibri" panose="020F0502020204030204" pitchFamily="34" charset="0"/>
                <a:cs typeface="Calibri" panose="020F0502020204030204" pitchFamily="34" charset="0"/>
              </a:rPr>
              <a:t>Data Source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Weather data from  </a:t>
            </a:r>
            <a:r>
              <a:rPr lang="en-US" sz="15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15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925830" lvl="2" indent="-285750">
              <a:lnSpc>
                <a:spcPct val="115000"/>
              </a:lnSpc>
              <a:spcBef>
                <a:spcPts val="600"/>
              </a:spcBef>
              <a:spcAft>
                <a:spcPts val="0"/>
              </a:spcAft>
              <a:buFont typeface="Courier New" panose="02070309020205020404" pitchFamily="49" charset="0"/>
              <a:buChar char="o"/>
            </a:pPr>
            <a:r>
              <a:rPr lang="en-US" sz="1500" b="1" dirty="0">
                <a:effectLst/>
                <a:latin typeface="Calibri" panose="020F0502020204030204" pitchFamily="34" charset="0"/>
                <a:ea typeface="Calibri" panose="020F0502020204030204" pitchFamily="34" charset="0"/>
                <a:cs typeface="Calibri" panose="020F0502020204030204" pitchFamily="34" charset="0"/>
              </a:rPr>
              <a:t>Table2 /Database #2: Top Cities Screen Shot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1500" dirty="0">
                <a:effectLst/>
                <a:latin typeface="Calibri" panose="020F0502020204030204" pitchFamily="34" charset="0"/>
                <a:ea typeface="Calibri" panose="020F0502020204030204" pitchFamily="34" charset="0"/>
                <a:cs typeface="Calibri" panose="020F0502020204030204" pitchFamily="34" charset="0"/>
              </a:rPr>
              <a:t>Kaggle</a:t>
            </a:r>
          </a:p>
          <a:p>
            <a:pPr marL="925830" lvl="2" indent="-285750">
              <a:lnSpc>
                <a:spcPct val="115000"/>
              </a:lnSpc>
              <a:spcBef>
                <a:spcPts val="60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Table 3: Air Quality Index /Look-Up Table</a:t>
            </a:r>
          </a:p>
          <a:p>
            <a:pPr marL="1108710" lvl="3" indent="-285750">
              <a:lnSpc>
                <a:spcPct val="115000"/>
              </a:lnSpc>
              <a:spcBef>
                <a:spcPts val="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Maps, Description of the Air Quality Index</a:t>
            </a:r>
          </a:p>
          <a:p>
            <a:pPr marL="0" indent="0">
              <a:lnSpc>
                <a:spcPct val="115000"/>
              </a:lnSpc>
              <a:spcAft>
                <a:spcPts val="0"/>
              </a:spcAft>
              <a:buNone/>
              <a:tabLst>
                <a:tab pos="228600" algn="l"/>
              </a:tabLst>
            </a:pPr>
            <a:r>
              <a:rPr lang="en-US" sz="1500" b="1" dirty="0">
                <a:solidFill>
                  <a:srgbClr val="2B2B2B"/>
                </a:solidFill>
                <a:latin typeface="Calibri" panose="020F0502020204030204" pitchFamily="34" charset="0"/>
                <a:cs typeface="Calibri" panose="020F0502020204030204" pitchFamily="34" charset="0"/>
              </a:rPr>
              <a:t>	</a:t>
            </a:r>
            <a:r>
              <a:rPr lang="en-US" sz="1500" b="1" u="sng" dirty="0">
                <a:latin typeface="Calibri" panose="020F0502020204030204" pitchFamily="34" charset="0"/>
                <a:ea typeface="Calibri" panose="020F0502020204030204" pitchFamily="34" charset="0"/>
                <a:cs typeface="Calibri" panose="020F0502020204030204" pitchFamily="34" charset="0"/>
              </a:rPr>
              <a:t>Technical Tool Sets:  Python. Tableau, </a:t>
            </a:r>
            <a:r>
              <a:rPr lang="en-US" sz="1500" b="1" u="sng" dirty="0" err="1">
                <a:latin typeface="Calibri" panose="020F0502020204030204" pitchFamily="34" charset="0"/>
                <a:ea typeface="Calibri" panose="020F0502020204030204" pitchFamily="34" charset="0"/>
                <a:cs typeface="Calibri" panose="020F0502020204030204" pitchFamily="34" charset="0"/>
              </a:rPr>
              <a:t>Jupyter</a:t>
            </a:r>
            <a:r>
              <a:rPr lang="en-US" sz="1500" b="1" u="sng" dirty="0">
                <a:latin typeface="Calibri" panose="020F0502020204030204" pitchFamily="34" charset="0"/>
                <a:ea typeface="Calibri" panose="020F0502020204030204" pitchFamily="34" charset="0"/>
                <a:cs typeface="Calibri" panose="020F0502020204030204" pitchFamily="34" charset="0"/>
              </a:rPr>
              <a:t> Notebook</a:t>
            </a:r>
          </a:p>
        </p:txBody>
      </p:sp>
    </p:spTree>
    <p:extLst>
      <p:ext uri="{BB962C8B-B14F-4D97-AF65-F5344CB8AC3E}">
        <p14:creationId xmlns:p14="http://schemas.microsoft.com/office/powerpoint/2010/main" val="258802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lnSpc>
                <a:spcPct val="115000"/>
              </a:lnSpc>
              <a:spcBef>
                <a:spcPts val="0"/>
              </a:spcBef>
              <a:spcAft>
                <a:spcPts val="0"/>
              </a:spcAft>
            </a:pPr>
            <a:endPar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Cities with larger populations have lower air quality countries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dirty="0">
                <a:effectLst/>
                <a:latin typeface="Calibri" panose="020F0502020204030204" pitchFamily="34" charset="0"/>
                <a:ea typeface="Calibri" panose="020F0502020204030204" pitchFamily="34" charset="0"/>
                <a:cs typeface="Calibri" panose="020F0502020204030204" pitchFamily="34" charset="0"/>
              </a:rPr>
              <a:t>rack air quality at certain times of the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 Verify that Su</a:t>
            </a:r>
            <a:r>
              <a:rPr lang="en-US" sz="1800" dirty="0">
                <a:effectLst/>
                <a:latin typeface="Calibri" panose="020F0502020204030204" pitchFamily="34" charset="0"/>
                <a:ea typeface="Calibri" panose="020F0502020204030204" pitchFamily="34" charset="0"/>
                <a:cs typeface="Calibri" panose="020F0502020204030204" pitchFamily="34" charset="0"/>
              </a:rPr>
              <a:t>mmer Season has the worst air quality, no matter where you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7490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ERD Diagram of Databases </a:t>
            </a:r>
          </a:p>
        </p:txBody>
      </p:sp>
      <p:pic>
        <p:nvPicPr>
          <p:cNvPr id="3" name="Content Placeholder 2" descr="Graphical user interface, application, Teams&#10;&#10;Description automatically generated">
            <a:extLst>
              <a:ext uri="{FF2B5EF4-FFF2-40B4-BE49-F238E27FC236}">
                <a16:creationId xmlns:a16="http://schemas.microsoft.com/office/drawing/2014/main" id="{1D6B2B4C-EC6F-7601-57AD-3B01D511856D}"/>
              </a:ext>
            </a:extLst>
          </p:cNvPr>
          <p:cNvPicPr>
            <a:picLocks noGrp="1" noChangeAspect="1"/>
          </p:cNvPicPr>
          <p:nvPr>
            <p:ph idx="1"/>
          </p:nvPr>
        </p:nvPicPr>
        <p:blipFill>
          <a:blip r:embed="rId2"/>
          <a:stretch>
            <a:fillRect/>
          </a:stretch>
        </p:blipFill>
        <p:spPr>
          <a:xfrm>
            <a:off x="2486691" y="2108200"/>
            <a:ext cx="7278944" cy="3760788"/>
          </a:xfrm>
          <a:prstGeom prst="rect">
            <a:avLst/>
          </a:prstGeom>
        </p:spPr>
      </p:pic>
    </p:spTree>
    <p:extLst>
      <p:ext uri="{BB962C8B-B14F-4D97-AF65-F5344CB8AC3E}">
        <p14:creationId xmlns:p14="http://schemas.microsoft.com/office/powerpoint/2010/main" val="277479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Project Database</a:t>
            </a:r>
          </a:p>
        </p:txBody>
      </p:sp>
      <p:sp>
        <p:nvSpPr>
          <p:cNvPr id="5" name="Content Placeholder 4">
            <a:extLst>
              <a:ext uri="{FF2B5EF4-FFF2-40B4-BE49-F238E27FC236}">
                <a16:creationId xmlns:a16="http://schemas.microsoft.com/office/drawing/2014/main" id="{C4667B24-87F1-2240-50D3-7329CFCD29A3}"/>
              </a:ext>
            </a:extLst>
          </p:cNvPr>
          <p:cNvSpPr>
            <a:spLocks noGrp="1"/>
          </p:cNvSpPr>
          <p:nvPr>
            <p:ph idx="1"/>
          </p:nvPr>
        </p:nvSpPr>
        <p:spPr/>
        <p:txBody>
          <a:bodyPr>
            <a:normAutofit fontScale="92500" lnSpcReduction="20000"/>
          </a:bodyPr>
          <a:lstStyle/>
          <a:p>
            <a:r>
              <a:rPr lang="en-US" dirty="0"/>
              <a:t>Using AWS RDS to host the database</a:t>
            </a:r>
          </a:p>
          <a:p>
            <a:pPr lvl="1"/>
            <a:r>
              <a:rPr lang="en-US" dirty="0"/>
              <a:t>Postgres Database</a:t>
            </a:r>
          </a:p>
          <a:p>
            <a:pPr lvl="1"/>
            <a:r>
              <a:rPr lang="en-US" dirty="0" err="1"/>
              <a:t>pgAdmin</a:t>
            </a:r>
            <a:r>
              <a:rPr lang="en-US" dirty="0"/>
              <a:t> to create tables and write queries</a:t>
            </a:r>
          </a:p>
          <a:p>
            <a:r>
              <a:rPr lang="en-US" dirty="0"/>
              <a:t>There are three tables in the database</a:t>
            </a:r>
          </a:p>
          <a:p>
            <a:pPr lvl="1"/>
            <a:r>
              <a:rPr lang="en-US" dirty="0" err="1"/>
              <a:t>Air_Quality_Lookup</a:t>
            </a:r>
            <a:endParaRPr lang="en-US" dirty="0"/>
          </a:p>
          <a:p>
            <a:pPr lvl="2"/>
            <a:r>
              <a:rPr lang="en-US" dirty="0"/>
              <a:t>Description of air quality based on the air quality index</a:t>
            </a:r>
          </a:p>
          <a:p>
            <a:pPr lvl="1"/>
            <a:r>
              <a:rPr lang="en-US" dirty="0" err="1"/>
              <a:t>Air_Pollution_By_City</a:t>
            </a:r>
            <a:endParaRPr lang="en-US" dirty="0"/>
          </a:p>
          <a:p>
            <a:pPr lvl="2"/>
            <a:r>
              <a:rPr lang="en-US" dirty="0"/>
              <a:t>Data pulled using the Open Weather API</a:t>
            </a:r>
          </a:p>
          <a:p>
            <a:pPr lvl="2"/>
            <a:r>
              <a:rPr lang="en-US" dirty="0"/>
              <a:t>Contains Date, Air Quality Index, </a:t>
            </a:r>
            <a:r>
              <a:rPr lang="en-US" dirty="0" err="1"/>
              <a:t>City_id</a:t>
            </a:r>
            <a:endParaRPr lang="en-US" dirty="0"/>
          </a:p>
          <a:p>
            <a:pPr lvl="2"/>
            <a:r>
              <a:rPr lang="en-US" b="0" i="0" dirty="0">
                <a:solidFill>
                  <a:srgbClr val="48484A"/>
                </a:solidFill>
                <a:effectLst/>
                <a:latin typeface="Arial" panose="020B0604020202020204" pitchFamily="34" charset="0"/>
              </a:rPr>
              <a:t>Carbon monoxide (co), Nitrogen dioxide (no2), Ozone (O</a:t>
            </a:r>
            <a:r>
              <a:rPr lang="en-US" b="0" i="0" baseline="-25000" dirty="0">
                <a:solidFill>
                  <a:srgbClr val="48484A"/>
                </a:solidFill>
                <a:effectLst/>
                <a:latin typeface="Arial" panose="020B0604020202020204" pitchFamily="34" charset="0"/>
              </a:rPr>
              <a:t>3</a:t>
            </a:r>
            <a:r>
              <a:rPr lang="en-US" b="0" i="0" dirty="0">
                <a:solidFill>
                  <a:srgbClr val="48484A"/>
                </a:solidFill>
                <a:effectLst/>
                <a:latin typeface="Arial" panose="020B0604020202020204" pitchFamily="34" charset="0"/>
              </a:rPr>
              <a:t>), Sulphur dioxide (so</a:t>
            </a:r>
            <a:r>
              <a:rPr lang="en-US" baseline="-25000" dirty="0">
                <a:solidFill>
                  <a:srgbClr val="48484A"/>
                </a:solidFill>
                <a:latin typeface="Arial" panose="020B0604020202020204" pitchFamily="34" charset="0"/>
              </a:rPr>
              <a:t>2</a:t>
            </a:r>
            <a:r>
              <a:rPr lang="en-US" b="0" i="0" dirty="0">
                <a:solidFill>
                  <a:srgbClr val="48484A"/>
                </a:solidFill>
                <a:effectLst/>
                <a:latin typeface="Arial" panose="020B0604020202020204" pitchFamily="34" charset="0"/>
              </a:rPr>
              <a:t>), and particulates (PM</a:t>
            </a:r>
            <a:r>
              <a:rPr lang="en-US" b="0" i="0" baseline="-25000" dirty="0">
                <a:solidFill>
                  <a:srgbClr val="48484A"/>
                </a:solidFill>
                <a:effectLst/>
                <a:latin typeface="Arial" panose="020B0604020202020204" pitchFamily="34" charset="0"/>
              </a:rPr>
              <a:t>2.5</a:t>
            </a:r>
            <a:r>
              <a:rPr lang="en-US" b="0" i="0" dirty="0">
                <a:solidFill>
                  <a:srgbClr val="48484A"/>
                </a:solidFill>
                <a:effectLst/>
                <a:latin typeface="Arial" panose="020B0604020202020204" pitchFamily="34" charset="0"/>
              </a:rPr>
              <a:t> and PM</a:t>
            </a:r>
            <a:r>
              <a:rPr lang="en-US" b="0" i="0" baseline="-25000" dirty="0">
                <a:solidFill>
                  <a:srgbClr val="48484A"/>
                </a:solidFill>
                <a:effectLst/>
                <a:latin typeface="Arial" panose="020B0604020202020204" pitchFamily="34" charset="0"/>
              </a:rPr>
              <a:t>10</a:t>
            </a:r>
            <a:r>
              <a:rPr lang="en-US" b="0" i="0" dirty="0">
                <a:solidFill>
                  <a:srgbClr val="48484A"/>
                </a:solidFill>
                <a:effectLst/>
                <a:latin typeface="Arial" panose="020B0604020202020204" pitchFamily="34" charset="0"/>
              </a:rPr>
              <a:t>)</a:t>
            </a:r>
            <a:endParaRPr lang="en-US" dirty="0"/>
          </a:p>
          <a:p>
            <a:pPr lvl="1"/>
            <a:r>
              <a:rPr lang="en-US" dirty="0"/>
              <a:t>City</a:t>
            </a:r>
          </a:p>
          <a:p>
            <a:pPr lvl="2"/>
            <a:r>
              <a:rPr lang="en-US" dirty="0"/>
              <a:t>100 cities from Kaggle. </a:t>
            </a:r>
          </a:p>
          <a:p>
            <a:pPr lvl="2"/>
            <a:r>
              <a:rPr lang="en-US" dirty="0"/>
              <a:t>Contains City, Population, Latitude, Longitude</a:t>
            </a:r>
          </a:p>
          <a:p>
            <a:pPr lvl="2"/>
            <a:endParaRPr lang="en-US" dirty="0"/>
          </a:p>
        </p:txBody>
      </p:sp>
    </p:spTree>
    <p:extLst>
      <p:ext uri="{BB962C8B-B14F-4D97-AF65-F5344CB8AC3E}">
        <p14:creationId xmlns:p14="http://schemas.microsoft.com/office/powerpoint/2010/main" val="26520398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204</TotalTime>
  <Words>1101</Words>
  <Application>Microsoft Macintosh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Initial Requirements</vt:lpstr>
      <vt:lpstr>Outline for Initial Project Plan:</vt:lpstr>
      <vt:lpstr>Our Approach:</vt:lpstr>
      <vt:lpstr>Project Hypothesis</vt:lpstr>
      <vt:lpstr>ERD Diagram of Databases </vt:lpstr>
      <vt:lpstr>Project Database</vt:lpstr>
      <vt:lpstr>City Table</vt:lpstr>
      <vt:lpstr>Air Pollution by City Table</vt:lpstr>
      <vt:lpstr>Air Quality Look Up</vt:lpstr>
      <vt:lpstr>Query Example</vt:lpstr>
      <vt:lpstr>Exploratory Analysis with Visualization</vt:lpstr>
      <vt:lpstr>Visualize Travel Data</vt:lpstr>
      <vt:lpstr>Machine Learning</vt:lpstr>
      <vt:lpstr>Observations &amp; Recommendations </vt:lpstr>
      <vt:lpstr>Was our hypothesis Correct?</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Adam Eastwood</cp:lastModifiedBy>
  <cp:revision>4</cp:revision>
  <dcterms:created xsi:type="dcterms:W3CDTF">2023-04-11T21:41:46Z</dcterms:created>
  <dcterms:modified xsi:type="dcterms:W3CDTF">2023-04-19T00:40:52Z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