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10" r:id="rId7"/>
    <p:sldId id="301" r:id="rId8"/>
    <p:sldId id="302" r:id="rId9"/>
    <p:sldId id="307" r:id="rId10"/>
    <p:sldId id="305" r:id="rId11"/>
    <p:sldId id="309" r:id="rId12"/>
    <p:sldId id="306" r:id="rId13"/>
    <p:sldId id="303" r:id="rId14"/>
    <p:sldId id="308" r:id="rId15"/>
    <p:sldId id="311" r:id="rId16"/>
    <p:sldId id="312"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C966B-C667-4003-8373-37D4D19E0693}" v="1" dt="2023-04-11T22:10:21.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19" autoAdjust="0"/>
  </p:normalViewPr>
  <p:slideViewPr>
    <p:cSldViewPr snapToGrid="0">
      <p:cViewPr varScale="1">
        <p:scale>
          <a:sx n="90" d="100"/>
          <a:sy n="90" d="100"/>
        </p:scale>
        <p:origin x="87"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 foster" userId="6aa2d2fb6fd751e9" providerId="LiveId" clId="{822C966B-C667-4003-8373-37D4D19E0693}"/>
    <pc:docChg chg="undo custSel modSld sldOrd">
      <pc:chgData name="lou foster" userId="6aa2d2fb6fd751e9" providerId="LiveId" clId="{822C966B-C667-4003-8373-37D4D19E0693}" dt="2023-04-11T22:23:48.296" v="219" actId="14100"/>
      <pc:docMkLst>
        <pc:docMk/>
      </pc:docMkLst>
      <pc:sldChg chg="modSp mod">
        <pc:chgData name="lou foster" userId="6aa2d2fb6fd751e9" providerId="LiveId" clId="{822C966B-C667-4003-8373-37D4D19E0693}" dt="2023-04-11T22:17:09.309" v="61" actId="20577"/>
        <pc:sldMkLst>
          <pc:docMk/>
          <pc:sldMk cId="2061880236" sldId="301"/>
        </pc:sldMkLst>
        <pc:spChg chg="mod">
          <ac:chgData name="lou foster" userId="6aa2d2fb6fd751e9" providerId="LiveId" clId="{822C966B-C667-4003-8373-37D4D19E0693}" dt="2023-04-11T22:17:09.309" v="61" actId="20577"/>
          <ac:spMkLst>
            <pc:docMk/>
            <pc:sldMk cId="2061880236" sldId="301"/>
            <ac:spMk id="5" creationId="{73A7EBCF-5494-2CF5-208B-5F6B01D509BF}"/>
          </ac:spMkLst>
        </pc:spChg>
      </pc:sldChg>
      <pc:sldChg chg="modSp mod">
        <pc:chgData name="lou foster" userId="6aa2d2fb6fd751e9" providerId="LiveId" clId="{822C966B-C667-4003-8373-37D4D19E0693}" dt="2023-04-11T22:23:48.296" v="219" actId="14100"/>
        <pc:sldMkLst>
          <pc:docMk/>
          <pc:sldMk cId="3107224356" sldId="304"/>
        </pc:sldMkLst>
        <pc:spChg chg="mod">
          <ac:chgData name="lou foster" userId="6aa2d2fb6fd751e9" providerId="LiveId" clId="{822C966B-C667-4003-8373-37D4D19E0693}" dt="2023-04-11T22:23:48.296" v="219" actId="14100"/>
          <ac:spMkLst>
            <pc:docMk/>
            <pc:sldMk cId="3107224356" sldId="304"/>
            <ac:spMk id="2" creationId="{75AC86D3-8FD1-4F47-A319-7D0542E48B2F}"/>
          </ac:spMkLst>
        </pc:spChg>
      </pc:sldChg>
      <pc:sldChg chg="addSp delSp modSp mod ord">
        <pc:chgData name="lou foster" userId="6aa2d2fb6fd751e9" providerId="LiveId" clId="{822C966B-C667-4003-8373-37D4D19E0693}" dt="2023-04-11T22:10:43.787" v="16"/>
        <pc:sldMkLst>
          <pc:docMk/>
          <pc:sldMk cId="2774795059" sldId="309"/>
        </pc:sldMkLst>
        <pc:spChg chg="mod">
          <ac:chgData name="lou foster" userId="6aa2d2fb6fd751e9" providerId="LiveId" clId="{822C966B-C667-4003-8373-37D4D19E0693}" dt="2023-04-11T22:10:37.919" v="14" actId="20577"/>
          <ac:spMkLst>
            <pc:docMk/>
            <pc:sldMk cId="2774795059" sldId="309"/>
            <ac:spMk id="2" creationId="{75AC86D3-8FD1-4F47-A319-7D0542E48B2F}"/>
          </ac:spMkLst>
        </pc:spChg>
        <pc:spChg chg="del">
          <ac:chgData name="lou foster" userId="6aa2d2fb6fd751e9" providerId="LiveId" clId="{822C966B-C667-4003-8373-37D4D19E0693}" dt="2023-04-11T22:10:21.128" v="0"/>
          <ac:spMkLst>
            <pc:docMk/>
            <pc:sldMk cId="2774795059" sldId="309"/>
            <ac:spMk id="5" creationId="{73A7EBCF-5494-2CF5-208B-5F6B01D509BF}"/>
          </ac:spMkLst>
        </pc:spChg>
        <pc:picChg chg="add mod">
          <ac:chgData name="lou foster" userId="6aa2d2fb6fd751e9" providerId="LiveId" clId="{822C966B-C667-4003-8373-37D4D19E0693}" dt="2023-04-11T22:10:21.128" v="0"/>
          <ac:picMkLst>
            <pc:docMk/>
            <pc:sldMk cId="2774795059" sldId="309"/>
            <ac:picMk id="3" creationId="{1D6B2B4C-EC6F-7601-57AD-3B01D511856D}"/>
          </ac:picMkLst>
        </pc:picChg>
      </pc:sldChg>
      <pc:sldChg chg="modSp mod ord">
        <pc:chgData name="lou foster" userId="6aa2d2fb6fd751e9" providerId="LiveId" clId="{822C966B-C667-4003-8373-37D4D19E0693}" dt="2023-04-11T22:22:22.527" v="173" actId="6549"/>
        <pc:sldMkLst>
          <pc:docMk/>
          <pc:sldMk cId="1741959004" sldId="310"/>
        </pc:sldMkLst>
        <pc:spChg chg="mod">
          <ac:chgData name="lou foster" userId="6aa2d2fb6fd751e9" providerId="LiveId" clId="{822C966B-C667-4003-8373-37D4D19E0693}" dt="2023-04-11T22:12:06.642" v="36"/>
          <ac:spMkLst>
            <pc:docMk/>
            <pc:sldMk cId="1741959004" sldId="310"/>
            <ac:spMk id="2" creationId="{75AC86D3-8FD1-4F47-A319-7D0542E48B2F}"/>
          </ac:spMkLst>
        </pc:spChg>
        <pc:spChg chg="mod">
          <ac:chgData name="lou foster" userId="6aa2d2fb6fd751e9" providerId="LiveId" clId="{822C966B-C667-4003-8373-37D4D19E0693}" dt="2023-04-11T22:22:22.527" v="173" actId="6549"/>
          <ac:spMkLst>
            <pc:docMk/>
            <pc:sldMk cId="1741959004" sldId="310"/>
            <ac:spMk id="5" creationId="{73A7EBCF-5494-2CF5-208B-5F6B01D509BF}"/>
          </ac:spMkLst>
        </pc:spChg>
      </pc:sldChg>
      <pc:sldChg chg="modSp mod">
        <pc:chgData name="lou foster" userId="6aa2d2fb6fd751e9" providerId="LiveId" clId="{822C966B-C667-4003-8373-37D4D19E0693}" dt="2023-04-11T22:22:58.428" v="179" actId="27636"/>
        <pc:sldMkLst>
          <pc:docMk/>
          <pc:sldMk cId="2140282332" sldId="311"/>
        </pc:sldMkLst>
        <pc:spChg chg="mod">
          <ac:chgData name="lou foster" userId="6aa2d2fb6fd751e9" providerId="LiveId" clId="{822C966B-C667-4003-8373-37D4D19E0693}" dt="2023-04-11T22:22:58.428" v="179" actId="27636"/>
          <ac:spMkLst>
            <pc:docMk/>
            <pc:sldMk cId="2140282332" sldId="311"/>
            <ac:spMk id="2" creationId="{75AC86D3-8FD1-4F47-A319-7D0542E48B2F}"/>
          </ac:spMkLst>
        </pc:spChg>
        <pc:spChg chg="mod">
          <ac:chgData name="lou foster" userId="6aa2d2fb6fd751e9" providerId="LiveId" clId="{822C966B-C667-4003-8373-37D4D19E0693}" dt="2023-04-11T22:22:52.665" v="175" actId="21"/>
          <ac:spMkLst>
            <pc:docMk/>
            <pc:sldMk cId="2140282332" sldId="311"/>
            <ac:spMk id="5" creationId="{73A7EBCF-5494-2CF5-208B-5F6B01D509BF}"/>
          </ac:spMkLst>
        </pc:spChg>
      </pc:sldChg>
      <pc:sldChg chg="modSp mod">
        <pc:chgData name="lou foster" userId="6aa2d2fb6fd751e9" providerId="LiveId" clId="{822C966B-C667-4003-8373-37D4D19E0693}" dt="2023-04-11T22:23:16.607" v="183" actId="6549"/>
        <pc:sldMkLst>
          <pc:docMk/>
          <pc:sldMk cId="2126395444" sldId="312"/>
        </pc:sldMkLst>
        <pc:spChg chg="mod">
          <ac:chgData name="lou foster" userId="6aa2d2fb6fd751e9" providerId="LiveId" clId="{822C966B-C667-4003-8373-37D4D19E0693}" dt="2023-04-11T22:23:13.377" v="182"/>
          <ac:spMkLst>
            <pc:docMk/>
            <pc:sldMk cId="2126395444" sldId="312"/>
            <ac:spMk id="2" creationId="{75AC86D3-8FD1-4F47-A319-7D0542E48B2F}"/>
          </ac:spMkLst>
        </pc:spChg>
        <pc:spChg chg="mod">
          <ac:chgData name="lou foster" userId="6aa2d2fb6fd751e9" providerId="LiveId" clId="{822C966B-C667-4003-8373-37D4D19E0693}" dt="2023-04-11T22:23:16.607" v="183" actId="6549"/>
          <ac:spMkLst>
            <pc:docMk/>
            <pc:sldMk cId="2126395444" sldId="312"/>
            <ac:spMk id="5" creationId="{73A7EBCF-5494-2CF5-208B-5F6B01D509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penweathermap.org/api/air-pollu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dirty="0">
                <a:solidFill>
                  <a:schemeClr val="tx1"/>
                </a:solidFill>
              </a:rPr>
              <a:t>C-Group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88679" y="4608576"/>
            <a:ext cx="3411205" cy="774186"/>
          </a:xfrm>
        </p:spPr>
        <p:txBody>
          <a:bodyPr anchor="t">
            <a:normAutofit/>
          </a:bodyPr>
          <a:lstStyle/>
          <a:p>
            <a:pPr algn="ctr">
              <a:lnSpc>
                <a:spcPct val="100000"/>
              </a:lnSpc>
            </a:pPr>
            <a:r>
              <a:rPr lang="en-US" sz="1600" dirty="0"/>
              <a:t>Your Data Solutions group</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100 Top Cities</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dirty="0"/>
          </a:p>
        </p:txBody>
      </p:sp>
      <p:pic>
        <p:nvPicPr>
          <p:cNvPr id="3" name="Picture 2" descr="Graphical user interface, application, table&#10;&#10;Description automatically generated">
            <a:extLst>
              <a:ext uri="{FF2B5EF4-FFF2-40B4-BE49-F238E27FC236}">
                <a16:creationId xmlns:a16="http://schemas.microsoft.com/office/drawing/2014/main" id="{E8348A72-9CD8-6DC4-6CB0-50DDAD70DD9A}"/>
              </a:ext>
            </a:extLst>
          </p:cNvPr>
          <p:cNvPicPr>
            <a:picLocks noChangeAspect="1"/>
          </p:cNvPicPr>
          <p:nvPr/>
        </p:nvPicPr>
        <p:blipFill rotWithShape="1">
          <a:blip r:embed="rId2"/>
          <a:srcRect t="-50678" r="12290" b="9761"/>
          <a:stretch/>
        </p:blipFill>
        <p:spPr>
          <a:xfrm>
            <a:off x="6244078" y="429905"/>
            <a:ext cx="4667307" cy="5500048"/>
          </a:xfrm>
          <a:prstGeom prst="rect">
            <a:avLst/>
          </a:prstGeom>
        </p:spPr>
      </p:pic>
    </p:spTree>
    <p:extLst>
      <p:ext uri="{BB962C8B-B14F-4D97-AF65-F5344CB8AC3E}">
        <p14:creationId xmlns:p14="http://schemas.microsoft.com/office/powerpoint/2010/main" val="194568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Database Structure</a:t>
            </a:r>
          </a:p>
        </p:txBody>
      </p:sp>
      <p:pic>
        <p:nvPicPr>
          <p:cNvPr id="3" name="Content Placeholder 2" descr="Graphical user interface, application&#10;&#10;Description automatically generated">
            <a:extLst>
              <a:ext uri="{FF2B5EF4-FFF2-40B4-BE49-F238E27FC236}">
                <a16:creationId xmlns:a16="http://schemas.microsoft.com/office/drawing/2014/main" id="{F436DB3B-A9FA-11BD-49EB-7195A734A590}"/>
              </a:ext>
            </a:extLst>
          </p:cNvPr>
          <p:cNvPicPr>
            <a:picLocks noGrp="1" noChangeAspect="1"/>
          </p:cNvPicPr>
          <p:nvPr>
            <p:ph idx="1"/>
          </p:nvPr>
        </p:nvPicPr>
        <p:blipFill rotWithShape="1">
          <a:blip r:embed="rId2"/>
          <a:srcRect t="7787"/>
          <a:stretch/>
        </p:blipFill>
        <p:spPr bwMode="auto">
          <a:xfrm>
            <a:off x="4182939" y="2108200"/>
            <a:ext cx="3886447" cy="37607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554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R="0" lvl="0">
              <a:lnSpc>
                <a:spcPct val="115000"/>
              </a:lnSpc>
              <a:spcBef>
                <a:spcPts val="0"/>
              </a:spcBef>
              <a:spcAft>
                <a:spcPts val="0"/>
              </a:spcAft>
              <a:tabLst>
                <a:tab pos="228600" algn="l"/>
              </a:tabLst>
            </a:pPr>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Exploratory Analysis with Visualization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Tableau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1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028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39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221078" cy="1450757"/>
          </a:xfrm>
        </p:spPr>
        <p:txBody>
          <a:bodyPr vert="horz" lIns="91440" tIns="45720" rIns="91440" bIns="45720" rtlCol="0">
            <a:normAutofit/>
          </a:bodyPr>
          <a:lstStyle/>
          <a:p>
            <a:r>
              <a:rPr lang="en-US" dirty="0"/>
              <a:t>Observations &amp; Recommendations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722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Who we are?  -- Welcome the “C- Group</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indent="0">
              <a:spcBef>
                <a:spcPts val="0"/>
              </a:spcBef>
              <a:spcAft>
                <a:spcPts val="0"/>
              </a:spcAft>
              <a:buNone/>
            </a:pPr>
            <a:endParaRPr lang="en-US" dirty="0">
              <a:solidFill>
                <a:srgbClr val="2B2B2B"/>
              </a:solidFill>
              <a:latin typeface="Calibri" panose="020F0502020204030204" pitchFamily="34" charset="0"/>
              <a:ea typeface="Times New Roman" panose="02020603050405020304" pitchFamily="18" charset="0"/>
            </a:endParaRPr>
          </a:p>
          <a:p>
            <a:pPr marL="0" indent="0">
              <a:spcBef>
                <a:spcPts val="0"/>
              </a:spcBef>
              <a:spcAft>
                <a:spcPts val="0"/>
              </a:spcAft>
              <a:buNone/>
            </a:pPr>
            <a:r>
              <a:rPr lang="en-US" sz="1600" dirty="0">
                <a:solidFill>
                  <a:srgbClr val="2B2B2B"/>
                </a:solidFill>
                <a:latin typeface="Calibri" panose="020F0502020204030204" pitchFamily="34" charset="0"/>
                <a:ea typeface="Times New Roman" panose="02020603050405020304" pitchFamily="18" charset="0"/>
              </a:rPr>
              <a:t>We are </a:t>
            </a:r>
            <a:r>
              <a:rPr lang="en-US" sz="1600" b="1" dirty="0">
                <a:solidFill>
                  <a:srgbClr val="2B2B2B"/>
                </a:solidFill>
                <a:latin typeface="Calibri" panose="020F0502020204030204" pitchFamily="34" charset="0"/>
                <a:ea typeface="Times New Roman" panose="02020603050405020304" pitchFamily="18" charset="0"/>
              </a:rPr>
              <a:t>“C-Group,”</a:t>
            </a:r>
            <a:r>
              <a:rPr lang="en-US" sz="1600" dirty="0">
                <a:solidFill>
                  <a:srgbClr val="2B2B2B"/>
                </a:solidFill>
                <a:latin typeface="Calibri" panose="020F0502020204030204" pitchFamily="34" charset="0"/>
                <a:ea typeface="Times New Roman" panose="02020603050405020304" pitchFamily="18" charset="0"/>
              </a:rPr>
              <a:t> a data analytical staffing team that can support our clients by supplying enhanced data, analysis, and data visualization to ensure our clients successfully meet their business needs. With the rise of data in today’s economy, data-driven our organization is focused on the practical and technical skills needed to analyze and solve complex data problems.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6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r>
              <a:rPr lang="en-US" sz="1600" b="1" u="sng" dirty="0">
                <a:solidFill>
                  <a:srgbClr val="2B2B2B"/>
                </a:solidFill>
                <a:effectLst/>
                <a:latin typeface="Calibri" panose="020F0502020204030204" pitchFamily="34" charset="0"/>
                <a:ea typeface="Times New Roman" panose="02020603050405020304" pitchFamily="18" charset="0"/>
              </a:rPr>
              <a:t>Vendor Selection Process</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Currently, we are pleased to be one of three vendors in contention to become your “vendor of choice,” assisting your organization in meeting your data analytical needs. </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Recently, C-Group was able to meet with Jason, the lead analyst for the user interface team, and several of his team members. As part of the vendor selection process, we have been asked to prepare and submit a prototype based on certain parameters. Based on our discussion, we were able to outline the initial requirements and create a high-level Business Plan. </a:t>
            </a: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sz="4800" b="1" u="sng"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What can C-Group do for your Organization?</a:t>
            </a:r>
            <a:endParaRPr lang="en-US" sz="4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a:spcAft>
                <a:spcPts val="1200"/>
              </a:spcAft>
            </a:pP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As part of </a:t>
            </a: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C-Group’s</a:t>
            </a: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 Data Analytic Services we will: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Export the data, clean it, and use the weather data to choose the best cities for vacation based on certain weather criteria.</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Perform statistical calculations on the data and the weather parameters.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Assist the client in collecting and presenting data for customers via the search page, which they will then filter based on their preferred “weather” travel criteria in order to find their ideal city.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Collect and present data for customers via the search page, which they will then filter based on a customer’s preferred “weather” travel criteria in order to find their ideal city.  </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419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Initial Requirements</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spcBef>
                <a:spcPts val="0"/>
              </a:spcBef>
              <a:spcAft>
                <a:spcPts val="600"/>
              </a:spcAft>
            </a:pPr>
            <a:r>
              <a:rPr lang="en-US" sz="1800" dirty="0">
                <a:solidFill>
                  <a:srgbClr val="2B2B2B"/>
                </a:solidFill>
                <a:latin typeface="Calibri" panose="020F0502020204030204" pitchFamily="34" charset="0"/>
                <a:ea typeface="Times New Roman" panose="02020603050405020304" pitchFamily="18" charset="0"/>
              </a:rPr>
              <a:t>As part of our protype design, C-Group will </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Export the data, clean it, and use the weather data to choose the best cities for vacation based on certain weather criteria.</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Perform statistical calculations on the data and the weather parameters.</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Offer (the client) help to collect and present data for customers via the search page, which they will then filter based on their preferred “weather” travel criteria in order to find their ideal city, anywhere in the world.</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Collect and present data for customers via the search page, which they will then filter based on a customer’s preferred “weather” travel criteria in order to find their ideal city.  </a:t>
            </a:r>
            <a:endParaRPr lang="en-US" sz="18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618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63529"/>
            <a:ext cx="10058400" cy="1450757"/>
          </a:xfrm>
        </p:spPr>
        <p:txBody>
          <a:bodyPr vert="horz" lIns="91440" tIns="45720" rIns="91440" bIns="45720" rtlCol="0">
            <a:normAutofit fontScale="90000"/>
          </a:bodyPr>
          <a:lstStyle/>
          <a:p>
            <a:b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b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fontScale="92500"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Trafalgar Tours will use the data to recommend ideal travel locations based on clients' air quality and weather preferences.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8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4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4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800"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sz="1800"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sz="18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277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endPar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Trafalgar Tours will use the data to recommend ideal travel locations based on clients' air quality and weather preferences.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45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fontScale="62500" lnSpcReduction="20000"/>
          </a:bodyPr>
          <a:lstStyle/>
          <a:p>
            <a:pPr marL="0" marR="0">
              <a:lnSpc>
                <a:spcPct val="115000"/>
              </a:lnSpc>
              <a:spcBef>
                <a:spcPts val="0"/>
              </a:spcBef>
              <a:spcAft>
                <a:spcPts val="0"/>
              </a:spcAft>
            </a:pPr>
            <a:r>
              <a:rPr lang="en-US" sz="22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22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Collect the Data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15000"/>
              </a:lnSpc>
              <a:spcBef>
                <a:spcPts val="0"/>
              </a:spcBef>
              <a:spcAft>
                <a:spcPts val="0"/>
              </a:spcAft>
            </a:pPr>
            <a:r>
              <a:rPr lang="en-US" sz="22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2200" b="1" u="sng" dirty="0">
                <a:latin typeface="Calibri" panose="020F0502020204030204" pitchFamily="34" charset="0"/>
                <a:ea typeface="Calibri" panose="020F0502020204030204" pitchFamily="34" charset="0"/>
                <a:cs typeface="Calibri" panose="020F0502020204030204" pitchFamily="34" charset="0"/>
              </a:rPr>
              <a:t>Data Source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640080" lvl="2" indent="0">
              <a:lnSpc>
                <a:spcPct val="115000"/>
              </a:lnSpc>
              <a:spcBef>
                <a:spcPts val="0"/>
              </a:spcBef>
              <a:spcAft>
                <a:spcPts val="0"/>
              </a:spcAft>
              <a:buSzPts val="1000"/>
              <a:buNone/>
              <a:tabLst>
                <a:tab pos="1143000" algn="l"/>
              </a:tabLst>
            </a:pPr>
            <a:r>
              <a:rPr lang="en-US" sz="2200" b="1" dirty="0">
                <a:latin typeface="Calibri" panose="020F0502020204030204" pitchFamily="34" charset="0"/>
                <a:ea typeface="Calibri" panose="020F0502020204030204" pitchFamily="34" charset="0"/>
                <a:cs typeface="Calibri" panose="020F0502020204030204" pitchFamily="34" charset="0"/>
              </a:rPr>
              <a:t>Weather data from  </a:t>
            </a:r>
            <a:r>
              <a:rPr lang="en-US" sz="2200" b="1"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https://openweathermap.org/api/air-pollution</a:t>
            </a:r>
            <a:endParaRPr lang="en-US" sz="2200" b="1"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91590" lvl="4" indent="-285750">
              <a:lnSpc>
                <a:spcPct val="115000"/>
              </a:lnSpc>
              <a:spcBef>
                <a:spcPts val="0"/>
              </a:spcBef>
              <a:spcAft>
                <a:spcPts val="0"/>
              </a:spcAft>
              <a:buSzPts val="1000"/>
              <a:buFont typeface="Courier New" panose="02070309020205020404" pitchFamily="49" charset="0"/>
              <a:buChar char="o"/>
              <a:tabLst>
                <a:tab pos="1143000" algn="l"/>
              </a:tabLst>
            </a:pPr>
            <a:r>
              <a:rPr lang="en-US" sz="2200" b="1" dirty="0">
                <a:latin typeface="Calibri" panose="020F0502020204030204" pitchFamily="34" charset="0"/>
                <a:ea typeface="Calibri" panose="020F0502020204030204" pitchFamily="34" charset="0"/>
                <a:cs typeface="Calibri" panose="020F0502020204030204" pitchFamily="34" charset="0"/>
              </a:rPr>
              <a:t>Tracking to investigate Air Quality in Multiple Cities</a:t>
            </a:r>
          </a:p>
          <a:p>
            <a:pPr marL="925830" lvl="2" indent="-285750">
              <a:lnSpc>
                <a:spcPct val="115000"/>
              </a:lnSpc>
              <a:spcBef>
                <a:spcPts val="0"/>
              </a:spcBef>
              <a:spcAft>
                <a:spcPts val="0"/>
              </a:spcAft>
              <a:buSzPts val="1000"/>
              <a:buFont typeface="Courier New" panose="02070309020205020404" pitchFamily="49" charset="0"/>
              <a:buChar char="o"/>
              <a:tabLst>
                <a:tab pos="1143000" algn="l"/>
              </a:tabLst>
            </a:pPr>
            <a:r>
              <a:rPr lang="en-US" sz="2200" b="1" dirty="0">
                <a:latin typeface="Calibri" panose="020F0502020204030204" pitchFamily="34" charset="0"/>
                <a:ea typeface="Calibri" panose="020F0502020204030204" pitchFamily="34" charset="0"/>
                <a:cs typeface="Calibri" panose="020F0502020204030204" pitchFamily="34" charset="0"/>
              </a:rPr>
              <a:t>Table1: For our Pollution Data: air quality standards as per https://openweathermap.org/api/air-pollution</a:t>
            </a:r>
          </a:p>
          <a:p>
            <a:pPr marL="1005840" lvl="4" indent="0">
              <a:lnSpc>
                <a:spcPct val="115000"/>
              </a:lnSpc>
              <a:spcBef>
                <a:spcPts val="0"/>
              </a:spcBef>
              <a:spcAft>
                <a:spcPts val="0"/>
              </a:spcAft>
              <a:buSzPts val="1000"/>
              <a:buNone/>
              <a:tabLst>
                <a:tab pos="1143000" algn="l"/>
              </a:tabLst>
            </a:pPr>
            <a:r>
              <a:rPr lang="en-US" sz="2200" b="1" dirty="0">
                <a:latin typeface="Calibri" panose="020F0502020204030204" pitchFamily="34" charset="0"/>
                <a:ea typeface="Calibri" panose="020F0502020204030204" pitchFamily="34" charset="0"/>
                <a:cs typeface="Calibri" panose="020F0502020204030204" pitchFamily="34" charset="0"/>
              </a:rPr>
              <a:t>See Screen Shot for Attributes / Column headers explained.  </a:t>
            </a:r>
          </a:p>
          <a:p>
            <a:pPr marL="635508" lvl="1" indent="-342900">
              <a:lnSpc>
                <a:spcPct val="115000"/>
              </a:lnSpc>
              <a:spcBef>
                <a:spcPts val="0"/>
              </a:spcBef>
              <a:spcAft>
                <a:spcPts val="0"/>
              </a:spcAft>
              <a:buFont typeface="Symbol" panose="05050102010706020507" pitchFamily="18" charset="2"/>
              <a:buChar char=""/>
            </a:pPr>
            <a:endParaRPr lang="en-US" sz="2200" b="1" dirty="0">
              <a:effectLst/>
              <a:latin typeface="Calibri" panose="020F0502020204030204" pitchFamily="34" charset="0"/>
              <a:ea typeface="Calibri" panose="020F0502020204030204" pitchFamily="34" charset="0"/>
              <a:cs typeface="Calibri" panose="020F0502020204030204" pitchFamily="34" charset="0"/>
            </a:endParaRPr>
          </a:p>
          <a:p>
            <a:pPr marL="635508" lvl="1" indent="-342900">
              <a:lnSpc>
                <a:spcPct val="115000"/>
              </a:lnSpc>
              <a:spcBef>
                <a:spcPts val="0"/>
              </a:spcBef>
              <a:spcAft>
                <a:spcPts val="0"/>
              </a:spcAft>
              <a:buFont typeface="Symbol" panose="05050102010706020507" pitchFamily="18" charset="2"/>
              <a:buChar char=""/>
            </a:pPr>
            <a:r>
              <a:rPr lang="en-US" sz="2200" b="1" dirty="0">
                <a:effectLst/>
                <a:latin typeface="Calibri" panose="020F0502020204030204" pitchFamily="34" charset="0"/>
                <a:ea typeface="Calibri" panose="020F0502020204030204" pitchFamily="34" charset="0"/>
                <a:cs typeface="Calibri" panose="020F0502020204030204" pitchFamily="34" charset="0"/>
              </a:rPr>
              <a:t>Gather information to find the Top 100 Cities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lnSpc>
                <a:spcPct val="115000"/>
              </a:lnSpc>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Calibri" panose="020F0502020204030204" pitchFamily="34" charset="0"/>
              </a:rPr>
              <a:t>Resource: Kaggle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lnSpc>
                <a:spcPct val="115000"/>
              </a:lnSpc>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Calibri" panose="020F0502020204030204" pitchFamily="34" charset="0"/>
              </a:rPr>
              <a:t>data analysis of air quality in a variety of cities throughout the world.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108710" lvl="3" indent="-285750">
              <a:lnSpc>
                <a:spcPct val="115000"/>
              </a:lnSpc>
              <a:spcBef>
                <a:spcPts val="0"/>
              </a:spcBef>
              <a:spcAft>
                <a:spcPts val="0"/>
              </a:spcAft>
              <a:buFont typeface="Courier New" panose="02070309020205020404" pitchFamily="49" charset="0"/>
              <a:buChar char="o"/>
            </a:pPr>
            <a:r>
              <a:rPr lang="en-US" sz="2200" dirty="0">
                <a:effectLst/>
                <a:latin typeface="Calibri" panose="020F0502020204030204" pitchFamily="34" charset="0"/>
                <a:ea typeface="Calibri" panose="020F0502020204030204" pitchFamily="34" charset="0"/>
                <a:cs typeface="Calibri" panose="020F0502020204030204" pitchFamily="34" charset="0"/>
              </a:rPr>
              <a:t>Our sample database consists of cities chosen at random.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2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Tom Action Item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22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Table 2: </a:t>
            </a:r>
            <a:r>
              <a:rPr lang="en-US" sz="2200" b="1" dirty="0">
                <a:effectLst/>
                <a:latin typeface="Calibri" panose="020F0502020204030204" pitchFamily="34" charset="0"/>
                <a:ea typeface="Calibri" panose="020F0502020204030204" pitchFamily="34" charset="0"/>
                <a:cs typeface="Calibri" panose="020F0502020204030204" pitchFamily="34" charset="0"/>
              </a:rPr>
              <a:t>Top 100 Cities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25830" lvl="2" indent="-285750">
              <a:lnSpc>
                <a:spcPct val="115000"/>
              </a:lnSpc>
              <a:spcBef>
                <a:spcPts val="0"/>
              </a:spcBef>
              <a:spcAft>
                <a:spcPts val="0"/>
              </a:spcAft>
              <a:buFont typeface="Courier New" panose="02070309020205020404" pitchFamily="49" charset="0"/>
              <a:buChar char="o"/>
            </a:pPr>
            <a:r>
              <a:rPr lang="en-US" sz="2200" b="1" dirty="0">
                <a:effectLst/>
                <a:latin typeface="Calibri" panose="020F0502020204030204" pitchFamily="34" charset="0"/>
                <a:ea typeface="Calibri" panose="020F0502020204030204" pitchFamily="34" charset="0"/>
                <a:cs typeface="Calibri" panose="020F0502020204030204" pitchFamily="34" charset="0"/>
              </a:rPr>
              <a:t>Table /Database #2: Top Cities Screen Shot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2200" b="1" dirty="0">
                <a:effectLst/>
                <a:latin typeface="Calibri" panose="020F0502020204030204" pitchFamily="34" charset="0"/>
                <a:ea typeface="Calibri" panose="020F0502020204030204" pitchFamily="34" charset="0"/>
                <a:cs typeface="Calibri" panose="020F0502020204030204" pitchFamily="34" charset="0"/>
              </a:rPr>
              <a:t>Data Year Collected in 2022 -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2200" b="1" dirty="0">
                <a:effectLst/>
                <a:latin typeface="Calibri" panose="020F0502020204030204" pitchFamily="34" charset="0"/>
                <a:ea typeface="Calibri" panose="020F0502020204030204" pitchFamily="34" charset="0"/>
                <a:cs typeface="Calibri" panose="020F0502020204030204" pitchFamily="34" charset="0"/>
              </a:rPr>
              <a:t>Database Source:  </a:t>
            </a:r>
            <a:r>
              <a:rPr lang="en-US" sz="2200" dirty="0">
                <a:effectLst/>
                <a:latin typeface="Calibri" panose="020F0502020204030204" pitchFamily="34" charset="0"/>
                <a:ea typeface="Calibri" panose="020F0502020204030204" pitchFamily="34" charset="0"/>
                <a:cs typeface="Calibri" panose="020F0502020204030204" pitchFamily="34" charset="0"/>
              </a:rPr>
              <a:t>Kaggle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8802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ERM </a:t>
            </a:r>
          </a:p>
        </p:txBody>
      </p:sp>
      <p:pic>
        <p:nvPicPr>
          <p:cNvPr id="3" name="Content Placeholder 2" descr="Graphical user interface, application, Teams&#10;&#10;Description automatically generated">
            <a:extLst>
              <a:ext uri="{FF2B5EF4-FFF2-40B4-BE49-F238E27FC236}">
                <a16:creationId xmlns:a16="http://schemas.microsoft.com/office/drawing/2014/main" id="{1D6B2B4C-EC6F-7601-57AD-3B01D511856D}"/>
              </a:ext>
            </a:extLst>
          </p:cNvPr>
          <p:cNvPicPr>
            <a:picLocks noGrp="1" noChangeAspect="1"/>
          </p:cNvPicPr>
          <p:nvPr>
            <p:ph idx="1"/>
          </p:nvPr>
        </p:nvPicPr>
        <p:blipFill>
          <a:blip r:embed="rId2"/>
          <a:stretch>
            <a:fillRect/>
          </a:stretch>
        </p:blipFill>
        <p:spPr>
          <a:xfrm>
            <a:off x="2486691" y="2108200"/>
            <a:ext cx="7278944" cy="3760788"/>
          </a:xfrm>
          <a:prstGeom prst="rect">
            <a:avLst/>
          </a:prstGeom>
        </p:spPr>
      </p:pic>
    </p:spTree>
    <p:extLst>
      <p:ext uri="{BB962C8B-B14F-4D97-AF65-F5344CB8AC3E}">
        <p14:creationId xmlns:p14="http://schemas.microsoft.com/office/powerpoint/2010/main" val="277479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Air Quality Database</a:t>
            </a:r>
          </a:p>
        </p:txBody>
      </p:sp>
      <p:pic>
        <p:nvPicPr>
          <p:cNvPr id="3" name="Picture 2" descr="A screenshot of a computer&#10;&#10;Description automatically generated">
            <a:extLst>
              <a:ext uri="{FF2B5EF4-FFF2-40B4-BE49-F238E27FC236}">
                <a16:creationId xmlns:a16="http://schemas.microsoft.com/office/drawing/2014/main" id="{825C7CDC-B109-6CF1-01EA-32CA986C2B79}"/>
              </a:ext>
            </a:extLst>
          </p:cNvPr>
          <p:cNvPicPr>
            <a:picLocks noChangeAspect="1"/>
          </p:cNvPicPr>
          <p:nvPr/>
        </p:nvPicPr>
        <p:blipFill>
          <a:blip r:embed="rId2"/>
          <a:stretch>
            <a:fillRect/>
          </a:stretch>
        </p:blipFill>
        <p:spPr>
          <a:xfrm>
            <a:off x="1302224" y="2489299"/>
            <a:ext cx="4293359" cy="2850380"/>
          </a:xfrm>
          <a:prstGeom prst="rect">
            <a:avLst/>
          </a:prstGeom>
        </p:spPr>
      </p:pic>
      <p:pic>
        <p:nvPicPr>
          <p:cNvPr id="6" name="Content Placeholder 5" descr="Graphical user interface, application, table&#10;&#10;Description automatically generated">
            <a:extLst>
              <a:ext uri="{FF2B5EF4-FFF2-40B4-BE49-F238E27FC236}">
                <a16:creationId xmlns:a16="http://schemas.microsoft.com/office/drawing/2014/main" id="{54D95C40-D334-C323-1CD0-1551082C2981}"/>
              </a:ext>
            </a:extLst>
          </p:cNvPr>
          <p:cNvPicPr>
            <a:picLocks noGrp="1" noChangeAspect="1"/>
          </p:cNvPicPr>
          <p:nvPr>
            <p:ph idx="1"/>
          </p:nvPr>
        </p:nvPicPr>
        <p:blipFill rotWithShape="1">
          <a:blip r:embed="rId3"/>
          <a:srcRect l="3892" t="-29011" r="20410" b="1160"/>
          <a:stretch/>
        </p:blipFill>
        <p:spPr>
          <a:xfrm>
            <a:off x="5534167" y="2258325"/>
            <a:ext cx="4606119" cy="3760788"/>
          </a:xfrm>
          <a:prstGeom prst="rect">
            <a:avLst/>
          </a:prstGeom>
        </p:spPr>
      </p:pic>
    </p:spTree>
    <p:extLst>
      <p:ext uri="{BB962C8B-B14F-4D97-AF65-F5344CB8AC3E}">
        <p14:creationId xmlns:p14="http://schemas.microsoft.com/office/powerpoint/2010/main" val="26520398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{1BD05892-0481-45B5-A22A-74034E2DA261}tf22712842_win32</Template>
  <TotalTime>38</TotalTime>
  <Words>863</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Bookman Old Style</vt:lpstr>
      <vt:lpstr>Calibri</vt:lpstr>
      <vt:lpstr>Courier New</vt:lpstr>
      <vt:lpstr>Franklin Gothic Book</vt:lpstr>
      <vt:lpstr>Symbol</vt:lpstr>
      <vt:lpstr>Times New Roman</vt:lpstr>
      <vt:lpstr>Wingdings</vt:lpstr>
      <vt:lpstr>1_RetrospectVTI</vt:lpstr>
      <vt:lpstr>C-Group </vt:lpstr>
      <vt:lpstr>Who we are?  -- Welcome the “C- Group</vt:lpstr>
      <vt:lpstr>What can C-Group do for your Organization?</vt:lpstr>
      <vt:lpstr>Initial Requirements</vt:lpstr>
      <vt:lpstr> Outline for Initial Project Plan: </vt:lpstr>
      <vt:lpstr>Outline for Initial Project Plan:</vt:lpstr>
      <vt:lpstr>Our Approach:</vt:lpstr>
      <vt:lpstr>ERM </vt:lpstr>
      <vt:lpstr>Draft – Air Quality Database</vt:lpstr>
      <vt:lpstr>Draft – 100 Top Cities</vt:lpstr>
      <vt:lpstr>Draft – Database Structure</vt:lpstr>
      <vt:lpstr>Exploratory Analysis with Visualization</vt:lpstr>
      <vt:lpstr>Visualize Travel Data</vt:lpstr>
      <vt:lpstr>Observations &amp;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C-Group</dc:title>
  <dc:creator>Lou</dc:creator>
  <cp:lastModifiedBy>Lou</cp:lastModifiedBy>
  <cp:revision>2</cp:revision>
  <dcterms:created xsi:type="dcterms:W3CDTF">2023-04-11T21:41:46Z</dcterms:created>
  <dcterms:modified xsi:type="dcterms:W3CDTF">2023-04-11T22:23:51Z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