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7" r:id="rId8"/>
    <p:sldId id="305" r:id="rId9"/>
    <p:sldId id="306" r:id="rId10"/>
    <p:sldId id="303" r:id="rId11"/>
    <p:sldId id="308" r:id="rId12"/>
    <p:sldId id="317" r:id="rId13"/>
    <p:sldId id="318" r:id="rId14"/>
    <p:sldId id="311" r:id="rId15"/>
    <p:sldId id="312" r:id="rId16"/>
    <p:sldId id="313" r:id="rId17"/>
    <p:sldId id="319" r:id="rId18"/>
    <p:sldId id="320" r:id="rId19"/>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6" autoAdjust="0"/>
    <p:restoredTop sz="94619" autoAdjust="0"/>
  </p:normalViewPr>
  <p:slideViewPr>
    <p:cSldViewPr snapToGrid="0">
      <p:cViewPr varScale="1">
        <p:scale>
          <a:sx n="95" d="100"/>
          <a:sy n="95" d="100"/>
        </p:scale>
        <p:origin x="78"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foster" userId="6aa2d2fb6fd751e9" providerId="LiveId" clId="{579A2A14-95EF-4D26-8684-525A5F096508}"/>
    <pc:docChg chg="undo custSel delSld modSld">
      <pc:chgData name="lou foster" userId="6aa2d2fb6fd751e9" providerId="LiveId" clId="{579A2A14-95EF-4D26-8684-525A5F096508}" dt="2023-04-20T22:40:37.143" v="37" actId="2696"/>
      <pc:docMkLst>
        <pc:docMk/>
      </pc:docMkLst>
      <pc:sldChg chg="modSp mod">
        <pc:chgData name="lou foster" userId="6aa2d2fb6fd751e9" providerId="LiveId" clId="{579A2A14-95EF-4D26-8684-525A5F096508}" dt="2023-04-20T22:40:32.073" v="36" actId="20577"/>
        <pc:sldMkLst>
          <pc:docMk/>
          <pc:sldMk cId="2061880236" sldId="301"/>
        </pc:sldMkLst>
        <pc:spChg chg="mod">
          <ac:chgData name="lou foster" userId="6aa2d2fb6fd751e9" providerId="LiveId" clId="{579A2A14-95EF-4D26-8684-525A5F096508}" dt="2023-04-20T22:39:52.788" v="13" actId="21"/>
          <ac:spMkLst>
            <pc:docMk/>
            <pc:sldMk cId="2061880236" sldId="301"/>
            <ac:spMk id="2" creationId="{75AC86D3-8FD1-4F47-A319-7D0542E48B2F}"/>
          </ac:spMkLst>
        </pc:spChg>
        <pc:spChg chg="mod">
          <ac:chgData name="lou foster" userId="6aa2d2fb6fd751e9" providerId="LiveId" clId="{579A2A14-95EF-4D26-8684-525A5F096508}" dt="2023-04-20T22:40:32.073" v="36" actId="20577"/>
          <ac:spMkLst>
            <pc:docMk/>
            <pc:sldMk cId="2061880236" sldId="301"/>
            <ac:spMk id="5" creationId="{73A7EBCF-5494-2CF5-208B-5F6B01D509BF}"/>
          </ac:spMkLst>
        </pc:spChg>
      </pc:sldChg>
      <pc:sldChg chg="modSp del mod">
        <pc:chgData name="lou foster" userId="6aa2d2fb6fd751e9" providerId="LiveId" clId="{579A2A14-95EF-4D26-8684-525A5F096508}" dt="2023-04-20T22:40:37.143" v="37" actId="2696"/>
        <pc:sldMkLst>
          <pc:docMk/>
          <pc:sldMk cId="1741959004" sldId="310"/>
        </pc:sldMkLst>
        <pc:spChg chg="mod">
          <ac:chgData name="lou foster" userId="6aa2d2fb6fd751e9" providerId="LiveId" clId="{579A2A14-95EF-4D26-8684-525A5F096508}" dt="2023-04-20T22:37:06.075" v="10"/>
          <ac:spMkLst>
            <pc:docMk/>
            <pc:sldMk cId="1741959004" sldId="310"/>
            <ac:spMk id="2" creationId="{75AC86D3-8FD1-4F47-A319-7D0542E48B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Experts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34C7-531E-0B02-63E5-1BCEC588C3B7}"/>
              </a:ext>
            </a:extLst>
          </p:cNvPr>
          <p:cNvSpPr>
            <a:spLocks noGrp="1"/>
          </p:cNvSpPr>
          <p:nvPr>
            <p:ph type="title"/>
          </p:nvPr>
        </p:nvSpPr>
        <p:spPr/>
        <p:txBody>
          <a:bodyPr/>
          <a:lstStyle/>
          <a:p>
            <a:r>
              <a:rPr lang="en-US" dirty="0"/>
              <a:t>Query Example</a:t>
            </a:r>
          </a:p>
        </p:txBody>
      </p:sp>
      <p:pic>
        <p:nvPicPr>
          <p:cNvPr id="5" name="Content Placeholder 4" descr="Graphical user interface, text, application&#10;&#10;Description automatically generated">
            <a:extLst>
              <a:ext uri="{FF2B5EF4-FFF2-40B4-BE49-F238E27FC236}">
                <a16:creationId xmlns:a16="http://schemas.microsoft.com/office/drawing/2014/main" id="{B940F032-B545-3B27-0DD8-D2B4C6A39C8B}"/>
              </a:ext>
            </a:extLst>
          </p:cNvPr>
          <p:cNvPicPr>
            <a:picLocks noGrp="1" noChangeAspect="1"/>
          </p:cNvPicPr>
          <p:nvPr>
            <p:ph idx="1"/>
          </p:nvPr>
        </p:nvPicPr>
        <p:blipFill>
          <a:blip r:embed="rId2"/>
          <a:stretch>
            <a:fillRect/>
          </a:stretch>
        </p:blipFill>
        <p:spPr>
          <a:xfrm>
            <a:off x="1096963" y="2783405"/>
            <a:ext cx="10058400" cy="2410377"/>
          </a:xfrm>
        </p:spPr>
      </p:pic>
    </p:spTree>
    <p:extLst>
      <p:ext uri="{BB962C8B-B14F-4D97-AF65-F5344CB8AC3E}">
        <p14:creationId xmlns:p14="http://schemas.microsoft.com/office/powerpoint/2010/main" val="371701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Customers can utilize the weather data to choose the best cities for vacation based on certain weather air quality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B04480D4-AEE3-3FE6-875B-15E9323CBFF7}"/>
              </a:ext>
            </a:extLst>
          </p:cNvPr>
          <p:cNvPicPr>
            <a:picLocks noChangeAspect="1"/>
          </p:cNvPicPr>
          <p:nvPr/>
        </p:nvPicPr>
        <p:blipFill rotWithShape="1">
          <a:blip r:embed="rId2"/>
          <a:srcRect r="17365"/>
          <a:stretch/>
        </p:blipFill>
        <p:spPr>
          <a:xfrm>
            <a:off x="1472598" y="2682360"/>
            <a:ext cx="7497229" cy="2612571"/>
          </a:xfrm>
          <a:prstGeom prst="rect">
            <a:avLst/>
          </a:prstGeom>
        </p:spPr>
      </p:pic>
    </p:spTree>
    <p:extLst>
      <p:ext uri="{BB962C8B-B14F-4D97-AF65-F5344CB8AC3E}">
        <p14:creationId xmlns:p14="http://schemas.microsoft.com/office/powerpoint/2010/main" val="214028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r>
              <a:rPr lang="en-US" dirty="0"/>
              <a:t>Overview Map of Cities and Respective Air Quality </a:t>
            </a:r>
          </a:p>
        </p:txBody>
      </p:sp>
      <p:pic>
        <p:nvPicPr>
          <p:cNvPr id="4" name="Picture 3">
            <a:extLst>
              <a:ext uri="{FF2B5EF4-FFF2-40B4-BE49-F238E27FC236}">
                <a16:creationId xmlns:a16="http://schemas.microsoft.com/office/drawing/2014/main" id="{AF22C372-3A52-060A-4FDA-754FCAD3B9A5}"/>
              </a:ext>
            </a:extLst>
          </p:cNvPr>
          <p:cNvPicPr>
            <a:picLocks noChangeAspect="1"/>
          </p:cNvPicPr>
          <p:nvPr/>
        </p:nvPicPr>
        <p:blipFill>
          <a:blip r:embed="rId2"/>
          <a:stretch>
            <a:fillRect/>
          </a:stretch>
        </p:blipFill>
        <p:spPr>
          <a:xfrm>
            <a:off x="1561055" y="2449710"/>
            <a:ext cx="6805662" cy="3538563"/>
          </a:xfrm>
          <a:prstGeom prst="rect">
            <a:avLst/>
          </a:prstGeom>
        </p:spPr>
      </p:pic>
    </p:spTree>
    <p:extLst>
      <p:ext uri="{BB962C8B-B14F-4D97-AF65-F5344CB8AC3E}">
        <p14:creationId xmlns:p14="http://schemas.microsoft.com/office/powerpoint/2010/main" val="212639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Objective</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We used a logistic regression model to predict the air pollution index level based on polluting gases such as Carbon monoxide (CO), Nitrogen monoxide (NO), Nitrogen dioxide (NO2), Ozone (O3), Sulphur dioxide (SO2), Ammonia (NH3), and particulates (PM2.5 and PM10).</a:t>
            </a:r>
          </a:p>
          <a:p>
            <a:pPr marL="0" indent="0">
              <a:buNone/>
            </a:pPr>
            <a:endParaRPr lang="en-US" dirty="0"/>
          </a:p>
        </p:txBody>
      </p:sp>
      <p:pic>
        <p:nvPicPr>
          <p:cNvPr id="10" name="Picture 9">
            <a:extLst>
              <a:ext uri="{FF2B5EF4-FFF2-40B4-BE49-F238E27FC236}">
                <a16:creationId xmlns:a16="http://schemas.microsoft.com/office/drawing/2014/main" id="{007C60E0-1AA4-3FFD-84E9-59E8959347B2}"/>
              </a:ext>
            </a:extLst>
          </p:cNvPr>
          <p:cNvPicPr>
            <a:picLocks noChangeAspect="1"/>
          </p:cNvPicPr>
          <p:nvPr/>
        </p:nvPicPr>
        <p:blipFill>
          <a:blip r:embed="rId2"/>
          <a:stretch>
            <a:fillRect/>
          </a:stretch>
        </p:blipFill>
        <p:spPr>
          <a:xfrm>
            <a:off x="7034981" y="3232166"/>
            <a:ext cx="4314348" cy="3007767"/>
          </a:xfrm>
          <a:prstGeom prst="rect">
            <a:avLst/>
          </a:prstGeom>
        </p:spPr>
      </p:pic>
      <p:pic>
        <p:nvPicPr>
          <p:cNvPr id="12" name="Picture 11">
            <a:extLst>
              <a:ext uri="{FF2B5EF4-FFF2-40B4-BE49-F238E27FC236}">
                <a16:creationId xmlns:a16="http://schemas.microsoft.com/office/drawing/2014/main" id="{C593DCA2-2F92-4D05-A02D-21C6D27A1D64}"/>
              </a:ext>
            </a:extLst>
          </p:cNvPr>
          <p:cNvPicPr>
            <a:picLocks noChangeAspect="1"/>
          </p:cNvPicPr>
          <p:nvPr/>
        </p:nvPicPr>
        <p:blipFill>
          <a:blip r:embed="rId3"/>
          <a:stretch>
            <a:fillRect/>
          </a:stretch>
        </p:blipFill>
        <p:spPr>
          <a:xfrm>
            <a:off x="903631" y="3274636"/>
            <a:ext cx="5529744" cy="3097223"/>
          </a:xfrm>
          <a:prstGeom prst="rect">
            <a:avLst/>
          </a:prstGeom>
        </p:spPr>
      </p:pic>
    </p:spTree>
    <p:extLst>
      <p:ext uri="{BB962C8B-B14F-4D97-AF65-F5344CB8AC3E}">
        <p14:creationId xmlns:p14="http://schemas.microsoft.com/office/powerpoint/2010/main" val="44743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221078" cy="1341230"/>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a:xfrm>
            <a:off x="1178619" y="1884300"/>
            <a:ext cx="10058400" cy="3944599"/>
          </a:xfrm>
        </p:spPr>
        <p:txBody>
          <a:bodyPr>
            <a:noAutofit/>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Results</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90% of the Air Quality is ranked as Level 1 – the lowest level of air quality standard</a:t>
            </a:r>
          </a:p>
          <a:p>
            <a:r>
              <a:rPr lang="en-US" sz="1600" dirty="0">
                <a:latin typeface="Calibri" panose="020F0502020204030204" pitchFamily="34" charset="0"/>
                <a:ea typeface="Calibri" panose="020F0502020204030204" pitchFamily="34" charset="0"/>
                <a:cs typeface="Calibri" panose="020F0502020204030204" pitchFamily="34" charset="0"/>
              </a:rPr>
              <a:t>C-Group believes our current data has a 78% accuracy</a:t>
            </a:r>
          </a:p>
          <a:p>
            <a:pPr lvl="1"/>
            <a:r>
              <a:rPr lang="en-US" sz="1600" dirty="0">
                <a:latin typeface="Calibri" panose="020F0502020204030204" pitchFamily="34" charset="0"/>
                <a:ea typeface="Calibri" panose="020F0502020204030204" pitchFamily="34" charset="0"/>
                <a:cs typeface="Calibri" panose="020F0502020204030204" pitchFamily="34" charset="0"/>
              </a:rPr>
              <a:t>We strongly recommend additional analysis to ensure the data utilized is appropriate for correctly</a:t>
            </a:r>
          </a:p>
          <a:p>
            <a:pPr lvl="1"/>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u="sng" dirty="0">
                <a:latin typeface="Calibri" panose="020F0502020204030204" pitchFamily="34" charset="0"/>
                <a:ea typeface="Calibri" panose="020F0502020204030204" pitchFamily="34" charset="0"/>
                <a:cs typeface="Calibri" panose="020F0502020204030204" pitchFamily="34" charset="0"/>
              </a:rPr>
              <a:t>Recommendations</a:t>
            </a:r>
            <a:r>
              <a:rPr lang="en-US" sz="1600" dirty="0">
                <a:latin typeface="Calibri" panose="020F0502020204030204" pitchFamily="34" charset="0"/>
                <a:ea typeface="Calibri" panose="020F0502020204030204" pitchFamily="34" charset="0"/>
                <a:cs typeface="Calibri" panose="020F0502020204030204" pitchFamily="34" charset="0"/>
              </a:rPr>
              <a:t> for future analysis, C-Group would suggest the following:</a:t>
            </a:r>
          </a:p>
          <a:p>
            <a:pPr lvl="1"/>
            <a:r>
              <a:rPr lang="en-US" sz="1600" dirty="0">
                <a:latin typeface="Calibri" panose="020F0502020204030204" pitchFamily="34" charset="0"/>
                <a:ea typeface="Calibri" panose="020F0502020204030204" pitchFamily="34" charset="0"/>
                <a:cs typeface="Calibri" panose="020F0502020204030204" pitchFamily="34" charset="0"/>
              </a:rPr>
              <a:t>Utilizing another weather index that has more accurate data for tracking the weather conditions.</a:t>
            </a:r>
          </a:p>
          <a:p>
            <a:pPr lvl="1"/>
            <a:r>
              <a:rPr lang="en-US" sz="1600" dirty="0">
                <a:latin typeface="Calibri" panose="020F0502020204030204" pitchFamily="34" charset="0"/>
                <a:ea typeface="Calibri" panose="020F0502020204030204" pitchFamily="34" charset="0"/>
                <a:cs typeface="Calibri" panose="020F0502020204030204" pitchFamily="34" charset="0"/>
              </a:rPr>
              <a:t>Adding additional dimensions to our analysis.</a:t>
            </a:r>
          </a:p>
          <a:p>
            <a:pPr lvl="2"/>
            <a:r>
              <a:rPr lang="en-US" sz="1600" dirty="0">
                <a:latin typeface="Calibri" panose="020F0502020204030204" pitchFamily="34" charset="0"/>
                <a:ea typeface="Calibri" panose="020F0502020204030204" pitchFamily="34" charset="0"/>
                <a:cs typeface="Calibri" panose="020F0502020204030204" pitchFamily="34" charset="0"/>
              </a:rPr>
              <a:t>Client “nice to have” feature to add to our toolset would be to include additional weather tracking data, (i.e., rainfall, wind index, average temperature, etc. for the Top 100 Cites </a:t>
            </a:r>
          </a:p>
        </p:txBody>
      </p:sp>
    </p:spTree>
    <p:extLst>
      <p:ext uri="{BB962C8B-B14F-4D97-AF65-F5344CB8AC3E}">
        <p14:creationId xmlns:p14="http://schemas.microsoft.com/office/powerpoint/2010/main" val="124600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221078" cy="1341230"/>
          </a:xfrm>
        </p:spPr>
        <p:txBody>
          <a:bodyPr vert="horz" lIns="91440" tIns="45720" rIns="91440" bIns="45720" rtlCol="0">
            <a:normAutofit fontScale="90000"/>
          </a:bodyPr>
          <a:lstStyle/>
          <a:p>
            <a:pPr algn="ctr"/>
            <a:r>
              <a:rPr lang="en-US" dirty="0"/>
              <a:t>Observations &amp; Recommendations (Project Hypothesis Explained)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a:xfrm>
            <a:off x="1178619" y="1884300"/>
            <a:ext cx="10058400" cy="3944599"/>
          </a:xfrm>
        </p:spPr>
        <p:txBody>
          <a:bodyPr>
            <a:noAutofit/>
          </a:bodyPr>
          <a:lstStyle/>
          <a:p>
            <a:pPr marL="0" marR="0">
              <a:lnSpc>
                <a:spcPct val="115000"/>
              </a:lnSpc>
              <a:spcBef>
                <a:spcPts val="60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6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lvl="1"/>
            <a:r>
              <a:rPr lang="en-US" sz="1600" dirty="0">
                <a:latin typeface="Calibri" panose="020F0502020204030204" pitchFamily="34" charset="0"/>
                <a:ea typeface="Calibri" panose="020F0502020204030204" pitchFamily="34" charset="0"/>
                <a:cs typeface="Calibri" panose="020F0502020204030204" pitchFamily="34" charset="0"/>
              </a:rPr>
              <a:t>Hypothesis #1: Cities with larger populations have lower air quality</a:t>
            </a:r>
          </a:p>
          <a:p>
            <a:pPr lvl="3"/>
            <a:r>
              <a:rPr lang="en-US" sz="1600" dirty="0">
                <a:latin typeface="Calibri" panose="020F0502020204030204" pitchFamily="34" charset="0"/>
                <a:ea typeface="Calibri" panose="020F0502020204030204" pitchFamily="34" charset="0"/>
                <a:cs typeface="Calibri" panose="020F0502020204030204" pitchFamily="34" charset="0"/>
              </a:rPr>
              <a:t>We could not definitely calculate that high-population cities have lower air quality with the limited about of datasets to examine. </a:t>
            </a:r>
          </a:p>
          <a:p>
            <a:pPr lvl="1"/>
            <a:r>
              <a:rPr lang="en-US" sz="1600" dirty="0">
                <a:latin typeface="Calibri" panose="020F0502020204030204" pitchFamily="34" charset="0"/>
                <a:ea typeface="Calibri" panose="020F0502020204030204" pitchFamily="34" charset="0"/>
                <a:cs typeface="Calibri" panose="020F0502020204030204" pitchFamily="34" charset="0"/>
              </a:rPr>
              <a:t>Hypothesis #2: Verify that the Summer Season has the worst air quality, no matter where you are</a:t>
            </a:r>
          </a:p>
          <a:p>
            <a:pPr lvl="3"/>
            <a:r>
              <a:rPr lang="en-US" sz="1600" dirty="0">
                <a:latin typeface="Calibri" panose="020F0502020204030204" pitchFamily="34" charset="0"/>
                <a:ea typeface="Calibri" panose="020F0502020204030204" pitchFamily="34" charset="0"/>
                <a:cs typeface="Calibri" panose="020F0502020204030204" pitchFamily="34" charset="0"/>
              </a:rPr>
              <a:t>We could not definitely verify that Summer Season has the worst air quality.</a:t>
            </a:r>
          </a:p>
          <a:p>
            <a:pPr lvl="1"/>
            <a:r>
              <a:rPr lang="en-US" sz="1600" dirty="0">
                <a:latin typeface="Calibri" panose="020F0502020204030204" pitchFamily="34" charset="0"/>
                <a:ea typeface="Calibri" panose="020F0502020204030204" pitchFamily="34" charset="0"/>
                <a:cs typeface="Calibri" panose="020F0502020204030204" pitchFamily="34" charset="0"/>
              </a:rPr>
              <a:t>Unresolved Issues due to time restraints: </a:t>
            </a:r>
          </a:p>
          <a:p>
            <a:pPr lvl="2"/>
            <a:r>
              <a:rPr lang="en-US" sz="1600" dirty="0">
                <a:latin typeface="Calibri" panose="020F0502020204030204" pitchFamily="34" charset="0"/>
                <a:ea typeface="Calibri" panose="020F0502020204030204" pitchFamily="34" charset="0"/>
                <a:cs typeface="Calibri" panose="020F0502020204030204" pitchFamily="34" charset="0"/>
              </a:rPr>
              <a:t>We could not use UNIX dates to predict air quality throughout the year</a:t>
            </a:r>
          </a:p>
          <a:p>
            <a:pPr lvl="2"/>
            <a:r>
              <a:rPr lang="en-US" sz="1600" dirty="0">
                <a:latin typeface="Calibri" panose="020F0502020204030204" pitchFamily="34" charset="0"/>
                <a:ea typeface="Calibri" panose="020F0502020204030204" pitchFamily="34" charset="0"/>
                <a:cs typeface="Calibri" panose="020F0502020204030204" pitchFamily="34" charset="0"/>
              </a:rPr>
              <a:t>Due to the massive size of the input data file and the minute differences in Air Quality, displaying an interactive graphic would be impractical.  </a:t>
            </a:r>
          </a:p>
        </p:txBody>
      </p:sp>
    </p:spTree>
    <p:extLst>
      <p:ext uri="{BB962C8B-B14F-4D97-AF65-F5344CB8AC3E}">
        <p14:creationId xmlns:p14="http://schemas.microsoft.com/office/powerpoint/2010/main" val="29380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weather parameters. Based on our discussion, we were able to outline the initial requirements and create a high-level Business Plan. </a:t>
            </a: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4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Bef>
                <a:spcPts val="0"/>
              </a:spcBef>
              <a:spcAft>
                <a:spcPts val="0"/>
              </a:spcAft>
            </a:pP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As  per Initial Requirements for our Prototype, C-Group will </a:t>
            </a:r>
          </a:p>
          <a:p>
            <a:pPr marL="635508" marR="0" lvl="1" indent="-342900">
              <a:spcBef>
                <a:spcPts val="0"/>
              </a:spcBef>
              <a:spcAft>
                <a:spcPts val="600"/>
              </a:spcAft>
              <a:buFont typeface="Courier New" panose="02070309020205020404" pitchFamily="49" charset="0"/>
              <a:buChar char="o"/>
            </a:pP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p>
          <a:p>
            <a:pPr marL="635508" lvl="1" indent="-342900">
              <a:spcBef>
                <a:spcPts val="0"/>
              </a:spcBef>
              <a:spcAft>
                <a:spcPts val="600"/>
              </a:spcAft>
              <a:buFont typeface="Courier New" panose="02070309020205020404" pitchFamily="49" charset="0"/>
              <a:buChar char="o"/>
            </a:pP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C-Group will design a prototype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Autofit/>
          </a:bodyPr>
          <a:lstStyle/>
          <a:p>
            <a:pPr marL="0" marR="0">
              <a:lnSpc>
                <a:spcPct val="115000"/>
              </a:lnSpc>
              <a:spcBef>
                <a:spcPts val="0"/>
              </a:spcBef>
              <a:spcAft>
                <a:spcPts val="0"/>
              </a:spcAft>
            </a:pPr>
            <a:r>
              <a:rPr lang="en-US" sz="15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5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r>
              <a:rPr lang="en-US" sz="15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1500" b="1" u="sng" dirty="0">
                <a:latin typeface="Calibri" panose="020F0502020204030204" pitchFamily="34" charset="0"/>
                <a:ea typeface="Calibri" panose="020F0502020204030204" pitchFamily="34" charset="0"/>
                <a:cs typeface="Calibri" panose="020F0502020204030204" pitchFamily="34" charset="0"/>
              </a:rPr>
              <a:t>Data Source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Weather data from  </a:t>
            </a:r>
            <a:r>
              <a:rPr lang="en-US" sz="15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15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925830" lvl="2" indent="-285750">
              <a:lnSpc>
                <a:spcPct val="115000"/>
              </a:lnSpc>
              <a:spcBef>
                <a:spcPts val="600"/>
              </a:spcBef>
              <a:spcAft>
                <a:spcPts val="0"/>
              </a:spcAft>
              <a:buFont typeface="Courier New" panose="02070309020205020404" pitchFamily="49" charset="0"/>
              <a:buChar char="o"/>
            </a:pPr>
            <a:r>
              <a:rPr lang="en-US" sz="1500" b="1" dirty="0">
                <a:effectLst/>
                <a:latin typeface="Calibri" panose="020F0502020204030204" pitchFamily="34" charset="0"/>
                <a:ea typeface="Calibri" panose="020F0502020204030204" pitchFamily="34" charset="0"/>
                <a:cs typeface="Calibri" panose="020F0502020204030204" pitchFamily="34" charset="0"/>
              </a:rPr>
              <a:t>Table2 /Database #2: Top Cities Screen Shot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1500" dirty="0">
                <a:effectLst/>
                <a:latin typeface="Calibri" panose="020F0502020204030204" pitchFamily="34" charset="0"/>
                <a:ea typeface="Calibri" panose="020F0502020204030204" pitchFamily="34" charset="0"/>
                <a:cs typeface="Calibri" panose="020F0502020204030204" pitchFamily="34" charset="0"/>
              </a:rPr>
              <a:t>Kaggle</a:t>
            </a:r>
          </a:p>
          <a:p>
            <a:pPr marL="925830" lvl="2" indent="-285750">
              <a:lnSpc>
                <a:spcPct val="115000"/>
              </a:lnSpc>
              <a:spcBef>
                <a:spcPts val="60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Table 3: Air Quality Index /Look-Up Table</a:t>
            </a:r>
          </a:p>
          <a:p>
            <a:pPr marL="1108710" lvl="3" indent="-285750">
              <a:lnSpc>
                <a:spcPct val="115000"/>
              </a:lnSpc>
              <a:spcBef>
                <a:spcPts val="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Maps, Description of the Air Quality Index</a:t>
            </a:r>
          </a:p>
          <a:p>
            <a:pPr marL="0" indent="0">
              <a:lnSpc>
                <a:spcPct val="115000"/>
              </a:lnSpc>
              <a:spcAft>
                <a:spcPts val="0"/>
              </a:spcAft>
              <a:buNone/>
              <a:tabLst>
                <a:tab pos="228600" algn="l"/>
              </a:tabLst>
            </a:pPr>
            <a:r>
              <a:rPr lang="en-US" sz="1500" b="1" dirty="0">
                <a:solidFill>
                  <a:srgbClr val="2B2B2B"/>
                </a:solidFill>
                <a:latin typeface="Calibri" panose="020F0502020204030204" pitchFamily="34" charset="0"/>
                <a:cs typeface="Calibri" panose="020F0502020204030204" pitchFamily="34" charset="0"/>
              </a:rPr>
              <a:t>	</a:t>
            </a:r>
            <a:r>
              <a:rPr lang="en-US" sz="1500" b="1" u="sng" dirty="0">
                <a:latin typeface="Calibri" panose="020F0502020204030204" pitchFamily="34" charset="0"/>
                <a:ea typeface="Calibri" panose="020F0502020204030204" pitchFamily="34" charset="0"/>
                <a:cs typeface="Calibri" panose="020F0502020204030204" pitchFamily="34" charset="0"/>
              </a:rPr>
              <a:t>Technical Tool Sets:  Python. Tableau, </a:t>
            </a:r>
            <a:r>
              <a:rPr lang="en-US" sz="1500" b="1" u="sng" dirty="0" err="1">
                <a:latin typeface="Calibri" panose="020F0502020204030204" pitchFamily="34" charset="0"/>
                <a:ea typeface="Calibri" panose="020F0502020204030204" pitchFamily="34" charset="0"/>
                <a:cs typeface="Calibri" panose="020F0502020204030204" pitchFamily="34" charset="0"/>
              </a:rPr>
              <a:t>Jupyter</a:t>
            </a:r>
            <a:r>
              <a:rPr lang="en-US" sz="1500" b="1" u="sng" dirty="0">
                <a:latin typeface="Calibri" panose="020F0502020204030204" pitchFamily="34" charset="0"/>
                <a:ea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258802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Project Database</a:t>
            </a:r>
          </a:p>
        </p:txBody>
      </p:sp>
      <p:sp>
        <p:nvSpPr>
          <p:cNvPr id="5" name="Content Placeholder 4">
            <a:extLst>
              <a:ext uri="{FF2B5EF4-FFF2-40B4-BE49-F238E27FC236}">
                <a16:creationId xmlns:a16="http://schemas.microsoft.com/office/drawing/2014/main" id="{C4667B24-87F1-2240-50D3-7329CFCD29A3}"/>
              </a:ext>
            </a:extLst>
          </p:cNvPr>
          <p:cNvSpPr>
            <a:spLocks noGrp="1"/>
          </p:cNvSpPr>
          <p:nvPr>
            <p:ph idx="1"/>
          </p:nvPr>
        </p:nvSpPr>
        <p:spPr/>
        <p:txBody>
          <a:bodyPr>
            <a:normAutofit fontScale="92500" lnSpcReduction="20000"/>
          </a:bodyPr>
          <a:lstStyle/>
          <a:p>
            <a:r>
              <a:rPr lang="en-US" dirty="0"/>
              <a:t>Using AWS RDS to host the database</a:t>
            </a:r>
          </a:p>
          <a:p>
            <a:pPr lvl="1"/>
            <a:r>
              <a:rPr lang="en-US" dirty="0"/>
              <a:t>Postgres Database</a:t>
            </a:r>
          </a:p>
          <a:p>
            <a:pPr lvl="1"/>
            <a:r>
              <a:rPr lang="en-US" dirty="0" err="1"/>
              <a:t>pgAdmin</a:t>
            </a:r>
            <a:r>
              <a:rPr lang="en-US" dirty="0"/>
              <a:t> to create tables and write queries</a:t>
            </a:r>
          </a:p>
          <a:p>
            <a:r>
              <a:rPr lang="en-US" dirty="0"/>
              <a:t>There are three tables in the database</a:t>
            </a:r>
          </a:p>
          <a:p>
            <a:pPr lvl="1"/>
            <a:r>
              <a:rPr lang="en-US" dirty="0" err="1"/>
              <a:t>Air_Quality_Lookup</a:t>
            </a:r>
            <a:endParaRPr lang="en-US" dirty="0"/>
          </a:p>
          <a:p>
            <a:pPr lvl="2"/>
            <a:r>
              <a:rPr lang="en-US" dirty="0"/>
              <a:t>Description of air quality based on the air quality index</a:t>
            </a:r>
          </a:p>
          <a:p>
            <a:pPr lvl="1"/>
            <a:r>
              <a:rPr lang="en-US" dirty="0" err="1"/>
              <a:t>Air_Pollution_By_City</a:t>
            </a:r>
            <a:endParaRPr lang="en-US" dirty="0"/>
          </a:p>
          <a:p>
            <a:pPr lvl="2"/>
            <a:r>
              <a:rPr lang="en-US" dirty="0"/>
              <a:t>Data pulled using the Open Weather API</a:t>
            </a:r>
          </a:p>
          <a:p>
            <a:pPr lvl="2"/>
            <a:r>
              <a:rPr lang="en-US" dirty="0"/>
              <a:t>Contains Date, Air Quality Index, </a:t>
            </a:r>
            <a:r>
              <a:rPr lang="en-US" dirty="0" err="1"/>
              <a:t>City_id</a:t>
            </a:r>
            <a:endParaRPr lang="en-US" dirty="0"/>
          </a:p>
          <a:p>
            <a:pPr lvl="2"/>
            <a:r>
              <a:rPr lang="en-US" b="0" i="0" dirty="0">
                <a:solidFill>
                  <a:srgbClr val="48484A"/>
                </a:solidFill>
                <a:effectLst/>
                <a:latin typeface="Arial" panose="020B0604020202020204" pitchFamily="34" charset="0"/>
              </a:rPr>
              <a:t>Carbon monoxide (co), Nitrogen dioxide (no2), Ozone (O</a:t>
            </a:r>
            <a:r>
              <a:rPr lang="en-US" b="0" i="0" baseline="-25000" dirty="0">
                <a:solidFill>
                  <a:srgbClr val="48484A"/>
                </a:solidFill>
                <a:effectLst/>
                <a:latin typeface="Arial" panose="020B0604020202020204" pitchFamily="34" charset="0"/>
              </a:rPr>
              <a:t>3</a:t>
            </a:r>
            <a:r>
              <a:rPr lang="en-US" b="0" i="0" dirty="0">
                <a:solidFill>
                  <a:srgbClr val="48484A"/>
                </a:solidFill>
                <a:effectLst/>
                <a:latin typeface="Arial" panose="020B0604020202020204" pitchFamily="34" charset="0"/>
              </a:rPr>
              <a:t>), Sulphur dioxide (so</a:t>
            </a:r>
            <a:r>
              <a:rPr lang="en-US" baseline="-25000" dirty="0">
                <a:solidFill>
                  <a:srgbClr val="48484A"/>
                </a:solidFill>
                <a:latin typeface="Arial" panose="020B0604020202020204" pitchFamily="34" charset="0"/>
              </a:rPr>
              <a:t>2</a:t>
            </a:r>
            <a:r>
              <a:rPr lang="en-US" b="0" i="0" dirty="0">
                <a:solidFill>
                  <a:srgbClr val="48484A"/>
                </a:solidFill>
                <a:effectLst/>
                <a:latin typeface="Arial" panose="020B0604020202020204" pitchFamily="34" charset="0"/>
              </a:rPr>
              <a:t>), and particulates (PM</a:t>
            </a:r>
            <a:r>
              <a:rPr lang="en-US" b="0" i="0" baseline="-25000" dirty="0">
                <a:solidFill>
                  <a:srgbClr val="48484A"/>
                </a:solidFill>
                <a:effectLst/>
                <a:latin typeface="Arial" panose="020B0604020202020204" pitchFamily="34" charset="0"/>
              </a:rPr>
              <a:t>2.5</a:t>
            </a:r>
            <a:r>
              <a:rPr lang="en-US" b="0" i="0" dirty="0">
                <a:solidFill>
                  <a:srgbClr val="48484A"/>
                </a:solidFill>
                <a:effectLst/>
                <a:latin typeface="Arial" panose="020B0604020202020204" pitchFamily="34" charset="0"/>
              </a:rPr>
              <a:t> and PM</a:t>
            </a:r>
            <a:r>
              <a:rPr lang="en-US" b="0" i="0" baseline="-25000" dirty="0">
                <a:solidFill>
                  <a:srgbClr val="48484A"/>
                </a:solidFill>
                <a:effectLst/>
                <a:latin typeface="Arial" panose="020B0604020202020204" pitchFamily="34" charset="0"/>
              </a:rPr>
              <a:t>10</a:t>
            </a:r>
            <a:r>
              <a:rPr lang="en-US" b="0" i="0" dirty="0">
                <a:solidFill>
                  <a:srgbClr val="48484A"/>
                </a:solidFill>
                <a:effectLst/>
                <a:latin typeface="Arial" panose="020B0604020202020204" pitchFamily="34" charset="0"/>
              </a:rPr>
              <a:t>)</a:t>
            </a:r>
            <a:endParaRPr lang="en-US" dirty="0"/>
          </a:p>
          <a:p>
            <a:pPr lvl="1"/>
            <a:r>
              <a:rPr lang="en-US" dirty="0"/>
              <a:t>City</a:t>
            </a:r>
          </a:p>
          <a:p>
            <a:pPr lvl="2"/>
            <a:r>
              <a:rPr lang="en-US" dirty="0"/>
              <a:t>100 cities from Kaggle. </a:t>
            </a:r>
          </a:p>
          <a:p>
            <a:pPr lvl="2"/>
            <a:r>
              <a:rPr lang="en-US" dirty="0"/>
              <a:t>Contains City, Population, Latitude, Longitude</a:t>
            </a:r>
          </a:p>
          <a:p>
            <a:pPr lvl="2"/>
            <a:endParaRPr lang="en-US" dirty="0"/>
          </a:p>
        </p:txBody>
      </p:sp>
    </p:spTree>
    <p:extLst>
      <p:ext uri="{BB962C8B-B14F-4D97-AF65-F5344CB8AC3E}">
        <p14:creationId xmlns:p14="http://schemas.microsoft.com/office/powerpoint/2010/main" val="265203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City Table</a:t>
            </a:r>
          </a:p>
        </p:txBody>
      </p:sp>
      <p:pic>
        <p:nvPicPr>
          <p:cNvPr id="6" name="Content Placeholder 5" descr="Table&#10;&#10;Description automatically generated">
            <a:extLst>
              <a:ext uri="{FF2B5EF4-FFF2-40B4-BE49-F238E27FC236}">
                <a16:creationId xmlns:a16="http://schemas.microsoft.com/office/drawing/2014/main" id="{4C5F2816-71EC-1E1D-BE2D-60A539D38214}"/>
              </a:ext>
            </a:extLst>
          </p:cNvPr>
          <p:cNvPicPr>
            <a:picLocks noGrp="1" noChangeAspect="1"/>
          </p:cNvPicPr>
          <p:nvPr>
            <p:ph idx="1"/>
          </p:nvPr>
        </p:nvPicPr>
        <p:blipFill>
          <a:blip r:embed="rId2"/>
          <a:stretch>
            <a:fillRect/>
          </a:stretch>
        </p:blipFill>
        <p:spPr>
          <a:xfrm>
            <a:off x="1112520" y="1952752"/>
            <a:ext cx="5336454" cy="3760788"/>
          </a:xfrm>
        </p:spPr>
      </p:pic>
    </p:spTree>
    <p:extLst>
      <p:ext uri="{BB962C8B-B14F-4D97-AF65-F5344CB8AC3E}">
        <p14:creationId xmlns:p14="http://schemas.microsoft.com/office/powerpoint/2010/main" val="194568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Air Pollution by City Table</a:t>
            </a:r>
          </a:p>
        </p:txBody>
      </p:sp>
      <p:pic>
        <p:nvPicPr>
          <p:cNvPr id="11" name="Content Placeholder 10" descr="Table&#10;&#10;Description automatically generated">
            <a:extLst>
              <a:ext uri="{FF2B5EF4-FFF2-40B4-BE49-F238E27FC236}">
                <a16:creationId xmlns:a16="http://schemas.microsoft.com/office/drawing/2014/main" id="{A82E8A4B-4A28-E57D-1A8A-A83D58E5D76B}"/>
              </a:ext>
            </a:extLst>
          </p:cNvPr>
          <p:cNvPicPr>
            <a:picLocks noGrp="1" noChangeAspect="1"/>
          </p:cNvPicPr>
          <p:nvPr>
            <p:ph idx="1"/>
          </p:nvPr>
        </p:nvPicPr>
        <p:blipFill>
          <a:blip r:embed="rId2"/>
          <a:stretch>
            <a:fillRect/>
          </a:stretch>
        </p:blipFill>
        <p:spPr>
          <a:xfrm>
            <a:off x="1213523" y="2071624"/>
            <a:ext cx="7100367" cy="3760788"/>
          </a:xfrm>
        </p:spPr>
      </p:pic>
    </p:spTree>
    <p:extLst>
      <p:ext uri="{BB962C8B-B14F-4D97-AF65-F5344CB8AC3E}">
        <p14:creationId xmlns:p14="http://schemas.microsoft.com/office/powerpoint/2010/main" val="273554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9F55-A55E-214C-21A3-EC9A98063960}"/>
              </a:ext>
            </a:extLst>
          </p:cNvPr>
          <p:cNvSpPr>
            <a:spLocks noGrp="1"/>
          </p:cNvSpPr>
          <p:nvPr>
            <p:ph type="title"/>
          </p:nvPr>
        </p:nvSpPr>
        <p:spPr/>
        <p:txBody>
          <a:bodyPr/>
          <a:lstStyle/>
          <a:p>
            <a:r>
              <a:rPr lang="en-US" dirty="0"/>
              <a:t>Air Quality Look Up</a:t>
            </a:r>
          </a:p>
        </p:txBody>
      </p:sp>
      <p:pic>
        <p:nvPicPr>
          <p:cNvPr id="5" name="Content Placeholder 4" descr="Table&#10;&#10;Description automatically generated">
            <a:extLst>
              <a:ext uri="{FF2B5EF4-FFF2-40B4-BE49-F238E27FC236}">
                <a16:creationId xmlns:a16="http://schemas.microsoft.com/office/drawing/2014/main" id="{485F1198-B3F3-CEE3-2F8B-9BC3F46AC6CC}"/>
              </a:ext>
            </a:extLst>
          </p:cNvPr>
          <p:cNvPicPr>
            <a:picLocks noGrp="1" noChangeAspect="1"/>
          </p:cNvPicPr>
          <p:nvPr>
            <p:ph idx="1"/>
          </p:nvPr>
        </p:nvPicPr>
        <p:blipFill>
          <a:blip r:embed="rId2"/>
          <a:stretch>
            <a:fillRect/>
          </a:stretch>
        </p:blipFill>
        <p:spPr>
          <a:xfrm>
            <a:off x="1170153" y="2044192"/>
            <a:ext cx="5596052" cy="3760788"/>
          </a:xfrm>
        </p:spPr>
      </p:pic>
    </p:spTree>
    <p:extLst>
      <p:ext uri="{BB962C8B-B14F-4D97-AF65-F5344CB8AC3E}">
        <p14:creationId xmlns:p14="http://schemas.microsoft.com/office/powerpoint/2010/main" val="251569576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16c05727-aa75-4e4a-9b5f-8a80a1165891"/>
    <ds:schemaRef ds:uri="http://purl.org/dc/elements/1.1/"/>
    <ds:schemaRef ds:uri="71af3243-3dd4-4a8d-8c0d-dd76da1f02a5"/>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300</TotalTime>
  <Words>994</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Outline for Initial Project Plan:</vt:lpstr>
      <vt:lpstr>Our Approach:</vt:lpstr>
      <vt:lpstr>Project Database</vt:lpstr>
      <vt:lpstr>City Table</vt:lpstr>
      <vt:lpstr>Air Pollution by City Table</vt:lpstr>
      <vt:lpstr>Air Quality Look Up</vt:lpstr>
      <vt:lpstr>Query Example</vt:lpstr>
      <vt:lpstr>Exploratory Analysis with Visualization</vt:lpstr>
      <vt:lpstr>Visualize Data</vt:lpstr>
      <vt:lpstr>Machine Learning</vt:lpstr>
      <vt:lpstr>Observations &amp; Recommendations </vt:lpstr>
      <vt:lpstr>Observations &amp; Recommendations (Project Hypothesis Explained)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Lou</cp:lastModifiedBy>
  <cp:revision>9</cp:revision>
  <cp:lastPrinted>2023-04-20T00:55:37Z</cp:lastPrinted>
  <dcterms:created xsi:type="dcterms:W3CDTF">2023-04-11T21:41:46Z</dcterms:created>
  <dcterms:modified xsi:type="dcterms:W3CDTF">2023-04-20T22:40:37Z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