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98" r:id="rId5"/>
    <p:sldId id="300" r:id="rId6"/>
    <p:sldId id="310" r:id="rId7"/>
    <p:sldId id="301" r:id="rId8"/>
    <p:sldId id="307" r:id="rId9"/>
    <p:sldId id="305" r:id="rId10"/>
    <p:sldId id="314" r:id="rId11"/>
    <p:sldId id="309" r:id="rId12"/>
    <p:sldId id="306" r:id="rId13"/>
    <p:sldId id="303" r:id="rId14"/>
    <p:sldId id="308" r:id="rId15"/>
    <p:sldId id="311" r:id="rId16"/>
    <p:sldId id="312" r:id="rId17"/>
    <p:sldId id="313" r:id="rId18"/>
    <p:sldId id="304" r:id="rId19"/>
    <p:sldId id="316" r:id="rId20"/>
    <p:sldId id="31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22C966B-C667-4003-8373-37D4D19E0693}" v="8" dt="2023-04-12T01:12:07.24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15" autoAdjust="0"/>
    <p:restoredTop sz="94619" autoAdjust="0"/>
  </p:normalViewPr>
  <p:slideViewPr>
    <p:cSldViewPr snapToGrid="0">
      <p:cViewPr varScale="1">
        <p:scale>
          <a:sx n="84" d="100"/>
          <a:sy n="84" d="100"/>
        </p:scale>
        <p:origin x="90" y="63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6/11/relationships/changesInfo" Target="changesInfos/changesInfo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ou foster" userId="6aa2d2fb6fd751e9" providerId="LiveId" clId="{822C966B-C667-4003-8373-37D4D19E0693}"/>
    <pc:docChg chg="undo custSel addSld delSld modSld sldOrd">
      <pc:chgData name="lou foster" userId="6aa2d2fb6fd751e9" providerId="LiveId" clId="{822C966B-C667-4003-8373-37D4D19E0693}" dt="2023-04-12T01:13:49.999" v="2066" actId="20577"/>
      <pc:docMkLst>
        <pc:docMk/>
      </pc:docMkLst>
      <pc:sldChg chg="modSp mod">
        <pc:chgData name="lou foster" userId="6aa2d2fb6fd751e9" providerId="LiveId" clId="{822C966B-C667-4003-8373-37D4D19E0693}" dt="2023-04-11T23:31:05.009" v="366" actId="20577"/>
        <pc:sldMkLst>
          <pc:docMk/>
          <pc:sldMk cId="193143965" sldId="298"/>
        </pc:sldMkLst>
        <pc:spChg chg="mod">
          <ac:chgData name="lou foster" userId="6aa2d2fb6fd751e9" providerId="LiveId" clId="{822C966B-C667-4003-8373-37D4D19E0693}" dt="2023-04-11T23:31:05.009" v="366" actId="20577"/>
          <ac:spMkLst>
            <pc:docMk/>
            <pc:sldMk cId="193143965" sldId="298"/>
            <ac:spMk id="3" creationId="{255E1F2F-E259-4EA8-9FFD-3A10AF541859}"/>
          </ac:spMkLst>
        </pc:spChg>
      </pc:sldChg>
      <pc:sldChg chg="modSp mod">
        <pc:chgData name="lou foster" userId="6aa2d2fb6fd751e9" providerId="LiveId" clId="{822C966B-C667-4003-8373-37D4D19E0693}" dt="2023-04-12T00:32:08.567" v="594" actId="20577"/>
        <pc:sldMkLst>
          <pc:docMk/>
          <pc:sldMk cId="2933514334" sldId="300"/>
        </pc:sldMkLst>
        <pc:spChg chg="mod">
          <ac:chgData name="lou foster" userId="6aa2d2fb6fd751e9" providerId="LiveId" clId="{822C966B-C667-4003-8373-37D4D19E0693}" dt="2023-04-12T00:32:08.567" v="594" actId="20577"/>
          <ac:spMkLst>
            <pc:docMk/>
            <pc:sldMk cId="2933514334" sldId="300"/>
            <ac:spMk id="5" creationId="{73A7EBCF-5494-2CF5-208B-5F6B01D509BF}"/>
          </ac:spMkLst>
        </pc:spChg>
      </pc:sldChg>
      <pc:sldChg chg="modSp mod">
        <pc:chgData name="lou foster" userId="6aa2d2fb6fd751e9" providerId="LiveId" clId="{822C966B-C667-4003-8373-37D4D19E0693}" dt="2023-04-12T00:11:53.245" v="372" actId="20577"/>
        <pc:sldMkLst>
          <pc:docMk/>
          <pc:sldMk cId="2061880236" sldId="301"/>
        </pc:sldMkLst>
        <pc:spChg chg="mod">
          <ac:chgData name="lou foster" userId="6aa2d2fb6fd751e9" providerId="LiveId" clId="{822C966B-C667-4003-8373-37D4D19E0693}" dt="2023-04-12T00:11:53.245" v="372" actId="20577"/>
          <ac:spMkLst>
            <pc:docMk/>
            <pc:sldMk cId="2061880236" sldId="301"/>
            <ac:spMk id="5" creationId="{73A7EBCF-5494-2CF5-208B-5F6B01D509BF}"/>
          </ac:spMkLst>
        </pc:spChg>
      </pc:sldChg>
      <pc:sldChg chg="del">
        <pc:chgData name="lou foster" userId="6aa2d2fb6fd751e9" providerId="LiveId" clId="{822C966B-C667-4003-8373-37D4D19E0693}" dt="2023-04-11T23:31:43.863" v="367" actId="47"/>
        <pc:sldMkLst>
          <pc:docMk/>
          <pc:sldMk cId="2862770052" sldId="302"/>
        </pc:sldMkLst>
      </pc:sldChg>
      <pc:sldChg chg="addSp delSp modSp mod">
        <pc:chgData name="lou foster" userId="6aa2d2fb6fd751e9" providerId="LiveId" clId="{822C966B-C667-4003-8373-37D4D19E0693}" dt="2023-04-12T01:13:49.999" v="2066" actId="20577"/>
        <pc:sldMkLst>
          <pc:docMk/>
          <pc:sldMk cId="3107224356" sldId="304"/>
        </pc:sldMkLst>
        <pc:spChg chg="mod">
          <ac:chgData name="lou foster" userId="6aa2d2fb6fd751e9" providerId="LiveId" clId="{822C966B-C667-4003-8373-37D4D19E0693}" dt="2023-04-11T22:23:48.296" v="219" actId="14100"/>
          <ac:spMkLst>
            <pc:docMk/>
            <pc:sldMk cId="3107224356" sldId="304"/>
            <ac:spMk id="2" creationId="{75AC86D3-8FD1-4F47-A319-7D0542E48B2F}"/>
          </ac:spMkLst>
        </pc:spChg>
        <pc:spChg chg="add del">
          <ac:chgData name="lou foster" userId="6aa2d2fb6fd751e9" providerId="LiveId" clId="{822C966B-C667-4003-8373-37D4D19E0693}" dt="2023-04-11T22:32:04.310" v="221" actId="22"/>
          <ac:spMkLst>
            <pc:docMk/>
            <pc:sldMk cId="3107224356" sldId="304"/>
            <ac:spMk id="4" creationId="{A08CD67B-44F7-1A42-B173-3D73C29C8F96}"/>
          </ac:spMkLst>
        </pc:spChg>
        <pc:spChg chg="mod">
          <ac:chgData name="lou foster" userId="6aa2d2fb6fd751e9" providerId="LiveId" clId="{822C966B-C667-4003-8373-37D4D19E0693}" dt="2023-04-12T01:13:49.999" v="2066" actId="20577"/>
          <ac:spMkLst>
            <pc:docMk/>
            <pc:sldMk cId="3107224356" sldId="304"/>
            <ac:spMk id="5" creationId="{73A7EBCF-5494-2CF5-208B-5F6B01D509BF}"/>
          </ac:spMkLst>
        </pc:spChg>
      </pc:sldChg>
      <pc:sldChg chg="modSp mod">
        <pc:chgData name="lou foster" userId="6aa2d2fb6fd751e9" providerId="LiveId" clId="{822C966B-C667-4003-8373-37D4D19E0693}" dt="2023-04-12T00:16:22.463" v="557" actId="12"/>
        <pc:sldMkLst>
          <pc:docMk/>
          <pc:sldMk cId="2588026706" sldId="305"/>
        </pc:sldMkLst>
        <pc:spChg chg="mod">
          <ac:chgData name="lou foster" userId="6aa2d2fb6fd751e9" providerId="LiveId" clId="{822C966B-C667-4003-8373-37D4D19E0693}" dt="2023-04-12T00:16:22.463" v="557" actId="12"/>
          <ac:spMkLst>
            <pc:docMk/>
            <pc:sldMk cId="2588026706" sldId="305"/>
            <ac:spMk id="5" creationId="{73A7EBCF-5494-2CF5-208B-5F6B01D509BF}"/>
          </ac:spMkLst>
        </pc:spChg>
      </pc:sldChg>
      <pc:sldChg chg="modSp mod">
        <pc:chgData name="lou foster" userId="6aa2d2fb6fd751e9" providerId="LiveId" clId="{822C966B-C667-4003-8373-37D4D19E0693}" dt="2023-04-12T00:35:34.632" v="708" actId="20577"/>
        <pc:sldMkLst>
          <pc:docMk/>
          <pc:sldMk cId="1353458954" sldId="307"/>
        </pc:sldMkLst>
        <pc:spChg chg="mod">
          <ac:chgData name="lou foster" userId="6aa2d2fb6fd751e9" providerId="LiveId" clId="{822C966B-C667-4003-8373-37D4D19E0693}" dt="2023-04-12T00:35:34.632" v="708" actId="20577"/>
          <ac:spMkLst>
            <pc:docMk/>
            <pc:sldMk cId="1353458954" sldId="307"/>
            <ac:spMk id="5" creationId="{73A7EBCF-5494-2CF5-208B-5F6B01D509BF}"/>
          </ac:spMkLst>
        </pc:spChg>
      </pc:sldChg>
      <pc:sldChg chg="modSp mod">
        <pc:chgData name="lou foster" userId="6aa2d2fb6fd751e9" providerId="LiveId" clId="{822C966B-C667-4003-8373-37D4D19E0693}" dt="2023-04-12T00:43:07.621" v="923" actId="20577"/>
        <pc:sldMkLst>
          <pc:docMk/>
          <pc:sldMk cId="2735542354" sldId="308"/>
        </pc:sldMkLst>
        <pc:spChg chg="mod">
          <ac:chgData name="lou foster" userId="6aa2d2fb6fd751e9" providerId="LiveId" clId="{822C966B-C667-4003-8373-37D4D19E0693}" dt="2023-04-12T00:43:07.621" v="923" actId="20577"/>
          <ac:spMkLst>
            <pc:docMk/>
            <pc:sldMk cId="2735542354" sldId="308"/>
            <ac:spMk id="2" creationId="{75AC86D3-8FD1-4F47-A319-7D0542E48B2F}"/>
          </ac:spMkLst>
        </pc:spChg>
      </pc:sldChg>
      <pc:sldChg chg="addSp delSp modSp mod ord">
        <pc:chgData name="lou foster" userId="6aa2d2fb6fd751e9" providerId="LiveId" clId="{822C966B-C667-4003-8373-37D4D19E0693}" dt="2023-04-12T00:20:35.016" v="584" actId="20577"/>
        <pc:sldMkLst>
          <pc:docMk/>
          <pc:sldMk cId="2774795059" sldId="309"/>
        </pc:sldMkLst>
        <pc:spChg chg="mod">
          <ac:chgData name="lou foster" userId="6aa2d2fb6fd751e9" providerId="LiveId" clId="{822C966B-C667-4003-8373-37D4D19E0693}" dt="2023-04-12T00:20:35.016" v="584" actId="20577"/>
          <ac:spMkLst>
            <pc:docMk/>
            <pc:sldMk cId="2774795059" sldId="309"/>
            <ac:spMk id="2" creationId="{75AC86D3-8FD1-4F47-A319-7D0542E48B2F}"/>
          </ac:spMkLst>
        </pc:spChg>
        <pc:spChg chg="del">
          <ac:chgData name="lou foster" userId="6aa2d2fb6fd751e9" providerId="LiveId" clId="{822C966B-C667-4003-8373-37D4D19E0693}" dt="2023-04-11T22:10:21.128" v="0"/>
          <ac:spMkLst>
            <pc:docMk/>
            <pc:sldMk cId="2774795059" sldId="309"/>
            <ac:spMk id="5" creationId="{73A7EBCF-5494-2CF5-208B-5F6B01D509BF}"/>
          </ac:spMkLst>
        </pc:spChg>
        <pc:spChg chg="add del">
          <ac:chgData name="lou foster" userId="6aa2d2fb6fd751e9" providerId="LiveId" clId="{822C966B-C667-4003-8373-37D4D19E0693}" dt="2023-04-12T00:20:17.506" v="582" actId="22"/>
          <ac:spMkLst>
            <pc:docMk/>
            <pc:sldMk cId="2774795059" sldId="309"/>
            <ac:spMk id="5" creationId="{8264FB7F-821B-B8F0-0D6E-64BFB2247C07}"/>
          </ac:spMkLst>
        </pc:spChg>
        <pc:picChg chg="add mod">
          <ac:chgData name="lou foster" userId="6aa2d2fb6fd751e9" providerId="LiveId" clId="{822C966B-C667-4003-8373-37D4D19E0693}" dt="2023-04-11T22:10:21.128" v="0"/>
          <ac:picMkLst>
            <pc:docMk/>
            <pc:sldMk cId="2774795059" sldId="309"/>
            <ac:picMk id="3" creationId="{1D6B2B4C-EC6F-7601-57AD-3B01D511856D}"/>
          </ac:picMkLst>
        </pc:picChg>
      </pc:sldChg>
      <pc:sldChg chg="modSp mod ord">
        <pc:chgData name="lou foster" userId="6aa2d2fb6fd751e9" providerId="LiveId" clId="{822C966B-C667-4003-8373-37D4D19E0693}" dt="2023-04-11T23:13:34.242" v="341" actId="20577"/>
        <pc:sldMkLst>
          <pc:docMk/>
          <pc:sldMk cId="1741959004" sldId="310"/>
        </pc:sldMkLst>
        <pc:spChg chg="mod">
          <ac:chgData name="lou foster" userId="6aa2d2fb6fd751e9" providerId="LiveId" clId="{822C966B-C667-4003-8373-37D4D19E0693}" dt="2023-04-11T22:12:06.642" v="36"/>
          <ac:spMkLst>
            <pc:docMk/>
            <pc:sldMk cId="1741959004" sldId="310"/>
            <ac:spMk id="2" creationId="{75AC86D3-8FD1-4F47-A319-7D0542E48B2F}"/>
          </ac:spMkLst>
        </pc:spChg>
        <pc:spChg chg="mod">
          <ac:chgData name="lou foster" userId="6aa2d2fb6fd751e9" providerId="LiveId" clId="{822C966B-C667-4003-8373-37D4D19E0693}" dt="2023-04-11T23:13:34.242" v="341" actId="20577"/>
          <ac:spMkLst>
            <pc:docMk/>
            <pc:sldMk cId="1741959004" sldId="310"/>
            <ac:spMk id="5" creationId="{73A7EBCF-5494-2CF5-208B-5F6B01D509BF}"/>
          </ac:spMkLst>
        </pc:spChg>
      </pc:sldChg>
      <pc:sldChg chg="modSp mod">
        <pc:chgData name="lou foster" userId="6aa2d2fb6fd751e9" providerId="LiveId" clId="{822C966B-C667-4003-8373-37D4D19E0693}" dt="2023-04-11T22:22:58.428" v="179" actId="27636"/>
        <pc:sldMkLst>
          <pc:docMk/>
          <pc:sldMk cId="2140282332" sldId="311"/>
        </pc:sldMkLst>
        <pc:spChg chg="mod">
          <ac:chgData name="lou foster" userId="6aa2d2fb6fd751e9" providerId="LiveId" clId="{822C966B-C667-4003-8373-37D4D19E0693}" dt="2023-04-11T22:22:58.428" v="179" actId="27636"/>
          <ac:spMkLst>
            <pc:docMk/>
            <pc:sldMk cId="2140282332" sldId="311"/>
            <ac:spMk id="2" creationId="{75AC86D3-8FD1-4F47-A319-7D0542E48B2F}"/>
          </ac:spMkLst>
        </pc:spChg>
        <pc:spChg chg="mod">
          <ac:chgData name="lou foster" userId="6aa2d2fb6fd751e9" providerId="LiveId" clId="{822C966B-C667-4003-8373-37D4D19E0693}" dt="2023-04-11T22:22:52.665" v="175" actId="21"/>
          <ac:spMkLst>
            <pc:docMk/>
            <pc:sldMk cId="2140282332" sldId="311"/>
            <ac:spMk id="5" creationId="{73A7EBCF-5494-2CF5-208B-5F6B01D509BF}"/>
          </ac:spMkLst>
        </pc:spChg>
      </pc:sldChg>
      <pc:sldChg chg="modSp mod">
        <pc:chgData name="lou foster" userId="6aa2d2fb6fd751e9" providerId="LiveId" clId="{822C966B-C667-4003-8373-37D4D19E0693}" dt="2023-04-11T22:23:16.607" v="183" actId="6549"/>
        <pc:sldMkLst>
          <pc:docMk/>
          <pc:sldMk cId="2126395444" sldId="312"/>
        </pc:sldMkLst>
        <pc:spChg chg="mod">
          <ac:chgData name="lou foster" userId="6aa2d2fb6fd751e9" providerId="LiveId" clId="{822C966B-C667-4003-8373-37D4D19E0693}" dt="2023-04-11T22:23:13.377" v="182"/>
          <ac:spMkLst>
            <pc:docMk/>
            <pc:sldMk cId="2126395444" sldId="312"/>
            <ac:spMk id="2" creationId="{75AC86D3-8FD1-4F47-A319-7D0542E48B2F}"/>
          </ac:spMkLst>
        </pc:spChg>
        <pc:spChg chg="mod">
          <ac:chgData name="lou foster" userId="6aa2d2fb6fd751e9" providerId="LiveId" clId="{822C966B-C667-4003-8373-37D4D19E0693}" dt="2023-04-11T22:23:16.607" v="183" actId="6549"/>
          <ac:spMkLst>
            <pc:docMk/>
            <pc:sldMk cId="2126395444" sldId="312"/>
            <ac:spMk id="5" creationId="{73A7EBCF-5494-2CF5-208B-5F6B01D509BF}"/>
          </ac:spMkLst>
        </pc:spChg>
      </pc:sldChg>
      <pc:sldChg chg="addSp modSp add mod ord">
        <pc:chgData name="lou foster" userId="6aa2d2fb6fd751e9" providerId="LiveId" clId="{822C966B-C667-4003-8373-37D4D19E0693}" dt="2023-04-12T00:56:49.840" v="1337" actId="1076"/>
        <pc:sldMkLst>
          <pc:docMk/>
          <pc:sldMk cId="447438589" sldId="313"/>
        </pc:sldMkLst>
        <pc:spChg chg="mod">
          <ac:chgData name="lou foster" userId="6aa2d2fb6fd751e9" providerId="LiveId" clId="{822C966B-C667-4003-8373-37D4D19E0693}" dt="2023-04-11T22:32:24.517" v="240" actId="20577"/>
          <ac:spMkLst>
            <pc:docMk/>
            <pc:sldMk cId="447438589" sldId="313"/>
            <ac:spMk id="2" creationId="{75AC86D3-8FD1-4F47-A319-7D0542E48B2F}"/>
          </ac:spMkLst>
        </pc:spChg>
        <pc:picChg chg="add mod">
          <ac:chgData name="lou foster" userId="6aa2d2fb6fd751e9" providerId="LiveId" clId="{822C966B-C667-4003-8373-37D4D19E0693}" dt="2023-04-12T00:56:49.840" v="1337" actId="1076"/>
          <ac:picMkLst>
            <pc:docMk/>
            <pc:sldMk cId="447438589" sldId="313"/>
            <ac:picMk id="4" creationId="{AAE79204-E865-BDEB-8B37-9BC371CC4FF7}"/>
          </ac:picMkLst>
        </pc:picChg>
      </pc:sldChg>
      <pc:sldChg chg="addSp delSp modSp add mod ord">
        <pc:chgData name="lou foster" userId="6aa2d2fb6fd751e9" providerId="LiveId" clId="{822C966B-C667-4003-8373-37D4D19E0693}" dt="2023-04-12T00:41:03.200" v="837" actId="20577"/>
        <pc:sldMkLst>
          <pc:docMk/>
          <pc:sldMk cId="1374906752" sldId="314"/>
        </pc:sldMkLst>
        <pc:spChg chg="mod">
          <ac:chgData name="lou foster" userId="6aa2d2fb6fd751e9" providerId="LiveId" clId="{822C966B-C667-4003-8373-37D4D19E0693}" dt="2023-04-12T00:40:55.312" v="836" actId="207"/>
          <ac:spMkLst>
            <pc:docMk/>
            <pc:sldMk cId="1374906752" sldId="314"/>
            <ac:spMk id="2" creationId="{75AC86D3-8FD1-4F47-A319-7D0542E48B2F}"/>
          </ac:spMkLst>
        </pc:spChg>
        <pc:spChg chg="mod">
          <ac:chgData name="lou foster" userId="6aa2d2fb6fd751e9" providerId="LiveId" clId="{822C966B-C667-4003-8373-37D4D19E0693}" dt="2023-04-12T00:41:03.200" v="837" actId="20577"/>
          <ac:spMkLst>
            <pc:docMk/>
            <pc:sldMk cId="1374906752" sldId="314"/>
            <ac:spMk id="5" creationId="{73A7EBCF-5494-2CF5-208B-5F6B01D509BF}"/>
          </ac:spMkLst>
        </pc:spChg>
        <pc:picChg chg="add del mod">
          <ac:chgData name="lou foster" userId="6aa2d2fb6fd751e9" providerId="LiveId" clId="{822C966B-C667-4003-8373-37D4D19E0693}" dt="2023-04-12T00:40:24.249" v="831" actId="478"/>
          <ac:picMkLst>
            <pc:docMk/>
            <pc:sldMk cId="1374906752" sldId="314"/>
            <ac:picMk id="3" creationId="{F63E34F3-6CA5-19D1-269B-D80DCF6C2BB8}"/>
          </ac:picMkLst>
        </pc:picChg>
      </pc:sldChg>
      <pc:sldChg chg="add">
        <pc:chgData name="lou foster" userId="6aa2d2fb6fd751e9" providerId="LiveId" clId="{822C966B-C667-4003-8373-37D4D19E0693}" dt="2023-04-11T23:17:22.212" v="346"/>
        <pc:sldMkLst>
          <pc:docMk/>
          <pc:sldMk cId="3218758480" sldId="315"/>
        </pc:sldMkLst>
      </pc:sldChg>
      <pc:sldChg chg="modSp add mod">
        <pc:chgData name="lou foster" userId="6aa2d2fb6fd751e9" providerId="LiveId" clId="{822C966B-C667-4003-8373-37D4D19E0693}" dt="2023-04-12T00:41:58.020" v="894" actId="207"/>
        <pc:sldMkLst>
          <pc:docMk/>
          <pc:sldMk cId="2862407831" sldId="316"/>
        </pc:sldMkLst>
        <pc:spChg chg="mod">
          <ac:chgData name="lou foster" userId="6aa2d2fb6fd751e9" providerId="LiveId" clId="{822C966B-C667-4003-8373-37D4D19E0693}" dt="2023-04-12T00:41:58.020" v="894" actId="207"/>
          <ac:spMkLst>
            <pc:docMk/>
            <pc:sldMk cId="2862407831" sldId="316"/>
            <ac:spMk id="2" creationId="{75AC86D3-8FD1-4F47-A319-7D0542E48B2F}"/>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4/13/2023</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23437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4/13/2023</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40465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4/13/2023</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2783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4/13/2023</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8359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4/13/2023</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63925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4/13/2023</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68543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4/13/2023</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3393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4/13/2023</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771184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4/13/2023</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01613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4/13/2023</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6030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openweathermap.org/api/air-pollution"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pic>
        <p:nvPicPr>
          <p:cNvPr id="4" name="Picture 3" descr="A close up of a piece of paper with a pencil laying on top">
            <a:extLst>
              <a:ext uri="{FF2B5EF4-FFF2-40B4-BE49-F238E27FC236}">
                <a16:creationId xmlns:a16="http://schemas.microsoft.com/office/drawing/2014/main" id="{65810330-F0B5-43C9-BC34-094FFB5C0529}"/>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20" y="975"/>
            <a:ext cx="12191980" cy="6858000"/>
          </a:xfrm>
          <a:prstGeom prst="rect">
            <a:avLst/>
          </a:prstGeom>
        </p:spPr>
      </p:pic>
      <p:sp>
        <p:nvSpPr>
          <p:cNvPr id="35" name="Rectangle 34">
            <a:extLst>
              <a:ext uri="{FF2B5EF4-FFF2-40B4-BE49-F238E27FC236}">
                <a16:creationId xmlns:a16="http://schemas.microsoft.com/office/drawing/2014/main" id="{C5373426-E26E-431D-959C-5DB96C0B6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2607" y="1238442"/>
            <a:ext cx="3635926" cy="435575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8123416" y="1475234"/>
            <a:ext cx="3214307" cy="2901694"/>
          </a:xfrm>
        </p:spPr>
        <p:txBody>
          <a:bodyPr anchor="b">
            <a:normAutofit/>
          </a:bodyPr>
          <a:lstStyle/>
          <a:p>
            <a:pPr algn="ctr"/>
            <a:r>
              <a:rPr lang="en-US" sz="4400" dirty="0">
                <a:solidFill>
                  <a:schemeClr val="tx1"/>
                </a:solidFill>
              </a:rPr>
              <a:t>C-Group </a:t>
            </a: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7988679" y="4608576"/>
            <a:ext cx="3411205" cy="774186"/>
          </a:xfrm>
        </p:spPr>
        <p:txBody>
          <a:bodyPr anchor="t">
            <a:normAutofit/>
          </a:bodyPr>
          <a:lstStyle/>
          <a:p>
            <a:pPr algn="ctr">
              <a:lnSpc>
                <a:spcPct val="100000"/>
              </a:lnSpc>
            </a:pPr>
            <a:r>
              <a:rPr lang="en-US" sz="1600" dirty="0"/>
              <a:t>Your Data Solutions Experts</a:t>
            </a:r>
          </a:p>
        </p:txBody>
      </p:sp>
      <p:cxnSp>
        <p:nvCxnSpPr>
          <p:cNvPr id="37" name="Straight Connector 36">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76090" y="4508519"/>
            <a:ext cx="31089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EDC90921-9082-491B-940E-827D679F3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314396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1097280" y="286603"/>
            <a:ext cx="10058400" cy="1450757"/>
          </a:xfrm>
        </p:spPr>
        <p:txBody>
          <a:bodyPr vert="horz" lIns="91440" tIns="45720" rIns="91440" bIns="45720" rtlCol="0">
            <a:normAutofit/>
          </a:bodyPr>
          <a:lstStyle/>
          <a:p>
            <a:r>
              <a:rPr lang="en-US" dirty="0"/>
              <a:t>Draft – 100 Top Cities</a:t>
            </a:r>
          </a:p>
        </p:txBody>
      </p:sp>
      <p:sp>
        <p:nvSpPr>
          <p:cNvPr id="5" name="Content Placeholder 4">
            <a:extLst>
              <a:ext uri="{FF2B5EF4-FFF2-40B4-BE49-F238E27FC236}">
                <a16:creationId xmlns:a16="http://schemas.microsoft.com/office/drawing/2014/main" id="{73A7EBCF-5494-2CF5-208B-5F6B01D509BF}"/>
              </a:ext>
            </a:extLst>
          </p:cNvPr>
          <p:cNvSpPr>
            <a:spLocks noGrp="1"/>
          </p:cNvSpPr>
          <p:nvPr>
            <p:ph idx="1"/>
          </p:nvPr>
        </p:nvSpPr>
        <p:spPr/>
        <p:txBody>
          <a:bodyPr/>
          <a:lstStyle/>
          <a:p>
            <a:endParaRPr lang="en-US" dirty="0"/>
          </a:p>
        </p:txBody>
      </p:sp>
      <p:pic>
        <p:nvPicPr>
          <p:cNvPr id="3" name="Picture 2" descr="Graphical user interface, application, table&#10;&#10;Description automatically generated">
            <a:extLst>
              <a:ext uri="{FF2B5EF4-FFF2-40B4-BE49-F238E27FC236}">
                <a16:creationId xmlns:a16="http://schemas.microsoft.com/office/drawing/2014/main" id="{E8348A72-9CD8-6DC4-6CB0-50DDAD70DD9A}"/>
              </a:ext>
            </a:extLst>
          </p:cNvPr>
          <p:cNvPicPr>
            <a:picLocks noChangeAspect="1"/>
          </p:cNvPicPr>
          <p:nvPr/>
        </p:nvPicPr>
        <p:blipFill rotWithShape="1">
          <a:blip r:embed="rId2"/>
          <a:srcRect t="-50678" r="12290" b="9761"/>
          <a:stretch/>
        </p:blipFill>
        <p:spPr>
          <a:xfrm>
            <a:off x="6244078" y="429905"/>
            <a:ext cx="4667307" cy="5500048"/>
          </a:xfrm>
          <a:prstGeom prst="rect">
            <a:avLst/>
          </a:prstGeom>
        </p:spPr>
      </p:pic>
    </p:spTree>
    <p:extLst>
      <p:ext uri="{BB962C8B-B14F-4D97-AF65-F5344CB8AC3E}">
        <p14:creationId xmlns:p14="http://schemas.microsoft.com/office/powerpoint/2010/main" val="19456856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1097280" y="286603"/>
            <a:ext cx="10058400" cy="1450757"/>
          </a:xfrm>
        </p:spPr>
        <p:txBody>
          <a:bodyPr vert="horz" lIns="91440" tIns="45720" rIns="91440" bIns="45720" rtlCol="0">
            <a:normAutofit/>
          </a:bodyPr>
          <a:lstStyle/>
          <a:p>
            <a:r>
              <a:rPr lang="en-US" dirty="0"/>
              <a:t>Draft – Database Structure</a:t>
            </a:r>
            <a:br>
              <a:rPr lang="en-US" dirty="0"/>
            </a:br>
            <a:r>
              <a:rPr lang="en-US" dirty="0"/>
              <a:t>Adam will get us another pic</a:t>
            </a:r>
          </a:p>
        </p:txBody>
      </p:sp>
      <p:pic>
        <p:nvPicPr>
          <p:cNvPr id="3" name="Content Placeholder 2" descr="Graphical user interface, application&#10;&#10;Description automatically generated">
            <a:extLst>
              <a:ext uri="{FF2B5EF4-FFF2-40B4-BE49-F238E27FC236}">
                <a16:creationId xmlns:a16="http://schemas.microsoft.com/office/drawing/2014/main" id="{F436DB3B-A9FA-11BD-49EB-7195A734A590}"/>
              </a:ext>
            </a:extLst>
          </p:cNvPr>
          <p:cNvPicPr>
            <a:picLocks noGrp="1" noChangeAspect="1"/>
          </p:cNvPicPr>
          <p:nvPr>
            <p:ph idx="1"/>
          </p:nvPr>
        </p:nvPicPr>
        <p:blipFill rotWithShape="1">
          <a:blip r:embed="rId2"/>
          <a:srcRect t="7787"/>
          <a:stretch/>
        </p:blipFill>
        <p:spPr bwMode="auto">
          <a:xfrm>
            <a:off x="4182939" y="2108200"/>
            <a:ext cx="3886447" cy="3760788"/>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7355423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1097280" y="286603"/>
            <a:ext cx="10058400" cy="1450757"/>
          </a:xfrm>
        </p:spPr>
        <p:txBody>
          <a:bodyPr vert="horz" lIns="91440" tIns="45720" rIns="91440" bIns="45720" rtlCol="0">
            <a:normAutofit/>
          </a:bodyPr>
          <a:lstStyle/>
          <a:p>
            <a:pPr marR="0" lvl="0">
              <a:lnSpc>
                <a:spcPct val="115000"/>
              </a:lnSpc>
              <a:spcBef>
                <a:spcPts val="0"/>
              </a:spcBef>
              <a:spcAft>
                <a:spcPts val="0"/>
              </a:spcAft>
              <a:tabLst>
                <a:tab pos="228600" algn="l"/>
              </a:tabLst>
            </a:pPr>
            <a:r>
              <a:rPr lang="en-US" sz="4800" b="1" dirty="0">
                <a:solidFill>
                  <a:srgbClr val="2B2B2B"/>
                </a:solidFill>
                <a:effectLst/>
                <a:latin typeface="Calibri" panose="020F0502020204030204" pitchFamily="34" charset="0"/>
                <a:ea typeface="Times New Roman" panose="02020603050405020304" pitchFamily="18" charset="0"/>
                <a:cs typeface="Calibri" panose="020F0502020204030204" pitchFamily="34" charset="0"/>
              </a:rPr>
              <a:t>Exploratory Analysis with Visualization</a:t>
            </a:r>
            <a:endParaRPr lang="en-US" sz="4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73A7EBCF-5494-2CF5-208B-5F6B01D509BF}"/>
              </a:ext>
            </a:extLst>
          </p:cNvPr>
          <p:cNvSpPr>
            <a:spLocks noGrp="1"/>
          </p:cNvSpPr>
          <p:nvPr>
            <p:ph idx="1"/>
          </p:nvPr>
        </p:nvSpPr>
        <p:spPr/>
        <p:txBody>
          <a:bodyPr/>
          <a:lstStyle/>
          <a:p>
            <a:pPr marL="457200" marR="0">
              <a:lnSpc>
                <a:spcPct val="115000"/>
              </a:lnSpc>
              <a:spcBef>
                <a:spcPts val="0"/>
              </a:spcBef>
              <a:spcAft>
                <a:spcPts val="0"/>
              </a:spcAft>
            </a:pPr>
            <a:r>
              <a:rPr lang="en-US" sz="1100" dirty="0">
                <a:solidFill>
                  <a:srgbClr val="2B2B2B"/>
                </a:solidFill>
                <a:effectLst/>
                <a:latin typeface="Calibri" panose="020F0502020204030204" pitchFamily="34" charset="0"/>
                <a:ea typeface="Times New Roman" panose="02020603050405020304" pitchFamily="18" charset="0"/>
                <a:cs typeface="Calibri" panose="020F0502020204030204" pitchFamily="34" charset="0"/>
              </a:rPr>
              <a:t>Tableau</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15000"/>
              </a:lnSpc>
              <a:spcBef>
                <a:spcPts val="0"/>
              </a:spcBef>
              <a:spcAft>
                <a:spcPts val="1000"/>
              </a:spcAft>
            </a:pPr>
            <a:r>
              <a:rPr lang="en-US" sz="1100" dirty="0">
                <a:solidFill>
                  <a:srgbClr val="2B2B2B"/>
                </a:solidFill>
                <a:effectLst/>
                <a:latin typeface="Calibri" panose="020F0502020204030204" pitchFamily="34" charset="0"/>
                <a:ea typeface="Times New Roman" panose="02020603050405020304" pitchFamily="18" charset="0"/>
                <a:cs typeface="Calibri" panose="020F0502020204030204" pitchFamily="34" charset="0"/>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15000"/>
              </a:lnSpc>
              <a:spcBef>
                <a:spcPts val="0"/>
              </a:spcBef>
              <a:spcAft>
                <a:spcPts val="0"/>
              </a:spcAft>
            </a:pPr>
            <a:r>
              <a:rPr lang="en-US" sz="1100" dirty="0">
                <a:solidFill>
                  <a:srgbClr val="2B2B2B"/>
                </a:solidFill>
                <a:effectLst/>
                <a:latin typeface="Calibri" panose="020F0502020204030204" pitchFamily="34" charset="0"/>
                <a:ea typeface="Times New Roman" panose="02020603050405020304" pitchFamily="18" charset="0"/>
                <a:cs typeface="Calibri" panose="020F0502020204030204" pitchFamily="34" charset="0"/>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0"/>
              </a:spcAft>
              <a:buFont typeface="+mj-lt"/>
              <a:buAutoNum type="arabicPeriod"/>
              <a:tabLst>
                <a:tab pos="228600" algn="l"/>
              </a:tabLst>
            </a:pPr>
            <a:r>
              <a:rPr lang="en-US" sz="1100" b="1" dirty="0">
                <a:solidFill>
                  <a:srgbClr val="2B2B2B"/>
                </a:solidFill>
                <a:effectLst/>
                <a:latin typeface="Calibri" panose="020F0502020204030204" pitchFamily="34" charset="0"/>
                <a:ea typeface="Times New Roman" panose="02020603050405020304" pitchFamily="18" charset="0"/>
                <a:cs typeface="Calibri" panose="020F0502020204030204" pitchFamily="34" charset="0"/>
              </a:rPr>
              <a:t>Visualize Travel Data</a:t>
            </a:r>
            <a:r>
              <a:rPr lang="en-US" sz="1100" dirty="0">
                <a:solidFill>
                  <a:srgbClr val="2B2B2B"/>
                </a:solidFill>
                <a:effectLst/>
                <a:latin typeface="Calibri" panose="020F0502020204030204" pitchFamily="34" charset="0"/>
                <a:ea typeface="Times New Roman" panose="02020603050405020304" pitchFamily="18" charset="0"/>
                <a:cs typeface="Calibri" panose="020F0502020204030204" pitchFamily="34" charset="0"/>
              </a:rPr>
              <a: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15000"/>
              </a:lnSpc>
              <a:spcBef>
                <a:spcPts val="0"/>
              </a:spcBef>
              <a:spcAft>
                <a:spcPts val="0"/>
              </a:spcAft>
              <a:buSzPts val="1000"/>
              <a:buFont typeface="Courier New" panose="02070309020205020404" pitchFamily="49" charset="0"/>
              <a:buChar char="o"/>
              <a:tabLst>
                <a:tab pos="685800" algn="l"/>
              </a:tabLst>
            </a:pPr>
            <a:r>
              <a:rPr lang="en-US" sz="1100" dirty="0">
                <a:solidFill>
                  <a:srgbClr val="2B2B2B"/>
                </a:solidFill>
                <a:effectLst/>
                <a:latin typeface="Calibri" panose="020F0502020204030204" pitchFamily="34" charset="0"/>
                <a:ea typeface="Times New Roman" panose="02020603050405020304" pitchFamily="18" charset="0"/>
                <a:cs typeface="Calibri" panose="020F0502020204030204" pitchFamily="34" charset="0"/>
              </a:rPr>
              <a:t>Travel agents and customers can utilize the weather data to choose the best cities for vacation based on certain weather criteria,</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1402823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1097280" y="286603"/>
            <a:ext cx="10058400" cy="1450757"/>
          </a:xfrm>
        </p:spPr>
        <p:txBody>
          <a:bodyPr vert="horz" lIns="91440" tIns="45720" rIns="91440" bIns="45720" rtlCol="0">
            <a:normAutofit/>
          </a:bodyPr>
          <a:lstStyle/>
          <a:p>
            <a:r>
              <a:rPr lang="en-US" sz="4800" b="1" dirty="0">
                <a:solidFill>
                  <a:srgbClr val="2B2B2B"/>
                </a:solidFill>
                <a:effectLst/>
                <a:latin typeface="Calibri" panose="020F0502020204030204" pitchFamily="34" charset="0"/>
                <a:ea typeface="Times New Roman" panose="02020603050405020304" pitchFamily="18" charset="0"/>
                <a:cs typeface="Calibri" panose="020F0502020204030204" pitchFamily="34" charset="0"/>
              </a:rPr>
              <a:t>Visualize Travel Data</a:t>
            </a:r>
            <a:endParaRPr lang="en-US" dirty="0"/>
          </a:p>
        </p:txBody>
      </p:sp>
      <p:sp>
        <p:nvSpPr>
          <p:cNvPr id="5" name="Content Placeholder 4">
            <a:extLst>
              <a:ext uri="{FF2B5EF4-FFF2-40B4-BE49-F238E27FC236}">
                <a16:creationId xmlns:a16="http://schemas.microsoft.com/office/drawing/2014/main" id="{73A7EBCF-5494-2CF5-208B-5F6B01D509BF}"/>
              </a:ext>
            </a:extLst>
          </p:cNvPr>
          <p:cNvSpPr>
            <a:spLocks noGrp="1"/>
          </p:cNvSpPr>
          <p:nvPr>
            <p:ph idx="1"/>
          </p:nvPr>
        </p:nvSpPr>
        <p:spPr/>
        <p:txBody>
          <a:bodyPr/>
          <a:lstStyle/>
          <a:p>
            <a:pPr marL="742950" marR="0" lvl="1" indent="-285750">
              <a:lnSpc>
                <a:spcPct val="115000"/>
              </a:lnSpc>
              <a:spcBef>
                <a:spcPts val="0"/>
              </a:spcBef>
              <a:spcAft>
                <a:spcPts val="0"/>
              </a:spcAft>
              <a:buSzPts val="1000"/>
              <a:buFont typeface="Courier New" panose="02070309020205020404" pitchFamily="49" charset="0"/>
              <a:buChar char="o"/>
              <a:tabLst>
                <a:tab pos="685800" algn="l"/>
              </a:tabLst>
            </a:pPr>
            <a:r>
              <a:rPr lang="en-US" sz="1100" dirty="0">
                <a:solidFill>
                  <a:srgbClr val="2B2B2B"/>
                </a:solidFill>
                <a:effectLst/>
                <a:latin typeface="Calibri" panose="020F0502020204030204" pitchFamily="34" charset="0"/>
                <a:ea typeface="Times New Roman" panose="02020603050405020304" pitchFamily="18" charset="0"/>
                <a:cs typeface="Calibri" panose="020F0502020204030204" pitchFamily="34" charset="0"/>
              </a:rPr>
              <a:t>Travel agents and customers can utilize the weather data to choose the best cities for vacation based on certain weather criteria,</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1263954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1097280" y="286603"/>
            <a:ext cx="10058400" cy="1450757"/>
          </a:xfrm>
        </p:spPr>
        <p:txBody>
          <a:bodyPr vert="horz" lIns="91440" tIns="45720" rIns="91440" bIns="45720" rtlCol="0">
            <a:normAutofit/>
          </a:bodyPr>
          <a:lstStyle/>
          <a:p>
            <a:r>
              <a:rPr lang="en-US" sz="4800" b="1" dirty="0">
                <a:solidFill>
                  <a:srgbClr val="2B2B2B"/>
                </a:solidFill>
                <a:effectLst/>
                <a:latin typeface="Calibri" panose="020F0502020204030204" pitchFamily="34" charset="0"/>
                <a:ea typeface="Times New Roman" panose="02020603050405020304" pitchFamily="18" charset="0"/>
                <a:cs typeface="Calibri" panose="020F0502020204030204" pitchFamily="34" charset="0"/>
              </a:rPr>
              <a:t>Machine Learning</a:t>
            </a:r>
            <a:endParaRPr lang="en-US" dirty="0"/>
          </a:p>
        </p:txBody>
      </p:sp>
      <p:sp>
        <p:nvSpPr>
          <p:cNvPr id="5" name="Content Placeholder 4">
            <a:extLst>
              <a:ext uri="{FF2B5EF4-FFF2-40B4-BE49-F238E27FC236}">
                <a16:creationId xmlns:a16="http://schemas.microsoft.com/office/drawing/2014/main" id="{73A7EBCF-5494-2CF5-208B-5F6B01D509BF}"/>
              </a:ext>
            </a:extLst>
          </p:cNvPr>
          <p:cNvSpPr>
            <a:spLocks noGrp="1"/>
          </p:cNvSpPr>
          <p:nvPr>
            <p:ph idx="1"/>
          </p:nvPr>
        </p:nvSpPr>
        <p:spPr/>
        <p:txBody>
          <a:bodyPr/>
          <a:lstStyle/>
          <a:p>
            <a:pPr>
              <a:lnSpc>
                <a:spcPct val="100000"/>
              </a:lnSpc>
              <a:spcBef>
                <a:spcPts val="0"/>
              </a:spcBef>
              <a:spcAft>
                <a:spcPts val="0"/>
              </a:spcAft>
            </a:pPr>
            <a:r>
              <a:rPr lang="en-US" sz="1600" b="1" u="sng" dirty="0">
                <a:latin typeface="Calibri" panose="020F0502020204030204" pitchFamily="34" charset="0"/>
                <a:ea typeface="Calibri" panose="020F0502020204030204" pitchFamily="34" charset="0"/>
                <a:cs typeface="Calibri" panose="020F0502020204030204" pitchFamily="34" charset="0"/>
              </a:rPr>
              <a:t>Objective</a:t>
            </a:r>
          </a:p>
          <a:p>
            <a:pPr marL="578358" lvl="1" indent="-285750">
              <a:spcBef>
                <a:spcPts val="0"/>
              </a:spcBef>
              <a:spcAft>
                <a:spcPts val="0"/>
              </a:spcAft>
            </a:pPr>
            <a:r>
              <a:rPr lang="en-US" sz="1600" dirty="0">
                <a:latin typeface="Calibri" panose="020F0502020204030204" pitchFamily="34" charset="0"/>
                <a:ea typeface="Calibri" panose="020F0502020204030204" pitchFamily="34" charset="0"/>
                <a:cs typeface="Calibri" panose="020F0502020204030204" pitchFamily="34" charset="0"/>
              </a:rPr>
              <a:t>We used a logistic regression model to predict the air pollution index level based on polluting gases such as Carbon monoxide (CO), Nitrogen monoxide (NO), Nitrogen dioxide (NO2), Ozone (O3), Sulphur dioxide (SO2), Ammonia (NH3), and particulates (PM2.5 and PM10).</a:t>
            </a:r>
          </a:p>
          <a:p>
            <a:pPr marL="0" indent="0">
              <a:buNone/>
            </a:pPr>
            <a:endParaRPr lang="en-US" dirty="0"/>
          </a:p>
        </p:txBody>
      </p:sp>
      <p:pic>
        <p:nvPicPr>
          <p:cNvPr id="10" name="Picture 9">
            <a:extLst>
              <a:ext uri="{FF2B5EF4-FFF2-40B4-BE49-F238E27FC236}">
                <a16:creationId xmlns:a16="http://schemas.microsoft.com/office/drawing/2014/main" id="{007C60E0-1AA4-3FFD-84E9-59E8959347B2}"/>
              </a:ext>
            </a:extLst>
          </p:cNvPr>
          <p:cNvPicPr>
            <a:picLocks noChangeAspect="1"/>
          </p:cNvPicPr>
          <p:nvPr/>
        </p:nvPicPr>
        <p:blipFill>
          <a:blip r:embed="rId2"/>
          <a:stretch>
            <a:fillRect/>
          </a:stretch>
        </p:blipFill>
        <p:spPr>
          <a:xfrm>
            <a:off x="7034981" y="3232166"/>
            <a:ext cx="4314348" cy="3007767"/>
          </a:xfrm>
          <a:prstGeom prst="rect">
            <a:avLst/>
          </a:prstGeom>
        </p:spPr>
      </p:pic>
      <p:pic>
        <p:nvPicPr>
          <p:cNvPr id="12" name="Picture 11">
            <a:extLst>
              <a:ext uri="{FF2B5EF4-FFF2-40B4-BE49-F238E27FC236}">
                <a16:creationId xmlns:a16="http://schemas.microsoft.com/office/drawing/2014/main" id="{C593DCA2-2F92-4D05-A02D-21C6D27A1D64}"/>
              </a:ext>
            </a:extLst>
          </p:cNvPr>
          <p:cNvPicPr>
            <a:picLocks noChangeAspect="1"/>
          </p:cNvPicPr>
          <p:nvPr/>
        </p:nvPicPr>
        <p:blipFill>
          <a:blip r:embed="rId3"/>
          <a:stretch>
            <a:fillRect/>
          </a:stretch>
        </p:blipFill>
        <p:spPr>
          <a:xfrm>
            <a:off x="903631" y="3274636"/>
            <a:ext cx="5529744" cy="3097223"/>
          </a:xfrm>
          <a:prstGeom prst="rect">
            <a:avLst/>
          </a:prstGeom>
        </p:spPr>
      </p:pic>
    </p:spTree>
    <p:extLst>
      <p:ext uri="{BB962C8B-B14F-4D97-AF65-F5344CB8AC3E}">
        <p14:creationId xmlns:p14="http://schemas.microsoft.com/office/powerpoint/2010/main" val="4474385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1097280" y="286603"/>
            <a:ext cx="10221078" cy="1450757"/>
          </a:xfrm>
        </p:spPr>
        <p:txBody>
          <a:bodyPr vert="horz" lIns="91440" tIns="45720" rIns="91440" bIns="45720" rtlCol="0">
            <a:normAutofit/>
          </a:bodyPr>
          <a:lstStyle/>
          <a:p>
            <a:r>
              <a:rPr lang="en-US" dirty="0"/>
              <a:t>Observations &amp; Recommendations </a:t>
            </a:r>
          </a:p>
        </p:txBody>
      </p:sp>
      <p:sp>
        <p:nvSpPr>
          <p:cNvPr id="5" name="Content Placeholder 4">
            <a:extLst>
              <a:ext uri="{FF2B5EF4-FFF2-40B4-BE49-F238E27FC236}">
                <a16:creationId xmlns:a16="http://schemas.microsoft.com/office/drawing/2014/main" id="{73A7EBCF-5494-2CF5-208B-5F6B01D509BF}"/>
              </a:ext>
            </a:extLst>
          </p:cNvPr>
          <p:cNvSpPr>
            <a:spLocks noGrp="1"/>
          </p:cNvSpPr>
          <p:nvPr>
            <p:ph idx="1"/>
          </p:nvPr>
        </p:nvSpPr>
        <p:spPr/>
        <p:txBody>
          <a:bodyPr>
            <a:normAutofit/>
          </a:bodyPr>
          <a:lstStyle/>
          <a:p>
            <a:pPr>
              <a:lnSpc>
                <a:spcPct val="100000"/>
              </a:lnSpc>
              <a:spcBef>
                <a:spcPts val="0"/>
              </a:spcBef>
              <a:spcAft>
                <a:spcPts val="0"/>
              </a:spcAft>
            </a:pPr>
            <a:r>
              <a:rPr lang="en-US" sz="1600" b="1" u="sng" dirty="0">
                <a:latin typeface="Calibri" panose="020F0502020204030204" pitchFamily="34" charset="0"/>
                <a:ea typeface="Calibri" panose="020F0502020204030204" pitchFamily="34" charset="0"/>
                <a:cs typeface="Calibri" panose="020F0502020204030204" pitchFamily="34" charset="0"/>
              </a:rPr>
              <a:t>Results</a:t>
            </a:r>
          </a:p>
          <a:p>
            <a:pPr marL="578358" lvl="1" indent="-285750">
              <a:spcBef>
                <a:spcPts val="0"/>
              </a:spcBef>
              <a:spcAft>
                <a:spcPts val="0"/>
              </a:spcAft>
            </a:pPr>
            <a:r>
              <a:rPr lang="en-US" sz="1600" dirty="0">
                <a:latin typeface="Calibri" panose="020F0502020204030204" pitchFamily="34" charset="0"/>
                <a:ea typeface="Calibri" panose="020F0502020204030204" pitchFamily="34" charset="0"/>
                <a:cs typeface="Calibri" panose="020F0502020204030204" pitchFamily="34" charset="0"/>
              </a:rPr>
              <a:t>90% of the Air Quality is ranked as Level 1 – the lowest level of air quality</a:t>
            </a:r>
          </a:p>
          <a:p>
            <a:r>
              <a:rPr lang="en-US" sz="1600" dirty="0">
                <a:latin typeface="Calibri" panose="020F0502020204030204" pitchFamily="34" charset="0"/>
                <a:ea typeface="Calibri" panose="020F0502020204030204" pitchFamily="34" charset="0"/>
                <a:cs typeface="Calibri" panose="020F0502020204030204" pitchFamily="34" charset="0"/>
              </a:rPr>
              <a:t>C-Group believes our current data has a 25 % accuracy</a:t>
            </a:r>
          </a:p>
          <a:p>
            <a:pPr lvl="1"/>
            <a:r>
              <a:rPr lang="en-US" sz="1600" dirty="0">
                <a:latin typeface="Calibri" panose="020F0502020204030204" pitchFamily="34" charset="0"/>
                <a:ea typeface="Calibri" panose="020F0502020204030204" pitchFamily="34" charset="0"/>
                <a:cs typeface="Calibri" panose="020F0502020204030204" pitchFamily="34" charset="0"/>
              </a:rPr>
              <a:t>We strongly recommend additional analysis to ensure the data utilized is appropriate for correctly</a:t>
            </a:r>
          </a:p>
          <a:p>
            <a:r>
              <a:rPr lang="en-US" sz="1600" b="1" u="sng" dirty="0">
                <a:latin typeface="Calibri" panose="020F0502020204030204" pitchFamily="34" charset="0"/>
                <a:ea typeface="Calibri" panose="020F0502020204030204" pitchFamily="34" charset="0"/>
                <a:cs typeface="Calibri" panose="020F0502020204030204" pitchFamily="34" charset="0"/>
              </a:rPr>
              <a:t>Recommendations</a:t>
            </a:r>
            <a:r>
              <a:rPr lang="en-US" sz="1600" dirty="0">
                <a:latin typeface="Calibri" panose="020F0502020204030204" pitchFamily="34" charset="0"/>
                <a:ea typeface="Calibri" panose="020F0502020204030204" pitchFamily="34" charset="0"/>
                <a:cs typeface="Calibri" panose="020F0502020204030204" pitchFamily="34" charset="0"/>
              </a:rPr>
              <a:t> for future analysis, C-Group would suggest the following:</a:t>
            </a:r>
          </a:p>
          <a:p>
            <a:pPr lvl="1"/>
            <a:r>
              <a:rPr lang="en-US" sz="1600" dirty="0">
                <a:latin typeface="Calibri" panose="020F0502020204030204" pitchFamily="34" charset="0"/>
                <a:ea typeface="Calibri" panose="020F0502020204030204" pitchFamily="34" charset="0"/>
                <a:cs typeface="Calibri" panose="020F0502020204030204" pitchFamily="34" charset="0"/>
              </a:rPr>
              <a:t>Utilizing another weather index that has more accurate data for tracking the weather conditions.</a:t>
            </a:r>
          </a:p>
          <a:p>
            <a:pPr lvl="1"/>
            <a:r>
              <a:rPr lang="en-US" sz="1600" dirty="0">
                <a:latin typeface="Calibri" panose="020F0502020204030204" pitchFamily="34" charset="0"/>
                <a:ea typeface="Calibri" panose="020F0502020204030204" pitchFamily="34" charset="0"/>
                <a:cs typeface="Calibri" panose="020F0502020204030204" pitchFamily="34" charset="0"/>
              </a:rPr>
              <a:t>Adding additional dimensions to our analysis.</a:t>
            </a:r>
          </a:p>
          <a:p>
            <a:pPr lvl="2"/>
            <a:r>
              <a:rPr lang="en-US" sz="1600" dirty="0">
                <a:latin typeface="Calibri" panose="020F0502020204030204" pitchFamily="34" charset="0"/>
                <a:ea typeface="Calibri" panose="020F0502020204030204" pitchFamily="34" charset="0"/>
                <a:cs typeface="Calibri" panose="020F0502020204030204" pitchFamily="34" charset="0"/>
              </a:rPr>
              <a:t>Client “nice to have” feature to add to our toolset would be to include additional weather tracking data, (i.e., rainfall, wind index, average temperature, </a:t>
            </a:r>
            <a:r>
              <a:rPr lang="en-US" sz="1600" dirty="0" err="1">
                <a:latin typeface="Calibri" panose="020F0502020204030204" pitchFamily="34" charset="0"/>
                <a:ea typeface="Calibri" panose="020F0502020204030204" pitchFamily="34" charset="0"/>
                <a:cs typeface="Calibri" panose="020F0502020204030204" pitchFamily="34" charset="0"/>
              </a:rPr>
              <a:t>etc</a:t>
            </a:r>
            <a:r>
              <a:rPr lang="en-US" sz="1600" dirty="0">
                <a:latin typeface="Calibri" panose="020F0502020204030204" pitchFamily="34" charset="0"/>
                <a:ea typeface="Calibri" panose="020F0502020204030204" pitchFamily="34" charset="0"/>
                <a:cs typeface="Calibri" panose="020F0502020204030204" pitchFamily="34" charset="0"/>
              </a:rPr>
              <a:t> for the Top 100 Cites </a:t>
            </a:r>
          </a:p>
        </p:txBody>
      </p:sp>
    </p:spTree>
    <p:extLst>
      <p:ext uri="{BB962C8B-B14F-4D97-AF65-F5344CB8AC3E}">
        <p14:creationId xmlns:p14="http://schemas.microsoft.com/office/powerpoint/2010/main" val="31072243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1097280" y="286603"/>
            <a:ext cx="10058400" cy="1450757"/>
          </a:xfrm>
        </p:spPr>
        <p:txBody>
          <a:bodyPr vert="horz" lIns="91440" tIns="45720" rIns="91440" bIns="45720" rtlCol="0">
            <a:normAutofit/>
          </a:bodyPr>
          <a:lstStyle/>
          <a:p>
            <a:pPr marL="0" marR="0">
              <a:lnSpc>
                <a:spcPct val="115000"/>
              </a:lnSpc>
              <a:spcBef>
                <a:spcPts val="0"/>
              </a:spcBef>
              <a:spcAft>
                <a:spcPts val="0"/>
              </a:spcAft>
            </a:pPr>
            <a:r>
              <a:rPr lang="en-US" sz="4800" b="1" u="sng" dirty="0">
                <a:solidFill>
                  <a:srgbClr val="FF0000"/>
                </a:solidFill>
                <a:effectLst/>
                <a:latin typeface="Calibri" panose="020F0502020204030204" pitchFamily="34" charset="0"/>
                <a:ea typeface="Calibri" panose="020F0502020204030204" pitchFamily="34" charset="0"/>
                <a:cs typeface="Calibri" panose="020F0502020204030204" pitchFamily="34" charset="0"/>
              </a:rPr>
              <a:t>Was our hypothesis Correct?</a:t>
            </a:r>
            <a:endParaRPr lang="en-US" sz="48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73A7EBCF-5494-2CF5-208B-5F6B01D509BF}"/>
              </a:ext>
            </a:extLst>
          </p:cNvPr>
          <p:cNvSpPr>
            <a:spLocks noGrp="1"/>
          </p:cNvSpPr>
          <p:nvPr>
            <p:ph idx="1"/>
          </p:nvPr>
        </p:nvSpPr>
        <p:spPr/>
        <p:txBody>
          <a:bodyPr/>
          <a:lstStyle/>
          <a:p>
            <a:pPr marL="0" marR="0">
              <a:lnSpc>
                <a:spcPct val="115000"/>
              </a:lnSpc>
              <a:spcBef>
                <a:spcPts val="0"/>
              </a:spcBef>
              <a:spcAft>
                <a:spcPts val="0"/>
              </a:spcAft>
            </a:pPr>
            <a:endParaRPr lang="en-US" sz="1800" b="1"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0" marR="0">
              <a:lnSpc>
                <a:spcPct val="115000"/>
              </a:lnSpc>
              <a:spcBef>
                <a:spcPts val="0"/>
              </a:spcBef>
              <a:spcAft>
                <a:spcPts val="0"/>
              </a:spcAft>
            </a:pPr>
            <a:r>
              <a:rPr lang="en-US" sz="1800" b="1" dirty="0">
                <a:solidFill>
                  <a:schemeClr val="tx1"/>
                </a:solidFill>
                <a:effectLst/>
                <a:latin typeface="Calibri" panose="020F0502020204030204" pitchFamily="34" charset="0"/>
                <a:ea typeface="Calibri" panose="020F0502020204030204" pitchFamily="34" charset="0"/>
                <a:cs typeface="Calibri" panose="020F0502020204030204" pitchFamily="34" charset="0"/>
              </a:rPr>
              <a:t>C-Group </a:t>
            </a:r>
            <a:r>
              <a:rPr lang="en-US" sz="1800" b="1" u="sng" dirty="0">
                <a:solidFill>
                  <a:srgbClr val="FF0000"/>
                </a:solidFill>
                <a:effectLst/>
                <a:latin typeface="Calibri" panose="020F0502020204030204" pitchFamily="34" charset="0"/>
                <a:ea typeface="Calibri" panose="020F0502020204030204" pitchFamily="34" charset="0"/>
                <a:cs typeface="Calibri" panose="020F0502020204030204" pitchFamily="34" charset="0"/>
              </a:rPr>
              <a:t>Project Hypothesis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Calibri" panose="020F0502020204030204" pitchFamily="34" charset="0"/>
              </a:rPr>
              <a:t>Cities with larger populations have lower air quality countries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0"/>
              </a:spcAft>
              <a:buFont typeface="Symbol" panose="05050102010706020507" pitchFamily="18" charset="2"/>
              <a:buChar char=""/>
            </a:pPr>
            <a:r>
              <a:rPr lang="en-US" sz="1800" dirty="0">
                <a:latin typeface="Calibri" panose="020F0502020204030204" pitchFamily="34" charset="0"/>
                <a:ea typeface="Calibri" panose="020F0502020204030204" pitchFamily="34" charset="0"/>
                <a:cs typeface="Calibri" panose="020F0502020204030204" pitchFamily="34" charset="0"/>
              </a:rPr>
              <a:t>T</a:t>
            </a:r>
            <a:r>
              <a:rPr lang="en-US" sz="1800" dirty="0">
                <a:effectLst/>
                <a:latin typeface="Calibri" panose="020F0502020204030204" pitchFamily="34" charset="0"/>
                <a:ea typeface="Calibri" panose="020F0502020204030204" pitchFamily="34" charset="0"/>
                <a:cs typeface="Calibri" panose="020F0502020204030204" pitchFamily="34" charset="0"/>
              </a:rPr>
              <a:t>rack air quality at certain times of the year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15000"/>
              </a:lnSpc>
              <a:spcBef>
                <a:spcPts val="0"/>
              </a:spcBef>
              <a:spcAft>
                <a:spcPts val="0"/>
              </a:spcAft>
              <a:buFont typeface="Courier New" panose="02070309020205020404" pitchFamily="49" charset="0"/>
              <a:buChar char="o"/>
            </a:pPr>
            <a:r>
              <a:rPr lang="en-US" sz="1800" dirty="0">
                <a:latin typeface="Calibri" panose="020F0502020204030204" pitchFamily="34" charset="0"/>
                <a:ea typeface="Calibri" panose="020F0502020204030204" pitchFamily="34" charset="0"/>
                <a:cs typeface="Calibri" panose="020F0502020204030204" pitchFamily="34" charset="0"/>
              </a:rPr>
              <a:t> Verify that Su</a:t>
            </a:r>
            <a:r>
              <a:rPr lang="en-US" sz="1800" dirty="0">
                <a:effectLst/>
                <a:latin typeface="Calibri" panose="020F0502020204030204" pitchFamily="34" charset="0"/>
                <a:ea typeface="Calibri" panose="020F0502020204030204" pitchFamily="34" charset="0"/>
                <a:cs typeface="Calibri" panose="020F0502020204030204" pitchFamily="34" charset="0"/>
              </a:rPr>
              <a:t>mmer Season has the worst air quality, no matter where you are.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8624078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1097280" y="286603"/>
            <a:ext cx="10058400" cy="1450757"/>
          </a:xfrm>
        </p:spPr>
        <p:txBody>
          <a:bodyPr vert="horz" lIns="91440" tIns="45720" rIns="91440" bIns="45720" rtlCol="0">
            <a:normAutofit/>
          </a:bodyPr>
          <a:lstStyle/>
          <a:p>
            <a:r>
              <a:rPr lang="en-US" dirty="0"/>
              <a:t>Title Lorem Ipsum </a:t>
            </a:r>
          </a:p>
        </p:txBody>
      </p:sp>
      <p:sp>
        <p:nvSpPr>
          <p:cNvPr id="5" name="Content Placeholder 4">
            <a:extLst>
              <a:ext uri="{FF2B5EF4-FFF2-40B4-BE49-F238E27FC236}">
                <a16:creationId xmlns:a16="http://schemas.microsoft.com/office/drawing/2014/main" id="{73A7EBCF-5494-2CF5-208B-5F6B01D509BF}"/>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2187584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1097280" y="286603"/>
            <a:ext cx="10058400" cy="1450757"/>
          </a:xfrm>
        </p:spPr>
        <p:txBody>
          <a:bodyPr vert="horz" lIns="91440" tIns="45720" rIns="91440" bIns="45720" rtlCol="0">
            <a:normAutofit/>
          </a:bodyPr>
          <a:lstStyle/>
          <a:p>
            <a:pPr marL="0" marR="0">
              <a:spcBef>
                <a:spcPts val="0"/>
              </a:spcBef>
              <a:spcAft>
                <a:spcPts val="0"/>
              </a:spcAft>
            </a:pPr>
            <a:r>
              <a:rPr lang="en-US" b="1" u="sng" dirty="0">
                <a:solidFill>
                  <a:srgbClr val="2B2B2B"/>
                </a:solidFill>
                <a:latin typeface="Calibri" panose="020F0502020204030204" pitchFamily="34" charset="0"/>
                <a:ea typeface="Times New Roman" panose="02020603050405020304" pitchFamily="18" charset="0"/>
              </a:rPr>
              <a:t>Who we are?  -- Welcome the “C- Group</a:t>
            </a:r>
            <a:endParaRPr lang="en-US" dirty="0">
              <a:latin typeface="Times New Roman" panose="02020603050405020304" pitchFamily="18" charset="0"/>
              <a:ea typeface="Times New Roman" panose="02020603050405020304" pitchFamily="18" charset="0"/>
            </a:endParaRPr>
          </a:p>
        </p:txBody>
      </p:sp>
      <p:sp>
        <p:nvSpPr>
          <p:cNvPr id="5" name="Content Placeholder 4">
            <a:extLst>
              <a:ext uri="{FF2B5EF4-FFF2-40B4-BE49-F238E27FC236}">
                <a16:creationId xmlns:a16="http://schemas.microsoft.com/office/drawing/2014/main" id="{73A7EBCF-5494-2CF5-208B-5F6B01D509BF}"/>
              </a:ext>
            </a:extLst>
          </p:cNvPr>
          <p:cNvSpPr>
            <a:spLocks noGrp="1"/>
          </p:cNvSpPr>
          <p:nvPr>
            <p:ph idx="1"/>
          </p:nvPr>
        </p:nvSpPr>
        <p:spPr/>
        <p:txBody>
          <a:bodyPr>
            <a:normAutofit/>
          </a:bodyPr>
          <a:lstStyle/>
          <a:p>
            <a:pPr marL="0" indent="0">
              <a:spcBef>
                <a:spcPts val="0"/>
              </a:spcBef>
              <a:spcAft>
                <a:spcPts val="0"/>
              </a:spcAft>
              <a:buNone/>
            </a:pPr>
            <a:r>
              <a:rPr lang="en-US" sz="1600" dirty="0">
                <a:solidFill>
                  <a:srgbClr val="2B2B2B"/>
                </a:solidFill>
                <a:latin typeface="Calibri" panose="020F0502020204030204" pitchFamily="34" charset="0"/>
                <a:ea typeface="Times New Roman" panose="02020603050405020304" pitchFamily="18" charset="0"/>
              </a:rPr>
              <a:t>We are </a:t>
            </a:r>
            <a:r>
              <a:rPr lang="en-US" sz="1600" b="1" dirty="0">
                <a:solidFill>
                  <a:srgbClr val="2B2B2B"/>
                </a:solidFill>
                <a:latin typeface="Calibri" panose="020F0502020204030204" pitchFamily="34" charset="0"/>
                <a:ea typeface="Times New Roman" panose="02020603050405020304" pitchFamily="18" charset="0"/>
              </a:rPr>
              <a:t>“C-Group,”</a:t>
            </a:r>
            <a:r>
              <a:rPr lang="en-US" sz="1600" dirty="0">
                <a:solidFill>
                  <a:srgbClr val="2B2B2B"/>
                </a:solidFill>
                <a:latin typeface="Calibri" panose="020F0502020204030204" pitchFamily="34" charset="0"/>
                <a:ea typeface="Times New Roman" panose="02020603050405020304" pitchFamily="18" charset="0"/>
              </a:rPr>
              <a:t> a data analytical staffing team that can support our clients by supplying enhanced data, analysis, and data visualization to ensure our clients successfully meet their business needs. With the rise of data in today’s economy, data-driven our organization is focused on the practical and technical skills needed to analyze and solve complex data problems. </a:t>
            </a:r>
          </a:p>
          <a:p>
            <a:pPr marL="0" marR="0" indent="0">
              <a:spcBef>
                <a:spcPts val="0"/>
              </a:spcBef>
              <a:spcAft>
                <a:spcPts val="0"/>
              </a:spcAft>
              <a:buNone/>
            </a:pPr>
            <a:endParaRPr lang="en-US" sz="1600" dirty="0">
              <a:latin typeface="Times New Roman" panose="02020603050405020304" pitchFamily="18" charset="0"/>
              <a:ea typeface="Times New Roman" panose="02020603050405020304" pitchFamily="18" charset="0"/>
            </a:endParaRPr>
          </a:p>
          <a:p>
            <a:pPr marL="0" marR="0">
              <a:lnSpc>
                <a:spcPct val="115000"/>
              </a:lnSpc>
              <a:spcBef>
                <a:spcPts val="0"/>
              </a:spcBef>
              <a:spcAft>
                <a:spcPts val="0"/>
              </a:spcAft>
            </a:pPr>
            <a:r>
              <a:rPr lang="en-US" sz="1600" dirty="0">
                <a:solidFill>
                  <a:srgbClr val="2B2B2B"/>
                </a:solidFill>
                <a:latin typeface="Calibri" panose="020F0502020204030204" pitchFamily="34" charset="0"/>
                <a:ea typeface="Times New Roman" panose="02020603050405020304" pitchFamily="18" charset="0"/>
                <a:cs typeface="Calibri" panose="020F0502020204030204" pitchFamily="34" charset="0"/>
              </a:rPr>
              <a:t> </a:t>
            </a:r>
            <a:r>
              <a:rPr lang="en-US" sz="1600" b="1" u="sng" dirty="0">
                <a:solidFill>
                  <a:srgbClr val="2B2B2B"/>
                </a:solidFill>
                <a:effectLst/>
                <a:latin typeface="Calibri" panose="020F0502020204030204" pitchFamily="34" charset="0"/>
                <a:ea typeface="Times New Roman" panose="02020603050405020304" pitchFamily="18" charset="0"/>
              </a:rPr>
              <a:t>Vendor Selection Process</a:t>
            </a:r>
            <a:endParaRPr lang="en-US" sz="1600" dirty="0">
              <a:effectLst/>
              <a:latin typeface="Times New Roman" panose="02020603050405020304" pitchFamily="18" charset="0"/>
              <a:ea typeface="Times New Roman" panose="02020603050405020304" pitchFamily="18" charset="0"/>
            </a:endParaRPr>
          </a:p>
          <a:p>
            <a:pPr lvl="1">
              <a:spcBef>
                <a:spcPts val="0"/>
              </a:spcBef>
              <a:spcAft>
                <a:spcPts val="0"/>
              </a:spcAft>
            </a:pPr>
            <a:r>
              <a:rPr lang="en-US" sz="1600" dirty="0">
                <a:solidFill>
                  <a:srgbClr val="2B2B2B"/>
                </a:solidFill>
                <a:effectLst/>
                <a:latin typeface="Calibri" panose="020F0502020204030204" pitchFamily="34" charset="0"/>
                <a:ea typeface="Times New Roman" panose="02020603050405020304" pitchFamily="18" charset="0"/>
              </a:rPr>
              <a:t>Currently, we are pleased to be one of three vendors in contention to become your “vendor of choice,” assisting your organization in meeting your data analytical needs. </a:t>
            </a:r>
            <a:endParaRPr lang="en-US" sz="1600" dirty="0">
              <a:effectLst/>
              <a:latin typeface="Times New Roman" panose="02020603050405020304" pitchFamily="18" charset="0"/>
              <a:ea typeface="Times New Roman" panose="02020603050405020304" pitchFamily="18" charset="0"/>
            </a:endParaRPr>
          </a:p>
          <a:p>
            <a:pPr lvl="1">
              <a:spcBef>
                <a:spcPts val="0"/>
              </a:spcBef>
              <a:spcAft>
                <a:spcPts val="0"/>
              </a:spcAft>
            </a:pPr>
            <a:endParaRPr lang="en-US" sz="1600" dirty="0">
              <a:effectLst/>
              <a:latin typeface="Times New Roman" panose="02020603050405020304" pitchFamily="18" charset="0"/>
              <a:ea typeface="Times New Roman" panose="02020603050405020304" pitchFamily="18" charset="0"/>
            </a:endParaRPr>
          </a:p>
          <a:p>
            <a:pPr lvl="1">
              <a:spcBef>
                <a:spcPts val="0"/>
              </a:spcBef>
              <a:spcAft>
                <a:spcPts val="0"/>
              </a:spcAft>
            </a:pPr>
            <a:r>
              <a:rPr lang="en-US" sz="1600" dirty="0">
                <a:solidFill>
                  <a:srgbClr val="2B2B2B"/>
                </a:solidFill>
                <a:effectLst/>
                <a:latin typeface="Calibri" panose="020F0502020204030204" pitchFamily="34" charset="0"/>
                <a:ea typeface="Times New Roman" panose="02020603050405020304" pitchFamily="18" charset="0"/>
              </a:rPr>
              <a:t>Recently, C-Group was able to meet with Jason, the lead analyst for the user interface team, and several of his team members. As part of the vendor selection process, we have been asked to prepare and submit a prototype based on certain weather parameters. Based on our discussion, we were able to outline the initial requirements and create a high-level Business Plan. </a:t>
            </a:r>
          </a:p>
          <a:p>
            <a:pPr lvl="1">
              <a:spcBef>
                <a:spcPts val="0"/>
              </a:spcBef>
              <a:spcAft>
                <a:spcPts val="0"/>
              </a:spcAft>
            </a:pPr>
            <a:endParaRPr lang="en-US" sz="1600" dirty="0">
              <a:effectLst/>
              <a:latin typeface="Times New Roman" panose="02020603050405020304" pitchFamily="18" charset="0"/>
              <a:ea typeface="Times New Roman" panose="02020603050405020304" pitchFamily="18" charset="0"/>
            </a:endParaRPr>
          </a:p>
          <a:p>
            <a:endParaRPr lang="en-US" dirty="0"/>
          </a:p>
        </p:txBody>
      </p:sp>
    </p:spTree>
    <p:extLst>
      <p:ext uri="{BB962C8B-B14F-4D97-AF65-F5344CB8AC3E}">
        <p14:creationId xmlns:p14="http://schemas.microsoft.com/office/powerpoint/2010/main" val="29335143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1097280" y="286603"/>
            <a:ext cx="10058400" cy="1450757"/>
          </a:xfrm>
        </p:spPr>
        <p:txBody>
          <a:bodyPr vert="horz" lIns="91440" tIns="45720" rIns="91440" bIns="45720" rtlCol="0">
            <a:normAutofit/>
          </a:bodyPr>
          <a:lstStyle/>
          <a:p>
            <a:pPr marL="0" marR="0">
              <a:spcBef>
                <a:spcPts val="0"/>
              </a:spcBef>
              <a:spcAft>
                <a:spcPts val="0"/>
              </a:spcAft>
            </a:pPr>
            <a:r>
              <a:rPr lang="en-US" sz="4800" b="1" u="sng" dirty="0">
                <a:solidFill>
                  <a:srgbClr val="2B2B2B"/>
                </a:solidFill>
                <a:effectLst/>
                <a:latin typeface="Calibri" panose="020F0502020204030204" pitchFamily="34" charset="0"/>
                <a:ea typeface="Calibri" panose="020F0502020204030204" pitchFamily="34" charset="0"/>
                <a:cs typeface="Calibri" panose="020F0502020204030204" pitchFamily="34" charset="0"/>
              </a:rPr>
              <a:t>What can C-Group do for your Organization?</a:t>
            </a:r>
            <a:endParaRPr lang="en-US" sz="4800" dirty="0">
              <a:effectLst/>
              <a:latin typeface="Calibri" panose="020F0502020204030204" pitchFamily="34" charset="0"/>
              <a:ea typeface="Calibri" panose="020F0502020204030204" pitchFamily="34" charset="0"/>
              <a:cs typeface="Calibri" panose="020F0502020204030204" pitchFamily="34" charset="0"/>
            </a:endParaRPr>
          </a:p>
        </p:txBody>
      </p:sp>
      <p:sp>
        <p:nvSpPr>
          <p:cNvPr id="5" name="Content Placeholder 4">
            <a:extLst>
              <a:ext uri="{FF2B5EF4-FFF2-40B4-BE49-F238E27FC236}">
                <a16:creationId xmlns:a16="http://schemas.microsoft.com/office/drawing/2014/main" id="{73A7EBCF-5494-2CF5-208B-5F6B01D509BF}"/>
              </a:ext>
            </a:extLst>
          </p:cNvPr>
          <p:cNvSpPr>
            <a:spLocks noGrp="1"/>
          </p:cNvSpPr>
          <p:nvPr>
            <p:ph idx="1"/>
          </p:nvPr>
        </p:nvSpPr>
        <p:spPr/>
        <p:txBody>
          <a:bodyPr>
            <a:normAutofit/>
          </a:bodyPr>
          <a:lstStyle/>
          <a:p>
            <a:pPr marL="0" marR="0">
              <a:spcAft>
                <a:spcPts val="1200"/>
              </a:spcAft>
            </a:pPr>
            <a:r>
              <a:rPr lang="en-US" sz="1800" dirty="0">
                <a:solidFill>
                  <a:srgbClr val="2B2B2B"/>
                </a:solidFill>
                <a:effectLst/>
                <a:latin typeface="Calibri" panose="020F0502020204030204" pitchFamily="34" charset="0"/>
                <a:ea typeface="Calibri" panose="020F0502020204030204" pitchFamily="34" charset="0"/>
                <a:cs typeface="Calibri" panose="020F0502020204030204" pitchFamily="34" charset="0"/>
              </a:rPr>
              <a:t>As part of </a:t>
            </a:r>
            <a:r>
              <a:rPr lang="en-US" sz="1800" dirty="0">
                <a:solidFill>
                  <a:srgbClr val="2B2B2B"/>
                </a:solidFill>
                <a:latin typeface="Calibri" panose="020F0502020204030204" pitchFamily="34" charset="0"/>
                <a:ea typeface="Calibri" panose="020F0502020204030204" pitchFamily="34" charset="0"/>
                <a:cs typeface="Calibri" panose="020F0502020204030204" pitchFamily="34" charset="0"/>
              </a:rPr>
              <a:t>C-Group’s</a:t>
            </a:r>
            <a:r>
              <a:rPr lang="en-US" sz="1800" dirty="0">
                <a:solidFill>
                  <a:srgbClr val="2B2B2B"/>
                </a:solidFill>
                <a:effectLst/>
                <a:latin typeface="Calibri" panose="020F0502020204030204" pitchFamily="34" charset="0"/>
                <a:ea typeface="Calibri" panose="020F0502020204030204" pitchFamily="34" charset="0"/>
                <a:cs typeface="Calibri" panose="020F0502020204030204" pitchFamily="34" charset="0"/>
              </a:rPr>
              <a:t> Data Analytic Services, we will: </a:t>
            </a:r>
            <a:endParaRPr lang="en-US" sz="1800" dirty="0">
              <a:effectLst/>
              <a:latin typeface="Calibri" panose="020F0502020204030204" pitchFamily="34" charset="0"/>
              <a:ea typeface="Calibri" panose="020F0502020204030204" pitchFamily="34" charset="0"/>
              <a:cs typeface="Calibri" panose="020F0502020204030204" pitchFamily="34" charset="0"/>
            </a:endParaRPr>
          </a:p>
          <a:p>
            <a:pPr marL="635508" lvl="1" indent="-342900">
              <a:spcBef>
                <a:spcPts val="0"/>
              </a:spcBef>
              <a:spcAft>
                <a:spcPts val="600"/>
              </a:spcAft>
              <a:buFont typeface="Courier New" panose="02070309020205020404" pitchFamily="49" charset="0"/>
              <a:buChar char="o"/>
            </a:pPr>
            <a:r>
              <a:rPr lang="en-US" sz="1800" dirty="0">
                <a:solidFill>
                  <a:srgbClr val="2B2B2B"/>
                </a:solidFill>
                <a:latin typeface="Calibri" panose="020F0502020204030204" pitchFamily="34" charset="0"/>
                <a:ea typeface="Calibri" panose="020F0502020204030204" pitchFamily="34" charset="0"/>
                <a:cs typeface="Calibri" panose="020F0502020204030204" pitchFamily="34" charset="0"/>
              </a:rPr>
              <a:t>Export the data, clean it, and use the weather data to choose the best cities for vacation based on certain weather criteria.</a:t>
            </a:r>
            <a:endParaRPr lang="en-US" sz="1800" dirty="0">
              <a:latin typeface="Calibri" panose="020F0502020204030204" pitchFamily="34" charset="0"/>
              <a:ea typeface="Calibri" panose="020F0502020204030204" pitchFamily="34" charset="0"/>
              <a:cs typeface="Calibri" panose="020F0502020204030204" pitchFamily="34" charset="0"/>
            </a:endParaRPr>
          </a:p>
          <a:p>
            <a:pPr marL="635508" lvl="1" indent="-342900">
              <a:spcBef>
                <a:spcPts val="0"/>
              </a:spcBef>
              <a:spcAft>
                <a:spcPts val="600"/>
              </a:spcAft>
              <a:buFont typeface="Courier New" panose="02070309020205020404" pitchFamily="49" charset="0"/>
              <a:buChar char="o"/>
            </a:pPr>
            <a:r>
              <a:rPr lang="en-US" sz="1800" dirty="0">
                <a:solidFill>
                  <a:srgbClr val="2B2B2B"/>
                </a:solidFill>
                <a:latin typeface="Calibri" panose="020F0502020204030204" pitchFamily="34" charset="0"/>
                <a:ea typeface="Calibri" panose="020F0502020204030204" pitchFamily="34" charset="0"/>
                <a:cs typeface="Calibri" panose="020F0502020204030204" pitchFamily="34" charset="0"/>
              </a:rPr>
              <a:t>Perform statistical calculations on the data and the weather parameters.</a:t>
            </a:r>
            <a:endParaRPr lang="en-US" sz="1800" dirty="0">
              <a:latin typeface="Calibri" panose="020F0502020204030204" pitchFamily="34" charset="0"/>
              <a:ea typeface="Calibri" panose="020F0502020204030204" pitchFamily="34" charset="0"/>
              <a:cs typeface="Calibri" panose="020F0502020204030204" pitchFamily="34" charset="0"/>
            </a:endParaRPr>
          </a:p>
          <a:p>
            <a:pPr marL="635508" lvl="1" indent="-342900">
              <a:spcBef>
                <a:spcPts val="0"/>
              </a:spcBef>
              <a:spcAft>
                <a:spcPts val="600"/>
              </a:spcAft>
              <a:buFont typeface="Courier New" panose="02070309020205020404" pitchFamily="49" charset="0"/>
              <a:buChar char="o"/>
            </a:pPr>
            <a:r>
              <a:rPr lang="en-US" sz="1800" dirty="0">
                <a:solidFill>
                  <a:srgbClr val="2B2B2B"/>
                </a:solidFill>
                <a:latin typeface="Calibri" panose="020F0502020204030204" pitchFamily="34" charset="0"/>
                <a:ea typeface="Calibri" panose="020F0502020204030204" pitchFamily="34" charset="0"/>
                <a:cs typeface="Calibri" panose="020F0502020204030204" pitchFamily="34" charset="0"/>
              </a:rPr>
              <a:t>Assist the client in collecting and presenting data for customers via the search page, which they will then filter based on their preferred “weather” travel criteria in order to find their ideal city.</a:t>
            </a:r>
            <a:endParaRPr lang="en-US" sz="1800" dirty="0">
              <a:latin typeface="Calibri" panose="020F0502020204030204" pitchFamily="34" charset="0"/>
              <a:ea typeface="Calibri" panose="020F0502020204030204" pitchFamily="34" charset="0"/>
              <a:cs typeface="Calibri" panose="020F0502020204030204" pitchFamily="34" charset="0"/>
            </a:endParaRPr>
          </a:p>
          <a:p>
            <a:pPr marL="635508" lvl="1" indent="-342900">
              <a:spcBef>
                <a:spcPts val="0"/>
              </a:spcBef>
              <a:spcAft>
                <a:spcPts val="600"/>
              </a:spcAft>
              <a:buFont typeface="Courier New" panose="02070309020205020404" pitchFamily="49" charset="0"/>
              <a:buChar char="o"/>
            </a:pPr>
            <a:r>
              <a:rPr lang="en-US" sz="1800" dirty="0">
                <a:solidFill>
                  <a:srgbClr val="2B2B2B"/>
                </a:solidFill>
                <a:latin typeface="Calibri" panose="020F0502020204030204" pitchFamily="34" charset="0"/>
                <a:ea typeface="Calibri" panose="020F0502020204030204" pitchFamily="34" charset="0"/>
                <a:cs typeface="Calibri" panose="020F0502020204030204" pitchFamily="34" charset="0"/>
              </a:rPr>
              <a:t>Collect and present data for customers via the search page, which they will then filter based on a customer’s preferred “weather” travel criteria in order to find their ideal city.  </a:t>
            </a:r>
            <a:endParaRPr lang="en-US" sz="1800" dirty="0">
              <a:latin typeface="Calibri" panose="020F0502020204030204" pitchFamily="34" charset="0"/>
              <a:ea typeface="Calibri" panose="020F0502020204030204" pitchFamily="34" charset="0"/>
              <a:cs typeface="Calibri" panose="020F0502020204030204" pitchFamily="34" charset="0"/>
            </a:endParaRPr>
          </a:p>
          <a:p>
            <a:endParaRPr lang="en-US" dirty="0"/>
          </a:p>
        </p:txBody>
      </p:sp>
    </p:spTree>
    <p:extLst>
      <p:ext uri="{BB962C8B-B14F-4D97-AF65-F5344CB8AC3E}">
        <p14:creationId xmlns:p14="http://schemas.microsoft.com/office/powerpoint/2010/main" val="17419590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1097280" y="286603"/>
            <a:ext cx="10058400" cy="1450757"/>
          </a:xfrm>
        </p:spPr>
        <p:txBody>
          <a:bodyPr vert="horz" lIns="91440" tIns="45720" rIns="91440" bIns="45720" rtlCol="0">
            <a:normAutofit/>
          </a:bodyPr>
          <a:lstStyle/>
          <a:p>
            <a:pPr marL="0" marR="0">
              <a:spcBef>
                <a:spcPts val="0"/>
              </a:spcBef>
              <a:spcAft>
                <a:spcPts val="0"/>
              </a:spcAft>
            </a:pPr>
            <a:r>
              <a:rPr lang="en-US" b="1" u="sng" dirty="0">
                <a:solidFill>
                  <a:srgbClr val="2B2B2B"/>
                </a:solidFill>
                <a:latin typeface="Calibri" panose="020F0502020204030204" pitchFamily="34" charset="0"/>
                <a:ea typeface="Times New Roman" panose="02020603050405020304" pitchFamily="18" charset="0"/>
              </a:rPr>
              <a:t>Initial Requirements</a:t>
            </a:r>
            <a:endParaRPr lang="en-US" dirty="0">
              <a:latin typeface="Times New Roman" panose="02020603050405020304" pitchFamily="18" charset="0"/>
              <a:ea typeface="Times New Roman" panose="02020603050405020304" pitchFamily="18" charset="0"/>
            </a:endParaRPr>
          </a:p>
        </p:txBody>
      </p:sp>
      <p:sp>
        <p:nvSpPr>
          <p:cNvPr id="5" name="Content Placeholder 4">
            <a:extLst>
              <a:ext uri="{FF2B5EF4-FFF2-40B4-BE49-F238E27FC236}">
                <a16:creationId xmlns:a16="http://schemas.microsoft.com/office/drawing/2014/main" id="{73A7EBCF-5494-2CF5-208B-5F6B01D509BF}"/>
              </a:ext>
            </a:extLst>
          </p:cNvPr>
          <p:cNvSpPr>
            <a:spLocks noGrp="1"/>
          </p:cNvSpPr>
          <p:nvPr>
            <p:ph idx="1"/>
          </p:nvPr>
        </p:nvSpPr>
        <p:spPr/>
        <p:txBody>
          <a:bodyPr/>
          <a:lstStyle/>
          <a:p>
            <a:pPr marL="0" marR="0">
              <a:spcBef>
                <a:spcPts val="0"/>
              </a:spcBef>
              <a:spcAft>
                <a:spcPts val="0"/>
              </a:spcAft>
            </a:pPr>
            <a:r>
              <a:rPr lang="en-US" sz="1800" dirty="0">
                <a:solidFill>
                  <a:srgbClr val="2B2B2B"/>
                </a:solidFill>
                <a:effectLst/>
                <a:latin typeface="Calibri" panose="020F0502020204030204" pitchFamily="34" charset="0"/>
                <a:ea typeface="Times New Roman" panose="02020603050405020304" pitchFamily="18" charset="0"/>
              </a:rPr>
              <a:t>As part of our Prototype, C-Group will </a:t>
            </a:r>
            <a:endParaRPr lang="en-US" sz="1800" dirty="0">
              <a:effectLst/>
              <a:latin typeface="Times New Roman" panose="02020603050405020304" pitchFamily="18" charset="0"/>
              <a:ea typeface="Times New Roman" panose="02020603050405020304" pitchFamily="18" charset="0"/>
            </a:endParaRPr>
          </a:p>
          <a:p>
            <a:pPr marL="342900" marR="0" lvl="0" indent="-342900">
              <a:spcBef>
                <a:spcPts val="0"/>
              </a:spcBef>
              <a:spcAft>
                <a:spcPts val="0"/>
              </a:spcAft>
              <a:buFont typeface="Courier New" panose="02070309020205020404" pitchFamily="49" charset="0"/>
              <a:buChar char="o"/>
            </a:pPr>
            <a:r>
              <a:rPr lang="en-US" sz="1800" dirty="0">
                <a:solidFill>
                  <a:srgbClr val="2B2B2B"/>
                </a:solidFill>
                <a:effectLst/>
                <a:latin typeface="Calibri" panose="020F0502020204030204" pitchFamily="34" charset="0"/>
                <a:ea typeface="Times New Roman" panose="02020603050405020304" pitchFamily="18" charset="0"/>
              </a:rPr>
              <a:t>Export the data, clean it, and use the weather data to choose the best cities for vacation based on certain weather criteria.</a:t>
            </a:r>
            <a:endParaRPr lang="en-US" sz="1800" dirty="0">
              <a:effectLst/>
              <a:latin typeface="Times New Roman" panose="02020603050405020304" pitchFamily="18" charset="0"/>
              <a:ea typeface="Times New Roman" panose="02020603050405020304" pitchFamily="18" charset="0"/>
            </a:endParaRPr>
          </a:p>
          <a:p>
            <a:pPr marL="342900" marR="0" lvl="0" indent="-342900">
              <a:spcBef>
                <a:spcPts val="0"/>
              </a:spcBef>
              <a:spcAft>
                <a:spcPts val="0"/>
              </a:spcAft>
              <a:buFont typeface="Courier New" panose="02070309020205020404" pitchFamily="49" charset="0"/>
              <a:buChar char="o"/>
            </a:pPr>
            <a:r>
              <a:rPr lang="en-US" sz="1800" dirty="0">
                <a:solidFill>
                  <a:srgbClr val="2B2B2B"/>
                </a:solidFill>
                <a:effectLst/>
                <a:latin typeface="Calibri" panose="020F0502020204030204" pitchFamily="34" charset="0"/>
                <a:ea typeface="Times New Roman" panose="02020603050405020304" pitchFamily="18" charset="0"/>
              </a:rPr>
              <a:t>Offer (the client) help with collecting and presenting data for customers via the search page, which they will then filter based on their preferred “weather” travel criteria, in particular, related to air quality statistics in order to find their ideal city, anywhere in the world.</a:t>
            </a:r>
            <a:endParaRPr lang="en-US" sz="1800" dirty="0">
              <a:effectLst/>
              <a:latin typeface="Times New Roman" panose="02020603050405020304" pitchFamily="18" charset="0"/>
              <a:ea typeface="Times New Roman" panose="02020603050405020304" pitchFamily="18" charset="0"/>
            </a:endParaRPr>
          </a:p>
          <a:p>
            <a:pPr marL="342900" marR="0" lvl="0" indent="-342900">
              <a:spcBef>
                <a:spcPts val="0"/>
              </a:spcBef>
              <a:spcAft>
                <a:spcPts val="0"/>
              </a:spcAft>
              <a:buFont typeface="Courier New" panose="02070309020205020404" pitchFamily="49" charset="0"/>
              <a:buChar char="o"/>
            </a:pPr>
            <a:r>
              <a:rPr lang="en-US" sz="1800" dirty="0">
                <a:solidFill>
                  <a:srgbClr val="2B2B2B"/>
                </a:solidFill>
                <a:effectLst/>
                <a:latin typeface="Calibri" panose="020F0502020204030204" pitchFamily="34" charset="0"/>
                <a:ea typeface="Times New Roman" panose="02020603050405020304" pitchFamily="18" charset="0"/>
              </a:rPr>
              <a:t>Collect and present data for customers via the search page, which they will then filter based on a customer’s preferred “weather” travel criteria in order to find their ideal city.  </a:t>
            </a:r>
            <a:endParaRPr lang="en-US" sz="1800" dirty="0">
              <a:effectLst/>
              <a:latin typeface="Times New Roman" panose="02020603050405020304" pitchFamily="18" charset="0"/>
              <a:ea typeface="Times New Roman" panose="02020603050405020304" pitchFamily="18" charset="0"/>
            </a:endParaRPr>
          </a:p>
          <a:p>
            <a:endParaRPr lang="en-US" dirty="0"/>
          </a:p>
        </p:txBody>
      </p:sp>
    </p:spTree>
    <p:extLst>
      <p:ext uri="{BB962C8B-B14F-4D97-AF65-F5344CB8AC3E}">
        <p14:creationId xmlns:p14="http://schemas.microsoft.com/office/powerpoint/2010/main" val="20618802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1097280" y="286603"/>
            <a:ext cx="10058400" cy="1450757"/>
          </a:xfrm>
        </p:spPr>
        <p:txBody>
          <a:bodyPr vert="horz" lIns="91440" tIns="45720" rIns="91440" bIns="45720" rtlCol="0">
            <a:normAutofit/>
          </a:bodyPr>
          <a:lstStyle/>
          <a:p>
            <a:pPr marL="0" marR="0">
              <a:lnSpc>
                <a:spcPct val="115000"/>
              </a:lnSpc>
              <a:spcBef>
                <a:spcPts val="0"/>
              </a:spcBef>
              <a:spcAft>
                <a:spcPts val="0"/>
              </a:spcAft>
            </a:pPr>
            <a:r>
              <a:rPr lang="en-US" sz="4800" b="1" u="sng" dirty="0">
                <a:solidFill>
                  <a:srgbClr val="2B2B2B"/>
                </a:solidFill>
                <a:latin typeface="Calibri" panose="020F0502020204030204" pitchFamily="34" charset="0"/>
                <a:ea typeface="Times New Roman" panose="02020603050405020304" pitchFamily="18" charset="0"/>
                <a:cs typeface="Calibri" panose="020F0502020204030204" pitchFamily="34" charset="0"/>
              </a:rPr>
              <a:t>Outline for Initial </a:t>
            </a:r>
            <a:r>
              <a:rPr lang="en-US" sz="4800" b="1" u="sng" dirty="0">
                <a:latin typeface="Calibri" panose="020F0502020204030204" pitchFamily="34" charset="0"/>
                <a:ea typeface="Times New Roman" panose="02020603050405020304" pitchFamily="18" charset="0"/>
                <a:cs typeface="Calibri" panose="020F0502020204030204" pitchFamily="34" charset="0"/>
              </a:rPr>
              <a:t>Project Plan</a:t>
            </a:r>
            <a:r>
              <a:rPr lang="en-US" sz="4800" b="1" u="sng" dirty="0">
                <a:solidFill>
                  <a:srgbClr val="2B2B2B"/>
                </a:solidFill>
                <a:latin typeface="Calibri" panose="020F0502020204030204" pitchFamily="34" charset="0"/>
                <a:ea typeface="Times New Roman" panose="02020603050405020304" pitchFamily="18" charset="0"/>
                <a:cs typeface="Calibri" panose="020F0502020204030204" pitchFamily="34" charset="0"/>
              </a:rPr>
              <a:t>:</a:t>
            </a:r>
            <a:endParaRPr lang="en-US" sz="4800" dirty="0">
              <a:latin typeface="Calibri" panose="020F0502020204030204" pitchFamily="34" charset="0"/>
              <a:ea typeface="Calibri" panose="020F0502020204030204" pitchFamily="34"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73A7EBCF-5494-2CF5-208B-5F6B01D509BF}"/>
              </a:ext>
            </a:extLst>
          </p:cNvPr>
          <p:cNvSpPr>
            <a:spLocks noGrp="1"/>
          </p:cNvSpPr>
          <p:nvPr>
            <p:ph idx="1"/>
          </p:nvPr>
        </p:nvSpPr>
        <p:spPr/>
        <p:txBody>
          <a:bodyPr>
            <a:normAutofit lnSpcReduction="10000"/>
          </a:bodyPr>
          <a:lstStyle/>
          <a:p>
            <a:pPr marL="342900" marR="0" lvl="0" indent="-342900">
              <a:lnSpc>
                <a:spcPct val="115000"/>
              </a:lnSpc>
              <a:spcBef>
                <a:spcPts val="0"/>
              </a:spcBef>
              <a:spcAft>
                <a:spcPts val="0"/>
              </a:spcAft>
              <a:buSzPts val="1000"/>
              <a:buFont typeface="Symbol" panose="05050102010706020507" pitchFamily="18" charset="2"/>
              <a:buChar char=""/>
              <a:tabLst>
                <a:tab pos="228600" algn="l"/>
              </a:tabLst>
            </a:pPr>
            <a:endParaRPr lang="en-US" sz="2000" b="1" dirty="0">
              <a:solidFill>
                <a:srgbClr val="2B2B2B"/>
              </a:solidFill>
              <a:latin typeface="Calibri" panose="020F0502020204030204" pitchFamily="34" charset="0"/>
              <a:ea typeface="Times New Roman" panose="02020603050405020304" pitchFamily="18" charset="0"/>
              <a:cs typeface="Calibri" panose="020F0502020204030204" pitchFamily="34" charset="0"/>
            </a:endParaRPr>
          </a:p>
          <a:p>
            <a:pPr marL="342900" marR="0" lvl="0" indent="-342900">
              <a:lnSpc>
                <a:spcPct val="115000"/>
              </a:lnSpc>
              <a:spcBef>
                <a:spcPts val="0"/>
              </a:spcBef>
              <a:spcAft>
                <a:spcPts val="0"/>
              </a:spcAft>
              <a:buSzPts val="1000"/>
              <a:buFont typeface="Symbol" panose="05050102010706020507" pitchFamily="18" charset="2"/>
              <a:buChar char=""/>
              <a:tabLst>
                <a:tab pos="228600" algn="l"/>
              </a:tabLst>
            </a:pPr>
            <a:r>
              <a:rPr lang="en-US" sz="1700" b="1" dirty="0">
                <a:solidFill>
                  <a:srgbClr val="2B2B2B"/>
                </a:solidFill>
                <a:latin typeface="Calibri" panose="020F0502020204030204" pitchFamily="34" charset="0"/>
                <a:ea typeface="Times New Roman" panose="02020603050405020304" pitchFamily="18" charset="0"/>
                <a:cs typeface="Calibri" panose="020F0502020204030204" pitchFamily="34" charset="0"/>
              </a:rPr>
              <a:t>Task:</a:t>
            </a:r>
            <a:r>
              <a:rPr lang="en-US" sz="1700" dirty="0">
                <a:solidFill>
                  <a:srgbClr val="2B2B2B"/>
                </a:solidFill>
                <a:latin typeface="Calibri" panose="020F0502020204030204" pitchFamily="34" charset="0"/>
                <a:ea typeface="Times New Roman" panose="02020603050405020304" pitchFamily="18" charset="0"/>
                <a:cs typeface="Calibri" panose="020F0502020204030204" pitchFamily="34" charset="0"/>
              </a:rPr>
              <a:t> Collect and analyze weather data across cities worldwide.</a:t>
            </a:r>
            <a:endParaRPr lang="en-US" sz="17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0"/>
              </a:spcAft>
            </a:pPr>
            <a:r>
              <a:rPr lang="en-US" sz="1700" dirty="0">
                <a:solidFill>
                  <a:srgbClr val="2B2B2B"/>
                </a:solidFill>
                <a:latin typeface="Calibri" panose="020F0502020204030204" pitchFamily="34" charset="0"/>
                <a:ea typeface="Times New Roman" panose="02020603050405020304" pitchFamily="18" charset="0"/>
                <a:cs typeface="Calibri" panose="020F0502020204030204" pitchFamily="34" charset="0"/>
              </a:rPr>
              <a:t> </a:t>
            </a:r>
            <a:endParaRPr lang="en-US" sz="17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0"/>
              </a:spcAft>
              <a:buSzPts val="1000"/>
              <a:buFont typeface="Symbol" panose="05050102010706020507" pitchFamily="18" charset="2"/>
              <a:buChar char=""/>
              <a:tabLst>
                <a:tab pos="228600" algn="l"/>
              </a:tabLst>
            </a:pPr>
            <a:r>
              <a:rPr lang="en-US" sz="1700" b="1" dirty="0">
                <a:solidFill>
                  <a:srgbClr val="2B2B2B"/>
                </a:solidFill>
                <a:latin typeface="Calibri" panose="020F0502020204030204" pitchFamily="34" charset="0"/>
                <a:ea typeface="Times New Roman" panose="02020603050405020304" pitchFamily="18" charset="0"/>
                <a:cs typeface="Calibri" panose="020F0502020204030204" pitchFamily="34" charset="0"/>
              </a:rPr>
              <a:t>Purpose:</a:t>
            </a:r>
            <a:r>
              <a:rPr lang="en-US" sz="1700" dirty="0">
                <a:solidFill>
                  <a:srgbClr val="2B2B2B"/>
                </a:solidFill>
                <a:latin typeface="Calibri" panose="020F0502020204030204" pitchFamily="34" charset="0"/>
                <a:ea typeface="Times New Roman" panose="02020603050405020304" pitchFamily="18" charset="0"/>
                <a:cs typeface="Calibri" panose="020F0502020204030204" pitchFamily="34" charset="0"/>
              </a:rPr>
              <a:t> C-Group will design a prototype Trafalgar Tours will use the data to recommend ideal travel locations based on clients' air quality and weather preferences.</a:t>
            </a:r>
            <a:endParaRPr lang="en-US" sz="17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0"/>
              </a:spcAft>
            </a:pPr>
            <a:r>
              <a:rPr lang="en-US" sz="1700" dirty="0">
                <a:solidFill>
                  <a:srgbClr val="2B2B2B"/>
                </a:solidFill>
                <a:latin typeface="Calibri" panose="020F0502020204030204" pitchFamily="34" charset="0"/>
                <a:ea typeface="Times New Roman" panose="02020603050405020304" pitchFamily="18" charset="0"/>
                <a:cs typeface="Calibri" panose="020F0502020204030204" pitchFamily="34" charset="0"/>
              </a:rPr>
              <a:t> </a:t>
            </a:r>
            <a:endParaRPr lang="en-US" sz="17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0"/>
              </a:spcAft>
              <a:buSzPts val="1000"/>
              <a:buFont typeface="Symbol" panose="05050102010706020507" pitchFamily="18" charset="2"/>
              <a:buChar char=""/>
              <a:tabLst>
                <a:tab pos="228600" algn="l"/>
              </a:tabLst>
            </a:pPr>
            <a:r>
              <a:rPr lang="en-US" sz="1700" b="1" dirty="0">
                <a:solidFill>
                  <a:srgbClr val="2B2B2B"/>
                </a:solidFill>
                <a:latin typeface="Calibri" panose="020F0502020204030204" pitchFamily="34" charset="0"/>
                <a:ea typeface="Times New Roman" panose="02020603050405020304" pitchFamily="18" charset="0"/>
                <a:cs typeface="Calibri" panose="020F0502020204030204" pitchFamily="34" charset="0"/>
              </a:rPr>
              <a:t>Method:</a:t>
            </a:r>
            <a:r>
              <a:rPr lang="en-US" sz="1700" dirty="0">
                <a:solidFill>
                  <a:srgbClr val="2B2B2B"/>
                </a:solidFill>
                <a:latin typeface="Calibri" panose="020F0502020204030204" pitchFamily="34" charset="0"/>
                <a:ea typeface="Times New Roman" panose="02020603050405020304" pitchFamily="18" charset="0"/>
                <a:cs typeface="Calibri" panose="020F0502020204030204" pitchFamily="34" charset="0"/>
              </a:rPr>
              <a:t> Create a database containing </a:t>
            </a:r>
            <a:endParaRPr lang="en-US" sz="1700" dirty="0">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15000"/>
              </a:lnSpc>
              <a:spcBef>
                <a:spcPts val="0"/>
              </a:spcBef>
              <a:spcAft>
                <a:spcPts val="0"/>
              </a:spcAft>
              <a:buSzPts val="1000"/>
              <a:buFont typeface="Courier New" panose="02070309020205020404" pitchFamily="49" charset="0"/>
              <a:buChar char="o"/>
              <a:tabLst>
                <a:tab pos="685800" algn="l"/>
              </a:tabLst>
            </a:pPr>
            <a:r>
              <a:rPr lang="en-US" dirty="0">
                <a:solidFill>
                  <a:srgbClr val="2B2B2B"/>
                </a:solidFill>
                <a:latin typeface="Calibri" panose="020F0502020204030204" pitchFamily="34" charset="0"/>
                <a:ea typeface="Times New Roman" panose="02020603050405020304" pitchFamily="18" charset="0"/>
                <a:cs typeface="Calibri" panose="020F0502020204030204" pitchFamily="34" charset="0"/>
              </a:rPr>
              <a:t>The world’s ‘Top 100’ cities and their weather data in real time.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1143000" marR="0" lvl="2" indent="-228600">
              <a:lnSpc>
                <a:spcPct val="115000"/>
              </a:lnSpc>
              <a:spcBef>
                <a:spcPts val="0"/>
              </a:spcBef>
              <a:spcAft>
                <a:spcPts val="0"/>
              </a:spcAft>
              <a:buSzPts val="1000"/>
              <a:buFont typeface="Wingdings" panose="05000000000000000000" pitchFamily="2" charset="2"/>
              <a:buChar char=""/>
              <a:tabLst>
                <a:tab pos="1143000" algn="l"/>
              </a:tabLst>
            </a:pPr>
            <a:r>
              <a:rPr lang="en-US" sz="1700" dirty="0">
                <a:solidFill>
                  <a:srgbClr val="2B2B2B"/>
                </a:solidFill>
                <a:latin typeface="Calibri" panose="020F0502020204030204" pitchFamily="34" charset="0"/>
                <a:ea typeface="Times New Roman" panose="02020603050405020304" pitchFamily="18" charset="0"/>
                <a:cs typeface="Calibri" panose="020F0502020204030204" pitchFamily="34" charset="0"/>
              </a:rPr>
              <a:t>This process will entail collecting, analyzing, and visualizing the data.</a:t>
            </a:r>
            <a:endParaRPr lang="en-US" sz="1700" dirty="0">
              <a:latin typeface="Calibri" panose="020F0502020204030204" pitchFamily="34" charset="0"/>
              <a:ea typeface="Calibri" panose="020F0502020204030204" pitchFamily="34" charset="0"/>
              <a:cs typeface="Times New Roman" panose="02020603050405020304" pitchFamily="18" charset="0"/>
            </a:endParaRPr>
          </a:p>
          <a:p>
            <a:pPr marL="1143000" marR="0" lvl="2" indent="-228600">
              <a:lnSpc>
                <a:spcPct val="115000"/>
              </a:lnSpc>
              <a:spcBef>
                <a:spcPts val="0"/>
              </a:spcBef>
              <a:spcAft>
                <a:spcPts val="0"/>
              </a:spcAft>
              <a:buSzPts val="1000"/>
              <a:buFont typeface="Wingdings" panose="05000000000000000000" pitchFamily="2" charset="2"/>
              <a:buChar char=""/>
              <a:tabLst>
                <a:tab pos="1143000" algn="l"/>
              </a:tabLst>
            </a:pPr>
            <a:r>
              <a:rPr lang="en-US" sz="1700" dirty="0">
                <a:solidFill>
                  <a:srgbClr val="2B2B2B"/>
                </a:solidFill>
                <a:latin typeface="Calibri" panose="020F0502020204030204" pitchFamily="34" charset="0"/>
                <a:ea typeface="Times New Roman" panose="02020603050405020304" pitchFamily="18" charset="0"/>
                <a:cs typeface="Calibri" panose="020F0502020204030204" pitchFamily="34" charset="0"/>
              </a:rPr>
              <a:t>Analysis of the data will be split into three main parts or stages.</a:t>
            </a:r>
            <a:endParaRPr lang="en-US" sz="1700" dirty="0">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15000"/>
              </a:lnSpc>
              <a:spcBef>
                <a:spcPts val="0"/>
              </a:spcBef>
              <a:spcAft>
                <a:spcPts val="0"/>
              </a:spcAft>
              <a:buSzPts val="1000"/>
              <a:buFont typeface="Courier New" panose="02070309020205020404" pitchFamily="49" charset="0"/>
              <a:buChar char="o"/>
              <a:tabLst>
                <a:tab pos="685800" algn="l"/>
              </a:tabLst>
            </a:pPr>
            <a:r>
              <a:rPr lang="en-US" dirty="0">
                <a:solidFill>
                  <a:srgbClr val="2B2B2B"/>
                </a:solidFill>
                <a:latin typeface="Calibri" panose="020F0502020204030204" pitchFamily="34" charset="0"/>
                <a:ea typeface="Times New Roman" panose="02020603050405020304" pitchFamily="18" charset="0"/>
                <a:cs typeface="Calibri" panose="020F0502020204030204" pitchFamily="34" charset="0"/>
              </a:rPr>
              <a:t>(Optional Nice to Have): Uses of the </a:t>
            </a:r>
            <a:r>
              <a:rPr lang="en-US" dirty="0" err="1">
                <a:solidFill>
                  <a:srgbClr val="2B2B2B"/>
                </a:solidFill>
                <a:latin typeface="Calibri" panose="020F0502020204030204" pitchFamily="34" charset="0"/>
                <a:ea typeface="Times New Roman" panose="02020603050405020304" pitchFamily="18" charset="0"/>
                <a:cs typeface="Calibri" panose="020F0502020204030204" pitchFamily="34" charset="0"/>
              </a:rPr>
              <a:t>OpenWeatherMap</a:t>
            </a:r>
            <a:r>
              <a:rPr lang="en-US" dirty="0">
                <a:solidFill>
                  <a:srgbClr val="2B2B2B"/>
                </a:solidFill>
                <a:latin typeface="Calibri" panose="020F0502020204030204" pitchFamily="34" charset="0"/>
                <a:ea typeface="Times New Roman" panose="02020603050405020304" pitchFamily="18" charset="0"/>
                <a:cs typeface="Calibri" panose="020F0502020204030204" pitchFamily="34" charset="0"/>
              </a:rPr>
              <a:t> API to retrieve the JSON weather data from these cities.</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0"/>
              </a:spcAft>
            </a:pPr>
            <a:r>
              <a:rPr lang="en-US" sz="1700" dirty="0">
                <a:solidFill>
                  <a:srgbClr val="2B2B2B"/>
                </a:solidFill>
                <a:latin typeface="Calibri" panose="020F0502020204030204" pitchFamily="34" charset="0"/>
                <a:ea typeface="Times New Roman" panose="02020603050405020304" pitchFamily="18" charset="0"/>
                <a:cs typeface="Calibri" panose="020F0502020204030204" pitchFamily="34" charset="0"/>
              </a:rPr>
              <a:t> </a:t>
            </a:r>
            <a:endParaRPr lang="en-US" sz="1700" dirty="0">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3534589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1097280" y="286603"/>
            <a:ext cx="10058400" cy="1450757"/>
          </a:xfrm>
        </p:spPr>
        <p:txBody>
          <a:bodyPr vert="horz" lIns="91440" tIns="45720" rIns="91440" bIns="45720" rtlCol="0">
            <a:normAutofit/>
          </a:bodyPr>
          <a:lstStyle/>
          <a:p>
            <a:pPr marL="0" marR="0">
              <a:lnSpc>
                <a:spcPct val="115000"/>
              </a:lnSpc>
              <a:spcBef>
                <a:spcPts val="0"/>
              </a:spcBef>
              <a:spcAft>
                <a:spcPts val="0"/>
              </a:spcAft>
            </a:pPr>
            <a:r>
              <a:rPr lang="en-US" sz="4800" b="1" u="sng" dirty="0">
                <a:solidFill>
                  <a:srgbClr val="2B2B2B"/>
                </a:solidFill>
                <a:latin typeface="Calibri" panose="020F0502020204030204" pitchFamily="34" charset="0"/>
                <a:ea typeface="Times New Roman" panose="02020603050405020304" pitchFamily="18" charset="0"/>
                <a:cs typeface="Calibri" panose="020F0502020204030204" pitchFamily="34" charset="0"/>
              </a:rPr>
              <a:t>Our Approach:</a:t>
            </a:r>
            <a:endParaRPr lang="en-US" sz="4800" dirty="0">
              <a:latin typeface="Calibri" panose="020F0502020204030204" pitchFamily="34" charset="0"/>
              <a:ea typeface="Calibri" panose="020F0502020204030204" pitchFamily="34"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73A7EBCF-5494-2CF5-208B-5F6B01D509BF}"/>
              </a:ext>
            </a:extLst>
          </p:cNvPr>
          <p:cNvSpPr>
            <a:spLocks noGrp="1"/>
          </p:cNvSpPr>
          <p:nvPr>
            <p:ph idx="1"/>
          </p:nvPr>
        </p:nvSpPr>
        <p:spPr/>
        <p:txBody>
          <a:bodyPr>
            <a:noAutofit/>
          </a:bodyPr>
          <a:lstStyle/>
          <a:p>
            <a:pPr marL="0" marR="0">
              <a:lnSpc>
                <a:spcPct val="115000"/>
              </a:lnSpc>
              <a:spcBef>
                <a:spcPts val="0"/>
              </a:spcBef>
              <a:spcAft>
                <a:spcPts val="0"/>
              </a:spcAft>
            </a:pPr>
            <a:r>
              <a:rPr lang="en-US" sz="1500" b="1" u="sng" dirty="0">
                <a:solidFill>
                  <a:srgbClr val="2B2B2B"/>
                </a:solidFill>
                <a:latin typeface="Calibri" panose="020F0502020204030204" pitchFamily="34" charset="0"/>
                <a:ea typeface="Times New Roman" panose="02020603050405020304" pitchFamily="18" charset="0"/>
                <a:cs typeface="Calibri" panose="020F0502020204030204" pitchFamily="34" charset="0"/>
              </a:rPr>
              <a:t>Our Approach:</a:t>
            </a:r>
            <a:endParaRPr lang="en-US" sz="15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0"/>
              </a:spcAft>
              <a:buFont typeface="+mj-lt"/>
              <a:buAutoNum type="arabicPeriod"/>
              <a:tabLst>
                <a:tab pos="228600" algn="l"/>
              </a:tabLst>
            </a:pPr>
            <a:r>
              <a:rPr lang="en-US" sz="1500" b="1" dirty="0">
                <a:solidFill>
                  <a:srgbClr val="2B2B2B"/>
                </a:solidFill>
                <a:latin typeface="Calibri" panose="020F0502020204030204" pitchFamily="34" charset="0"/>
                <a:ea typeface="Times New Roman" panose="02020603050405020304" pitchFamily="18" charset="0"/>
                <a:cs typeface="Calibri" panose="020F0502020204030204" pitchFamily="34" charset="0"/>
              </a:rPr>
              <a:t>Collect the Data</a:t>
            </a:r>
            <a:r>
              <a:rPr lang="en-US" sz="1500" dirty="0">
                <a:solidFill>
                  <a:srgbClr val="2B2B2B"/>
                </a:solidFill>
                <a:latin typeface="Calibri" panose="020F0502020204030204" pitchFamily="34" charset="0"/>
                <a:ea typeface="Times New Roman" panose="02020603050405020304" pitchFamily="18" charset="0"/>
                <a:cs typeface="Calibri" panose="020F0502020204030204" pitchFamily="34" charset="0"/>
              </a:rPr>
              <a:t> </a:t>
            </a:r>
            <a:endParaRPr lang="en-US" sz="1500" dirty="0">
              <a:latin typeface="Calibri" panose="020F0502020204030204" pitchFamily="34" charset="0"/>
              <a:ea typeface="Calibri" panose="020F0502020204030204" pitchFamily="34" charset="0"/>
              <a:cs typeface="Times New Roman" panose="02020603050405020304" pitchFamily="18" charset="0"/>
            </a:endParaRPr>
          </a:p>
          <a:p>
            <a:pPr marL="635508" lvl="1" indent="-342900">
              <a:lnSpc>
                <a:spcPct val="115000"/>
              </a:lnSpc>
              <a:spcBef>
                <a:spcPts val="0"/>
              </a:spcBef>
              <a:spcAft>
                <a:spcPts val="0"/>
              </a:spcAft>
              <a:buFont typeface="Symbol" panose="05050102010706020507" pitchFamily="18" charset="2"/>
              <a:buChar char=""/>
            </a:pPr>
            <a:r>
              <a:rPr lang="en-US" sz="1500" b="1" u="sng" dirty="0">
                <a:latin typeface="Calibri" panose="020F0502020204030204" pitchFamily="34" charset="0"/>
                <a:ea typeface="Calibri" panose="020F0502020204030204" pitchFamily="34" charset="0"/>
                <a:cs typeface="Calibri" panose="020F0502020204030204" pitchFamily="34" charset="0"/>
              </a:rPr>
              <a:t>Data Source </a:t>
            </a:r>
            <a:endParaRPr lang="en-US" sz="1500" dirty="0">
              <a:latin typeface="Calibri" panose="020F0502020204030204" pitchFamily="34" charset="0"/>
              <a:ea typeface="Calibri" panose="020F0502020204030204" pitchFamily="34" charset="0"/>
              <a:cs typeface="Times New Roman" panose="02020603050405020304" pitchFamily="18" charset="0"/>
            </a:endParaRPr>
          </a:p>
          <a:p>
            <a:pPr marL="640080" lvl="2" indent="0">
              <a:lnSpc>
                <a:spcPct val="115000"/>
              </a:lnSpc>
              <a:spcBef>
                <a:spcPts val="0"/>
              </a:spcBef>
              <a:spcAft>
                <a:spcPts val="0"/>
              </a:spcAft>
              <a:buSzPts val="1000"/>
              <a:buNone/>
              <a:tabLst>
                <a:tab pos="1143000" algn="l"/>
              </a:tabLst>
            </a:pPr>
            <a:r>
              <a:rPr lang="en-US" sz="1500" b="1" dirty="0">
                <a:latin typeface="Calibri" panose="020F0502020204030204" pitchFamily="34" charset="0"/>
                <a:ea typeface="Calibri" panose="020F0502020204030204" pitchFamily="34" charset="0"/>
                <a:cs typeface="Calibri" panose="020F0502020204030204" pitchFamily="34" charset="0"/>
              </a:rPr>
              <a:t>Weather data from  </a:t>
            </a:r>
            <a:r>
              <a:rPr lang="en-US" sz="1500" b="1" u="sng" dirty="0">
                <a:solidFill>
                  <a:srgbClr val="0000FF"/>
                </a:solidFill>
                <a:latin typeface="Calibri" panose="020F0502020204030204" pitchFamily="34" charset="0"/>
                <a:ea typeface="Calibri" panose="020F0502020204030204" pitchFamily="34" charset="0"/>
                <a:cs typeface="Calibri" panose="020F0502020204030204" pitchFamily="34" charset="0"/>
                <a:hlinkClick r:id="rId2"/>
              </a:rPr>
              <a:t>https://openweathermap.org/api/air-pollution</a:t>
            </a:r>
            <a:endParaRPr lang="en-US" sz="1500" b="1" u="sng" dirty="0">
              <a:solidFill>
                <a:srgbClr val="0000FF"/>
              </a:solidFill>
              <a:latin typeface="Calibri" panose="020F0502020204030204" pitchFamily="34" charset="0"/>
              <a:ea typeface="Calibri" panose="020F0502020204030204" pitchFamily="34" charset="0"/>
              <a:cs typeface="Times New Roman" panose="02020603050405020304" pitchFamily="18" charset="0"/>
            </a:endParaRPr>
          </a:p>
          <a:p>
            <a:pPr marL="1291590" lvl="4" indent="-285750">
              <a:lnSpc>
                <a:spcPct val="115000"/>
              </a:lnSpc>
              <a:spcBef>
                <a:spcPts val="0"/>
              </a:spcBef>
              <a:spcAft>
                <a:spcPts val="0"/>
              </a:spcAft>
              <a:buSzPts val="1000"/>
              <a:buFont typeface="Courier New" panose="02070309020205020404" pitchFamily="49" charset="0"/>
              <a:buChar char="o"/>
              <a:tabLst>
                <a:tab pos="1143000" algn="l"/>
              </a:tabLst>
            </a:pPr>
            <a:r>
              <a:rPr lang="en-US" sz="1500" b="1" dirty="0">
                <a:latin typeface="Calibri" panose="020F0502020204030204" pitchFamily="34" charset="0"/>
                <a:ea typeface="Calibri" panose="020F0502020204030204" pitchFamily="34" charset="0"/>
                <a:cs typeface="Calibri" panose="020F0502020204030204" pitchFamily="34" charset="0"/>
              </a:rPr>
              <a:t>Tracking to investigate Air Quality in Multiple Cities</a:t>
            </a:r>
          </a:p>
          <a:p>
            <a:pPr marL="925830" lvl="2" indent="-285750">
              <a:lnSpc>
                <a:spcPct val="115000"/>
              </a:lnSpc>
              <a:spcBef>
                <a:spcPts val="0"/>
              </a:spcBef>
              <a:spcAft>
                <a:spcPts val="0"/>
              </a:spcAft>
              <a:buSzPts val="1000"/>
              <a:buFont typeface="Courier New" panose="02070309020205020404" pitchFamily="49" charset="0"/>
              <a:buChar char="o"/>
              <a:tabLst>
                <a:tab pos="1143000" algn="l"/>
              </a:tabLst>
            </a:pPr>
            <a:r>
              <a:rPr lang="en-US" sz="1500" b="1" dirty="0">
                <a:latin typeface="Calibri" panose="020F0502020204030204" pitchFamily="34" charset="0"/>
                <a:ea typeface="Calibri" panose="020F0502020204030204" pitchFamily="34" charset="0"/>
                <a:cs typeface="Calibri" panose="020F0502020204030204" pitchFamily="34" charset="0"/>
              </a:rPr>
              <a:t>Table1: For our Pollution Data: air quality standards as per https://openweathermap.org/api/air-pollution</a:t>
            </a:r>
          </a:p>
          <a:p>
            <a:pPr marL="1005840" lvl="4" indent="0">
              <a:lnSpc>
                <a:spcPct val="115000"/>
              </a:lnSpc>
              <a:spcBef>
                <a:spcPts val="0"/>
              </a:spcBef>
              <a:spcAft>
                <a:spcPts val="0"/>
              </a:spcAft>
              <a:buSzPts val="1000"/>
              <a:buNone/>
              <a:tabLst>
                <a:tab pos="1143000" algn="l"/>
              </a:tabLst>
            </a:pPr>
            <a:r>
              <a:rPr lang="en-US" sz="1500" b="1" dirty="0">
                <a:latin typeface="Calibri" panose="020F0502020204030204" pitchFamily="34" charset="0"/>
                <a:ea typeface="Calibri" panose="020F0502020204030204" pitchFamily="34" charset="0"/>
                <a:cs typeface="Calibri" panose="020F0502020204030204" pitchFamily="34" charset="0"/>
              </a:rPr>
              <a:t>See Screen Shot for Attributes / Column headers explained.  </a:t>
            </a:r>
          </a:p>
          <a:p>
            <a:pPr marL="925830" lvl="2" indent="-285750">
              <a:lnSpc>
                <a:spcPct val="115000"/>
              </a:lnSpc>
              <a:spcBef>
                <a:spcPts val="600"/>
              </a:spcBef>
              <a:spcAft>
                <a:spcPts val="0"/>
              </a:spcAft>
              <a:buFont typeface="Courier New" panose="02070309020205020404" pitchFamily="49" charset="0"/>
              <a:buChar char="o"/>
            </a:pPr>
            <a:r>
              <a:rPr lang="en-US" sz="1500" b="1" dirty="0">
                <a:effectLst/>
                <a:latin typeface="Calibri" panose="020F0502020204030204" pitchFamily="34" charset="0"/>
                <a:ea typeface="Calibri" panose="020F0502020204030204" pitchFamily="34" charset="0"/>
                <a:cs typeface="Calibri" panose="020F0502020204030204" pitchFamily="34" charset="0"/>
              </a:rPr>
              <a:t>Table2 /Database #2: Top Cities Screen Shot</a:t>
            </a:r>
            <a:endParaRPr lang="en-US" sz="1500" dirty="0">
              <a:effectLst/>
              <a:latin typeface="Calibri" panose="020F0502020204030204" pitchFamily="34" charset="0"/>
              <a:ea typeface="Calibri" panose="020F0502020204030204" pitchFamily="34" charset="0"/>
              <a:cs typeface="Times New Roman" panose="02020603050405020304" pitchFamily="18" charset="0"/>
            </a:endParaRPr>
          </a:p>
          <a:p>
            <a:pPr marL="1435608" lvl="1">
              <a:lnSpc>
                <a:spcPct val="115000"/>
              </a:lnSpc>
              <a:spcBef>
                <a:spcPts val="0"/>
              </a:spcBef>
              <a:spcAft>
                <a:spcPts val="0"/>
              </a:spcAft>
            </a:pPr>
            <a:r>
              <a:rPr lang="en-US" sz="1500" b="1" dirty="0">
                <a:effectLst/>
                <a:latin typeface="Calibri" panose="020F0502020204030204" pitchFamily="34" charset="0"/>
                <a:ea typeface="Calibri" panose="020F0502020204030204" pitchFamily="34" charset="0"/>
                <a:cs typeface="Calibri" panose="020F0502020204030204" pitchFamily="34" charset="0"/>
              </a:rPr>
              <a:t>Data Year Collected in 2022 -</a:t>
            </a:r>
            <a:endParaRPr lang="en-US" sz="1500" dirty="0">
              <a:effectLst/>
              <a:latin typeface="Calibri" panose="020F0502020204030204" pitchFamily="34" charset="0"/>
              <a:ea typeface="Calibri" panose="020F0502020204030204" pitchFamily="34" charset="0"/>
              <a:cs typeface="Times New Roman" panose="02020603050405020304" pitchFamily="18" charset="0"/>
            </a:endParaRPr>
          </a:p>
          <a:p>
            <a:pPr marL="1435608" lvl="1">
              <a:lnSpc>
                <a:spcPct val="115000"/>
              </a:lnSpc>
              <a:spcBef>
                <a:spcPts val="0"/>
              </a:spcBef>
              <a:spcAft>
                <a:spcPts val="0"/>
              </a:spcAft>
            </a:pPr>
            <a:r>
              <a:rPr lang="en-US" sz="1500" b="1" dirty="0">
                <a:effectLst/>
                <a:latin typeface="Calibri" panose="020F0502020204030204" pitchFamily="34" charset="0"/>
                <a:ea typeface="Calibri" panose="020F0502020204030204" pitchFamily="34" charset="0"/>
                <a:cs typeface="Calibri" panose="020F0502020204030204" pitchFamily="34" charset="0"/>
              </a:rPr>
              <a:t>Database Source:  </a:t>
            </a:r>
            <a:r>
              <a:rPr lang="en-US" sz="1500" dirty="0">
                <a:effectLst/>
                <a:latin typeface="Calibri" panose="020F0502020204030204" pitchFamily="34" charset="0"/>
                <a:ea typeface="Calibri" panose="020F0502020204030204" pitchFamily="34" charset="0"/>
                <a:cs typeface="Calibri" panose="020F0502020204030204" pitchFamily="34" charset="0"/>
              </a:rPr>
              <a:t>Kaggle</a:t>
            </a:r>
          </a:p>
          <a:p>
            <a:pPr marL="925830" lvl="2" indent="-285750">
              <a:lnSpc>
                <a:spcPct val="115000"/>
              </a:lnSpc>
              <a:spcBef>
                <a:spcPts val="600"/>
              </a:spcBef>
              <a:spcAft>
                <a:spcPts val="0"/>
              </a:spcAft>
              <a:buFont typeface="Courier New" panose="02070309020205020404" pitchFamily="49" charset="0"/>
              <a:buChar char="o"/>
            </a:pPr>
            <a:r>
              <a:rPr lang="en-US" sz="1500" b="1" dirty="0">
                <a:latin typeface="Calibri" panose="020F0502020204030204" pitchFamily="34" charset="0"/>
                <a:ea typeface="Calibri" panose="020F0502020204030204" pitchFamily="34" charset="0"/>
                <a:cs typeface="Calibri" panose="020F0502020204030204" pitchFamily="34" charset="0"/>
              </a:rPr>
              <a:t>Table 3: Air Quality Index /Look-Up Table</a:t>
            </a:r>
          </a:p>
          <a:p>
            <a:pPr marL="1108710" lvl="3" indent="-285750">
              <a:lnSpc>
                <a:spcPct val="115000"/>
              </a:lnSpc>
              <a:spcBef>
                <a:spcPts val="0"/>
              </a:spcBef>
              <a:spcAft>
                <a:spcPts val="0"/>
              </a:spcAft>
              <a:buFont typeface="Courier New" panose="02070309020205020404" pitchFamily="49" charset="0"/>
              <a:buChar char="o"/>
            </a:pPr>
            <a:r>
              <a:rPr lang="en-US" sz="1500" b="1" dirty="0">
                <a:latin typeface="Calibri" panose="020F0502020204030204" pitchFamily="34" charset="0"/>
                <a:ea typeface="Calibri" panose="020F0502020204030204" pitchFamily="34" charset="0"/>
                <a:cs typeface="Calibri" panose="020F0502020204030204" pitchFamily="34" charset="0"/>
              </a:rPr>
              <a:t>Maps, Description of the Air Quality Index</a:t>
            </a:r>
          </a:p>
          <a:p>
            <a:pPr marL="0" indent="0">
              <a:lnSpc>
                <a:spcPct val="115000"/>
              </a:lnSpc>
              <a:spcAft>
                <a:spcPts val="0"/>
              </a:spcAft>
              <a:buNone/>
              <a:tabLst>
                <a:tab pos="228600" algn="l"/>
              </a:tabLst>
            </a:pPr>
            <a:r>
              <a:rPr lang="en-US" sz="1500" b="1" dirty="0">
                <a:solidFill>
                  <a:srgbClr val="2B2B2B"/>
                </a:solidFill>
                <a:latin typeface="Calibri" panose="020F0502020204030204" pitchFamily="34" charset="0"/>
                <a:cs typeface="Calibri" panose="020F0502020204030204" pitchFamily="34" charset="0"/>
              </a:rPr>
              <a:t>	</a:t>
            </a:r>
            <a:r>
              <a:rPr lang="en-US" sz="1500" b="1" u="sng" dirty="0">
                <a:latin typeface="Calibri" panose="020F0502020204030204" pitchFamily="34" charset="0"/>
                <a:ea typeface="Calibri" panose="020F0502020204030204" pitchFamily="34" charset="0"/>
                <a:cs typeface="Calibri" panose="020F0502020204030204" pitchFamily="34" charset="0"/>
              </a:rPr>
              <a:t>Technical Tool Sets:  Python. Tableau, </a:t>
            </a:r>
            <a:r>
              <a:rPr lang="en-US" sz="1500" b="1" u="sng" dirty="0" err="1">
                <a:latin typeface="Calibri" panose="020F0502020204030204" pitchFamily="34" charset="0"/>
                <a:ea typeface="Calibri" panose="020F0502020204030204" pitchFamily="34" charset="0"/>
                <a:cs typeface="Calibri" panose="020F0502020204030204" pitchFamily="34" charset="0"/>
              </a:rPr>
              <a:t>Jupyter</a:t>
            </a:r>
            <a:r>
              <a:rPr lang="en-US" sz="1500" b="1" u="sng" dirty="0">
                <a:latin typeface="Calibri" panose="020F0502020204030204" pitchFamily="34" charset="0"/>
                <a:ea typeface="Calibri" panose="020F0502020204030204" pitchFamily="34" charset="0"/>
                <a:cs typeface="Calibri" panose="020F0502020204030204" pitchFamily="34" charset="0"/>
              </a:rPr>
              <a:t> Notebook</a:t>
            </a:r>
          </a:p>
        </p:txBody>
      </p:sp>
    </p:spTree>
    <p:extLst>
      <p:ext uri="{BB962C8B-B14F-4D97-AF65-F5344CB8AC3E}">
        <p14:creationId xmlns:p14="http://schemas.microsoft.com/office/powerpoint/2010/main" val="25880267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1097280" y="286603"/>
            <a:ext cx="10058400" cy="1450757"/>
          </a:xfrm>
        </p:spPr>
        <p:txBody>
          <a:bodyPr vert="horz" lIns="91440" tIns="45720" rIns="91440" bIns="45720" rtlCol="0">
            <a:normAutofit/>
          </a:bodyPr>
          <a:lstStyle/>
          <a:p>
            <a:pPr marL="0" marR="0">
              <a:lnSpc>
                <a:spcPct val="115000"/>
              </a:lnSpc>
              <a:spcBef>
                <a:spcPts val="0"/>
              </a:spcBef>
              <a:spcAft>
                <a:spcPts val="0"/>
              </a:spcAft>
            </a:pPr>
            <a:r>
              <a:rPr lang="en-US" sz="4800" b="1" u="sng" dirty="0">
                <a:solidFill>
                  <a:schemeClr val="tx1"/>
                </a:solidFill>
                <a:effectLst/>
                <a:latin typeface="Calibri" panose="020F0502020204030204" pitchFamily="34" charset="0"/>
                <a:ea typeface="Calibri" panose="020F0502020204030204" pitchFamily="34" charset="0"/>
                <a:cs typeface="Calibri" panose="020F0502020204030204" pitchFamily="34" charset="0"/>
              </a:rPr>
              <a:t>Project Hypothesis</a:t>
            </a:r>
            <a:endParaRPr lang="en-US" sz="4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73A7EBCF-5494-2CF5-208B-5F6B01D509BF}"/>
              </a:ext>
            </a:extLst>
          </p:cNvPr>
          <p:cNvSpPr>
            <a:spLocks noGrp="1"/>
          </p:cNvSpPr>
          <p:nvPr>
            <p:ph idx="1"/>
          </p:nvPr>
        </p:nvSpPr>
        <p:spPr/>
        <p:txBody>
          <a:bodyPr/>
          <a:lstStyle/>
          <a:p>
            <a:pPr marL="0" marR="0">
              <a:lnSpc>
                <a:spcPct val="115000"/>
              </a:lnSpc>
              <a:spcBef>
                <a:spcPts val="0"/>
              </a:spcBef>
              <a:spcAft>
                <a:spcPts val="0"/>
              </a:spcAft>
            </a:pPr>
            <a:endParaRPr lang="en-US" sz="1800" b="1"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0" marR="0">
              <a:lnSpc>
                <a:spcPct val="115000"/>
              </a:lnSpc>
              <a:spcBef>
                <a:spcPts val="0"/>
              </a:spcBef>
              <a:spcAft>
                <a:spcPts val="0"/>
              </a:spcAft>
            </a:pPr>
            <a:r>
              <a:rPr lang="en-US" sz="1800" b="1" dirty="0">
                <a:solidFill>
                  <a:schemeClr val="tx1"/>
                </a:solidFill>
                <a:effectLst/>
                <a:latin typeface="Calibri" panose="020F0502020204030204" pitchFamily="34" charset="0"/>
                <a:ea typeface="Calibri" panose="020F0502020204030204" pitchFamily="34" charset="0"/>
                <a:cs typeface="Calibri" panose="020F0502020204030204" pitchFamily="34" charset="0"/>
              </a:rPr>
              <a:t>C-Group </a:t>
            </a:r>
            <a:r>
              <a:rPr lang="en-US" sz="1800" b="1" u="sng" dirty="0">
                <a:solidFill>
                  <a:srgbClr val="FF0000"/>
                </a:solidFill>
                <a:effectLst/>
                <a:latin typeface="Calibri" panose="020F0502020204030204" pitchFamily="34" charset="0"/>
                <a:ea typeface="Calibri" panose="020F0502020204030204" pitchFamily="34" charset="0"/>
                <a:cs typeface="Calibri" panose="020F0502020204030204" pitchFamily="34" charset="0"/>
              </a:rPr>
              <a:t>Project Hypothesis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Calibri" panose="020F0502020204030204" pitchFamily="34" charset="0"/>
              </a:rPr>
              <a:t>Cities with larger populations have lower air quality countries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0"/>
              </a:spcAft>
              <a:buFont typeface="Symbol" panose="05050102010706020507" pitchFamily="18" charset="2"/>
              <a:buChar char=""/>
            </a:pPr>
            <a:r>
              <a:rPr lang="en-US" sz="1800" dirty="0">
                <a:latin typeface="Calibri" panose="020F0502020204030204" pitchFamily="34" charset="0"/>
                <a:ea typeface="Calibri" panose="020F0502020204030204" pitchFamily="34" charset="0"/>
                <a:cs typeface="Calibri" panose="020F0502020204030204" pitchFamily="34" charset="0"/>
              </a:rPr>
              <a:t>T</a:t>
            </a:r>
            <a:r>
              <a:rPr lang="en-US" sz="1800" dirty="0">
                <a:effectLst/>
                <a:latin typeface="Calibri" panose="020F0502020204030204" pitchFamily="34" charset="0"/>
                <a:ea typeface="Calibri" panose="020F0502020204030204" pitchFamily="34" charset="0"/>
                <a:cs typeface="Calibri" panose="020F0502020204030204" pitchFamily="34" charset="0"/>
              </a:rPr>
              <a:t>rack air quality at certain times of the year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15000"/>
              </a:lnSpc>
              <a:spcBef>
                <a:spcPts val="0"/>
              </a:spcBef>
              <a:spcAft>
                <a:spcPts val="0"/>
              </a:spcAft>
              <a:buFont typeface="Courier New" panose="02070309020205020404" pitchFamily="49" charset="0"/>
              <a:buChar char="o"/>
            </a:pPr>
            <a:r>
              <a:rPr lang="en-US" sz="1800" dirty="0">
                <a:latin typeface="Calibri" panose="020F0502020204030204" pitchFamily="34" charset="0"/>
                <a:ea typeface="Calibri" panose="020F0502020204030204" pitchFamily="34" charset="0"/>
                <a:cs typeface="Calibri" panose="020F0502020204030204" pitchFamily="34" charset="0"/>
              </a:rPr>
              <a:t> Verify that Su</a:t>
            </a:r>
            <a:r>
              <a:rPr lang="en-US" sz="1800" dirty="0">
                <a:effectLst/>
                <a:latin typeface="Calibri" panose="020F0502020204030204" pitchFamily="34" charset="0"/>
                <a:ea typeface="Calibri" panose="020F0502020204030204" pitchFamily="34" charset="0"/>
                <a:cs typeface="Calibri" panose="020F0502020204030204" pitchFamily="34" charset="0"/>
              </a:rPr>
              <a:t>mmer Season has the worst air quality, no matter where you are.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3749067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1097280" y="286603"/>
            <a:ext cx="10058400" cy="1450757"/>
          </a:xfrm>
        </p:spPr>
        <p:txBody>
          <a:bodyPr vert="horz" lIns="91440" tIns="45720" rIns="91440" bIns="45720" rtlCol="0">
            <a:normAutofit/>
          </a:bodyPr>
          <a:lstStyle/>
          <a:p>
            <a:r>
              <a:rPr lang="en-US" dirty="0"/>
              <a:t>ERD Diagram of Databases </a:t>
            </a:r>
          </a:p>
        </p:txBody>
      </p:sp>
      <p:pic>
        <p:nvPicPr>
          <p:cNvPr id="3" name="Content Placeholder 2" descr="Graphical user interface, application, Teams&#10;&#10;Description automatically generated">
            <a:extLst>
              <a:ext uri="{FF2B5EF4-FFF2-40B4-BE49-F238E27FC236}">
                <a16:creationId xmlns:a16="http://schemas.microsoft.com/office/drawing/2014/main" id="{1D6B2B4C-EC6F-7601-57AD-3B01D511856D}"/>
              </a:ext>
            </a:extLst>
          </p:cNvPr>
          <p:cNvPicPr>
            <a:picLocks noGrp="1" noChangeAspect="1"/>
          </p:cNvPicPr>
          <p:nvPr>
            <p:ph idx="1"/>
          </p:nvPr>
        </p:nvPicPr>
        <p:blipFill>
          <a:blip r:embed="rId2"/>
          <a:stretch>
            <a:fillRect/>
          </a:stretch>
        </p:blipFill>
        <p:spPr>
          <a:xfrm>
            <a:off x="2486691" y="2108200"/>
            <a:ext cx="7278944" cy="3760788"/>
          </a:xfrm>
          <a:prstGeom prst="rect">
            <a:avLst/>
          </a:prstGeom>
        </p:spPr>
      </p:pic>
    </p:spTree>
    <p:extLst>
      <p:ext uri="{BB962C8B-B14F-4D97-AF65-F5344CB8AC3E}">
        <p14:creationId xmlns:p14="http://schemas.microsoft.com/office/powerpoint/2010/main" val="27747950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1097280" y="286603"/>
            <a:ext cx="10058400" cy="1450757"/>
          </a:xfrm>
        </p:spPr>
        <p:txBody>
          <a:bodyPr vert="horz" lIns="91440" tIns="45720" rIns="91440" bIns="45720" rtlCol="0">
            <a:normAutofit/>
          </a:bodyPr>
          <a:lstStyle/>
          <a:p>
            <a:r>
              <a:rPr lang="en-US" dirty="0"/>
              <a:t>Draft – Air Quality Database</a:t>
            </a:r>
          </a:p>
        </p:txBody>
      </p:sp>
      <p:pic>
        <p:nvPicPr>
          <p:cNvPr id="3" name="Picture 2" descr="A screenshot of a computer&#10;&#10;Description automatically generated">
            <a:extLst>
              <a:ext uri="{FF2B5EF4-FFF2-40B4-BE49-F238E27FC236}">
                <a16:creationId xmlns:a16="http://schemas.microsoft.com/office/drawing/2014/main" id="{825C7CDC-B109-6CF1-01EA-32CA986C2B79}"/>
              </a:ext>
            </a:extLst>
          </p:cNvPr>
          <p:cNvPicPr>
            <a:picLocks noChangeAspect="1"/>
          </p:cNvPicPr>
          <p:nvPr/>
        </p:nvPicPr>
        <p:blipFill>
          <a:blip r:embed="rId2"/>
          <a:stretch>
            <a:fillRect/>
          </a:stretch>
        </p:blipFill>
        <p:spPr>
          <a:xfrm>
            <a:off x="1302224" y="2489299"/>
            <a:ext cx="4293359" cy="2850380"/>
          </a:xfrm>
          <a:prstGeom prst="rect">
            <a:avLst/>
          </a:prstGeom>
        </p:spPr>
      </p:pic>
      <p:pic>
        <p:nvPicPr>
          <p:cNvPr id="6" name="Content Placeholder 5" descr="Graphical user interface, application, table&#10;&#10;Description automatically generated">
            <a:extLst>
              <a:ext uri="{FF2B5EF4-FFF2-40B4-BE49-F238E27FC236}">
                <a16:creationId xmlns:a16="http://schemas.microsoft.com/office/drawing/2014/main" id="{54D95C40-D334-C323-1CD0-1551082C2981}"/>
              </a:ext>
            </a:extLst>
          </p:cNvPr>
          <p:cNvPicPr>
            <a:picLocks noGrp="1" noChangeAspect="1"/>
          </p:cNvPicPr>
          <p:nvPr>
            <p:ph idx="1"/>
          </p:nvPr>
        </p:nvPicPr>
        <p:blipFill rotWithShape="1">
          <a:blip r:embed="rId3"/>
          <a:srcRect l="3892" t="-29011" r="20410" b="1160"/>
          <a:stretch/>
        </p:blipFill>
        <p:spPr>
          <a:xfrm>
            <a:off x="5534167" y="2258325"/>
            <a:ext cx="4606119" cy="3760788"/>
          </a:xfrm>
          <a:prstGeom prst="rect">
            <a:avLst/>
          </a:prstGeom>
        </p:spPr>
      </p:pic>
    </p:spTree>
    <p:extLst>
      <p:ext uri="{BB962C8B-B14F-4D97-AF65-F5344CB8AC3E}">
        <p14:creationId xmlns:p14="http://schemas.microsoft.com/office/powerpoint/2010/main" val="2652039864"/>
      </p:ext>
    </p:extLst>
  </p:cSld>
  <p:clrMapOvr>
    <a:masterClrMapping/>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ppt/theme/themeOverride2.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AA3F7EDC-E5B4-4BBC-9D2A-CBE6D46C37AD}">
  <ds:schemaRefs>
    <ds:schemaRef ds:uri="http://schemas.microsoft.com/sharepoint/v3/contenttype/forms"/>
  </ds:schemaRefs>
</ds:datastoreItem>
</file>

<file path=customXml/itemProps2.xml><?xml version="1.0" encoding="utf-8"?>
<ds:datastoreItem xmlns:ds="http://schemas.openxmlformats.org/officeDocument/2006/customXml" ds:itemID="{93932EF5-314F-409E-8020-FEE5FA0795B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03EEFF0-FB57-4CB4-8BFC-DF397689E2ED}">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{1BD05892-0481-45B5-A22A-74034E2DA261}tf22712842_win32</Template>
  <TotalTime>163</TotalTime>
  <Words>1005</Words>
  <Application>Microsoft Office PowerPoint</Application>
  <PresentationFormat>Widescreen</PresentationFormat>
  <Paragraphs>83</Paragraphs>
  <Slides>17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Bookman Old Style</vt:lpstr>
      <vt:lpstr>Calibri</vt:lpstr>
      <vt:lpstr>Courier New</vt:lpstr>
      <vt:lpstr>Franklin Gothic Book</vt:lpstr>
      <vt:lpstr>Symbol</vt:lpstr>
      <vt:lpstr>Times New Roman</vt:lpstr>
      <vt:lpstr>Wingdings</vt:lpstr>
      <vt:lpstr>1_RetrospectVTI</vt:lpstr>
      <vt:lpstr>C-Group </vt:lpstr>
      <vt:lpstr>Who we are?  -- Welcome the “C- Group</vt:lpstr>
      <vt:lpstr>What can C-Group do for your Organization?</vt:lpstr>
      <vt:lpstr>Initial Requirements</vt:lpstr>
      <vt:lpstr>Outline for Initial Project Plan:</vt:lpstr>
      <vt:lpstr>Our Approach:</vt:lpstr>
      <vt:lpstr>Project Hypothesis</vt:lpstr>
      <vt:lpstr>ERD Diagram of Databases </vt:lpstr>
      <vt:lpstr>Draft – Air Quality Database</vt:lpstr>
      <vt:lpstr>Draft – 100 Top Cities</vt:lpstr>
      <vt:lpstr>Draft – Database Structure Adam will get us another pic</vt:lpstr>
      <vt:lpstr>Exploratory Analysis with Visualization</vt:lpstr>
      <vt:lpstr>Visualize Travel Data</vt:lpstr>
      <vt:lpstr>Machine Learning</vt:lpstr>
      <vt:lpstr>Observations &amp; Recommendations </vt:lpstr>
      <vt:lpstr>Was our hypothesis Correct?</vt:lpstr>
      <vt:lpstr>Title Lorem Ipsum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C-Group</dc:title>
  <dc:creator>Lou</dc:creator>
  <cp:lastModifiedBy>Christian Curalla</cp:lastModifiedBy>
  <cp:revision>3</cp:revision>
  <dcterms:created xsi:type="dcterms:W3CDTF">2023-04-11T21:41:46Z</dcterms:created>
  <dcterms:modified xsi:type="dcterms:W3CDTF">2023-04-14T01:07:21Z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