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7" r:id="rId8"/>
    <p:sldId id="305" r:id="rId9"/>
    <p:sldId id="306" r:id="rId10"/>
    <p:sldId id="303" r:id="rId11"/>
    <p:sldId id="308" r:id="rId12"/>
    <p:sldId id="317" r:id="rId13"/>
    <p:sldId id="318" r:id="rId14"/>
    <p:sldId id="311" r:id="rId15"/>
    <p:sldId id="312" r:id="rId16"/>
    <p:sldId id="313" r:id="rId17"/>
    <p:sldId id="319" r:id="rId18"/>
    <p:sldId id="320" r:id="rId19"/>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46" autoAdjust="0"/>
    <p:restoredTop sz="94619" autoAdjust="0"/>
  </p:normalViewPr>
  <p:slideViewPr>
    <p:cSldViewPr snapToGrid="0">
      <p:cViewPr varScale="1">
        <p:scale>
          <a:sx n="95" d="100"/>
          <a:sy n="95" d="100"/>
        </p:scale>
        <p:origin x="78" y="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penweathermap.org/api/air-pollu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algn="ctr"/>
            <a:r>
              <a:rPr lang="en-US" sz="4400" dirty="0">
                <a:solidFill>
                  <a:schemeClr val="tx1"/>
                </a:solidFill>
              </a:rPr>
              <a:t>C-Group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88679" y="4608576"/>
            <a:ext cx="3411205" cy="774186"/>
          </a:xfrm>
        </p:spPr>
        <p:txBody>
          <a:bodyPr anchor="t">
            <a:normAutofit/>
          </a:bodyPr>
          <a:lstStyle/>
          <a:p>
            <a:pPr algn="ctr">
              <a:lnSpc>
                <a:spcPct val="100000"/>
              </a:lnSpc>
            </a:pPr>
            <a:r>
              <a:rPr lang="en-US" sz="1600" dirty="0"/>
              <a:t>Your Data Solutions Experts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34C7-531E-0B02-63E5-1BCEC588C3B7}"/>
              </a:ext>
            </a:extLst>
          </p:cNvPr>
          <p:cNvSpPr>
            <a:spLocks noGrp="1"/>
          </p:cNvSpPr>
          <p:nvPr>
            <p:ph type="title"/>
          </p:nvPr>
        </p:nvSpPr>
        <p:spPr/>
        <p:txBody>
          <a:bodyPr/>
          <a:lstStyle/>
          <a:p>
            <a:r>
              <a:rPr lang="en-US" dirty="0"/>
              <a:t>Query Example</a:t>
            </a:r>
          </a:p>
        </p:txBody>
      </p:sp>
      <p:pic>
        <p:nvPicPr>
          <p:cNvPr id="5" name="Content Placeholder 4" descr="Graphical user interface, text, application&#10;&#10;Description automatically generated">
            <a:extLst>
              <a:ext uri="{FF2B5EF4-FFF2-40B4-BE49-F238E27FC236}">
                <a16:creationId xmlns:a16="http://schemas.microsoft.com/office/drawing/2014/main" id="{B940F032-B545-3B27-0DD8-D2B4C6A39C8B}"/>
              </a:ext>
            </a:extLst>
          </p:cNvPr>
          <p:cNvPicPr>
            <a:picLocks noGrp="1" noChangeAspect="1"/>
          </p:cNvPicPr>
          <p:nvPr>
            <p:ph idx="1"/>
          </p:nvPr>
        </p:nvPicPr>
        <p:blipFill>
          <a:blip r:embed="rId2"/>
          <a:stretch>
            <a:fillRect/>
          </a:stretch>
        </p:blipFill>
        <p:spPr>
          <a:xfrm>
            <a:off x="1096963" y="2783405"/>
            <a:ext cx="10058400" cy="2410377"/>
          </a:xfrm>
        </p:spPr>
      </p:pic>
    </p:spTree>
    <p:extLst>
      <p:ext uri="{BB962C8B-B14F-4D97-AF65-F5344CB8AC3E}">
        <p14:creationId xmlns:p14="http://schemas.microsoft.com/office/powerpoint/2010/main" val="371701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R="0" lvl="0">
              <a:lnSpc>
                <a:spcPct val="115000"/>
              </a:lnSpc>
              <a:spcBef>
                <a:spcPts val="0"/>
              </a:spcBef>
              <a:spcAft>
                <a:spcPts val="0"/>
              </a:spcAft>
              <a:tabLst>
                <a:tab pos="228600" algn="l"/>
              </a:tabLst>
            </a:pPr>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Exploratory Analysis with Visualization</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342900" marR="0" lvl="0" indent="-342900">
              <a:lnSpc>
                <a:spcPct val="115000"/>
              </a:lnSpc>
              <a:spcBef>
                <a:spcPts val="0"/>
              </a:spcBef>
              <a:spcAft>
                <a:spcPts val="0"/>
              </a:spcAft>
              <a:buFont typeface="+mj-lt"/>
              <a:buAutoNum type="arabicPeriod"/>
              <a:tabLst>
                <a:tab pos="228600" algn="l"/>
              </a:tabLst>
            </a:pPr>
            <a:r>
              <a:rPr lang="en-US" sz="11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Customers can utilize the weather data to choose the best cities for vacation based on certain weather air quality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B04480D4-AEE3-3FE6-875B-15E9323CBFF7}"/>
              </a:ext>
            </a:extLst>
          </p:cNvPr>
          <p:cNvPicPr>
            <a:picLocks noChangeAspect="1"/>
          </p:cNvPicPr>
          <p:nvPr/>
        </p:nvPicPr>
        <p:blipFill rotWithShape="1">
          <a:blip r:embed="rId2"/>
          <a:srcRect r="17365"/>
          <a:stretch/>
        </p:blipFill>
        <p:spPr>
          <a:xfrm>
            <a:off x="1472598" y="2682360"/>
            <a:ext cx="7497229" cy="2612571"/>
          </a:xfrm>
          <a:prstGeom prst="rect">
            <a:avLst/>
          </a:prstGeom>
        </p:spPr>
      </p:pic>
    </p:spTree>
    <p:extLst>
      <p:ext uri="{BB962C8B-B14F-4D97-AF65-F5344CB8AC3E}">
        <p14:creationId xmlns:p14="http://schemas.microsoft.com/office/powerpoint/2010/main" val="214028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Data</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r>
              <a:rPr lang="en-US" dirty="0"/>
              <a:t>Overview Map of Cities and Respective Air Quality </a:t>
            </a:r>
          </a:p>
        </p:txBody>
      </p:sp>
      <p:pic>
        <p:nvPicPr>
          <p:cNvPr id="4" name="Picture 3">
            <a:extLst>
              <a:ext uri="{FF2B5EF4-FFF2-40B4-BE49-F238E27FC236}">
                <a16:creationId xmlns:a16="http://schemas.microsoft.com/office/drawing/2014/main" id="{AF22C372-3A52-060A-4FDA-754FCAD3B9A5}"/>
              </a:ext>
            </a:extLst>
          </p:cNvPr>
          <p:cNvPicPr>
            <a:picLocks noChangeAspect="1"/>
          </p:cNvPicPr>
          <p:nvPr/>
        </p:nvPicPr>
        <p:blipFill>
          <a:blip r:embed="rId2"/>
          <a:stretch>
            <a:fillRect/>
          </a:stretch>
        </p:blipFill>
        <p:spPr>
          <a:xfrm>
            <a:off x="1561055" y="2449710"/>
            <a:ext cx="6805662" cy="3538563"/>
          </a:xfrm>
          <a:prstGeom prst="rect">
            <a:avLst/>
          </a:prstGeom>
        </p:spPr>
      </p:pic>
    </p:spTree>
    <p:extLst>
      <p:ext uri="{BB962C8B-B14F-4D97-AF65-F5344CB8AC3E}">
        <p14:creationId xmlns:p14="http://schemas.microsoft.com/office/powerpoint/2010/main" val="212639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Machine Learning</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a:lnSpc>
                <a:spcPct val="100000"/>
              </a:lnSpc>
              <a:spcBef>
                <a:spcPts val="0"/>
              </a:spcBef>
              <a:spcAft>
                <a:spcPts val="0"/>
              </a:spcAft>
            </a:pPr>
            <a:r>
              <a:rPr lang="en-US" sz="1600" b="1" u="sng" dirty="0">
                <a:latin typeface="Calibri" panose="020F0502020204030204" pitchFamily="34" charset="0"/>
                <a:ea typeface="Calibri" panose="020F0502020204030204" pitchFamily="34" charset="0"/>
                <a:cs typeface="Calibri" panose="020F0502020204030204" pitchFamily="34" charset="0"/>
              </a:rPr>
              <a:t>Objective</a:t>
            </a:r>
          </a:p>
          <a:p>
            <a:pPr marL="578358" lvl="1" indent="-285750">
              <a:spcBef>
                <a:spcPts val="0"/>
              </a:spcBef>
              <a:spcAft>
                <a:spcPts val="0"/>
              </a:spcAft>
            </a:pPr>
            <a:r>
              <a:rPr lang="en-US" sz="1600" dirty="0">
                <a:latin typeface="Calibri" panose="020F0502020204030204" pitchFamily="34" charset="0"/>
                <a:ea typeface="Calibri" panose="020F0502020204030204" pitchFamily="34" charset="0"/>
                <a:cs typeface="Calibri" panose="020F0502020204030204" pitchFamily="34" charset="0"/>
              </a:rPr>
              <a:t>We used a logistic regression model to predict the air pollution index level based on polluting gases such as Carbon monoxide (CO), Nitrogen monoxide (NO), Nitrogen dioxide (NO2), Ozone (O3), Sulphur dioxide (SO2), Ammonia (NH3), and particulates (PM2.5 and PM10).</a:t>
            </a:r>
          </a:p>
          <a:p>
            <a:pPr marL="0" indent="0">
              <a:buNone/>
            </a:pPr>
            <a:endParaRPr lang="en-US" dirty="0"/>
          </a:p>
        </p:txBody>
      </p:sp>
      <p:pic>
        <p:nvPicPr>
          <p:cNvPr id="10" name="Picture 9">
            <a:extLst>
              <a:ext uri="{FF2B5EF4-FFF2-40B4-BE49-F238E27FC236}">
                <a16:creationId xmlns:a16="http://schemas.microsoft.com/office/drawing/2014/main" id="{007C60E0-1AA4-3FFD-84E9-59E8959347B2}"/>
              </a:ext>
            </a:extLst>
          </p:cNvPr>
          <p:cNvPicPr>
            <a:picLocks noChangeAspect="1"/>
          </p:cNvPicPr>
          <p:nvPr/>
        </p:nvPicPr>
        <p:blipFill>
          <a:blip r:embed="rId2"/>
          <a:stretch>
            <a:fillRect/>
          </a:stretch>
        </p:blipFill>
        <p:spPr>
          <a:xfrm>
            <a:off x="7034981" y="3232166"/>
            <a:ext cx="4314348" cy="3007767"/>
          </a:xfrm>
          <a:prstGeom prst="rect">
            <a:avLst/>
          </a:prstGeom>
        </p:spPr>
      </p:pic>
      <p:pic>
        <p:nvPicPr>
          <p:cNvPr id="12" name="Picture 11">
            <a:extLst>
              <a:ext uri="{FF2B5EF4-FFF2-40B4-BE49-F238E27FC236}">
                <a16:creationId xmlns:a16="http://schemas.microsoft.com/office/drawing/2014/main" id="{C593DCA2-2F92-4D05-A02D-21C6D27A1D64}"/>
              </a:ext>
            </a:extLst>
          </p:cNvPr>
          <p:cNvPicPr>
            <a:picLocks noChangeAspect="1"/>
          </p:cNvPicPr>
          <p:nvPr/>
        </p:nvPicPr>
        <p:blipFill>
          <a:blip r:embed="rId3"/>
          <a:stretch>
            <a:fillRect/>
          </a:stretch>
        </p:blipFill>
        <p:spPr>
          <a:xfrm>
            <a:off x="903631" y="3274636"/>
            <a:ext cx="5529744" cy="3097223"/>
          </a:xfrm>
          <a:prstGeom prst="rect">
            <a:avLst/>
          </a:prstGeom>
        </p:spPr>
      </p:pic>
    </p:spTree>
    <p:extLst>
      <p:ext uri="{BB962C8B-B14F-4D97-AF65-F5344CB8AC3E}">
        <p14:creationId xmlns:p14="http://schemas.microsoft.com/office/powerpoint/2010/main" val="447438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4"/>
            <a:ext cx="10221078" cy="1341230"/>
          </a:xfrm>
        </p:spPr>
        <p:txBody>
          <a:bodyPr vert="horz" lIns="91440" tIns="45720" rIns="91440" bIns="45720" rtlCol="0">
            <a:normAutofit/>
          </a:bodyPr>
          <a:lstStyle/>
          <a:p>
            <a:r>
              <a:rPr lang="en-US" dirty="0"/>
              <a:t>Observations &amp; Recommendations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a:xfrm>
            <a:off x="1178619" y="1884300"/>
            <a:ext cx="10058400" cy="3944599"/>
          </a:xfrm>
        </p:spPr>
        <p:txBody>
          <a:bodyPr>
            <a:noAutofit/>
          </a:bodyPr>
          <a:lstStyle/>
          <a:p>
            <a:pPr>
              <a:lnSpc>
                <a:spcPct val="100000"/>
              </a:lnSpc>
              <a:spcBef>
                <a:spcPts val="0"/>
              </a:spcBef>
              <a:spcAft>
                <a:spcPts val="0"/>
              </a:spcAft>
            </a:pPr>
            <a:r>
              <a:rPr lang="en-US" sz="1600" b="1" u="sng" dirty="0">
                <a:latin typeface="Calibri" panose="020F0502020204030204" pitchFamily="34" charset="0"/>
                <a:ea typeface="Calibri" panose="020F0502020204030204" pitchFamily="34" charset="0"/>
                <a:cs typeface="Calibri" panose="020F0502020204030204" pitchFamily="34" charset="0"/>
              </a:rPr>
              <a:t>Results</a:t>
            </a:r>
          </a:p>
          <a:p>
            <a:pPr marL="578358" lvl="1" indent="-285750">
              <a:spcBef>
                <a:spcPts val="0"/>
              </a:spcBef>
              <a:spcAft>
                <a:spcPts val="0"/>
              </a:spcAft>
            </a:pPr>
            <a:r>
              <a:rPr lang="en-US" sz="1600" dirty="0">
                <a:latin typeface="Calibri" panose="020F0502020204030204" pitchFamily="34" charset="0"/>
                <a:ea typeface="Calibri" panose="020F0502020204030204" pitchFamily="34" charset="0"/>
                <a:cs typeface="Calibri" panose="020F0502020204030204" pitchFamily="34" charset="0"/>
              </a:rPr>
              <a:t>90% of the Air Quality is ranked as Level 1 – the lowest level of air quality standard</a:t>
            </a:r>
          </a:p>
          <a:p>
            <a:r>
              <a:rPr lang="en-US" sz="1600" dirty="0">
                <a:latin typeface="Calibri" panose="020F0502020204030204" pitchFamily="34" charset="0"/>
                <a:ea typeface="Calibri" panose="020F0502020204030204" pitchFamily="34" charset="0"/>
                <a:cs typeface="Calibri" panose="020F0502020204030204" pitchFamily="34" charset="0"/>
              </a:rPr>
              <a:t>C-Group believes our current data has a 78% accuracy</a:t>
            </a:r>
          </a:p>
          <a:p>
            <a:pPr lvl="1"/>
            <a:r>
              <a:rPr lang="en-US" sz="1600" dirty="0">
                <a:latin typeface="Calibri" panose="020F0502020204030204" pitchFamily="34" charset="0"/>
                <a:ea typeface="Calibri" panose="020F0502020204030204" pitchFamily="34" charset="0"/>
                <a:cs typeface="Calibri" panose="020F0502020204030204" pitchFamily="34" charset="0"/>
              </a:rPr>
              <a:t>We strongly recommend additional analysis to ensure the data utilized is appropriate for correctly</a:t>
            </a:r>
          </a:p>
          <a:p>
            <a:pPr lvl="1"/>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b="1" u="sng" dirty="0">
                <a:latin typeface="Calibri" panose="020F0502020204030204" pitchFamily="34" charset="0"/>
                <a:ea typeface="Calibri" panose="020F0502020204030204" pitchFamily="34" charset="0"/>
                <a:cs typeface="Calibri" panose="020F0502020204030204" pitchFamily="34" charset="0"/>
              </a:rPr>
              <a:t>Recommendations</a:t>
            </a:r>
            <a:r>
              <a:rPr lang="en-US" sz="1600" dirty="0">
                <a:latin typeface="Calibri" panose="020F0502020204030204" pitchFamily="34" charset="0"/>
                <a:ea typeface="Calibri" panose="020F0502020204030204" pitchFamily="34" charset="0"/>
                <a:cs typeface="Calibri" panose="020F0502020204030204" pitchFamily="34" charset="0"/>
              </a:rPr>
              <a:t> for future analysis, C-Group would suggest the following:</a:t>
            </a:r>
          </a:p>
          <a:p>
            <a:pPr lvl="1"/>
            <a:r>
              <a:rPr lang="en-US" sz="1600" dirty="0">
                <a:latin typeface="Calibri" panose="020F0502020204030204" pitchFamily="34" charset="0"/>
                <a:ea typeface="Calibri" panose="020F0502020204030204" pitchFamily="34" charset="0"/>
                <a:cs typeface="Calibri" panose="020F0502020204030204" pitchFamily="34" charset="0"/>
              </a:rPr>
              <a:t>Utilizing another weather index that has more accurate data for tracking the weather conditions.</a:t>
            </a:r>
          </a:p>
          <a:p>
            <a:pPr lvl="1"/>
            <a:r>
              <a:rPr lang="en-US" sz="1600" dirty="0">
                <a:latin typeface="Calibri" panose="020F0502020204030204" pitchFamily="34" charset="0"/>
                <a:ea typeface="Calibri" panose="020F0502020204030204" pitchFamily="34" charset="0"/>
                <a:cs typeface="Calibri" panose="020F0502020204030204" pitchFamily="34" charset="0"/>
              </a:rPr>
              <a:t>Adding additional dimensions to our analysis.</a:t>
            </a:r>
          </a:p>
          <a:p>
            <a:pPr lvl="2"/>
            <a:r>
              <a:rPr lang="en-US" sz="1600" dirty="0">
                <a:latin typeface="Calibri" panose="020F0502020204030204" pitchFamily="34" charset="0"/>
                <a:ea typeface="Calibri" panose="020F0502020204030204" pitchFamily="34" charset="0"/>
                <a:cs typeface="Calibri" panose="020F0502020204030204" pitchFamily="34" charset="0"/>
              </a:rPr>
              <a:t>Client “nice to have” feature to add to our toolset would be to include additional weather tracking data, (i.e., rainfall, wind index, average temperature, etc. for the Top 100 Cites </a:t>
            </a:r>
          </a:p>
        </p:txBody>
      </p:sp>
    </p:spTree>
    <p:extLst>
      <p:ext uri="{BB962C8B-B14F-4D97-AF65-F5344CB8AC3E}">
        <p14:creationId xmlns:p14="http://schemas.microsoft.com/office/powerpoint/2010/main" val="1246005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4"/>
            <a:ext cx="10221078" cy="1341230"/>
          </a:xfrm>
        </p:spPr>
        <p:txBody>
          <a:bodyPr vert="horz" lIns="91440" tIns="45720" rIns="91440" bIns="45720" rtlCol="0">
            <a:normAutofit fontScale="90000"/>
          </a:bodyPr>
          <a:lstStyle/>
          <a:p>
            <a:pPr algn="ctr"/>
            <a:r>
              <a:rPr lang="en-US" dirty="0"/>
              <a:t>Observations &amp; Recommendations (Project Hypothesis Explained)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a:xfrm>
            <a:off x="1178619" y="1884300"/>
            <a:ext cx="10058400" cy="3944599"/>
          </a:xfrm>
        </p:spPr>
        <p:txBody>
          <a:bodyPr>
            <a:noAutofit/>
          </a:bodyPr>
          <a:lstStyle/>
          <a:p>
            <a:pPr marL="0" marR="0">
              <a:lnSpc>
                <a:spcPct val="115000"/>
              </a:lnSpc>
              <a:spcBef>
                <a:spcPts val="60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C-Group </a:t>
            </a:r>
            <a:r>
              <a:rPr lang="en-US" sz="16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Project Hypothesis</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R="0" lvl="1"/>
            <a:r>
              <a:rPr lang="en-US" sz="1600" dirty="0">
                <a:latin typeface="Calibri" panose="020F0502020204030204" pitchFamily="34" charset="0"/>
                <a:ea typeface="Calibri" panose="020F0502020204030204" pitchFamily="34" charset="0"/>
                <a:cs typeface="Calibri" panose="020F0502020204030204" pitchFamily="34" charset="0"/>
              </a:rPr>
              <a:t>Hypothesis #1: Cities with larger populations have lower air quality</a:t>
            </a:r>
          </a:p>
          <a:p>
            <a:pPr lvl="3"/>
            <a:r>
              <a:rPr lang="en-US" sz="1600" dirty="0">
                <a:latin typeface="Calibri" panose="020F0502020204030204" pitchFamily="34" charset="0"/>
                <a:ea typeface="Calibri" panose="020F0502020204030204" pitchFamily="34" charset="0"/>
                <a:cs typeface="Calibri" panose="020F0502020204030204" pitchFamily="34" charset="0"/>
              </a:rPr>
              <a:t>We could not definitely calculate that high-population cities have lower air quality with the limited about of datasets to examine. </a:t>
            </a:r>
          </a:p>
          <a:p>
            <a:pPr lvl="1"/>
            <a:r>
              <a:rPr lang="en-US" sz="1600" dirty="0">
                <a:latin typeface="Calibri" panose="020F0502020204030204" pitchFamily="34" charset="0"/>
                <a:ea typeface="Calibri" panose="020F0502020204030204" pitchFamily="34" charset="0"/>
                <a:cs typeface="Calibri" panose="020F0502020204030204" pitchFamily="34" charset="0"/>
              </a:rPr>
              <a:t>Hypothesis #2: Verify that the Summer Season has the worst air quality, no matter where you are</a:t>
            </a:r>
          </a:p>
          <a:p>
            <a:pPr lvl="3"/>
            <a:r>
              <a:rPr lang="en-US" sz="1600" dirty="0">
                <a:latin typeface="Calibri" panose="020F0502020204030204" pitchFamily="34" charset="0"/>
                <a:ea typeface="Calibri" panose="020F0502020204030204" pitchFamily="34" charset="0"/>
                <a:cs typeface="Calibri" panose="020F0502020204030204" pitchFamily="34" charset="0"/>
              </a:rPr>
              <a:t>We could not definitely verify that Summer Season has the worst air quality.</a:t>
            </a:r>
          </a:p>
          <a:p>
            <a:pPr lvl="1"/>
            <a:r>
              <a:rPr lang="en-US" sz="1600" dirty="0">
                <a:latin typeface="Calibri" panose="020F0502020204030204" pitchFamily="34" charset="0"/>
                <a:ea typeface="Calibri" panose="020F0502020204030204" pitchFamily="34" charset="0"/>
                <a:cs typeface="Calibri" panose="020F0502020204030204" pitchFamily="34" charset="0"/>
              </a:rPr>
              <a:t>Unresolved Issues due to time restraints: </a:t>
            </a:r>
          </a:p>
          <a:p>
            <a:pPr lvl="2"/>
            <a:r>
              <a:rPr lang="en-US" sz="1600" dirty="0">
                <a:latin typeface="Calibri" panose="020F0502020204030204" pitchFamily="34" charset="0"/>
                <a:ea typeface="Calibri" panose="020F0502020204030204" pitchFamily="34" charset="0"/>
                <a:cs typeface="Calibri" panose="020F0502020204030204" pitchFamily="34" charset="0"/>
              </a:rPr>
              <a:t>We could not use UNIX dates to predict air quality throughout the year</a:t>
            </a:r>
          </a:p>
          <a:p>
            <a:pPr lvl="2"/>
            <a:r>
              <a:rPr lang="en-US" sz="1600" dirty="0">
                <a:latin typeface="Calibri" panose="020F0502020204030204" pitchFamily="34" charset="0"/>
                <a:ea typeface="Calibri" panose="020F0502020204030204" pitchFamily="34" charset="0"/>
                <a:cs typeface="Calibri" panose="020F0502020204030204" pitchFamily="34" charset="0"/>
              </a:rPr>
              <a:t>Due to the massive size of the input data file and the minute differences in Air Quality, displaying an interactive graphic would be impractical.  </a:t>
            </a:r>
          </a:p>
        </p:txBody>
      </p:sp>
    </p:spTree>
    <p:extLst>
      <p:ext uri="{BB962C8B-B14F-4D97-AF65-F5344CB8AC3E}">
        <p14:creationId xmlns:p14="http://schemas.microsoft.com/office/powerpoint/2010/main" val="293809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Who we are?  -- Welcome the “C- Group</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indent="0">
              <a:spcBef>
                <a:spcPts val="0"/>
              </a:spcBef>
              <a:spcAft>
                <a:spcPts val="0"/>
              </a:spcAft>
              <a:buNone/>
            </a:pPr>
            <a:r>
              <a:rPr lang="en-US" sz="1600" dirty="0">
                <a:solidFill>
                  <a:srgbClr val="2B2B2B"/>
                </a:solidFill>
                <a:latin typeface="Calibri" panose="020F0502020204030204" pitchFamily="34" charset="0"/>
                <a:ea typeface="Times New Roman" panose="02020603050405020304" pitchFamily="18" charset="0"/>
              </a:rPr>
              <a:t>We are </a:t>
            </a:r>
            <a:r>
              <a:rPr lang="en-US" sz="1600" b="1" dirty="0">
                <a:solidFill>
                  <a:srgbClr val="2B2B2B"/>
                </a:solidFill>
                <a:latin typeface="Calibri" panose="020F0502020204030204" pitchFamily="34" charset="0"/>
                <a:ea typeface="Times New Roman" panose="02020603050405020304" pitchFamily="18" charset="0"/>
              </a:rPr>
              <a:t>“C-Group,”</a:t>
            </a:r>
            <a:r>
              <a:rPr lang="en-US" sz="1600" dirty="0">
                <a:solidFill>
                  <a:srgbClr val="2B2B2B"/>
                </a:solidFill>
                <a:latin typeface="Calibri" panose="020F0502020204030204" pitchFamily="34" charset="0"/>
                <a:ea typeface="Times New Roman" panose="02020603050405020304" pitchFamily="18" charset="0"/>
              </a:rPr>
              <a:t> a data analytical staffing team that can support our clients by supplying enhanced data, analysis, and data visualization to ensure our clients successfully meet their business needs. With the rise of data in today’s economy, data-driven our organization is focused on the practical and technical skills needed to analyze and solve complex data problems. </a:t>
            </a:r>
          </a:p>
          <a:p>
            <a:pPr marL="0" marR="0" indent="0">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16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r>
              <a:rPr lang="en-US" sz="1600" b="1" u="sng" dirty="0">
                <a:solidFill>
                  <a:srgbClr val="2B2B2B"/>
                </a:solidFill>
                <a:effectLst/>
                <a:latin typeface="Calibri" panose="020F0502020204030204" pitchFamily="34" charset="0"/>
                <a:ea typeface="Times New Roman" panose="02020603050405020304" pitchFamily="18" charset="0"/>
              </a:rPr>
              <a:t>Vendor Selection Process</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Currently, we are pleased to be one of three vendors in contention to become your “vendor of choice,” assisting your organization in meeting your data analytical needs. </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Recently, C-Group was able to meet with Jason, the lead analyst for the user interface team, and several of his team members. As part of the vendor selection process, we have been asked to prepare and submit a prototype based on certain weather parameters. Based on our discussion, we were able to outline the initial requirements and create a high-level Business Plan. </a:t>
            </a:r>
          </a:p>
          <a:p>
            <a:pPr lvl="1">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sz="4400" b="1" u="sng"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What can C-Group do for your Organization?</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a:xfrm>
            <a:off x="856120" y="2233805"/>
            <a:ext cx="10058400" cy="3760891"/>
          </a:xfrm>
        </p:spPr>
        <p:txBody>
          <a:bodyPr>
            <a:normAutofit/>
          </a:bodyPr>
          <a:lstStyle/>
          <a:p>
            <a:pPr marL="0" marR="0">
              <a:spcBef>
                <a:spcPts val="0"/>
              </a:spcBef>
              <a:spcAft>
                <a:spcPts val="0"/>
              </a:spcAft>
            </a:pPr>
            <a:r>
              <a:rPr lang="en-US" sz="2000">
                <a:solidFill>
                  <a:srgbClr val="2B2B2B"/>
                </a:solidFill>
                <a:latin typeface="Calibri" panose="020F0502020204030204" pitchFamily="34" charset="0"/>
                <a:ea typeface="Calibri" panose="020F0502020204030204" pitchFamily="34" charset="0"/>
                <a:cs typeface="Calibri" panose="020F0502020204030204" pitchFamily="34" charset="0"/>
              </a:rPr>
              <a:t>As per </a:t>
            </a:r>
            <a:r>
              <a:rPr lang="en-US" sz="2000" dirty="0">
                <a:solidFill>
                  <a:srgbClr val="2B2B2B"/>
                </a:solidFill>
                <a:latin typeface="Calibri" panose="020F0502020204030204" pitchFamily="34" charset="0"/>
                <a:ea typeface="Calibri" panose="020F0502020204030204" pitchFamily="34" charset="0"/>
                <a:cs typeface="Calibri" panose="020F0502020204030204" pitchFamily="34" charset="0"/>
              </a:rPr>
              <a:t>the Initial Requirements for our Prototype, C-Group will </a:t>
            </a:r>
          </a:p>
          <a:p>
            <a:pPr marL="0" marR="0">
              <a:spcBef>
                <a:spcPts val="0"/>
              </a:spcBef>
              <a:spcAft>
                <a:spcPts val="0"/>
              </a:spcAft>
            </a:pPr>
            <a:endParaRPr lang="en-US" sz="2000" dirty="0">
              <a:solidFill>
                <a:srgbClr val="2B2B2B"/>
              </a:solidFill>
              <a:latin typeface="Calibri" panose="020F0502020204030204" pitchFamily="34" charset="0"/>
              <a:ea typeface="Calibri" panose="020F0502020204030204" pitchFamily="34" charset="0"/>
              <a:cs typeface="Calibri" panose="020F0502020204030204" pitchFamily="34" charset="0"/>
            </a:endParaRPr>
          </a:p>
          <a:p>
            <a:pPr marL="635508" marR="0" lvl="1" indent="-342900">
              <a:spcBef>
                <a:spcPts val="0"/>
              </a:spcBef>
              <a:spcAft>
                <a:spcPts val="600"/>
              </a:spcAft>
              <a:buFont typeface="Courier New" panose="02070309020205020404" pitchFamily="49" charset="0"/>
              <a:buChar char="o"/>
            </a:pPr>
            <a:r>
              <a:rPr lang="en-US" sz="2000" dirty="0">
                <a:solidFill>
                  <a:srgbClr val="2B2B2B"/>
                </a:solidFill>
                <a:latin typeface="Calibri" panose="020F0502020204030204" pitchFamily="34" charset="0"/>
                <a:ea typeface="Calibri" panose="020F0502020204030204" pitchFamily="34" charset="0"/>
                <a:cs typeface="Calibri" panose="020F0502020204030204" pitchFamily="34" charset="0"/>
              </a:rPr>
              <a:t>Export the data, clean it, and use the weather data to choose the best cities for vacation based on certain weather criteria.</a:t>
            </a:r>
          </a:p>
          <a:p>
            <a:pPr marL="635508" lvl="1" indent="-342900">
              <a:spcBef>
                <a:spcPts val="0"/>
              </a:spcBef>
              <a:spcAft>
                <a:spcPts val="600"/>
              </a:spcAft>
              <a:buFont typeface="Courier New" panose="02070309020205020404" pitchFamily="49" charset="0"/>
              <a:buChar char="o"/>
            </a:pPr>
            <a:r>
              <a:rPr lang="en-US" sz="2000" dirty="0">
                <a:solidFill>
                  <a:srgbClr val="2B2B2B"/>
                </a:solidFill>
                <a:latin typeface="Calibri" panose="020F0502020204030204" pitchFamily="34" charset="0"/>
                <a:ea typeface="Calibri" panose="020F0502020204030204" pitchFamily="34" charset="0"/>
                <a:cs typeface="Calibri" panose="020F0502020204030204" pitchFamily="34" charset="0"/>
              </a:rPr>
              <a:t>Perform statistical calculations on the data and the weather parameters.</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2000" dirty="0">
                <a:solidFill>
                  <a:srgbClr val="2B2B2B"/>
                </a:solidFill>
                <a:latin typeface="Calibri" panose="020F0502020204030204" pitchFamily="34" charset="0"/>
                <a:ea typeface="Calibri" panose="020F0502020204030204" pitchFamily="34" charset="0"/>
                <a:cs typeface="Calibri" panose="020F0502020204030204" pitchFamily="34" charset="0"/>
              </a:rPr>
              <a:t>Assist the client in collecting and presenting data for customers via the search page, which they will then filter based on their preferred “weather” travel criteria in order to find their ideal city.</a:t>
            </a:r>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061880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Outline for Initial </a:t>
            </a:r>
            <a:r>
              <a:rPr lang="en-US" sz="4800" b="1" u="sng" dirty="0">
                <a:latin typeface="Calibri" panose="020F0502020204030204" pitchFamily="34" charset="0"/>
                <a:ea typeface="Times New Roman" panose="02020603050405020304" pitchFamily="18" charset="0"/>
                <a:cs typeface="Calibri" panose="020F0502020204030204" pitchFamily="34" charset="0"/>
              </a:rPr>
              <a:t>Project Plan</a:t>
            </a: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lnSpcReduction="10000"/>
          </a:bodyPr>
          <a:lstStyle/>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endPar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Task:</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Collect and analyze weather data across cities worldwide.</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Purpose:</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C-Group will design a prototype Trafalgar Tours will use the data to recommend ideal travel locations based on clients' air quality and weather preferences.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Method:</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Create a database containing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The world’s ‘Top 100’ cities and their weather data in real time.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This process will entail collecting, analyzing, and visualizing the data.</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Analysis of the data will be split into three main parts or stages.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(Optional Nice to Have): Uses of the </a:t>
            </a:r>
            <a:r>
              <a:rPr lang="en-US" dirty="0" err="1">
                <a:solidFill>
                  <a:srgbClr val="2B2B2B"/>
                </a:solidFill>
                <a:latin typeface="Calibri" panose="020F0502020204030204" pitchFamily="34" charset="0"/>
                <a:ea typeface="Times New Roman" panose="02020603050405020304" pitchFamily="18" charset="0"/>
                <a:cs typeface="Calibri" panose="020F0502020204030204" pitchFamily="34" charset="0"/>
              </a:rPr>
              <a:t>OpenWeatherMap</a:t>
            </a: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 API to retrieve the JSON weather data from these cities.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345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Autofit/>
          </a:bodyPr>
          <a:lstStyle/>
          <a:p>
            <a:pPr marL="0" marR="0">
              <a:lnSpc>
                <a:spcPct val="115000"/>
              </a:lnSpc>
              <a:spcBef>
                <a:spcPts val="0"/>
              </a:spcBef>
              <a:spcAft>
                <a:spcPts val="0"/>
              </a:spcAft>
            </a:pPr>
            <a:r>
              <a:rPr lang="en-US" sz="15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15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Collect the Data</a:t>
            </a:r>
            <a:r>
              <a:rPr lang="en-US" sz="15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15000"/>
              </a:lnSpc>
              <a:spcBef>
                <a:spcPts val="0"/>
              </a:spcBef>
              <a:spcAft>
                <a:spcPts val="0"/>
              </a:spcAft>
              <a:buFont typeface="Symbol" panose="05050102010706020507" pitchFamily="18" charset="2"/>
              <a:buChar char=""/>
            </a:pPr>
            <a:r>
              <a:rPr lang="en-US" sz="1500" b="1" u="sng" dirty="0">
                <a:latin typeface="Calibri" panose="020F0502020204030204" pitchFamily="34" charset="0"/>
                <a:ea typeface="Calibri" panose="020F0502020204030204" pitchFamily="34" charset="0"/>
                <a:cs typeface="Calibri" panose="020F0502020204030204" pitchFamily="34" charset="0"/>
              </a:rPr>
              <a:t>Data Source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640080" lvl="2" indent="0">
              <a:lnSpc>
                <a:spcPct val="115000"/>
              </a:lnSpc>
              <a:spcBef>
                <a:spcPts val="0"/>
              </a:spcBef>
              <a:spcAft>
                <a:spcPts val="0"/>
              </a:spcAft>
              <a:buSzPts val="1000"/>
              <a:buNone/>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Weather data from  </a:t>
            </a:r>
            <a:r>
              <a:rPr lang="en-US" sz="1500" b="1"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https://openweathermap.org/api/air-pollution</a:t>
            </a:r>
            <a:endParaRPr lang="en-US" sz="1500" b="1"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1291590" lvl="4" indent="-285750">
              <a:lnSpc>
                <a:spcPct val="115000"/>
              </a:lnSpc>
              <a:spcBef>
                <a:spcPts val="0"/>
              </a:spcBef>
              <a:spcAft>
                <a:spcPts val="0"/>
              </a:spcAft>
              <a:buSzPts val="1000"/>
              <a:buFont typeface="Courier New" panose="02070309020205020404" pitchFamily="49" charset="0"/>
              <a:buChar char="o"/>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Tracking to investigate Air Quality in Multiple Cities</a:t>
            </a:r>
          </a:p>
          <a:p>
            <a:pPr marL="925830" lvl="2" indent="-285750">
              <a:lnSpc>
                <a:spcPct val="115000"/>
              </a:lnSpc>
              <a:spcBef>
                <a:spcPts val="0"/>
              </a:spcBef>
              <a:spcAft>
                <a:spcPts val="0"/>
              </a:spcAft>
              <a:buSzPts val="1000"/>
              <a:buFont typeface="Courier New" panose="02070309020205020404" pitchFamily="49" charset="0"/>
              <a:buChar char="o"/>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Table1: For our Pollution Data: air quality standards as per https://openweathermap.org/api/air-pollution</a:t>
            </a:r>
          </a:p>
          <a:p>
            <a:pPr marL="1005840" lvl="4" indent="0">
              <a:lnSpc>
                <a:spcPct val="115000"/>
              </a:lnSpc>
              <a:spcBef>
                <a:spcPts val="0"/>
              </a:spcBef>
              <a:spcAft>
                <a:spcPts val="0"/>
              </a:spcAft>
              <a:buSzPts val="1000"/>
              <a:buNone/>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See Screen Shot for Attributes / Column headers explained.  </a:t>
            </a:r>
          </a:p>
          <a:p>
            <a:pPr marL="925830" lvl="2" indent="-285750">
              <a:lnSpc>
                <a:spcPct val="115000"/>
              </a:lnSpc>
              <a:spcBef>
                <a:spcPts val="600"/>
              </a:spcBef>
              <a:spcAft>
                <a:spcPts val="0"/>
              </a:spcAft>
              <a:buFont typeface="Courier New" panose="02070309020205020404" pitchFamily="49" charset="0"/>
              <a:buChar char="o"/>
            </a:pPr>
            <a:r>
              <a:rPr lang="en-US" sz="1500" b="1" dirty="0">
                <a:effectLst/>
                <a:latin typeface="Calibri" panose="020F0502020204030204" pitchFamily="34" charset="0"/>
                <a:ea typeface="Calibri" panose="020F0502020204030204" pitchFamily="34" charset="0"/>
                <a:cs typeface="Calibri" panose="020F0502020204030204" pitchFamily="34" charset="0"/>
              </a:rPr>
              <a:t>Table2 /Database #2: Top Cities Screen Shot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1500" b="1" dirty="0">
                <a:effectLst/>
                <a:latin typeface="Calibri" panose="020F0502020204030204" pitchFamily="34" charset="0"/>
                <a:ea typeface="Calibri" panose="020F0502020204030204" pitchFamily="34" charset="0"/>
                <a:cs typeface="Calibri" panose="020F0502020204030204" pitchFamily="34" charset="0"/>
              </a:rPr>
              <a:t>Data Year Collected in 2022 -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1500" b="1" dirty="0">
                <a:effectLst/>
                <a:latin typeface="Calibri" panose="020F0502020204030204" pitchFamily="34" charset="0"/>
                <a:ea typeface="Calibri" panose="020F0502020204030204" pitchFamily="34" charset="0"/>
                <a:cs typeface="Calibri" panose="020F0502020204030204" pitchFamily="34" charset="0"/>
              </a:rPr>
              <a:t>Database Source:  </a:t>
            </a:r>
            <a:r>
              <a:rPr lang="en-US" sz="1500" dirty="0">
                <a:effectLst/>
                <a:latin typeface="Calibri" panose="020F0502020204030204" pitchFamily="34" charset="0"/>
                <a:ea typeface="Calibri" panose="020F0502020204030204" pitchFamily="34" charset="0"/>
                <a:cs typeface="Calibri" panose="020F0502020204030204" pitchFamily="34" charset="0"/>
              </a:rPr>
              <a:t>Kaggle</a:t>
            </a:r>
          </a:p>
          <a:p>
            <a:pPr marL="925830" lvl="2" indent="-285750">
              <a:lnSpc>
                <a:spcPct val="115000"/>
              </a:lnSpc>
              <a:spcBef>
                <a:spcPts val="600"/>
              </a:spcBef>
              <a:spcAft>
                <a:spcPts val="0"/>
              </a:spcAft>
              <a:buFont typeface="Courier New" panose="02070309020205020404" pitchFamily="49" charset="0"/>
              <a:buChar char="o"/>
            </a:pPr>
            <a:r>
              <a:rPr lang="en-US" sz="1500" b="1" dirty="0">
                <a:latin typeface="Calibri" panose="020F0502020204030204" pitchFamily="34" charset="0"/>
                <a:ea typeface="Calibri" panose="020F0502020204030204" pitchFamily="34" charset="0"/>
                <a:cs typeface="Calibri" panose="020F0502020204030204" pitchFamily="34" charset="0"/>
              </a:rPr>
              <a:t>Table 3: Air Quality Index /Look-Up Table</a:t>
            </a:r>
          </a:p>
          <a:p>
            <a:pPr marL="1108710" lvl="3" indent="-285750">
              <a:lnSpc>
                <a:spcPct val="115000"/>
              </a:lnSpc>
              <a:spcBef>
                <a:spcPts val="0"/>
              </a:spcBef>
              <a:spcAft>
                <a:spcPts val="0"/>
              </a:spcAft>
              <a:buFont typeface="Courier New" panose="02070309020205020404" pitchFamily="49" charset="0"/>
              <a:buChar char="o"/>
            </a:pPr>
            <a:r>
              <a:rPr lang="en-US" sz="1500" b="1" dirty="0">
                <a:latin typeface="Calibri" panose="020F0502020204030204" pitchFamily="34" charset="0"/>
                <a:ea typeface="Calibri" panose="020F0502020204030204" pitchFamily="34" charset="0"/>
                <a:cs typeface="Calibri" panose="020F0502020204030204" pitchFamily="34" charset="0"/>
              </a:rPr>
              <a:t>Maps, Description of the Air Quality Index</a:t>
            </a:r>
          </a:p>
          <a:p>
            <a:pPr marL="0" indent="0">
              <a:lnSpc>
                <a:spcPct val="115000"/>
              </a:lnSpc>
              <a:spcAft>
                <a:spcPts val="0"/>
              </a:spcAft>
              <a:buNone/>
              <a:tabLst>
                <a:tab pos="228600" algn="l"/>
              </a:tabLst>
            </a:pPr>
            <a:r>
              <a:rPr lang="en-US" sz="1500" b="1" dirty="0">
                <a:solidFill>
                  <a:srgbClr val="2B2B2B"/>
                </a:solidFill>
                <a:latin typeface="Calibri" panose="020F0502020204030204" pitchFamily="34" charset="0"/>
                <a:cs typeface="Calibri" panose="020F0502020204030204" pitchFamily="34" charset="0"/>
              </a:rPr>
              <a:t>	</a:t>
            </a:r>
            <a:r>
              <a:rPr lang="en-US" sz="1500" b="1" u="sng" dirty="0">
                <a:latin typeface="Calibri" panose="020F0502020204030204" pitchFamily="34" charset="0"/>
                <a:ea typeface="Calibri" panose="020F0502020204030204" pitchFamily="34" charset="0"/>
                <a:cs typeface="Calibri" panose="020F0502020204030204" pitchFamily="34" charset="0"/>
              </a:rPr>
              <a:t>Technical Tool Sets:  Python. Tableau, </a:t>
            </a:r>
            <a:r>
              <a:rPr lang="en-US" sz="1500" b="1" u="sng" dirty="0" err="1">
                <a:latin typeface="Calibri" panose="020F0502020204030204" pitchFamily="34" charset="0"/>
                <a:ea typeface="Calibri" panose="020F0502020204030204" pitchFamily="34" charset="0"/>
                <a:cs typeface="Calibri" panose="020F0502020204030204" pitchFamily="34" charset="0"/>
              </a:rPr>
              <a:t>Jupyter</a:t>
            </a:r>
            <a:r>
              <a:rPr lang="en-US" sz="1500" b="1" u="sng" dirty="0">
                <a:latin typeface="Calibri" panose="020F0502020204030204" pitchFamily="34" charset="0"/>
                <a:ea typeface="Calibri" panose="020F0502020204030204" pitchFamily="34" charset="0"/>
                <a:cs typeface="Calibri" panose="020F0502020204030204" pitchFamily="34" charset="0"/>
              </a:rPr>
              <a:t> Notebook</a:t>
            </a:r>
          </a:p>
        </p:txBody>
      </p:sp>
    </p:spTree>
    <p:extLst>
      <p:ext uri="{BB962C8B-B14F-4D97-AF65-F5344CB8AC3E}">
        <p14:creationId xmlns:p14="http://schemas.microsoft.com/office/powerpoint/2010/main" val="258802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Project Database</a:t>
            </a:r>
          </a:p>
        </p:txBody>
      </p:sp>
      <p:sp>
        <p:nvSpPr>
          <p:cNvPr id="5" name="Content Placeholder 4">
            <a:extLst>
              <a:ext uri="{FF2B5EF4-FFF2-40B4-BE49-F238E27FC236}">
                <a16:creationId xmlns:a16="http://schemas.microsoft.com/office/drawing/2014/main" id="{C4667B24-87F1-2240-50D3-7329CFCD29A3}"/>
              </a:ext>
            </a:extLst>
          </p:cNvPr>
          <p:cNvSpPr>
            <a:spLocks noGrp="1"/>
          </p:cNvSpPr>
          <p:nvPr>
            <p:ph idx="1"/>
          </p:nvPr>
        </p:nvSpPr>
        <p:spPr/>
        <p:txBody>
          <a:bodyPr>
            <a:normAutofit fontScale="92500" lnSpcReduction="20000"/>
          </a:bodyPr>
          <a:lstStyle/>
          <a:p>
            <a:r>
              <a:rPr lang="en-US" dirty="0"/>
              <a:t>Using AWS RDS to host the database</a:t>
            </a:r>
          </a:p>
          <a:p>
            <a:pPr lvl="1"/>
            <a:r>
              <a:rPr lang="en-US" dirty="0"/>
              <a:t>Postgres Database</a:t>
            </a:r>
          </a:p>
          <a:p>
            <a:pPr lvl="1"/>
            <a:r>
              <a:rPr lang="en-US" dirty="0" err="1"/>
              <a:t>pgAdmin</a:t>
            </a:r>
            <a:r>
              <a:rPr lang="en-US" dirty="0"/>
              <a:t> to create tables and write queries</a:t>
            </a:r>
          </a:p>
          <a:p>
            <a:r>
              <a:rPr lang="en-US" dirty="0"/>
              <a:t>There are three tables in the database</a:t>
            </a:r>
          </a:p>
          <a:p>
            <a:pPr lvl="1"/>
            <a:r>
              <a:rPr lang="en-US" dirty="0" err="1"/>
              <a:t>Air_Quality_Lookup</a:t>
            </a:r>
            <a:endParaRPr lang="en-US" dirty="0"/>
          </a:p>
          <a:p>
            <a:pPr lvl="2"/>
            <a:r>
              <a:rPr lang="en-US" dirty="0"/>
              <a:t>Description of air quality based on the air quality index</a:t>
            </a:r>
          </a:p>
          <a:p>
            <a:pPr lvl="1"/>
            <a:r>
              <a:rPr lang="en-US" dirty="0" err="1"/>
              <a:t>Air_Pollution_By_City</a:t>
            </a:r>
            <a:endParaRPr lang="en-US" dirty="0"/>
          </a:p>
          <a:p>
            <a:pPr lvl="2"/>
            <a:r>
              <a:rPr lang="en-US" dirty="0"/>
              <a:t>Data pulled using the Open Weather API</a:t>
            </a:r>
          </a:p>
          <a:p>
            <a:pPr lvl="2"/>
            <a:r>
              <a:rPr lang="en-US" dirty="0"/>
              <a:t>Contains Date, Air Quality Index, </a:t>
            </a:r>
            <a:r>
              <a:rPr lang="en-US" dirty="0" err="1"/>
              <a:t>City_id</a:t>
            </a:r>
            <a:endParaRPr lang="en-US" dirty="0"/>
          </a:p>
          <a:p>
            <a:pPr lvl="2"/>
            <a:r>
              <a:rPr lang="en-US" b="0" i="0" dirty="0">
                <a:solidFill>
                  <a:srgbClr val="48484A"/>
                </a:solidFill>
                <a:effectLst/>
                <a:latin typeface="Arial" panose="020B0604020202020204" pitchFamily="34" charset="0"/>
              </a:rPr>
              <a:t>Carbon monoxide (co), Nitrogen dioxide (no2), Ozone (O</a:t>
            </a:r>
            <a:r>
              <a:rPr lang="en-US" b="0" i="0" baseline="-25000" dirty="0">
                <a:solidFill>
                  <a:srgbClr val="48484A"/>
                </a:solidFill>
                <a:effectLst/>
                <a:latin typeface="Arial" panose="020B0604020202020204" pitchFamily="34" charset="0"/>
              </a:rPr>
              <a:t>3</a:t>
            </a:r>
            <a:r>
              <a:rPr lang="en-US" b="0" i="0" dirty="0">
                <a:solidFill>
                  <a:srgbClr val="48484A"/>
                </a:solidFill>
                <a:effectLst/>
                <a:latin typeface="Arial" panose="020B0604020202020204" pitchFamily="34" charset="0"/>
              </a:rPr>
              <a:t>), Sulphur dioxide (so</a:t>
            </a:r>
            <a:r>
              <a:rPr lang="en-US" baseline="-25000" dirty="0">
                <a:solidFill>
                  <a:srgbClr val="48484A"/>
                </a:solidFill>
                <a:latin typeface="Arial" panose="020B0604020202020204" pitchFamily="34" charset="0"/>
              </a:rPr>
              <a:t>2</a:t>
            </a:r>
            <a:r>
              <a:rPr lang="en-US" b="0" i="0" dirty="0">
                <a:solidFill>
                  <a:srgbClr val="48484A"/>
                </a:solidFill>
                <a:effectLst/>
                <a:latin typeface="Arial" panose="020B0604020202020204" pitchFamily="34" charset="0"/>
              </a:rPr>
              <a:t>), and particulates (PM</a:t>
            </a:r>
            <a:r>
              <a:rPr lang="en-US" b="0" i="0" baseline="-25000" dirty="0">
                <a:solidFill>
                  <a:srgbClr val="48484A"/>
                </a:solidFill>
                <a:effectLst/>
                <a:latin typeface="Arial" panose="020B0604020202020204" pitchFamily="34" charset="0"/>
              </a:rPr>
              <a:t>2.5</a:t>
            </a:r>
            <a:r>
              <a:rPr lang="en-US" b="0" i="0" dirty="0">
                <a:solidFill>
                  <a:srgbClr val="48484A"/>
                </a:solidFill>
                <a:effectLst/>
                <a:latin typeface="Arial" panose="020B0604020202020204" pitchFamily="34" charset="0"/>
              </a:rPr>
              <a:t> and PM</a:t>
            </a:r>
            <a:r>
              <a:rPr lang="en-US" b="0" i="0" baseline="-25000" dirty="0">
                <a:solidFill>
                  <a:srgbClr val="48484A"/>
                </a:solidFill>
                <a:effectLst/>
                <a:latin typeface="Arial" panose="020B0604020202020204" pitchFamily="34" charset="0"/>
              </a:rPr>
              <a:t>10</a:t>
            </a:r>
            <a:r>
              <a:rPr lang="en-US" b="0" i="0" dirty="0">
                <a:solidFill>
                  <a:srgbClr val="48484A"/>
                </a:solidFill>
                <a:effectLst/>
                <a:latin typeface="Arial" panose="020B0604020202020204" pitchFamily="34" charset="0"/>
              </a:rPr>
              <a:t>)</a:t>
            </a:r>
            <a:endParaRPr lang="en-US" dirty="0"/>
          </a:p>
          <a:p>
            <a:pPr lvl="1"/>
            <a:r>
              <a:rPr lang="en-US" dirty="0"/>
              <a:t>City</a:t>
            </a:r>
          </a:p>
          <a:p>
            <a:pPr lvl="2"/>
            <a:r>
              <a:rPr lang="en-US" dirty="0"/>
              <a:t>100 cities from Kaggle. </a:t>
            </a:r>
          </a:p>
          <a:p>
            <a:pPr lvl="2"/>
            <a:r>
              <a:rPr lang="en-US" dirty="0"/>
              <a:t>Contains City, Population, Latitude, Longitude</a:t>
            </a:r>
          </a:p>
          <a:p>
            <a:pPr lvl="2"/>
            <a:endParaRPr lang="en-US" dirty="0"/>
          </a:p>
        </p:txBody>
      </p:sp>
    </p:spTree>
    <p:extLst>
      <p:ext uri="{BB962C8B-B14F-4D97-AF65-F5344CB8AC3E}">
        <p14:creationId xmlns:p14="http://schemas.microsoft.com/office/powerpoint/2010/main" val="265203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City Table</a:t>
            </a:r>
          </a:p>
        </p:txBody>
      </p:sp>
      <p:pic>
        <p:nvPicPr>
          <p:cNvPr id="6" name="Content Placeholder 5" descr="Table&#10;&#10;Description automatically generated">
            <a:extLst>
              <a:ext uri="{FF2B5EF4-FFF2-40B4-BE49-F238E27FC236}">
                <a16:creationId xmlns:a16="http://schemas.microsoft.com/office/drawing/2014/main" id="{4C5F2816-71EC-1E1D-BE2D-60A539D38214}"/>
              </a:ext>
            </a:extLst>
          </p:cNvPr>
          <p:cNvPicPr>
            <a:picLocks noGrp="1" noChangeAspect="1"/>
          </p:cNvPicPr>
          <p:nvPr>
            <p:ph idx="1"/>
          </p:nvPr>
        </p:nvPicPr>
        <p:blipFill>
          <a:blip r:embed="rId2"/>
          <a:stretch>
            <a:fillRect/>
          </a:stretch>
        </p:blipFill>
        <p:spPr>
          <a:xfrm>
            <a:off x="1112520" y="1952752"/>
            <a:ext cx="5336454" cy="3760788"/>
          </a:xfrm>
        </p:spPr>
      </p:pic>
    </p:spTree>
    <p:extLst>
      <p:ext uri="{BB962C8B-B14F-4D97-AF65-F5344CB8AC3E}">
        <p14:creationId xmlns:p14="http://schemas.microsoft.com/office/powerpoint/2010/main" val="1945685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Air Pollution by City Table</a:t>
            </a:r>
          </a:p>
        </p:txBody>
      </p:sp>
      <p:pic>
        <p:nvPicPr>
          <p:cNvPr id="11" name="Content Placeholder 10" descr="Table&#10;&#10;Description automatically generated">
            <a:extLst>
              <a:ext uri="{FF2B5EF4-FFF2-40B4-BE49-F238E27FC236}">
                <a16:creationId xmlns:a16="http://schemas.microsoft.com/office/drawing/2014/main" id="{A82E8A4B-4A28-E57D-1A8A-A83D58E5D76B}"/>
              </a:ext>
            </a:extLst>
          </p:cNvPr>
          <p:cNvPicPr>
            <a:picLocks noGrp="1" noChangeAspect="1"/>
          </p:cNvPicPr>
          <p:nvPr>
            <p:ph idx="1"/>
          </p:nvPr>
        </p:nvPicPr>
        <p:blipFill>
          <a:blip r:embed="rId2"/>
          <a:stretch>
            <a:fillRect/>
          </a:stretch>
        </p:blipFill>
        <p:spPr>
          <a:xfrm>
            <a:off x="1213523" y="2071624"/>
            <a:ext cx="7100367" cy="3760788"/>
          </a:xfrm>
        </p:spPr>
      </p:pic>
    </p:spTree>
    <p:extLst>
      <p:ext uri="{BB962C8B-B14F-4D97-AF65-F5344CB8AC3E}">
        <p14:creationId xmlns:p14="http://schemas.microsoft.com/office/powerpoint/2010/main" val="273554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9F55-A55E-214C-21A3-EC9A98063960}"/>
              </a:ext>
            </a:extLst>
          </p:cNvPr>
          <p:cNvSpPr>
            <a:spLocks noGrp="1"/>
          </p:cNvSpPr>
          <p:nvPr>
            <p:ph type="title"/>
          </p:nvPr>
        </p:nvSpPr>
        <p:spPr/>
        <p:txBody>
          <a:bodyPr/>
          <a:lstStyle/>
          <a:p>
            <a:r>
              <a:rPr lang="en-US" dirty="0"/>
              <a:t>Air Quality Look Up</a:t>
            </a:r>
          </a:p>
        </p:txBody>
      </p:sp>
      <p:pic>
        <p:nvPicPr>
          <p:cNvPr id="5" name="Content Placeholder 4" descr="Table&#10;&#10;Description automatically generated">
            <a:extLst>
              <a:ext uri="{FF2B5EF4-FFF2-40B4-BE49-F238E27FC236}">
                <a16:creationId xmlns:a16="http://schemas.microsoft.com/office/drawing/2014/main" id="{485F1198-B3F3-CEE3-2F8B-9BC3F46AC6CC}"/>
              </a:ext>
            </a:extLst>
          </p:cNvPr>
          <p:cNvPicPr>
            <a:picLocks noGrp="1" noChangeAspect="1"/>
          </p:cNvPicPr>
          <p:nvPr>
            <p:ph idx="1"/>
          </p:nvPr>
        </p:nvPicPr>
        <p:blipFill>
          <a:blip r:embed="rId2"/>
          <a:stretch>
            <a:fillRect/>
          </a:stretch>
        </p:blipFill>
        <p:spPr>
          <a:xfrm>
            <a:off x="1170153" y="2044192"/>
            <a:ext cx="5596052" cy="3760788"/>
          </a:xfrm>
        </p:spPr>
      </p:pic>
    </p:spTree>
    <p:extLst>
      <p:ext uri="{BB962C8B-B14F-4D97-AF65-F5344CB8AC3E}">
        <p14:creationId xmlns:p14="http://schemas.microsoft.com/office/powerpoint/2010/main" val="251569576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openxmlformats.org/package/2006/metadata/core-properties"/>
    <ds:schemaRef ds:uri="http://purl.org/dc/dcmitype/"/>
    <ds:schemaRef ds:uri="http://purl.org/dc/terms/"/>
    <ds:schemaRef ds:uri="http://www.w3.org/XML/1998/namespace"/>
    <ds:schemaRef ds:uri="http://schemas.microsoft.com/office/2006/documentManagement/types"/>
    <ds:schemaRef ds:uri="16c05727-aa75-4e4a-9b5f-8a80a1165891"/>
    <ds:schemaRef ds:uri="71af3243-3dd4-4a8d-8c0d-dd76da1f02a5"/>
    <ds:schemaRef ds:uri="http://purl.org/dc/elements/1.1/"/>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{1BD05892-0481-45B5-A22A-74034E2DA261}tf22712842_win32</Template>
  <TotalTime>331</TotalTime>
  <Words>961</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Bookman Old Style</vt:lpstr>
      <vt:lpstr>Calibri</vt:lpstr>
      <vt:lpstr>Courier New</vt:lpstr>
      <vt:lpstr>Franklin Gothic Book</vt:lpstr>
      <vt:lpstr>Symbol</vt:lpstr>
      <vt:lpstr>Times New Roman</vt:lpstr>
      <vt:lpstr>Wingdings</vt:lpstr>
      <vt:lpstr>1_RetrospectVTI</vt:lpstr>
      <vt:lpstr>C-Group </vt:lpstr>
      <vt:lpstr>Who we are?  -- Welcome the “C- Group</vt:lpstr>
      <vt:lpstr>What can C-Group do for your Organization?</vt:lpstr>
      <vt:lpstr>Outline for Initial Project Plan:</vt:lpstr>
      <vt:lpstr>Our Approach:</vt:lpstr>
      <vt:lpstr>Project Database</vt:lpstr>
      <vt:lpstr>City Table</vt:lpstr>
      <vt:lpstr>Air Pollution by City Table</vt:lpstr>
      <vt:lpstr>Air Quality Look Up</vt:lpstr>
      <vt:lpstr>Query Example</vt:lpstr>
      <vt:lpstr>Exploratory Analysis with Visualization</vt:lpstr>
      <vt:lpstr>Visualize Data</vt:lpstr>
      <vt:lpstr>Machine Learning</vt:lpstr>
      <vt:lpstr>Observations &amp; Recommendations </vt:lpstr>
      <vt:lpstr>Observations &amp; Recommendations (Project Hypothesis Explained)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C-Group</dc:title>
  <dc:creator>Lou</dc:creator>
  <cp:lastModifiedBy>Lou</cp:lastModifiedBy>
  <cp:revision>12</cp:revision>
  <cp:lastPrinted>2023-04-20T23:07:22Z</cp:lastPrinted>
  <dcterms:created xsi:type="dcterms:W3CDTF">2023-04-11T21:41:46Z</dcterms:created>
  <dcterms:modified xsi:type="dcterms:W3CDTF">2023-04-20T23:37:49Z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