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10" r:id="rId7"/>
    <p:sldId id="301" r:id="rId8"/>
    <p:sldId id="307" r:id="rId9"/>
    <p:sldId id="305" r:id="rId10"/>
    <p:sldId id="309" r:id="rId11"/>
    <p:sldId id="306" r:id="rId12"/>
    <p:sldId id="303" r:id="rId13"/>
    <p:sldId id="308" r:id="rId14"/>
    <p:sldId id="317" r:id="rId15"/>
    <p:sldId id="318" r:id="rId16"/>
    <p:sldId id="311" r:id="rId17"/>
    <p:sldId id="312" r:id="rId18"/>
    <p:sldId id="313" r:id="rId19"/>
    <p:sldId id="319" r:id="rId20"/>
    <p:sldId id="31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2C966B-C667-4003-8373-37D4D19E0693}" v="8" dt="2023-04-12T01:12:07.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46" autoAdjust="0"/>
    <p:restoredTop sz="94619" autoAdjust="0"/>
  </p:normalViewPr>
  <p:slideViewPr>
    <p:cSldViewPr snapToGrid="0">
      <p:cViewPr varScale="1">
        <p:scale>
          <a:sx n="95" d="100"/>
          <a:sy n="95" d="100"/>
        </p:scale>
        <p:origin x="78" y="8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openweathermap.org/api/air-pollu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pPr algn="ctr"/>
            <a:r>
              <a:rPr lang="en-US" sz="4400" dirty="0">
                <a:solidFill>
                  <a:schemeClr val="tx1"/>
                </a:solidFill>
              </a:rPr>
              <a:t>C-Group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988679" y="4608576"/>
            <a:ext cx="3411205" cy="774186"/>
          </a:xfrm>
        </p:spPr>
        <p:txBody>
          <a:bodyPr anchor="t">
            <a:normAutofit/>
          </a:bodyPr>
          <a:lstStyle/>
          <a:p>
            <a:pPr algn="ctr">
              <a:lnSpc>
                <a:spcPct val="100000"/>
              </a:lnSpc>
            </a:pPr>
            <a:r>
              <a:rPr lang="en-US" sz="1600" dirty="0"/>
              <a:t>Your Data Solutions Experts</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Air Pollution by City Table</a:t>
            </a:r>
          </a:p>
        </p:txBody>
      </p:sp>
      <p:pic>
        <p:nvPicPr>
          <p:cNvPr id="11" name="Content Placeholder 10" descr="Table&#10;&#10;Description automatically generated">
            <a:extLst>
              <a:ext uri="{FF2B5EF4-FFF2-40B4-BE49-F238E27FC236}">
                <a16:creationId xmlns:a16="http://schemas.microsoft.com/office/drawing/2014/main" id="{A82E8A4B-4A28-E57D-1A8A-A83D58E5D76B}"/>
              </a:ext>
            </a:extLst>
          </p:cNvPr>
          <p:cNvPicPr>
            <a:picLocks noGrp="1" noChangeAspect="1"/>
          </p:cNvPicPr>
          <p:nvPr>
            <p:ph idx="1"/>
          </p:nvPr>
        </p:nvPicPr>
        <p:blipFill>
          <a:blip r:embed="rId2"/>
          <a:stretch>
            <a:fillRect/>
          </a:stretch>
        </p:blipFill>
        <p:spPr>
          <a:xfrm>
            <a:off x="1213523" y="2071624"/>
            <a:ext cx="7100367" cy="3760788"/>
          </a:xfrm>
        </p:spPr>
      </p:pic>
    </p:spTree>
    <p:extLst>
      <p:ext uri="{BB962C8B-B14F-4D97-AF65-F5344CB8AC3E}">
        <p14:creationId xmlns:p14="http://schemas.microsoft.com/office/powerpoint/2010/main" val="273554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59F55-A55E-214C-21A3-EC9A98063960}"/>
              </a:ext>
            </a:extLst>
          </p:cNvPr>
          <p:cNvSpPr>
            <a:spLocks noGrp="1"/>
          </p:cNvSpPr>
          <p:nvPr>
            <p:ph type="title"/>
          </p:nvPr>
        </p:nvSpPr>
        <p:spPr/>
        <p:txBody>
          <a:bodyPr/>
          <a:lstStyle/>
          <a:p>
            <a:r>
              <a:rPr lang="en-US" dirty="0"/>
              <a:t>Air Quality Look Up</a:t>
            </a:r>
          </a:p>
        </p:txBody>
      </p:sp>
      <p:pic>
        <p:nvPicPr>
          <p:cNvPr id="5" name="Content Placeholder 4" descr="Table&#10;&#10;Description automatically generated">
            <a:extLst>
              <a:ext uri="{FF2B5EF4-FFF2-40B4-BE49-F238E27FC236}">
                <a16:creationId xmlns:a16="http://schemas.microsoft.com/office/drawing/2014/main" id="{485F1198-B3F3-CEE3-2F8B-9BC3F46AC6CC}"/>
              </a:ext>
            </a:extLst>
          </p:cNvPr>
          <p:cNvPicPr>
            <a:picLocks noGrp="1" noChangeAspect="1"/>
          </p:cNvPicPr>
          <p:nvPr>
            <p:ph idx="1"/>
          </p:nvPr>
        </p:nvPicPr>
        <p:blipFill>
          <a:blip r:embed="rId2"/>
          <a:stretch>
            <a:fillRect/>
          </a:stretch>
        </p:blipFill>
        <p:spPr>
          <a:xfrm>
            <a:off x="1170153" y="2044192"/>
            <a:ext cx="5596052" cy="3760788"/>
          </a:xfrm>
        </p:spPr>
      </p:pic>
    </p:spTree>
    <p:extLst>
      <p:ext uri="{BB962C8B-B14F-4D97-AF65-F5344CB8AC3E}">
        <p14:creationId xmlns:p14="http://schemas.microsoft.com/office/powerpoint/2010/main" val="2515695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34C7-531E-0B02-63E5-1BCEC588C3B7}"/>
              </a:ext>
            </a:extLst>
          </p:cNvPr>
          <p:cNvSpPr>
            <a:spLocks noGrp="1"/>
          </p:cNvSpPr>
          <p:nvPr>
            <p:ph type="title"/>
          </p:nvPr>
        </p:nvSpPr>
        <p:spPr/>
        <p:txBody>
          <a:bodyPr/>
          <a:lstStyle/>
          <a:p>
            <a:r>
              <a:rPr lang="en-US" dirty="0"/>
              <a:t>Query Example</a:t>
            </a:r>
          </a:p>
        </p:txBody>
      </p:sp>
      <p:pic>
        <p:nvPicPr>
          <p:cNvPr id="5" name="Content Placeholder 4" descr="Graphical user interface, text, application&#10;&#10;Description automatically generated">
            <a:extLst>
              <a:ext uri="{FF2B5EF4-FFF2-40B4-BE49-F238E27FC236}">
                <a16:creationId xmlns:a16="http://schemas.microsoft.com/office/drawing/2014/main" id="{B940F032-B545-3B27-0DD8-D2B4C6A39C8B}"/>
              </a:ext>
            </a:extLst>
          </p:cNvPr>
          <p:cNvPicPr>
            <a:picLocks noGrp="1" noChangeAspect="1"/>
          </p:cNvPicPr>
          <p:nvPr>
            <p:ph idx="1"/>
          </p:nvPr>
        </p:nvPicPr>
        <p:blipFill>
          <a:blip r:embed="rId2"/>
          <a:stretch>
            <a:fillRect/>
          </a:stretch>
        </p:blipFill>
        <p:spPr>
          <a:xfrm>
            <a:off x="1096963" y="2783405"/>
            <a:ext cx="10058400" cy="2410377"/>
          </a:xfrm>
        </p:spPr>
      </p:pic>
    </p:spTree>
    <p:extLst>
      <p:ext uri="{BB962C8B-B14F-4D97-AF65-F5344CB8AC3E}">
        <p14:creationId xmlns:p14="http://schemas.microsoft.com/office/powerpoint/2010/main" val="3717013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R="0" lvl="0">
              <a:lnSpc>
                <a:spcPct val="115000"/>
              </a:lnSpc>
              <a:spcBef>
                <a:spcPts val="0"/>
              </a:spcBef>
              <a:spcAft>
                <a:spcPts val="0"/>
              </a:spcAft>
              <a:tabLst>
                <a:tab pos="228600" algn="l"/>
              </a:tabLst>
            </a:pPr>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Exploratory Analysis with Visualization</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457200" marR="0">
              <a:lnSpc>
                <a:spcPct val="115000"/>
              </a:lnSpc>
              <a:spcBef>
                <a:spcPts val="0"/>
              </a:spcBef>
              <a:spcAft>
                <a:spcPts val="0"/>
              </a:spcAf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Tableau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tabLst>
                <a:tab pos="228600" algn="l"/>
              </a:tabLst>
            </a:pPr>
            <a:r>
              <a:rPr lang="en-US" sz="11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Visualize Travel Data</a:t>
            </a: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Travel agents and customers can utilize the weather data to choose the best cities for vacation based on certain weather criteria,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40282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Visualize Travel Data</a:t>
            </a:r>
            <a:endParaRPr lang="en-US" dirty="0"/>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sz="1100"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Travel agents and customers can utilize the weather data to choose the best cities for vacation based on certain weather criteria,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26395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800" b="1" dirty="0">
                <a:solidFill>
                  <a:srgbClr val="2B2B2B"/>
                </a:solidFill>
                <a:effectLst/>
                <a:latin typeface="Calibri" panose="020F0502020204030204" pitchFamily="34" charset="0"/>
                <a:ea typeface="Times New Roman" panose="02020603050405020304" pitchFamily="18" charset="0"/>
                <a:cs typeface="Calibri" panose="020F0502020204030204" pitchFamily="34" charset="0"/>
              </a:rPr>
              <a:t>Machine Learning</a:t>
            </a:r>
            <a:endParaRPr lang="en-US" dirty="0"/>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a:lnSpc>
                <a:spcPct val="100000"/>
              </a:lnSpc>
              <a:spcBef>
                <a:spcPts val="0"/>
              </a:spcBef>
              <a:spcAft>
                <a:spcPts val="0"/>
              </a:spcAft>
            </a:pPr>
            <a:r>
              <a:rPr lang="en-US" sz="1600" b="1" u="sng" dirty="0">
                <a:latin typeface="Calibri" panose="020F0502020204030204" pitchFamily="34" charset="0"/>
                <a:ea typeface="Calibri" panose="020F0502020204030204" pitchFamily="34" charset="0"/>
                <a:cs typeface="Calibri" panose="020F0502020204030204" pitchFamily="34" charset="0"/>
              </a:rPr>
              <a:t>Objective</a:t>
            </a:r>
          </a:p>
          <a:p>
            <a:pPr marL="578358" lvl="1" indent="-285750">
              <a:spcBef>
                <a:spcPts val="0"/>
              </a:spcBef>
              <a:spcAft>
                <a:spcPts val="0"/>
              </a:spcAft>
            </a:pPr>
            <a:r>
              <a:rPr lang="en-US" sz="1600" dirty="0">
                <a:latin typeface="Calibri" panose="020F0502020204030204" pitchFamily="34" charset="0"/>
                <a:ea typeface="Calibri" panose="020F0502020204030204" pitchFamily="34" charset="0"/>
                <a:cs typeface="Calibri" panose="020F0502020204030204" pitchFamily="34" charset="0"/>
              </a:rPr>
              <a:t>We used a logistic regression model to predict the air pollution index level based on polluting gases such as Carbon monoxide (CO), Nitrogen monoxide (NO), Nitrogen dioxide (NO2), Ozone (O3), Sulphur dioxide (SO2), Ammonia (NH3), and particulates (PM2.5 and PM10).</a:t>
            </a:r>
          </a:p>
          <a:p>
            <a:pPr marL="0" indent="0">
              <a:buNone/>
            </a:pPr>
            <a:endParaRPr lang="en-US" dirty="0"/>
          </a:p>
        </p:txBody>
      </p:sp>
      <p:pic>
        <p:nvPicPr>
          <p:cNvPr id="10" name="Picture 9">
            <a:extLst>
              <a:ext uri="{FF2B5EF4-FFF2-40B4-BE49-F238E27FC236}">
                <a16:creationId xmlns:a16="http://schemas.microsoft.com/office/drawing/2014/main" id="{007C60E0-1AA4-3FFD-84E9-59E8959347B2}"/>
              </a:ext>
            </a:extLst>
          </p:cNvPr>
          <p:cNvPicPr>
            <a:picLocks noChangeAspect="1"/>
          </p:cNvPicPr>
          <p:nvPr/>
        </p:nvPicPr>
        <p:blipFill>
          <a:blip r:embed="rId2"/>
          <a:stretch>
            <a:fillRect/>
          </a:stretch>
        </p:blipFill>
        <p:spPr>
          <a:xfrm>
            <a:off x="7034981" y="3232166"/>
            <a:ext cx="4314348" cy="3007767"/>
          </a:xfrm>
          <a:prstGeom prst="rect">
            <a:avLst/>
          </a:prstGeom>
        </p:spPr>
      </p:pic>
      <p:pic>
        <p:nvPicPr>
          <p:cNvPr id="12" name="Picture 11">
            <a:extLst>
              <a:ext uri="{FF2B5EF4-FFF2-40B4-BE49-F238E27FC236}">
                <a16:creationId xmlns:a16="http://schemas.microsoft.com/office/drawing/2014/main" id="{C593DCA2-2F92-4D05-A02D-21C6D27A1D64}"/>
              </a:ext>
            </a:extLst>
          </p:cNvPr>
          <p:cNvPicPr>
            <a:picLocks noChangeAspect="1"/>
          </p:cNvPicPr>
          <p:nvPr/>
        </p:nvPicPr>
        <p:blipFill>
          <a:blip r:embed="rId3"/>
          <a:stretch>
            <a:fillRect/>
          </a:stretch>
        </p:blipFill>
        <p:spPr>
          <a:xfrm>
            <a:off x="903631" y="3274636"/>
            <a:ext cx="5529744" cy="3097223"/>
          </a:xfrm>
          <a:prstGeom prst="rect">
            <a:avLst/>
          </a:prstGeom>
        </p:spPr>
      </p:pic>
    </p:spTree>
    <p:extLst>
      <p:ext uri="{BB962C8B-B14F-4D97-AF65-F5344CB8AC3E}">
        <p14:creationId xmlns:p14="http://schemas.microsoft.com/office/powerpoint/2010/main" val="447438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221078" cy="1450757"/>
          </a:xfrm>
        </p:spPr>
        <p:txBody>
          <a:bodyPr vert="horz" lIns="91440" tIns="45720" rIns="91440" bIns="45720" rtlCol="0">
            <a:normAutofit/>
          </a:bodyPr>
          <a:lstStyle/>
          <a:p>
            <a:r>
              <a:rPr lang="en-US" dirty="0"/>
              <a:t>Observations &amp; Recommendations </a:t>
            </a: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a:xfrm>
            <a:off x="1097280" y="1924493"/>
            <a:ext cx="10058400" cy="3944599"/>
          </a:xfrm>
        </p:spPr>
        <p:txBody>
          <a:bodyPr>
            <a:noAutofit/>
          </a:bodyPr>
          <a:lstStyle/>
          <a:p>
            <a:pPr>
              <a:lnSpc>
                <a:spcPct val="100000"/>
              </a:lnSpc>
              <a:spcBef>
                <a:spcPts val="0"/>
              </a:spcBef>
              <a:spcAft>
                <a:spcPts val="0"/>
              </a:spcAft>
            </a:pPr>
            <a:r>
              <a:rPr lang="en-US" sz="1200" b="1" u="sng" dirty="0">
                <a:latin typeface="Calibri" panose="020F0502020204030204" pitchFamily="34" charset="0"/>
                <a:ea typeface="Calibri" panose="020F0502020204030204" pitchFamily="34" charset="0"/>
                <a:cs typeface="Calibri" panose="020F0502020204030204" pitchFamily="34" charset="0"/>
              </a:rPr>
              <a:t>Results</a:t>
            </a:r>
          </a:p>
          <a:p>
            <a:pPr marL="578358" lvl="1" indent="-285750">
              <a:spcBef>
                <a:spcPts val="0"/>
              </a:spcBef>
              <a:spcAft>
                <a:spcPts val="0"/>
              </a:spcAft>
            </a:pPr>
            <a:r>
              <a:rPr lang="en-US" sz="1200" dirty="0">
                <a:latin typeface="Calibri" panose="020F0502020204030204" pitchFamily="34" charset="0"/>
                <a:ea typeface="Calibri" panose="020F0502020204030204" pitchFamily="34" charset="0"/>
                <a:cs typeface="Calibri" panose="020F0502020204030204" pitchFamily="34" charset="0"/>
              </a:rPr>
              <a:t>90% of the Air Quality is ranked as Level 1 – the lowest level of air quality</a:t>
            </a:r>
          </a:p>
          <a:p>
            <a:r>
              <a:rPr lang="en-US" sz="1200" dirty="0">
                <a:latin typeface="Calibri" panose="020F0502020204030204" pitchFamily="34" charset="0"/>
                <a:ea typeface="Calibri" panose="020F0502020204030204" pitchFamily="34" charset="0"/>
                <a:cs typeface="Calibri" panose="020F0502020204030204" pitchFamily="34" charset="0"/>
              </a:rPr>
              <a:t>C-Group believes our current data has a 25 % accuracy</a:t>
            </a:r>
          </a:p>
          <a:p>
            <a:pPr lvl="1"/>
            <a:r>
              <a:rPr lang="en-US" sz="1200" dirty="0">
                <a:latin typeface="Calibri" panose="020F0502020204030204" pitchFamily="34" charset="0"/>
                <a:ea typeface="Calibri" panose="020F0502020204030204" pitchFamily="34" charset="0"/>
                <a:cs typeface="Calibri" panose="020F0502020204030204" pitchFamily="34" charset="0"/>
              </a:rPr>
              <a:t>We strongly recommend additional analysis to ensure the data utilized is appropriate for correctly</a:t>
            </a:r>
          </a:p>
          <a:p>
            <a:r>
              <a:rPr lang="en-US" sz="1200" b="1" u="sng" dirty="0">
                <a:latin typeface="Calibri" panose="020F0502020204030204" pitchFamily="34" charset="0"/>
                <a:ea typeface="Calibri" panose="020F0502020204030204" pitchFamily="34" charset="0"/>
                <a:cs typeface="Calibri" panose="020F0502020204030204" pitchFamily="34" charset="0"/>
              </a:rPr>
              <a:t>Recommendations</a:t>
            </a:r>
            <a:r>
              <a:rPr lang="en-US" sz="1200" dirty="0">
                <a:latin typeface="Calibri" panose="020F0502020204030204" pitchFamily="34" charset="0"/>
                <a:ea typeface="Calibri" panose="020F0502020204030204" pitchFamily="34" charset="0"/>
                <a:cs typeface="Calibri" panose="020F0502020204030204" pitchFamily="34" charset="0"/>
              </a:rPr>
              <a:t> for future analysis, C-Group would suggest the following:</a:t>
            </a:r>
          </a:p>
          <a:p>
            <a:pPr lvl="1"/>
            <a:r>
              <a:rPr lang="en-US" sz="1200" dirty="0">
                <a:latin typeface="Calibri" panose="020F0502020204030204" pitchFamily="34" charset="0"/>
                <a:ea typeface="Calibri" panose="020F0502020204030204" pitchFamily="34" charset="0"/>
                <a:cs typeface="Calibri" panose="020F0502020204030204" pitchFamily="34" charset="0"/>
              </a:rPr>
              <a:t>Utilizing another weather index that has more accurate data for tracking the weather conditions.</a:t>
            </a:r>
          </a:p>
          <a:p>
            <a:pPr lvl="1"/>
            <a:r>
              <a:rPr lang="en-US" sz="1200" dirty="0">
                <a:latin typeface="Calibri" panose="020F0502020204030204" pitchFamily="34" charset="0"/>
                <a:ea typeface="Calibri" panose="020F0502020204030204" pitchFamily="34" charset="0"/>
                <a:cs typeface="Calibri" panose="020F0502020204030204" pitchFamily="34" charset="0"/>
              </a:rPr>
              <a:t>Adding additional dimensions to our analysis.</a:t>
            </a:r>
          </a:p>
          <a:p>
            <a:pPr lvl="2"/>
            <a:r>
              <a:rPr lang="en-US" sz="1200" dirty="0">
                <a:latin typeface="Calibri" panose="020F0502020204030204" pitchFamily="34" charset="0"/>
                <a:ea typeface="Calibri" panose="020F0502020204030204" pitchFamily="34" charset="0"/>
                <a:cs typeface="Calibri" panose="020F0502020204030204" pitchFamily="34" charset="0"/>
              </a:rPr>
              <a:t>Client “nice to have” feature to add to our toolset would be to include additional weather tracking data, (i.e., rainfall, wind index, average temperature, etc. for the Top 100 Cites </a:t>
            </a:r>
          </a:p>
          <a:p>
            <a:pPr marL="0" marR="0">
              <a:lnSpc>
                <a:spcPct val="115000"/>
              </a:lnSpc>
              <a:spcBef>
                <a:spcPts val="600"/>
              </a:spcBef>
              <a:spcAft>
                <a:spcPts val="0"/>
              </a:spcAft>
            </a:pPr>
            <a:r>
              <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C-Group </a:t>
            </a:r>
            <a:r>
              <a:rPr lang="en-US" sz="1200" b="1"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Project Hypothesis</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R="0" lvl="1"/>
            <a:r>
              <a:rPr lang="en-US" sz="1200" dirty="0">
                <a:latin typeface="Calibri" panose="020F0502020204030204" pitchFamily="34" charset="0"/>
                <a:ea typeface="Calibri" panose="020F0502020204030204" pitchFamily="34" charset="0"/>
                <a:cs typeface="Calibri" panose="020F0502020204030204" pitchFamily="34" charset="0"/>
              </a:rPr>
              <a:t>Cities with larger populations have lower air quality countries </a:t>
            </a:r>
          </a:p>
          <a:p>
            <a:pPr lvl="2"/>
            <a:r>
              <a:rPr lang="en-US" sz="1200" dirty="0">
                <a:latin typeface="Calibri" panose="020F0502020204030204" pitchFamily="34" charset="0"/>
                <a:ea typeface="Calibri" panose="020F0502020204030204" pitchFamily="34" charset="0"/>
                <a:cs typeface="Calibri" panose="020F0502020204030204" pitchFamily="34" charset="0"/>
              </a:rPr>
              <a:t>We could not definitely calculate that high-population cities have lower air quality with the limited about of datasets to examine. </a:t>
            </a:r>
          </a:p>
          <a:p>
            <a:pPr lvl="1"/>
            <a:r>
              <a:rPr lang="en-US" sz="1200" dirty="0">
                <a:latin typeface="Calibri" panose="020F0502020204030204" pitchFamily="34" charset="0"/>
                <a:ea typeface="Calibri" panose="020F0502020204030204" pitchFamily="34" charset="0"/>
                <a:cs typeface="Calibri" panose="020F0502020204030204" pitchFamily="34" charset="0"/>
              </a:rPr>
              <a:t>Track air quality at certain times of the year  </a:t>
            </a:r>
          </a:p>
          <a:p>
            <a:pPr marR="0" lvl="2"/>
            <a:r>
              <a:rPr lang="en-US" sz="1200" dirty="0">
                <a:latin typeface="Calibri" panose="020F0502020204030204" pitchFamily="34" charset="0"/>
                <a:ea typeface="Calibri" panose="020F0502020204030204" pitchFamily="34" charset="0"/>
                <a:cs typeface="Calibri" panose="020F0502020204030204" pitchFamily="34" charset="0"/>
              </a:rPr>
              <a:t> Verify that Summer Season has the worst air quality, no matter where you are.</a:t>
            </a:r>
          </a:p>
          <a:p>
            <a:pPr lvl="1"/>
            <a:r>
              <a:rPr lang="en-US" sz="1200" dirty="0">
                <a:latin typeface="Calibri" panose="020F0502020204030204" pitchFamily="34" charset="0"/>
                <a:ea typeface="Calibri" panose="020F0502020204030204" pitchFamily="34" charset="0"/>
                <a:cs typeface="Calibri" panose="020F0502020204030204" pitchFamily="34" charset="0"/>
              </a:rPr>
              <a:t>We could not use UNIX dates to predict air quality throughout the year </a:t>
            </a:r>
          </a:p>
        </p:txBody>
      </p:sp>
    </p:spTree>
    <p:extLst>
      <p:ext uri="{BB962C8B-B14F-4D97-AF65-F5344CB8AC3E}">
        <p14:creationId xmlns:p14="http://schemas.microsoft.com/office/powerpoint/2010/main" val="1246005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Title Lorem Ipsum </a:t>
            </a: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875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b="1" u="sng" dirty="0">
                <a:solidFill>
                  <a:srgbClr val="2B2B2B"/>
                </a:solidFill>
                <a:latin typeface="Calibri" panose="020F0502020204030204" pitchFamily="34" charset="0"/>
                <a:ea typeface="Times New Roman" panose="02020603050405020304" pitchFamily="18" charset="0"/>
              </a:rPr>
              <a:t>Who we are?  -- Welcome the “C- Group</a:t>
            </a:r>
            <a:endParaRPr lang="en-US" dirty="0">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a:bodyPr>
          <a:lstStyle/>
          <a:p>
            <a:pPr marL="0" indent="0">
              <a:spcBef>
                <a:spcPts val="0"/>
              </a:spcBef>
              <a:spcAft>
                <a:spcPts val="0"/>
              </a:spcAft>
              <a:buNone/>
            </a:pPr>
            <a:r>
              <a:rPr lang="en-US" sz="1600" dirty="0">
                <a:solidFill>
                  <a:srgbClr val="2B2B2B"/>
                </a:solidFill>
                <a:latin typeface="Calibri" panose="020F0502020204030204" pitchFamily="34" charset="0"/>
                <a:ea typeface="Times New Roman" panose="02020603050405020304" pitchFamily="18" charset="0"/>
              </a:rPr>
              <a:t>We are </a:t>
            </a:r>
            <a:r>
              <a:rPr lang="en-US" sz="1600" b="1" dirty="0">
                <a:solidFill>
                  <a:srgbClr val="2B2B2B"/>
                </a:solidFill>
                <a:latin typeface="Calibri" panose="020F0502020204030204" pitchFamily="34" charset="0"/>
                <a:ea typeface="Times New Roman" panose="02020603050405020304" pitchFamily="18" charset="0"/>
              </a:rPr>
              <a:t>“C-Group,”</a:t>
            </a:r>
            <a:r>
              <a:rPr lang="en-US" sz="1600" dirty="0">
                <a:solidFill>
                  <a:srgbClr val="2B2B2B"/>
                </a:solidFill>
                <a:latin typeface="Calibri" panose="020F0502020204030204" pitchFamily="34" charset="0"/>
                <a:ea typeface="Times New Roman" panose="02020603050405020304" pitchFamily="18" charset="0"/>
              </a:rPr>
              <a:t> a data analytical staffing team that can support our clients by supplying enhanced data, analysis, and data visualization to ensure our clients successfully meet their business needs. With the rise of data in today’s economy, data-driven our organization is focused on the practical and technical skills needed to analyze and solve complex data problems. </a:t>
            </a:r>
          </a:p>
          <a:p>
            <a:pPr marL="0" marR="0" indent="0">
              <a:spcBef>
                <a:spcPts val="0"/>
              </a:spcBef>
              <a:spcAft>
                <a:spcPts val="0"/>
              </a:spcAft>
              <a:buNone/>
            </a:pPr>
            <a:endParaRPr lang="en-US" sz="1600" dirty="0">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pPr>
            <a:r>
              <a:rPr lang="en-US" sz="16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r>
              <a:rPr lang="en-US" sz="1600" b="1" u="sng" dirty="0">
                <a:solidFill>
                  <a:srgbClr val="2B2B2B"/>
                </a:solidFill>
                <a:effectLst/>
                <a:latin typeface="Calibri" panose="020F0502020204030204" pitchFamily="34" charset="0"/>
                <a:ea typeface="Times New Roman" panose="02020603050405020304" pitchFamily="18" charset="0"/>
              </a:rPr>
              <a:t>Vendor Selection Process</a:t>
            </a: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r>
              <a:rPr lang="en-US" sz="1600" dirty="0">
                <a:solidFill>
                  <a:srgbClr val="2B2B2B"/>
                </a:solidFill>
                <a:effectLst/>
                <a:latin typeface="Calibri" panose="020F0502020204030204" pitchFamily="34" charset="0"/>
                <a:ea typeface="Times New Roman" panose="02020603050405020304" pitchFamily="18" charset="0"/>
              </a:rPr>
              <a:t>Currently, we are pleased to be one of three vendors in contention to become your “vendor of choice,” assisting your organization in meeting your data analytical needs. </a:t>
            </a: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p>
            <a:pPr lvl="1">
              <a:spcBef>
                <a:spcPts val="0"/>
              </a:spcBef>
              <a:spcAft>
                <a:spcPts val="0"/>
              </a:spcAft>
            </a:pPr>
            <a:r>
              <a:rPr lang="en-US" sz="1600" dirty="0">
                <a:solidFill>
                  <a:srgbClr val="2B2B2B"/>
                </a:solidFill>
                <a:effectLst/>
                <a:latin typeface="Calibri" panose="020F0502020204030204" pitchFamily="34" charset="0"/>
                <a:ea typeface="Times New Roman" panose="02020603050405020304" pitchFamily="18" charset="0"/>
              </a:rPr>
              <a:t>Recently, C-Group was able to meet with Jason, the lead analyst for the user interface team, and several of his team members. As part of the vendor selection process, we have been asked to prepare and submit a prototype based on certain weather parameters. Based on our discussion, we were able to outline the initial requirements and create a high-level Business Plan. </a:t>
            </a:r>
          </a:p>
          <a:p>
            <a:pPr lvl="1">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sz="4800" b="1" u="sng"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What can C-Group do for your Organization?</a:t>
            </a:r>
            <a:endParaRPr lang="en-US" sz="4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a:bodyPr>
          <a:lstStyle/>
          <a:p>
            <a:pPr marL="0" marR="0">
              <a:spcAft>
                <a:spcPts val="1200"/>
              </a:spcAft>
            </a:pPr>
            <a:r>
              <a:rPr lang="en-US" sz="1800"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As part of </a:t>
            </a: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C-Group’s</a:t>
            </a:r>
            <a:r>
              <a:rPr lang="en-US" sz="1800" dirty="0">
                <a:solidFill>
                  <a:srgbClr val="2B2B2B"/>
                </a:solidFill>
                <a:effectLst/>
                <a:latin typeface="Calibri" panose="020F0502020204030204" pitchFamily="34" charset="0"/>
                <a:ea typeface="Calibri" panose="020F0502020204030204" pitchFamily="34" charset="0"/>
                <a:cs typeface="Calibri" panose="020F0502020204030204" pitchFamily="34" charset="0"/>
              </a:rPr>
              <a:t> Data Analytic Services, we will: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Export the data, clean it, and use the weather data to choose the best cities for vacation based on certain weather criteria.</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Perform statistical calculations on the data and the weather parameters.</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Assist the client in collecting and presenting data for customers via the search page, which they will then filter based on their preferred “weather” travel criteria in order to find their ideal city.</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635508" lvl="1" indent="-342900">
              <a:spcBef>
                <a:spcPts val="0"/>
              </a:spcBef>
              <a:spcAft>
                <a:spcPts val="600"/>
              </a:spcAft>
              <a:buFont typeface="Courier New" panose="02070309020205020404" pitchFamily="49" charset="0"/>
              <a:buChar char="o"/>
            </a:pPr>
            <a:r>
              <a:rPr lang="en-US" sz="1800" dirty="0">
                <a:solidFill>
                  <a:srgbClr val="2B2B2B"/>
                </a:solidFill>
                <a:latin typeface="Calibri" panose="020F0502020204030204" pitchFamily="34" charset="0"/>
                <a:ea typeface="Calibri" panose="020F0502020204030204" pitchFamily="34" charset="0"/>
                <a:cs typeface="Calibri" panose="020F0502020204030204" pitchFamily="34" charset="0"/>
              </a:rPr>
              <a:t>Collect and present data for customers via the search page, which they will then filter based on a customer’s preferred “weather” travel criteria in order to find their ideal city.  </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74195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spcBef>
                <a:spcPts val="0"/>
              </a:spcBef>
              <a:spcAft>
                <a:spcPts val="0"/>
              </a:spcAft>
            </a:pPr>
            <a:r>
              <a:rPr lang="en-US" b="1" u="sng" dirty="0">
                <a:solidFill>
                  <a:srgbClr val="2B2B2B"/>
                </a:solidFill>
                <a:latin typeface="Calibri" panose="020F0502020204030204" pitchFamily="34" charset="0"/>
                <a:ea typeface="Times New Roman" panose="02020603050405020304" pitchFamily="18" charset="0"/>
              </a:rPr>
              <a:t>Initial Requirements</a:t>
            </a:r>
            <a:endParaRPr lang="en-US" dirty="0">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lstStyle/>
          <a:p>
            <a:pPr marL="0" marR="0">
              <a:spcBef>
                <a:spcPts val="0"/>
              </a:spcBef>
              <a:spcAft>
                <a:spcPts val="0"/>
              </a:spcAft>
            </a:pPr>
            <a:r>
              <a:rPr lang="en-US" sz="1800" dirty="0">
                <a:solidFill>
                  <a:srgbClr val="2B2B2B"/>
                </a:solidFill>
                <a:effectLst/>
                <a:latin typeface="Calibri" panose="020F0502020204030204" pitchFamily="34" charset="0"/>
                <a:ea typeface="Times New Roman" panose="02020603050405020304" pitchFamily="18" charset="0"/>
              </a:rPr>
              <a:t>As part of our Prototype, C-Group will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Courier New" panose="02070309020205020404" pitchFamily="49" charset="0"/>
              <a:buChar char="o"/>
            </a:pPr>
            <a:r>
              <a:rPr lang="en-US" sz="1800" dirty="0">
                <a:solidFill>
                  <a:srgbClr val="2B2B2B"/>
                </a:solidFill>
                <a:effectLst/>
                <a:latin typeface="Calibri" panose="020F0502020204030204" pitchFamily="34" charset="0"/>
                <a:ea typeface="Times New Roman" panose="02020603050405020304" pitchFamily="18" charset="0"/>
              </a:rPr>
              <a:t>Export the data, clean it, and use the weather data to choose the best cities for vacation based on certain weather criteria.</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Courier New" panose="02070309020205020404" pitchFamily="49" charset="0"/>
              <a:buChar char="o"/>
            </a:pPr>
            <a:r>
              <a:rPr lang="en-US" sz="1800" dirty="0">
                <a:solidFill>
                  <a:srgbClr val="2B2B2B"/>
                </a:solidFill>
                <a:effectLst/>
                <a:latin typeface="Calibri" panose="020F0502020204030204" pitchFamily="34" charset="0"/>
                <a:ea typeface="Times New Roman" panose="02020603050405020304" pitchFamily="18" charset="0"/>
              </a:rPr>
              <a:t>Offer (the client) help with collecting and presenting data for customers via the search page, which they will then filter based on their preferred “weather” travel criteria, in particular, related to air quality statistics in order to find their ideal city, anywhere in the world.</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Courier New" panose="02070309020205020404" pitchFamily="49" charset="0"/>
              <a:buChar char="o"/>
            </a:pPr>
            <a:r>
              <a:rPr lang="en-US" sz="1800" dirty="0">
                <a:solidFill>
                  <a:srgbClr val="2B2B2B"/>
                </a:solidFill>
                <a:effectLst/>
                <a:latin typeface="Calibri" panose="020F0502020204030204" pitchFamily="34" charset="0"/>
                <a:ea typeface="Times New Roman" panose="02020603050405020304" pitchFamily="18" charset="0"/>
              </a:rPr>
              <a:t>Collect and present data for customers via the search page, which they will then filter based on a customer’s preferred “weather” travel criteria in order to find their ideal city.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6188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Outline for Initial </a:t>
            </a:r>
            <a:r>
              <a:rPr lang="en-US" sz="4800" b="1" u="sng" dirty="0">
                <a:latin typeface="Calibri" panose="020F0502020204030204" pitchFamily="34" charset="0"/>
                <a:ea typeface="Times New Roman" panose="02020603050405020304" pitchFamily="18" charset="0"/>
                <a:cs typeface="Calibri" panose="020F0502020204030204" pitchFamily="34" charset="0"/>
              </a:rPr>
              <a:t>Project Plan</a:t>
            </a: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a:t>
            </a:r>
            <a:endParaRPr lang="en-US"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rmAutofit lnSpcReduction="10000"/>
          </a:bodyPr>
          <a:lstStyle/>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endParaRPr lang="en-US" sz="2000" b="1" dirty="0">
              <a:solidFill>
                <a:srgbClr val="2B2B2B"/>
              </a:solidFill>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Task:</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Collect and analyze weather data across cities worldwide.</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Purpose:</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C-Group will design a prototype Trafalgar Tours will use the data to recommend ideal travel locations based on clients' air quality and weather preferences.</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228600" algn="l"/>
              </a:tabLst>
            </a:pPr>
            <a:r>
              <a:rPr lang="en-US" sz="17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Method:</a:t>
            </a: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Create a database containing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The world’s ‘Top 100’ cities and their weather data in real time.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This process will entail collecting, analyzing, and visualizing the data.</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0"/>
              </a:spcAft>
              <a:buSzPts val="1000"/>
              <a:buFont typeface="Wingdings" panose="05000000000000000000" pitchFamily="2" charset="2"/>
              <a:buChar char=""/>
              <a:tabLst>
                <a:tab pos="1143000" algn="l"/>
              </a:tabLs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Analysis of the data will be split into three main parts or stages.</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685800" algn="l"/>
              </a:tabLst>
            </a:pP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(Optional Nice to Have): Uses of the </a:t>
            </a:r>
            <a:r>
              <a:rPr lang="en-US" dirty="0" err="1">
                <a:solidFill>
                  <a:srgbClr val="2B2B2B"/>
                </a:solidFill>
                <a:latin typeface="Calibri" panose="020F0502020204030204" pitchFamily="34" charset="0"/>
                <a:ea typeface="Times New Roman" panose="02020603050405020304" pitchFamily="18" charset="0"/>
                <a:cs typeface="Calibri" panose="020F0502020204030204" pitchFamily="34" charset="0"/>
              </a:rPr>
              <a:t>OpenWeatherMap</a:t>
            </a:r>
            <a:r>
              <a:rPr lang="en-US" dirty="0">
                <a:solidFill>
                  <a:srgbClr val="2B2B2B"/>
                </a:solidFill>
                <a:latin typeface="Calibri" panose="020F0502020204030204" pitchFamily="34" charset="0"/>
                <a:ea typeface="Times New Roman" panose="02020603050405020304" pitchFamily="18" charset="0"/>
                <a:cs typeface="Calibri" panose="020F0502020204030204" pitchFamily="34" charset="0"/>
              </a:rPr>
              <a:t> API to retrieve the JSON weather data from these cities.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7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3458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marL="0" marR="0">
              <a:lnSpc>
                <a:spcPct val="115000"/>
              </a:lnSpc>
              <a:spcBef>
                <a:spcPts val="0"/>
              </a:spcBef>
              <a:spcAft>
                <a:spcPts val="0"/>
              </a:spcAft>
            </a:pPr>
            <a:r>
              <a:rPr lang="en-US" sz="48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Our Approach:</a:t>
            </a:r>
            <a:endParaRPr lang="en-US" sz="4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3A7EBCF-5494-2CF5-208B-5F6B01D509BF}"/>
              </a:ext>
            </a:extLst>
          </p:cNvPr>
          <p:cNvSpPr>
            <a:spLocks noGrp="1"/>
          </p:cNvSpPr>
          <p:nvPr>
            <p:ph idx="1"/>
          </p:nvPr>
        </p:nvSpPr>
        <p:spPr/>
        <p:txBody>
          <a:bodyPr>
            <a:noAutofit/>
          </a:bodyPr>
          <a:lstStyle/>
          <a:p>
            <a:pPr marL="0" marR="0">
              <a:lnSpc>
                <a:spcPct val="115000"/>
              </a:lnSpc>
              <a:spcBef>
                <a:spcPts val="0"/>
              </a:spcBef>
              <a:spcAft>
                <a:spcPts val="0"/>
              </a:spcAft>
            </a:pPr>
            <a:r>
              <a:rPr lang="en-US" sz="1500" b="1" u="sng" dirty="0">
                <a:solidFill>
                  <a:srgbClr val="2B2B2B"/>
                </a:solidFill>
                <a:latin typeface="Calibri" panose="020F0502020204030204" pitchFamily="34" charset="0"/>
                <a:ea typeface="Times New Roman" panose="02020603050405020304" pitchFamily="18" charset="0"/>
                <a:cs typeface="Calibri" panose="020F0502020204030204" pitchFamily="34" charset="0"/>
              </a:rPr>
              <a:t>Our Approach:</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tabLst>
                <a:tab pos="228600" algn="l"/>
              </a:tabLst>
            </a:pPr>
            <a:r>
              <a:rPr lang="en-US" sz="1500" b="1" dirty="0">
                <a:solidFill>
                  <a:srgbClr val="2B2B2B"/>
                </a:solidFill>
                <a:latin typeface="Calibri" panose="020F0502020204030204" pitchFamily="34" charset="0"/>
                <a:ea typeface="Times New Roman" panose="02020603050405020304" pitchFamily="18" charset="0"/>
                <a:cs typeface="Calibri" panose="020F0502020204030204" pitchFamily="34" charset="0"/>
              </a:rPr>
              <a:t>Collect the Data</a:t>
            </a:r>
            <a:r>
              <a:rPr lang="en-US" sz="1500" dirty="0">
                <a:solidFill>
                  <a:srgbClr val="2B2B2B"/>
                </a:solidFill>
                <a:latin typeface="Calibri" panose="020F0502020204030204" pitchFamily="34" charset="0"/>
                <a:ea typeface="Times New Roman" panose="02020603050405020304" pitchFamily="18" charset="0"/>
                <a:cs typeface="Calibri" panose="020F0502020204030204" pitchFamily="34" charset="0"/>
              </a:rPr>
              <a:t>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15000"/>
              </a:lnSpc>
              <a:spcBef>
                <a:spcPts val="0"/>
              </a:spcBef>
              <a:spcAft>
                <a:spcPts val="0"/>
              </a:spcAft>
              <a:buFont typeface="Symbol" panose="05050102010706020507" pitchFamily="18" charset="2"/>
              <a:buChar char=""/>
            </a:pPr>
            <a:r>
              <a:rPr lang="en-US" sz="1500" b="1" u="sng" dirty="0">
                <a:latin typeface="Calibri" panose="020F0502020204030204" pitchFamily="34" charset="0"/>
                <a:ea typeface="Calibri" panose="020F0502020204030204" pitchFamily="34" charset="0"/>
                <a:cs typeface="Calibri" panose="020F0502020204030204" pitchFamily="34" charset="0"/>
              </a:rPr>
              <a:t>Data Source </a:t>
            </a: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marL="640080" lvl="2" indent="0">
              <a:lnSpc>
                <a:spcPct val="115000"/>
              </a:lnSpc>
              <a:spcBef>
                <a:spcPts val="0"/>
              </a:spcBef>
              <a:spcAft>
                <a:spcPts val="0"/>
              </a:spcAft>
              <a:buSzPts val="1000"/>
              <a:buNone/>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Weather data from  </a:t>
            </a:r>
            <a:r>
              <a:rPr lang="en-US" sz="1500" b="1"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https://openweathermap.org/api/air-pollution</a:t>
            </a:r>
            <a:endParaRPr lang="en-US" sz="1500" b="1"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1291590" lvl="4" indent="-285750">
              <a:lnSpc>
                <a:spcPct val="115000"/>
              </a:lnSpc>
              <a:spcBef>
                <a:spcPts val="0"/>
              </a:spcBef>
              <a:spcAft>
                <a:spcPts val="0"/>
              </a:spcAft>
              <a:buSzPts val="1000"/>
              <a:buFont typeface="Courier New" panose="02070309020205020404" pitchFamily="49" charset="0"/>
              <a:buChar char="o"/>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Tracking to investigate Air Quality in Multiple Cities</a:t>
            </a:r>
          </a:p>
          <a:p>
            <a:pPr marL="925830" lvl="2" indent="-285750">
              <a:lnSpc>
                <a:spcPct val="115000"/>
              </a:lnSpc>
              <a:spcBef>
                <a:spcPts val="0"/>
              </a:spcBef>
              <a:spcAft>
                <a:spcPts val="0"/>
              </a:spcAft>
              <a:buSzPts val="1000"/>
              <a:buFont typeface="Courier New" panose="02070309020205020404" pitchFamily="49" charset="0"/>
              <a:buChar char="o"/>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Table1: For our Pollution Data: air quality standards as per https://openweathermap.org/api/air-pollution</a:t>
            </a:r>
          </a:p>
          <a:p>
            <a:pPr marL="1005840" lvl="4" indent="0">
              <a:lnSpc>
                <a:spcPct val="115000"/>
              </a:lnSpc>
              <a:spcBef>
                <a:spcPts val="0"/>
              </a:spcBef>
              <a:spcAft>
                <a:spcPts val="0"/>
              </a:spcAft>
              <a:buSzPts val="1000"/>
              <a:buNone/>
              <a:tabLst>
                <a:tab pos="1143000" algn="l"/>
              </a:tabLst>
            </a:pPr>
            <a:r>
              <a:rPr lang="en-US" sz="1500" b="1" dirty="0">
                <a:latin typeface="Calibri" panose="020F0502020204030204" pitchFamily="34" charset="0"/>
                <a:ea typeface="Calibri" panose="020F0502020204030204" pitchFamily="34" charset="0"/>
                <a:cs typeface="Calibri" panose="020F0502020204030204" pitchFamily="34" charset="0"/>
              </a:rPr>
              <a:t>See Screen Shot for Attributes / Column headers explained.  </a:t>
            </a:r>
          </a:p>
          <a:p>
            <a:pPr marL="925830" lvl="2" indent="-285750">
              <a:lnSpc>
                <a:spcPct val="115000"/>
              </a:lnSpc>
              <a:spcBef>
                <a:spcPts val="600"/>
              </a:spcBef>
              <a:spcAft>
                <a:spcPts val="0"/>
              </a:spcAft>
              <a:buFont typeface="Courier New" panose="02070309020205020404" pitchFamily="49" charset="0"/>
              <a:buChar char="o"/>
            </a:pPr>
            <a:r>
              <a:rPr lang="en-US" sz="1500" b="1" dirty="0">
                <a:effectLst/>
                <a:latin typeface="Calibri" panose="020F0502020204030204" pitchFamily="34" charset="0"/>
                <a:ea typeface="Calibri" panose="020F0502020204030204" pitchFamily="34" charset="0"/>
                <a:cs typeface="Calibri" panose="020F0502020204030204" pitchFamily="34" charset="0"/>
              </a:rPr>
              <a:t>Table2 /Database #2: Top Cities Screen Shot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1435608" lvl="1">
              <a:lnSpc>
                <a:spcPct val="115000"/>
              </a:lnSpc>
              <a:spcBef>
                <a:spcPts val="0"/>
              </a:spcBef>
              <a:spcAft>
                <a:spcPts val="0"/>
              </a:spcAft>
            </a:pPr>
            <a:r>
              <a:rPr lang="en-US" sz="1500" b="1" dirty="0">
                <a:effectLst/>
                <a:latin typeface="Calibri" panose="020F0502020204030204" pitchFamily="34" charset="0"/>
                <a:ea typeface="Calibri" panose="020F0502020204030204" pitchFamily="34" charset="0"/>
                <a:cs typeface="Calibri" panose="020F0502020204030204" pitchFamily="34" charset="0"/>
              </a:rPr>
              <a:t>Data Year Collected in 2022 -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1435608" lvl="1">
              <a:lnSpc>
                <a:spcPct val="115000"/>
              </a:lnSpc>
              <a:spcBef>
                <a:spcPts val="0"/>
              </a:spcBef>
              <a:spcAft>
                <a:spcPts val="0"/>
              </a:spcAft>
            </a:pPr>
            <a:r>
              <a:rPr lang="en-US" sz="1500" b="1" dirty="0">
                <a:effectLst/>
                <a:latin typeface="Calibri" panose="020F0502020204030204" pitchFamily="34" charset="0"/>
                <a:ea typeface="Calibri" panose="020F0502020204030204" pitchFamily="34" charset="0"/>
                <a:cs typeface="Calibri" panose="020F0502020204030204" pitchFamily="34" charset="0"/>
              </a:rPr>
              <a:t>Database Source:  </a:t>
            </a:r>
            <a:r>
              <a:rPr lang="en-US" sz="1500" dirty="0">
                <a:effectLst/>
                <a:latin typeface="Calibri" panose="020F0502020204030204" pitchFamily="34" charset="0"/>
                <a:ea typeface="Calibri" panose="020F0502020204030204" pitchFamily="34" charset="0"/>
                <a:cs typeface="Calibri" panose="020F0502020204030204" pitchFamily="34" charset="0"/>
              </a:rPr>
              <a:t>Kaggle</a:t>
            </a:r>
          </a:p>
          <a:p>
            <a:pPr marL="925830" lvl="2" indent="-285750">
              <a:lnSpc>
                <a:spcPct val="115000"/>
              </a:lnSpc>
              <a:spcBef>
                <a:spcPts val="600"/>
              </a:spcBef>
              <a:spcAft>
                <a:spcPts val="0"/>
              </a:spcAft>
              <a:buFont typeface="Courier New" panose="02070309020205020404" pitchFamily="49" charset="0"/>
              <a:buChar char="o"/>
            </a:pPr>
            <a:r>
              <a:rPr lang="en-US" sz="1500" b="1" dirty="0">
                <a:latin typeface="Calibri" panose="020F0502020204030204" pitchFamily="34" charset="0"/>
                <a:ea typeface="Calibri" panose="020F0502020204030204" pitchFamily="34" charset="0"/>
                <a:cs typeface="Calibri" panose="020F0502020204030204" pitchFamily="34" charset="0"/>
              </a:rPr>
              <a:t>Table 3: Air Quality Index /Look-Up Table</a:t>
            </a:r>
          </a:p>
          <a:p>
            <a:pPr marL="1108710" lvl="3" indent="-285750">
              <a:lnSpc>
                <a:spcPct val="115000"/>
              </a:lnSpc>
              <a:spcBef>
                <a:spcPts val="0"/>
              </a:spcBef>
              <a:spcAft>
                <a:spcPts val="0"/>
              </a:spcAft>
              <a:buFont typeface="Courier New" panose="02070309020205020404" pitchFamily="49" charset="0"/>
              <a:buChar char="o"/>
            </a:pPr>
            <a:r>
              <a:rPr lang="en-US" sz="1500" b="1" dirty="0">
                <a:latin typeface="Calibri" panose="020F0502020204030204" pitchFamily="34" charset="0"/>
                <a:ea typeface="Calibri" panose="020F0502020204030204" pitchFamily="34" charset="0"/>
                <a:cs typeface="Calibri" panose="020F0502020204030204" pitchFamily="34" charset="0"/>
              </a:rPr>
              <a:t>Maps, Description of the Air Quality Index</a:t>
            </a:r>
          </a:p>
          <a:p>
            <a:pPr marL="0" indent="0">
              <a:lnSpc>
                <a:spcPct val="115000"/>
              </a:lnSpc>
              <a:spcAft>
                <a:spcPts val="0"/>
              </a:spcAft>
              <a:buNone/>
              <a:tabLst>
                <a:tab pos="228600" algn="l"/>
              </a:tabLst>
            </a:pPr>
            <a:r>
              <a:rPr lang="en-US" sz="1500" b="1" dirty="0">
                <a:solidFill>
                  <a:srgbClr val="2B2B2B"/>
                </a:solidFill>
                <a:latin typeface="Calibri" panose="020F0502020204030204" pitchFamily="34" charset="0"/>
                <a:cs typeface="Calibri" panose="020F0502020204030204" pitchFamily="34" charset="0"/>
              </a:rPr>
              <a:t>	</a:t>
            </a:r>
            <a:r>
              <a:rPr lang="en-US" sz="1500" b="1" u="sng" dirty="0">
                <a:latin typeface="Calibri" panose="020F0502020204030204" pitchFamily="34" charset="0"/>
                <a:ea typeface="Calibri" panose="020F0502020204030204" pitchFamily="34" charset="0"/>
                <a:cs typeface="Calibri" panose="020F0502020204030204" pitchFamily="34" charset="0"/>
              </a:rPr>
              <a:t>Technical Tool Sets:  Python. Tableau, </a:t>
            </a:r>
            <a:r>
              <a:rPr lang="en-US" sz="1500" b="1" u="sng" dirty="0" err="1">
                <a:latin typeface="Calibri" panose="020F0502020204030204" pitchFamily="34" charset="0"/>
                <a:ea typeface="Calibri" panose="020F0502020204030204" pitchFamily="34" charset="0"/>
                <a:cs typeface="Calibri" panose="020F0502020204030204" pitchFamily="34" charset="0"/>
              </a:rPr>
              <a:t>Jupyter</a:t>
            </a:r>
            <a:r>
              <a:rPr lang="en-US" sz="1500" b="1" u="sng" dirty="0">
                <a:latin typeface="Calibri" panose="020F0502020204030204" pitchFamily="34" charset="0"/>
                <a:ea typeface="Calibri" panose="020F0502020204030204" pitchFamily="34" charset="0"/>
                <a:cs typeface="Calibri" panose="020F0502020204030204" pitchFamily="34" charset="0"/>
              </a:rPr>
              <a:t> Notebook</a:t>
            </a:r>
          </a:p>
        </p:txBody>
      </p:sp>
    </p:spTree>
    <p:extLst>
      <p:ext uri="{BB962C8B-B14F-4D97-AF65-F5344CB8AC3E}">
        <p14:creationId xmlns:p14="http://schemas.microsoft.com/office/powerpoint/2010/main" val="2588026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ERD Diagram of Databases </a:t>
            </a:r>
          </a:p>
        </p:txBody>
      </p:sp>
      <p:pic>
        <p:nvPicPr>
          <p:cNvPr id="3" name="Content Placeholder 2" descr="Graphical user interface, application, Teams&#10;&#10;Description automatically generated">
            <a:extLst>
              <a:ext uri="{FF2B5EF4-FFF2-40B4-BE49-F238E27FC236}">
                <a16:creationId xmlns:a16="http://schemas.microsoft.com/office/drawing/2014/main" id="{1D6B2B4C-EC6F-7601-57AD-3B01D511856D}"/>
              </a:ext>
            </a:extLst>
          </p:cNvPr>
          <p:cNvPicPr>
            <a:picLocks noGrp="1" noChangeAspect="1"/>
          </p:cNvPicPr>
          <p:nvPr>
            <p:ph idx="1"/>
          </p:nvPr>
        </p:nvPicPr>
        <p:blipFill>
          <a:blip r:embed="rId2"/>
          <a:stretch>
            <a:fillRect/>
          </a:stretch>
        </p:blipFill>
        <p:spPr>
          <a:xfrm>
            <a:off x="2486691" y="2108200"/>
            <a:ext cx="7278944" cy="3760788"/>
          </a:xfrm>
          <a:prstGeom prst="rect">
            <a:avLst/>
          </a:prstGeom>
        </p:spPr>
      </p:pic>
    </p:spTree>
    <p:extLst>
      <p:ext uri="{BB962C8B-B14F-4D97-AF65-F5344CB8AC3E}">
        <p14:creationId xmlns:p14="http://schemas.microsoft.com/office/powerpoint/2010/main" val="2774795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Project Database</a:t>
            </a:r>
          </a:p>
        </p:txBody>
      </p:sp>
      <p:sp>
        <p:nvSpPr>
          <p:cNvPr id="5" name="Content Placeholder 4">
            <a:extLst>
              <a:ext uri="{FF2B5EF4-FFF2-40B4-BE49-F238E27FC236}">
                <a16:creationId xmlns:a16="http://schemas.microsoft.com/office/drawing/2014/main" id="{C4667B24-87F1-2240-50D3-7329CFCD29A3}"/>
              </a:ext>
            </a:extLst>
          </p:cNvPr>
          <p:cNvSpPr>
            <a:spLocks noGrp="1"/>
          </p:cNvSpPr>
          <p:nvPr>
            <p:ph idx="1"/>
          </p:nvPr>
        </p:nvSpPr>
        <p:spPr/>
        <p:txBody>
          <a:bodyPr>
            <a:normAutofit fontScale="92500" lnSpcReduction="20000"/>
          </a:bodyPr>
          <a:lstStyle/>
          <a:p>
            <a:r>
              <a:rPr lang="en-US" dirty="0"/>
              <a:t>Using AWS RDS to host the database</a:t>
            </a:r>
          </a:p>
          <a:p>
            <a:pPr lvl="1"/>
            <a:r>
              <a:rPr lang="en-US" dirty="0"/>
              <a:t>Postgres Database</a:t>
            </a:r>
          </a:p>
          <a:p>
            <a:pPr lvl="1"/>
            <a:r>
              <a:rPr lang="en-US" dirty="0" err="1"/>
              <a:t>pgAdmin</a:t>
            </a:r>
            <a:r>
              <a:rPr lang="en-US" dirty="0"/>
              <a:t> to create tables and write queries</a:t>
            </a:r>
          </a:p>
          <a:p>
            <a:r>
              <a:rPr lang="en-US" dirty="0"/>
              <a:t>There are three tables in the database</a:t>
            </a:r>
          </a:p>
          <a:p>
            <a:pPr lvl="1"/>
            <a:r>
              <a:rPr lang="en-US" dirty="0" err="1"/>
              <a:t>Air_Quality_Lookup</a:t>
            </a:r>
            <a:endParaRPr lang="en-US" dirty="0"/>
          </a:p>
          <a:p>
            <a:pPr lvl="2"/>
            <a:r>
              <a:rPr lang="en-US" dirty="0"/>
              <a:t>Description of air quality based on the air quality index</a:t>
            </a:r>
          </a:p>
          <a:p>
            <a:pPr lvl="1"/>
            <a:r>
              <a:rPr lang="en-US" dirty="0" err="1"/>
              <a:t>Air_Pollution_By_City</a:t>
            </a:r>
            <a:endParaRPr lang="en-US" dirty="0"/>
          </a:p>
          <a:p>
            <a:pPr lvl="2"/>
            <a:r>
              <a:rPr lang="en-US" dirty="0"/>
              <a:t>Data pulled using the Open Weather API</a:t>
            </a:r>
          </a:p>
          <a:p>
            <a:pPr lvl="2"/>
            <a:r>
              <a:rPr lang="en-US" dirty="0"/>
              <a:t>Contains Date, Air Quality Index, </a:t>
            </a:r>
            <a:r>
              <a:rPr lang="en-US" dirty="0" err="1"/>
              <a:t>City_id</a:t>
            </a:r>
            <a:endParaRPr lang="en-US" dirty="0"/>
          </a:p>
          <a:p>
            <a:pPr lvl="2"/>
            <a:r>
              <a:rPr lang="en-US" b="0" i="0" dirty="0">
                <a:solidFill>
                  <a:srgbClr val="48484A"/>
                </a:solidFill>
                <a:effectLst/>
                <a:latin typeface="Arial" panose="020B0604020202020204" pitchFamily="34" charset="0"/>
              </a:rPr>
              <a:t>Carbon monoxide (co), Nitrogen dioxide (no2), Ozone (O</a:t>
            </a:r>
            <a:r>
              <a:rPr lang="en-US" b="0" i="0" baseline="-25000" dirty="0">
                <a:solidFill>
                  <a:srgbClr val="48484A"/>
                </a:solidFill>
                <a:effectLst/>
                <a:latin typeface="Arial" panose="020B0604020202020204" pitchFamily="34" charset="0"/>
              </a:rPr>
              <a:t>3</a:t>
            </a:r>
            <a:r>
              <a:rPr lang="en-US" b="0" i="0" dirty="0">
                <a:solidFill>
                  <a:srgbClr val="48484A"/>
                </a:solidFill>
                <a:effectLst/>
                <a:latin typeface="Arial" panose="020B0604020202020204" pitchFamily="34" charset="0"/>
              </a:rPr>
              <a:t>), Sulphur dioxide (so</a:t>
            </a:r>
            <a:r>
              <a:rPr lang="en-US" baseline="-25000" dirty="0">
                <a:solidFill>
                  <a:srgbClr val="48484A"/>
                </a:solidFill>
                <a:latin typeface="Arial" panose="020B0604020202020204" pitchFamily="34" charset="0"/>
              </a:rPr>
              <a:t>2</a:t>
            </a:r>
            <a:r>
              <a:rPr lang="en-US" b="0" i="0" dirty="0">
                <a:solidFill>
                  <a:srgbClr val="48484A"/>
                </a:solidFill>
                <a:effectLst/>
                <a:latin typeface="Arial" panose="020B0604020202020204" pitchFamily="34" charset="0"/>
              </a:rPr>
              <a:t>), and particulates (PM</a:t>
            </a:r>
            <a:r>
              <a:rPr lang="en-US" b="0" i="0" baseline="-25000" dirty="0">
                <a:solidFill>
                  <a:srgbClr val="48484A"/>
                </a:solidFill>
                <a:effectLst/>
                <a:latin typeface="Arial" panose="020B0604020202020204" pitchFamily="34" charset="0"/>
              </a:rPr>
              <a:t>2.5</a:t>
            </a:r>
            <a:r>
              <a:rPr lang="en-US" b="0" i="0" dirty="0">
                <a:solidFill>
                  <a:srgbClr val="48484A"/>
                </a:solidFill>
                <a:effectLst/>
                <a:latin typeface="Arial" panose="020B0604020202020204" pitchFamily="34" charset="0"/>
              </a:rPr>
              <a:t> and PM</a:t>
            </a:r>
            <a:r>
              <a:rPr lang="en-US" b="0" i="0" baseline="-25000" dirty="0">
                <a:solidFill>
                  <a:srgbClr val="48484A"/>
                </a:solidFill>
                <a:effectLst/>
                <a:latin typeface="Arial" panose="020B0604020202020204" pitchFamily="34" charset="0"/>
              </a:rPr>
              <a:t>10</a:t>
            </a:r>
            <a:r>
              <a:rPr lang="en-US" b="0" i="0" dirty="0">
                <a:solidFill>
                  <a:srgbClr val="48484A"/>
                </a:solidFill>
                <a:effectLst/>
                <a:latin typeface="Arial" panose="020B0604020202020204" pitchFamily="34" charset="0"/>
              </a:rPr>
              <a:t>)</a:t>
            </a:r>
            <a:endParaRPr lang="en-US" dirty="0"/>
          </a:p>
          <a:p>
            <a:pPr lvl="1"/>
            <a:r>
              <a:rPr lang="en-US" dirty="0"/>
              <a:t>City</a:t>
            </a:r>
          </a:p>
          <a:p>
            <a:pPr lvl="2"/>
            <a:r>
              <a:rPr lang="en-US" dirty="0"/>
              <a:t>100 cities from Kaggle. </a:t>
            </a:r>
          </a:p>
          <a:p>
            <a:pPr lvl="2"/>
            <a:r>
              <a:rPr lang="en-US" dirty="0"/>
              <a:t>Contains City, Population, Latitude, Longitude</a:t>
            </a:r>
          </a:p>
          <a:p>
            <a:pPr lvl="2"/>
            <a:endParaRPr lang="en-US" dirty="0"/>
          </a:p>
        </p:txBody>
      </p:sp>
    </p:spTree>
    <p:extLst>
      <p:ext uri="{BB962C8B-B14F-4D97-AF65-F5344CB8AC3E}">
        <p14:creationId xmlns:p14="http://schemas.microsoft.com/office/powerpoint/2010/main" val="2652039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City Table</a:t>
            </a:r>
          </a:p>
        </p:txBody>
      </p:sp>
      <p:pic>
        <p:nvPicPr>
          <p:cNvPr id="6" name="Content Placeholder 5" descr="Table&#10;&#10;Description automatically generated">
            <a:extLst>
              <a:ext uri="{FF2B5EF4-FFF2-40B4-BE49-F238E27FC236}">
                <a16:creationId xmlns:a16="http://schemas.microsoft.com/office/drawing/2014/main" id="{4C5F2816-71EC-1E1D-BE2D-60A539D38214}"/>
              </a:ext>
            </a:extLst>
          </p:cNvPr>
          <p:cNvPicPr>
            <a:picLocks noGrp="1" noChangeAspect="1"/>
          </p:cNvPicPr>
          <p:nvPr>
            <p:ph idx="1"/>
          </p:nvPr>
        </p:nvPicPr>
        <p:blipFill>
          <a:blip r:embed="rId2"/>
          <a:stretch>
            <a:fillRect/>
          </a:stretch>
        </p:blipFill>
        <p:spPr>
          <a:xfrm>
            <a:off x="1112520" y="1952752"/>
            <a:ext cx="5336454" cy="3760788"/>
          </a:xfrm>
        </p:spPr>
      </p:pic>
    </p:spTree>
    <p:extLst>
      <p:ext uri="{BB962C8B-B14F-4D97-AF65-F5344CB8AC3E}">
        <p14:creationId xmlns:p14="http://schemas.microsoft.com/office/powerpoint/2010/main" val="194568566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{1BD05892-0481-45B5-A22A-74034E2DA261}tf22712842_win32</Template>
  <TotalTime>205</TotalTime>
  <Words>1091</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Bookman Old Style</vt:lpstr>
      <vt:lpstr>Calibri</vt:lpstr>
      <vt:lpstr>Courier New</vt:lpstr>
      <vt:lpstr>Franklin Gothic Book</vt:lpstr>
      <vt:lpstr>Symbol</vt:lpstr>
      <vt:lpstr>Times New Roman</vt:lpstr>
      <vt:lpstr>Wingdings</vt:lpstr>
      <vt:lpstr>1_RetrospectVTI</vt:lpstr>
      <vt:lpstr>C-Group </vt:lpstr>
      <vt:lpstr>Who we are?  -- Welcome the “C- Group</vt:lpstr>
      <vt:lpstr>What can C-Group do for your Organization?</vt:lpstr>
      <vt:lpstr>Initial Requirements</vt:lpstr>
      <vt:lpstr>Outline for Initial Project Plan:</vt:lpstr>
      <vt:lpstr>Our Approach:</vt:lpstr>
      <vt:lpstr>ERD Diagram of Databases </vt:lpstr>
      <vt:lpstr>Project Database</vt:lpstr>
      <vt:lpstr>City Table</vt:lpstr>
      <vt:lpstr>Air Pollution by City Table</vt:lpstr>
      <vt:lpstr>Air Quality Look Up</vt:lpstr>
      <vt:lpstr>Query Example</vt:lpstr>
      <vt:lpstr>Exploratory Analysis with Visualization</vt:lpstr>
      <vt:lpstr>Visualize Travel Data</vt:lpstr>
      <vt:lpstr>Machine Learning</vt:lpstr>
      <vt:lpstr>Observations &amp; Recommendations </vt:lpstr>
      <vt:lpstr>Title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C-Group</dc:title>
  <dc:creator>Lou</dc:creator>
  <cp:lastModifiedBy>Lou</cp:lastModifiedBy>
  <cp:revision>5</cp:revision>
  <dcterms:created xsi:type="dcterms:W3CDTF">2023-04-11T21:41:46Z</dcterms:created>
  <dcterms:modified xsi:type="dcterms:W3CDTF">2023-04-19T00:51:08Z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