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546" r:id="rId5"/>
    <p:sldId id="547" r:id="rId6"/>
    <p:sldId id="258" r:id="rId7"/>
    <p:sldId id="548" r:id="rId8"/>
    <p:sldId id="549" r:id="rId9"/>
    <p:sldId id="5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F26B4-E44E-F944-B647-8FFC828AC424}" v="136" dt="2020-11-27T20:02:0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75F0-541A-E942-9328-721F1819E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F9CCF-9449-D848-A3AC-EA8D80CFC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752-8229-AF4B-A516-D7FDEB73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3EC0-DF8C-2F49-8D7F-9D893447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F341-3415-6547-9061-92D9BCCE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2C57-BCE7-B044-B5DB-A23553D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3CDD-5AD9-F44C-A794-DE55D3599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597C-B441-5F47-B1C2-F058E6B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E3F9-91FA-E14D-BC68-3B142FD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9F72-720F-574B-8CEB-3CC598D0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152CB-06FC-0840-AB7B-6C944E9B9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61683-3E37-D54E-88D1-022A444A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FD3D-65A4-D147-AABD-A9A29D6C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D1F9-37DD-B849-99C5-BF8FE391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38B4-DDA3-034D-A6FE-7808FEB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31D3-9AE4-644C-9AC9-93F0D3CC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F1D4-5304-EE4D-9C0A-DB5EB720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4898-9980-1541-8700-C9EC15F6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B908-AAE5-D047-BB9E-D08E837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F078-9F38-6F4B-A245-333C17B8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E55D-E223-B145-8B3F-946A78AE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513BF-028B-1747-A709-AF02E630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C4D5-2567-5041-AD4C-811834E5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0C9C-45BA-4448-B464-01BA4918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BEDD-C5DC-B44F-ABDB-21F6AF79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92A4-016F-ED4B-B678-A8D20F41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4D85-F00A-4042-988D-A688D5C5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52E52-8D9F-304F-AA4B-5E368E32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35454-6430-3E41-A089-E5CCB136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1E620-3B26-9A4B-9670-09F1996E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B6C8-16BE-DE46-B6A9-B4E99EBC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C85-A3AF-C34D-89A9-EFF28B73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55BF-2D83-E44F-9465-BF7F0477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B715-DC17-2041-B2B1-248E7E68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CD65A-D479-5044-8B84-44EA6CBDA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2A74A-E5F1-7E43-8D56-E904775F0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91986-33FB-2F44-9F4A-C5C2EAB3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7B1A5-7352-2E49-ABA3-F9C02A07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F8F93-4CCC-084E-AA9C-424DFD9B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C6B4-8362-7648-9A46-7D832CDA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272C2-966F-444C-9EDA-1D74D799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C15F6-31E4-0C42-BA51-379EE87E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EF927-6F19-174D-9E38-A4AA7807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E994-6BE5-2140-A904-E94FD80C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E345-3B23-A643-B69A-1B2772F3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1D435-B6B6-EC48-A489-37EE6804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38EF-2092-4449-AD34-150716EC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385E-91AB-F347-B293-3A747BD9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5CFC-F228-764A-97B9-A22B93514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CDA59-A451-8B43-A71B-59D24FCA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4C03-9359-7B41-B4DC-D4F546A6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333B5-3BFD-6C4A-A872-9A67E3E2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48E7-C6FB-8F42-8E5A-2FFF25FA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0E63D-7086-8D49-B071-24D826B06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D79B4-1E4D-4148-935C-4CD447D8B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B1AF-262E-E24B-972D-EBCE1576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07D1-5D68-9C4E-8A97-C23183A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BAA68-8F54-5745-A2BA-C1F063D5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EF73E-6622-7B44-A96E-E1863686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4D77-D436-9D4C-A4A8-8E078DF6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7F26-7650-2841-9929-4F6E2C26F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704F-93A8-B146-B580-DDB88761C948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7FFD-3A09-D643-8F4A-31C0D8638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2FE4-1585-0B45-8834-D2AF27D2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10B3-ABCA-044B-9D43-D8BADC6B2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6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9C64-AF64-F54A-BEE2-8422EB815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4221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BBEC-D5EE-C848-AA3C-DDC09FD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Perceptron: Forward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AF038F-B5D0-9E4E-9B4A-6027306E6B37}"/>
              </a:ext>
            </a:extLst>
          </p:cNvPr>
          <p:cNvSpPr/>
          <p:nvPr/>
        </p:nvSpPr>
        <p:spPr>
          <a:xfrm>
            <a:off x="3580082" y="3577392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A0D715-962D-DC45-A086-270015FA8983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4033912" y="3119254"/>
            <a:ext cx="3370" cy="45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3BEF58-C5B0-134D-AD59-6458EF4E2B52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793485" y="3428962"/>
            <a:ext cx="1786597" cy="60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AAEA0-3731-8F4A-AA43-C0C6C64CD2E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1793484" y="4034592"/>
            <a:ext cx="1786598" cy="2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134F3-CE32-A040-ADFC-2D038DD7CCE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1793484" y="4034592"/>
            <a:ext cx="1786598" cy="110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A04C12-8EDC-5348-AF4A-B5AFC1F67A25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4494482" y="4034592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0D14A6-4AA1-B74A-B819-7A3F991919BA}"/>
              </a:ext>
            </a:extLst>
          </p:cNvPr>
          <p:cNvSpPr/>
          <p:nvPr/>
        </p:nvSpPr>
        <p:spPr>
          <a:xfrm>
            <a:off x="3689253" y="2706400"/>
            <a:ext cx="689318" cy="41285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7DA8E9-D3A2-9C44-85E3-EA330E797822}"/>
              </a:ext>
            </a:extLst>
          </p:cNvPr>
          <p:cNvSpPr/>
          <p:nvPr/>
        </p:nvSpPr>
        <p:spPr>
          <a:xfrm>
            <a:off x="1197000" y="3227546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4E577F-2C07-9F4D-817A-A249335A078D}"/>
              </a:ext>
            </a:extLst>
          </p:cNvPr>
          <p:cNvSpPr/>
          <p:nvPr/>
        </p:nvSpPr>
        <p:spPr>
          <a:xfrm>
            <a:off x="1196999" y="3835615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7D118-40DE-A644-927A-2123064F2088}"/>
              </a:ext>
            </a:extLst>
          </p:cNvPr>
          <p:cNvSpPr/>
          <p:nvPr/>
        </p:nvSpPr>
        <p:spPr>
          <a:xfrm>
            <a:off x="1196999" y="4935726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A22489-274F-E94D-A344-02226849D55D}"/>
                  </a:ext>
                </a:extLst>
              </p:cNvPr>
              <p:cNvSpPr txBox="1"/>
              <p:nvPr/>
            </p:nvSpPr>
            <p:spPr>
              <a:xfrm>
                <a:off x="3707324" y="3619639"/>
                <a:ext cx="79419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A22489-274F-E94D-A344-02226849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24" y="3619639"/>
                <a:ext cx="794192" cy="756426"/>
              </a:xfrm>
              <a:prstGeom prst="rect">
                <a:avLst/>
              </a:prstGeom>
              <a:blipFill>
                <a:blip r:embed="rId2"/>
                <a:stretch>
                  <a:fillRect l="-101563" t="-120000" r="-125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22A25AC-F66A-4B4B-9434-789D19C8242C}"/>
              </a:ext>
            </a:extLst>
          </p:cNvPr>
          <p:cNvSpPr/>
          <p:nvPr/>
        </p:nvSpPr>
        <p:spPr>
          <a:xfrm>
            <a:off x="3355002" y="3204966"/>
            <a:ext cx="724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D3F882-D131-7B4A-A384-4E1E97F2278A}"/>
              </a:ext>
            </a:extLst>
          </p:cNvPr>
          <p:cNvSpPr/>
          <p:nvPr/>
        </p:nvSpPr>
        <p:spPr>
          <a:xfrm>
            <a:off x="2292891" y="3323629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35EA3-5408-9846-A092-0CE21540680A}"/>
              </a:ext>
            </a:extLst>
          </p:cNvPr>
          <p:cNvSpPr/>
          <p:nvPr/>
        </p:nvSpPr>
        <p:spPr>
          <a:xfrm>
            <a:off x="2302266" y="3743707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5D142-055E-F147-8411-10FD39FFDD59}"/>
              </a:ext>
            </a:extLst>
          </p:cNvPr>
          <p:cNvSpPr/>
          <p:nvPr/>
        </p:nvSpPr>
        <p:spPr>
          <a:xfrm>
            <a:off x="2320600" y="4337903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W</a:t>
            </a:r>
            <a:r>
              <a:rPr lang="en-US" sz="1400" baseline="-25000" dirty="0" err="1"/>
              <a:t>n</a:t>
            </a:r>
            <a:endParaRPr lang="en-US" sz="1400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79FA35-4D35-0943-8131-49165D14607C}"/>
              </a:ext>
            </a:extLst>
          </p:cNvPr>
          <p:cNvSpPr/>
          <p:nvPr/>
        </p:nvSpPr>
        <p:spPr>
          <a:xfrm>
            <a:off x="5141596" y="3599783"/>
            <a:ext cx="787791" cy="883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169D5-4F2F-1C42-B0BB-B0F2339E451B}"/>
              </a:ext>
            </a:extLst>
          </p:cNvPr>
          <p:cNvSpPr txBox="1"/>
          <p:nvPr/>
        </p:nvSpPr>
        <p:spPr>
          <a:xfrm>
            <a:off x="5268837" y="3857172"/>
            <a:ext cx="571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g(.)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1FE70-697D-4C41-A1BC-F253A31FFD70}"/>
              </a:ext>
            </a:extLst>
          </p:cNvPr>
          <p:cNvSpPr txBox="1"/>
          <p:nvPr/>
        </p:nvSpPr>
        <p:spPr>
          <a:xfrm>
            <a:off x="4850621" y="2787080"/>
            <a:ext cx="119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Non-linear Activation </a:t>
            </a:r>
          </a:p>
          <a:p>
            <a:pPr algn="ctr"/>
            <a:r>
              <a:rPr lang="en-US" sz="1600" b="1" dirty="0"/>
              <a:t>function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0B554-BBCB-B341-A54F-C8E752E32DB6}"/>
              </a:ext>
            </a:extLst>
          </p:cNvPr>
          <p:cNvSpPr txBox="1"/>
          <p:nvPr/>
        </p:nvSpPr>
        <p:spPr>
          <a:xfrm>
            <a:off x="3773012" y="239849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E1CA01-FF12-5442-989D-971A811D8EDE}"/>
              </a:ext>
            </a:extLst>
          </p:cNvPr>
          <p:cNvSpPr txBox="1"/>
          <p:nvPr/>
        </p:nvSpPr>
        <p:spPr>
          <a:xfrm>
            <a:off x="986849" y="59947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7B6F80-32D1-5C41-BF6D-C2CAA7833201}"/>
              </a:ext>
            </a:extLst>
          </p:cNvPr>
          <p:cNvSpPr txBox="1"/>
          <p:nvPr/>
        </p:nvSpPr>
        <p:spPr>
          <a:xfrm>
            <a:off x="3746227" y="61203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85C62E-BBEF-6344-B49F-1E682D6ECEB7}"/>
              </a:ext>
            </a:extLst>
          </p:cNvPr>
          <p:cNvSpPr txBox="1"/>
          <p:nvPr/>
        </p:nvSpPr>
        <p:spPr>
          <a:xfrm>
            <a:off x="2120466" y="6040899"/>
            <a:ext cx="13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Learnable Parameters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3249A3-FB8C-C94E-A179-0827A5D5792D}"/>
              </a:ext>
            </a:extLst>
          </p:cNvPr>
          <p:cNvSpPr txBox="1"/>
          <p:nvPr/>
        </p:nvSpPr>
        <p:spPr>
          <a:xfrm>
            <a:off x="4799357" y="61203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Non-Linearity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579F6-4A2F-D84C-9BC7-CFD9C9EEA5FF}"/>
              </a:ext>
            </a:extLst>
          </p:cNvPr>
          <p:cNvSpPr txBox="1"/>
          <p:nvPr/>
        </p:nvSpPr>
        <p:spPr>
          <a:xfrm>
            <a:off x="6517155" y="61203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DD2404-259F-7F47-8A0B-B82908C4590C}"/>
              </a:ext>
            </a:extLst>
          </p:cNvPr>
          <p:cNvGrpSpPr/>
          <p:nvPr/>
        </p:nvGrpSpPr>
        <p:grpSpPr>
          <a:xfrm>
            <a:off x="8388930" y="3119254"/>
            <a:ext cx="2383666" cy="1100879"/>
            <a:chOff x="7935484" y="2379617"/>
            <a:chExt cx="2383666" cy="1100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E8C60C-95B5-314F-8195-EB97E2A3B3F1}"/>
                    </a:ext>
                  </a:extLst>
                </p:cNvPr>
                <p:cNvSpPr/>
                <p:nvPr/>
              </p:nvSpPr>
              <p:spPr>
                <a:xfrm>
                  <a:off x="7935484" y="2379617"/>
                  <a:ext cx="2383666" cy="1100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cap="small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b="0" i="1" baseline="-2500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400" b="0" i="1" baseline="-25000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lang="en-US" sz="2400" i="1">
                            <a:latin typeface="Cambria Math" charset="0"/>
                          </a:rPr>
                          <m:t> 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E8C60C-95B5-314F-8195-EB97E2A3B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484" y="2379617"/>
                  <a:ext cx="2383666" cy="1100879"/>
                </a:xfrm>
                <a:prstGeom prst="rect">
                  <a:avLst/>
                </a:prstGeom>
                <a:blipFill>
                  <a:blip r:embed="rId3"/>
                  <a:stretch>
                    <a:fillRect l="-6349" t="-105682" b="-16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3128F9-D12C-0D41-A8C3-B83841068208}"/>
                    </a:ext>
                  </a:extLst>
                </p:cNvPr>
                <p:cNvSpPr txBox="1"/>
                <p:nvPr/>
              </p:nvSpPr>
              <p:spPr>
                <a:xfrm rot="5400000">
                  <a:off x="8081879" y="2624576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3128F9-D12C-0D41-A8C3-B83841068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81879" y="2624576"/>
                  <a:ext cx="174727" cy="215444"/>
                </a:xfrm>
                <a:prstGeom prst="rect">
                  <a:avLst/>
                </a:prstGeom>
                <a:blipFill>
                  <a:blip r:embed="rId4"/>
                  <a:stretch>
                    <a:fillRect t="-1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772B15-6296-B041-9239-348D1E1336F6}"/>
              </a:ext>
            </a:extLst>
          </p:cNvPr>
          <p:cNvGrpSpPr/>
          <p:nvPr/>
        </p:nvGrpSpPr>
        <p:grpSpPr>
          <a:xfrm>
            <a:off x="6056411" y="3513958"/>
            <a:ext cx="1547668" cy="465376"/>
            <a:chOff x="6081650" y="3586108"/>
            <a:chExt cx="1547668" cy="4653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6C84375-FAE9-CF4E-B977-4AD102799D6C}"/>
                    </a:ext>
                  </a:extLst>
                </p:cNvPr>
                <p:cNvSpPr/>
                <p:nvPr/>
              </p:nvSpPr>
              <p:spPr>
                <a:xfrm>
                  <a:off x="6081650" y="3589819"/>
                  <a:ext cx="15476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dirty="0"/>
                    <a:t> = Output</a:t>
                  </a: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6C84375-FAE9-CF4E-B977-4AD102799D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50" y="3589819"/>
                  <a:ext cx="154766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639" t="-5263" r="-57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61815F-94DA-2C40-90C8-642BE51CC5CF}"/>
                    </a:ext>
                  </a:extLst>
                </p:cNvPr>
                <p:cNvSpPr txBox="1"/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61815F-94DA-2C40-90C8-642BE51CC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blipFill>
                  <a:blip r:embed="rId6"/>
                  <a:stretch>
                    <a:fillRect t="-1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E90B05-A37E-9C42-B612-637DCF863A7E}"/>
              </a:ext>
            </a:extLst>
          </p:cNvPr>
          <p:cNvCxnSpPr/>
          <p:nvPr/>
        </p:nvCxnSpPr>
        <p:spPr>
          <a:xfrm>
            <a:off x="2023796" y="4077242"/>
            <a:ext cx="0" cy="8842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BE17D0-8EC7-0B45-BAC1-E0ABFF485A67}"/>
              </a:ext>
            </a:extLst>
          </p:cNvPr>
          <p:cNvCxnSpPr>
            <a:cxnSpLocks/>
          </p:cNvCxnSpPr>
          <p:nvPr/>
        </p:nvCxnSpPr>
        <p:spPr>
          <a:xfrm>
            <a:off x="5939058" y="4070369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BBEC-D5EE-C848-AA3C-DDC09FD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Perceptron: Forward Propagation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AF038F-B5D0-9E4E-9B4A-6027306E6B37}"/>
              </a:ext>
            </a:extLst>
          </p:cNvPr>
          <p:cNvSpPr/>
          <p:nvPr/>
        </p:nvSpPr>
        <p:spPr>
          <a:xfrm>
            <a:off x="3580082" y="3577392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A0D715-962D-DC45-A086-270015FA8983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4033912" y="3119254"/>
            <a:ext cx="3370" cy="45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3BEF58-C5B0-134D-AD59-6458EF4E2B52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793485" y="3428962"/>
            <a:ext cx="1786597" cy="60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AAEA0-3731-8F4A-AA43-C0C6C64CD2E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1793484" y="4034592"/>
            <a:ext cx="1786598" cy="2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134F3-CE32-A040-ADFC-2D038DD7CCE9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1793484" y="4034592"/>
            <a:ext cx="1786598" cy="110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A04C12-8EDC-5348-AF4A-B5AFC1F67A25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4494482" y="4034592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0D14A6-4AA1-B74A-B819-7A3F991919BA}"/>
              </a:ext>
            </a:extLst>
          </p:cNvPr>
          <p:cNvSpPr/>
          <p:nvPr/>
        </p:nvSpPr>
        <p:spPr>
          <a:xfrm>
            <a:off x="3689253" y="2706400"/>
            <a:ext cx="689318" cy="41285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  <a:r>
              <a:rPr lang="en-US" sz="14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7DA8E9-D3A2-9C44-85E3-EA330E797822}"/>
              </a:ext>
            </a:extLst>
          </p:cNvPr>
          <p:cNvSpPr/>
          <p:nvPr/>
        </p:nvSpPr>
        <p:spPr>
          <a:xfrm>
            <a:off x="1197000" y="3227546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4E577F-2C07-9F4D-817A-A249335A078D}"/>
              </a:ext>
            </a:extLst>
          </p:cNvPr>
          <p:cNvSpPr/>
          <p:nvPr/>
        </p:nvSpPr>
        <p:spPr>
          <a:xfrm>
            <a:off x="1196999" y="3835615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7D118-40DE-A644-927A-2123064F2088}"/>
              </a:ext>
            </a:extLst>
          </p:cNvPr>
          <p:cNvSpPr/>
          <p:nvPr/>
        </p:nvSpPr>
        <p:spPr>
          <a:xfrm>
            <a:off x="1196999" y="4935726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A22489-274F-E94D-A344-02226849D55D}"/>
                  </a:ext>
                </a:extLst>
              </p:cNvPr>
              <p:cNvSpPr txBox="1"/>
              <p:nvPr/>
            </p:nvSpPr>
            <p:spPr>
              <a:xfrm>
                <a:off x="3707324" y="3619639"/>
                <a:ext cx="79419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A22489-274F-E94D-A344-02226849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24" y="3619639"/>
                <a:ext cx="794192" cy="756426"/>
              </a:xfrm>
              <a:prstGeom prst="rect">
                <a:avLst/>
              </a:prstGeom>
              <a:blipFill>
                <a:blip r:embed="rId2"/>
                <a:stretch>
                  <a:fillRect l="-101563" t="-120000" r="-125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22A25AC-F66A-4B4B-9434-789D19C8242C}"/>
              </a:ext>
            </a:extLst>
          </p:cNvPr>
          <p:cNvSpPr/>
          <p:nvPr/>
        </p:nvSpPr>
        <p:spPr>
          <a:xfrm>
            <a:off x="3355002" y="3204966"/>
            <a:ext cx="724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  <a:r>
              <a:rPr lang="en-US" sz="1400" dirty="0"/>
              <a:t>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D3F882-D131-7B4A-A384-4E1E97F2278A}"/>
              </a:ext>
            </a:extLst>
          </p:cNvPr>
          <p:cNvSpPr/>
          <p:nvPr/>
        </p:nvSpPr>
        <p:spPr>
          <a:xfrm>
            <a:off x="2292891" y="3323629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35EA3-5408-9846-A092-0CE21540680A}"/>
              </a:ext>
            </a:extLst>
          </p:cNvPr>
          <p:cNvSpPr/>
          <p:nvPr/>
        </p:nvSpPr>
        <p:spPr>
          <a:xfrm>
            <a:off x="2302266" y="3743707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5D142-055E-F147-8411-10FD39FFDD59}"/>
              </a:ext>
            </a:extLst>
          </p:cNvPr>
          <p:cNvSpPr/>
          <p:nvPr/>
        </p:nvSpPr>
        <p:spPr>
          <a:xfrm>
            <a:off x="2320600" y="4337903"/>
            <a:ext cx="49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W</a:t>
            </a:r>
            <a:r>
              <a:rPr lang="en-US" sz="1400" baseline="-25000" dirty="0" err="1"/>
              <a:t>n</a:t>
            </a:r>
            <a:endParaRPr lang="en-US" sz="1400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79FA35-4D35-0943-8131-49165D14607C}"/>
              </a:ext>
            </a:extLst>
          </p:cNvPr>
          <p:cNvSpPr/>
          <p:nvPr/>
        </p:nvSpPr>
        <p:spPr>
          <a:xfrm>
            <a:off x="5141596" y="3599783"/>
            <a:ext cx="787791" cy="883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B169D5-4F2F-1C42-B0BB-B0F2339E451B}"/>
                  </a:ext>
                </a:extLst>
              </p:cNvPr>
              <p:cNvSpPr txBox="1"/>
              <p:nvPr/>
            </p:nvSpPr>
            <p:spPr>
              <a:xfrm>
                <a:off x="5268837" y="3857172"/>
                <a:ext cx="571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(.)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B169D5-4F2F-1C42-B0BB-B0F2339E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37" y="3857172"/>
                <a:ext cx="571389" cy="400110"/>
              </a:xfrm>
              <a:prstGeom prst="rect">
                <a:avLst/>
              </a:prstGeom>
              <a:blipFill>
                <a:blip r:embed="rId3"/>
                <a:stretch>
                  <a:fillRect t="-9091" r="-1087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9C1FE70-697D-4C41-A1BC-F253A31FFD70}"/>
              </a:ext>
            </a:extLst>
          </p:cNvPr>
          <p:cNvSpPr txBox="1"/>
          <p:nvPr/>
        </p:nvSpPr>
        <p:spPr>
          <a:xfrm>
            <a:off x="4850621" y="2787080"/>
            <a:ext cx="119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Non-linear Activation </a:t>
            </a:r>
          </a:p>
          <a:p>
            <a:pPr algn="ctr"/>
            <a:r>
              <a:rPr lang="en-US" sz="1600" b="1" dirty="0"/>
              <a:t>function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0B554-BBCB-B341-A54F-C8E752E32DB6}"/>
              </a:ext>
            </a:extLst>
          </p:cNvPr>
          <p:cNvSpPr txBox="1"/>
          <p:nvPr/>
        </p:nvSpPr>
        <p:spPr>
          <a:xfrm>
            <a:off x="3773012" y="239849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E1CA01-FF12-5442-989D-971A811D8EDE}"/>
              </a:ext>
            </a:extLst>
          </p:cNvPr>
          <p:cNvSpPr txBox="1"/>
          <p:nvPr/>
        </p:nvSpPr>
        <p:spPr>
          <a:xfrm>
            <a:off x="986849" y="59947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7B6F80-32D1-5C41-BF6D-C2CAA7833201}"/>
              </a:ext>
            </a:extLst>
          </p:cNvPr>
          <p:cNvSpPr txBox="1"/>
          <p:nvPr/>
        </p:nvSpPr>
        <p:spPr>
          <a:xfrm>
            <a:off x="3746227" y="61203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85C62E-BBEF-6344-B49F-1E682D6ECEB7}"/>
              </a:ext>
            </a:extLst>
          </p:cNvPr>
          <p:cNvSpPr txBox="1"/>
          <p:nvPr/>
        </p:nvSpPr>
        <p:spPr>
          <a:xfrm>
            <a:off x="2120466" y="6040899"/>
            <a:ext cx="13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Learnable Parameters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3249A3-FB8C-C94E-A179-0827A5D5792D}"/>
              </a:ext>
            </a:extLst>
          </p:cNvPr>
          <p:cNvSpPr txBox="1"/>
          <p:nvPr/>
        </p:nvSpPr>
        <p:spPr>
          <a:xfrm>
            <a:off x="4799357" y="61203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Non-Linearity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579F6-4A2F-D84C-9BC7-CFD9C9EEA5FF}"/>
              </a:ext>
            </a:extLst>
          </p:cNvPr>
          <p:cNvSpPr txBox="1"/>
          <p:nvPr/>
        </p:nvSpPr>
        <p:spPr>
          <a:xfrm>
            <a:off x="6517155" y="61203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DD2404-259F-7F47-8A0B-B82908C4590C}"/>
              </a:ext>
            </a:extLst>
          </p:cNvPr>
          <p:cNvGrpSpPr/>
          <p:nvPr/>
        </p:nvGrpSpPr>
        <p:grpSpPr>
          <a:xfrm>
            <a:off x="8414687" y="1908677"/>
            <a:ext cx="2383666" cy="1100879"/>
            <a:chOff x="7935484" y="2379617"/>
            <a:chExt cx="2383666" cy="11008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E8C60C-95B5-314F-8195-EB97E2A3B3F1}"/>
                    </a:ext>
                  </a:extLst>
                </p:cNvPr>
                <p:cNvSpPr/>
                <p:nvPr/>
              </p:nvSpPr>
              <p:spPr>
                <a:xfrm>
                  <a:off x="7935484" y="2379617"/>
                  <a:ext cx="2383666" cy="1100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cap="small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00" b="0" i="1" baseline="-2500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400" b="0" i="1" baseline="-25000" smtClean="0">
                                <a:latin typeface="Cambria Math" charset="0"/>
                              </a:rPr>
                              <m:t>𝑖</m:t>
                            </m:r>
                          </m:e>
                        </m:nary>
                        <m:r>
                          <a:rPr lang="en-US" sz="2400" i="1">
                            <a:latin typeface="Cambria Math" charset="0"/>
                          </a:rPr>
                          <m:t> 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E8C60C-95B5-314F-8195-EB97E2A3B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484" y="2379617"/>
                  <a:ext cx="2383666" cy="1100879"/>
                </a:xfrm>
                <a:prstGeom prst="rect">
                  <a:avLst/>
                </a:prstGeom>
                <a:blipFill>
                  <a:blip r:embed="rId4"/>
                  <a:stretch>
                    <a:fillRect l="-5820" t="-106818" b="-16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3128F9-D12C-0D41-A8C3-B83841068208}"/>
                    </a:ext>
                  </a:extLst>
                </p:cNvPr>
                <p:cNvSpPr txBox="1"/>
                <p:nvPr/>
              </p:nvSpPr>
              <p:spPr>
                <a:xfrm rot="5400000">
                  <a:off x="8081879" y="2624576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3128F9-D12C-0D41-A8C3-B83841068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81879" y="2624576"/>
                  <a:ext cx="174727" cy="215444"/>
                </a:xfrm>
                <a:prstGeom prst="rect">
                  <a:avLst/>
                </a:prstGeom>
                <a:blipFill>
                  <a:blip r:embed="rId5"/>
                  <a:stretch>
                    <a:fillRect t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772B15-6296-B041-9239-348D1E1336F6}"/>
              </a:ext>
            </a:extLst>
          </p:cNvPr>
          <p:cNvGrpSpPr/>
          <p:nvPr/>
        </p:nvGrpSpPr>
        <p:grpSpPr>
          <a:xfrm>
            <a:off x="6056411" y="3513958"/>
            <a:ext cx="1547668" cy="465376"/>
            <a:chOff x="6081650" y="3586108"/>
            <a:chExt cx="1547668" cy="4653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6C84375-FAE9-CF4E-B977-4AD102799D6C}"/>
                    </a:ext>
                  </a:extLst>
                </p:cNvPr>
                <p:cNvSpPr/>
                <p:nvPr/>
              </p:nvSpPr>
              <p:spPr>
                <a:xfrm>
                  <a:off x="6081650" y="3589819"/>
                  <a:ext cx="15476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dirty="0"/>
                    <a:t> = Output</a:t>
                  </a: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6C84375-FAE9-CF4E-B977-4AD102799D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50" y="3589819"/>
                  <a:ext cx="154766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39" t="-5263" r="-57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61815F-94DA-2C40-90C8-642BE51CC5CF}"/>
                    </a:ext>
                  </a:extLst>
                </p:cNvPr>
                <p:cNvSpPr txBox="1"/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61815F-94DA-2C40-90C8-642BE51CC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blipFill>
                  <a:blip r:embed="rId7"/>
                  <a:stretch>
                    <a:fillRect t="-1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E90B05-A37E-9C42-B612-637DCF863A7E}"/>
              </a:ext>
            </a:extLst>
          </p:cNvPr>
          <p:cNvCxnSpPr/>
          <p:nvPr/>
        </p:nvCxnSpPr>
        <p:spPr>
          <a:xfrm>
            <a:off x="2023796" y="4077242"/>
            <a:ext cx="0" cy="8842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BE17D0-8EC7-0B45-BAC1-E0ABFF485A67}"/>
              </a:ext>
            </a:extLst>
          </p:cNvPr>
          <p:cNvCxnSpPr>
            <a:cxnSpLocks/>
          </p:cNvCxnSpPr>
          <p:nvPr/>
        </p:nvCxnSpPr>
        <p:spPr>
          <a:xfrm>
            <a:off x="5939058" y="4070369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480A21F6-3D17-634E-8F26-34D6D136AE6E}"/>
              </a:ext>
            </a:extLst>
          </p:cNvPr>
          <p:cNvSpPr/>
          <p:nvPr/>
        </p:nvSpPr>
        <p:spPr>
          <a:xfrm>
            <a:off x="10657233" y="3727397"/>
            <a:ext cx="381343" cy="110087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2B984EE0-0D7F-BD4A-9D82-AD499B4D2AC3}"/>
              </a:ext>
            </a:extLst>
          </p:cNvPr>
          <p:cNvSpPr/>
          <p:nvPr/>
        </p:nvSpPr>
        <p:spPr>
          <a:xfrm rot="16200000">
            <a:off x="9525545" y="3793697"/>
            <a:ext cx="414721" cy="1023357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ECDB3-6F4D-C04B-B48C-2FD21EDB1F17}"/>
              </a:ext>
            </a:extLst>
          </p:cNvPr>
          <p:cNvSpPr txBox="1"/>
          <p:nvPr/>
        </p:nvSpPr>
        <p:spPr>
          <a:xfrm>
            <a:off x="9216403" y="41095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 </a:t>
            </a:r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..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7ECD0C-1EF7-5F41-BB8A-EED2FEDA5688}"/>
              </a:ext>
            </a:extLst>
          </p:cNvPr>
          <p:cNvSpPr txBox="1"/>
          <p:nvPr/>
        </p:nvSpPr>
        <p:spPr>
          <a:xfrm>
            <a:off x="10720248" y="36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4245F-D2EE-CE4C-B3CA-19E7C38FA0E4}"/>
              </a:ext>
            </a:extLst>
          </p:cNvPr>
          <p:cNvSpPr txBox="1"/>
          <p:nvPr/>
        </p:nvSpPr>
        <p:spPr>
          <a:xfrm>
            <a:off x="10664010" y="388689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65820-0B9F-6D46-8545-862AD83D6694}"/>
              </a:ext>
            </a:extLst>
          </p:cNvPr>
          <p:cNvSpPr txBox="1"/>
          <p:nvPr/>
        </p:nvSpPr>
        <p:spPr>
          <a:xfrm>
            <a:off x="10657233" y="4504838"/>
            <a:ext cx="46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D8EE1-241D-BC47-9C34-9B0E706D83EB}"/>
              </a:ext>
            </a:extLst>
          </p:cNvPr>
          <p:cNvSpPr txBox="1"/>
          <p:nvPr/>
        </p:nvSpPr>
        <p:spPr>
          <a:xfrm>
            <a:off x="10279349" y="41095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CC6EF94F-86D4-1C46-9716-5E28DB32BEEA}"/>
              </a:ext>
            </a:extLst>
          </p:cNvPr>
          <p:cNvSpPr/>
          <p:nvPr/>
        </p:nvSpPr>
        <p:spPr>
          <a:xfrm>
            <a:off x="9067519" y="3594500"/>
            <a:ext cx="2201370" cy="132556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D2056F-C61A-424E-8EC7-6F0C8595B224}"/>
                  </a:ext>
                </a:extLst>
              </p:cNvPr>
              <p:cNvSpPr/>
              <p:nvPr/>
            </p:nvSpPr>
            <p:spPr>
              <a:xfrm>
                <a:off x="8044340" y="4013694"/>
                <a:ext cx="10233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cap="small">
                          <a:latin typeface="Cambria Math" charset="0"/>
                        </a:rPr>
                        <m:t>𝑦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D2056F-C61A-424E-8EC7-6F0C8595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40" y="4013694"/>
                <a:ext cx="1023357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8C4786-43BD-814C-BE6E-55383848E294}"/>
                  </a:ext>
                </a:extLst>
              </p:cNvPr>
              <p:cNvSpPr txBox="1"/>
              <p:nvPr/>
            </p:nvSpPr>
            <p:spPr>
              <a:xfrm rot="5400000">
                <a:off x="8184950" y="396383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8C4786-43BD-814C-BE6E-55383848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84950" y="3963839"/>
                <a:ext cx="174727" cy="215444"/>
              </a:xfrm>
              <a:prstGeom prst="rect">
                <a:avLst/>
              </a:prstGeom>
              <a:blipFill>
                <a:blip r:embed="rId9"/>
                <a:stretch>
                  <a:fillRect t="-1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9B35EE1-7628-1045-9DD7-BE5E063DF147}"/>
              </a:ext>
            </a:extLst>
          </p:cNvPr>
          <p:cNvSpPr txBox="1"/>
          <p:nvPr/>
        </p:nvSpPr>
        <p:spPr>
          <a:xfrm>
            <a:off x="10640358" y="3162413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E72DA2-0D2F-F443-B519-ABF6F42C081C}"/>
              </a:ext>
            </a:extLst>
          </p:cNvPr>
          <p:cNvSpPr txBox="1"/>
          <p:nvPr/>
        </p:nvSpPr>
        <p:spPr>
          <a:xfrm>
            <a:off x="9531834" y="346008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b="1" baseline="300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E02AEC-F4A1-4646-8486-3B19CC848E95}"/>
              </a:ext>
            </a:extLst>
          </p:cNvPr>
          <p:cNvCxnSpPr>
            <a:cxnSpLocks/>
          </p:cNvCxnSpPr>
          <p:nvPr/>
        </p:nvCxnSpPr>
        <p:spPr>
          <a:xfrm>
            <a:off x="10844803" y="4243348"/>
            <a:ext cx="0" cy="2923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E40622-86DE-8341-ADB5-35C7B3A282BD}"/>
              </a:ext>
            </a:extLst>
          </p:cNvPr>
          <p:cNvGrpSpPr/>
          <p:nvPr/>
        </p:nvGrpSpPr>
        <p:grpSpPr>
          <a:xfrm>
            <a:off x="8616318" y="5367101"/>
            <a:ext cx="1975541" cy="479686"/>
            <a:chOff x="7935484" y="2361596"/>
            <a:chExt cx="1975541" cy="479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958A019-A39C-574F-8205-344DC879BA64}"/>
                    </a:ext>
                  </a:extLst>
                </p:cNvPr>
                <p:cNvSpPr/>
                <p:nvPr/>
              </p:nvSpPr>
              <p:spPr>
                <a:xfrm>
                  <a:off x="7935484" y="2379617"/>
                  <a:ext cx="19755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cap="small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/>
                          <m:t>X</m:t>
                        </m:r>
                        <m:r>
                          <m:rPr>
                            <m:sty m:val="p"/>
                          </m:rPr>
                          <a:rPr lang="en-US" sz="2400" b="0" i="0" baseline="30000" smtClean="0"/>
                          <m:t>T</m:t>
                        </m:r>
                        <m:r>
                          <a:rPr lang="en-US" sz="2400" b="0" i="0" smtClean="0"/>
                          <m:t>.</m:t>
                        </m:r>
                        <m:r>
                          <m:rPr>
                            <m:sty m:val="p"/>
                          </m:rPr>
                          <a:rPr lang="en-US" sz="2400" b="0" i="0" smtClean="0"/>
                          <m:t>W</m:t>
                        </m:r>
                        <m:r>
                          <a:rPr lang="en-US" sz="2400" i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958A019-A39C-574F-8205-344DC879BA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484" y="2379617"/>
                  <a:ext cx="197554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B7CBE6B-D7B4-7342-99E9-E2851A83BE7F}"/>
                    </a:ext>
                  </a:extLst>
                </p:cNvPr>
                <p:cNvSpPr txBox="1"/>
                <p:nvPr/>
              </p:nvSpPr>
              <p:spPr>
                <a:xfrm rot="5400000">
                  <a:off x="8081879" y="2341238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B7CBE6B-D7B4-7342-99E9-E2851A83B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81879" y="2341238"/>
                  <a:ext cx="174727" cy="215444"/>
                </a:xfrm>
                <a:prstGeom prst="rect">
                  <a:avLst/>
                </a:prstGeom>
                <a:blipFill>
                  <a:blip r:embed="rId7"/>
                  <a:stretch>
                    <a:fillRect t="-1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497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FEC5-087B-BC45-8C9E-97C87C1C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D5497C-5858-0A40-9EE6-082BCA8DEF18}"/>
              </a:ext>
            </a:extLst>
          </p:cNvPr>
          <p:cNvGrpSpPr/>
          <p:nvPr/>
        </p:nvGrpSpPr>
        <p:grpSpPr>
          <a:xfrm>
            <a:off x="4824720" y="1489751"/>
            <a:ext cx="2769879" cy="2400685"/>
            <a:chOff x="6692263" y="1641511"/>
            <a:chExt cx="2769879" cy="2400685"/>
          </a:xfrm>
        </p:grpSpPr>
        <p:pic>
          <p:nvPicPr>
            <p:cNvPr id="9" name="Picture 8" descr="A picture containing object, clock, mirror&#10;&#10;Description automatically generated">
              <a:extLst>
                <a:ext uri="{FF2B5EF4-FFF2-40B4-BE49-F238E27FC236}">
                  <a16:creationId xmlns:a16="http://schemas.microsoft.com/office/drawing/2014/main" id="{ABE0C0ED-3B91-F24E-9872-267A7444C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2263" y="1683842"/>
              <a:ext cx="2769879" cy="23583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8D61B5-3F90-D84B-B401-F7735D8A243D}"/>
                </a:ext>
              </a:extLst>
            </p:cNvPr>
            <p:cNvSpPr txBox="1"/>
            <p:nvPr/>
          </p:nvSpPr>
          <p:spPr>
            <a:xfrm>
              <a:off x="9076260" y="3557899"/>
              <a:ext cx="284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3D35E4-733D-674E-8F72-23475FF73E95}"/>
                </a:ext>
              </a:extLst>
            </p:cNvPr>
            <p:cNvSpPr txBox="1"/>
            <p:nvPr/>
          </p:nvSpPr>
          <p:spPr>
            <a:xfrm>
              <a:off x="8123757" y="1641511"/>
              <a:ext cx="715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28DCD4E-A660-BB45-924B-91A3AD3C7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9099"/>
                <a:ext cx="10515600" cy="19478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(a) Is a step function or threshold function</a:t>
                </a:r>
              </a:p>
              <a:p>
                <a:pPr marL="0" indent="0">
                  <a:buNone/>
                </a:pPr>
                <a:r>
                  <a:rPr lang="en-US" dirty="0"/>
                  <a:t>(b) is a sigmoid function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(c) </a:t>
                </a:r>
                <a:r>
                  <a:rPr lang="en-US" dirty="0" err="1"/>
                  <a:t>ReLu</a:t>
                </a:r>
                <a:r>
                  <a:rPr lang="en-US" dirty="0"/>
                  <a:t> function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Sigmoid takes a real-valued input and squashes it to range between 0 and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28DCD4E-A660-BB45-924B-91A3AD3C7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9099"/>
                <a:ext cx="10515600" cy="1947863"/>
              </a:xfrm>
              <a:blipFill>
                <a:blip r:embed="rId3"/>
                <a:stretch>
                  <a:fillRect l="-724" t="-6494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0C5D6D5-B9AD-B242-9806-8CC628B1DC67}"/>
              </a:ext>
            </a:extLst>
          </p:cNvPr>
          <p:cNvGrpSpPr/>
          <p:nvPr/>
        </p:nvGrpSpPr>
        <p:grpSpPr>
          <a:xfrm>
            <a:off x="1418165" y="1532082"/>
            <a:ext cx="2597175" cy="2358354"/>
            <a:chOff x="1418165" y="1532082"/>
            <a:chExt cx="2597175" cy="23583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0EB9F3-37BA-DE44-993A-98F2EBECD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165" y="1532082"/>
              <a:ext cx="2597175" cy="23583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493E8-2CC6-B341-8E6A-3C3EFE10716B}"/>
                </a:ext>
              </a:extLst>
            </p:cNvPr>
            <p:cNvSpPr txBox="1"/>
            <p:nvPr/>
          </p:nvSpPr>
          <p:spPr>
            <a:xfrm>
              <a:off x="3640668" y="3337769"/>
              <a:ext cx="284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33F205-005B-3243-B87E-7FA0E0E555E6}"/>
                </a:ext>
              </a:extLst>
            </p:cNvPr>
            <p:cNvSpPr txBox="1"/>
            <p:nvPr/>
          </p:nvSpPr>
          <p:spPr>
            <a:xfrm>
              <a:off x="2763724" y="1538927"/>
              <a:ext cx="715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1D8DF-6E9F-9E4E-9F98-0D9665A3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034" y="1663761"/>
            <a:ext cx="2712730" cy="1831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76CAFB-3A42-F340-B231-AF6DF7C71A65}"/>
              </a:ext>
            </a:extLst>
          </p:cNvPr>
          <p:cNvSpPr txBox="1"/>
          <p:nvPr/>
        </p:nvSpPr>
        <p:spPr>
          <a:xfrm>
            <a:off x="9477754" y="1489751"/>
            <a:ext cx="7154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A95A4-D2B3-EB47-98AD-522E2AEE68DB}"/>
              </a:ext>
            </a:extLst>
          </p:cNvPr>
          <p:cNvSpPr txBox="1"/>
          <p:nvPr/>
        </p:nvSpPr>
        <p:spPr>
          <a:xfrm>
            <a:off x="10761764" y="3170975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CC474-4897-1641-8447-708AEDEC318D}"/>
              </a:ext>
            </a:extLst>
          </p:cNvPr>
          <p:cNvSpPr txBox="1"/>
          <p:nvPr/>
        </p:nvSpPr>
        <p:spPr>
          <a:xfrm>
            <a:off x="9268032" y="3528079"/>
            <a:ext cx="6133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AB2F46-461A-2B41-8BF0-A0C8F4CA3220}"/>
                  </a:ext>
                </a:extLst>
              </p:cNvPr>
              <p:cNvSpPr txBox="1"/>
              <p:nvPr/>
            </p:nvSpPr>
            <p:spPr>
              <a:xfrm>
                <a:off x="6669959" y="1190774"/>
                <a:ext cx="1866217" cy="761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Sigmoid function:</a:t>
                </a:r>
              </a:p>
              <a:p>
                <a:r>
                  <a:rPr lang="en-US" dirty="0"/>
                  <a:t>     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AB2F46-461A-2B41-8BF0-A0C8F4CA3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959" y="1190774"/>
                <a:ext cx="1866217" cy="761940"/>
              </a:xfrm>
              <a:prstGeom prst="rect">
                <a:avLst/>
              </a:prstGeom>
              <a:blipFill>
                <a:blip r:embed="rId6"/>
                <a:stretch>
                  <a:fillRect l="-2721" t="-3279" r="-20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2F8EAF9-54A4-A743-BEDD-C0643C820F12}"/>
              </a:ext>
            </a:extLst>
          </p:cNvPr>
          <p:cNvSpPr txBox="1"/>
          <p:nvPr/>
        </p:nvSpPr>
        <p:spPr>
          <a:xfrm>
            <a:off x="9949489" y="1017797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ReLU</a:t>
            </a:r>
            <a:r>
              <a:rPr lang="en-US" b="1" dirty="0"/>
              <a:t> function:</a:t>
            </a:r>
          </a:p>
          <a:p>
            <a:r>
              <a:rPr lang="en-US" dirty="0"/>
              <a:t>	x  x =&gt; 0</a:t>
            </a:r>
          </a:p>
          <a:p>
            <a:r>
              <a:rPr lang="en-US" dirty="0"/>
              <a:t>	0  x &lt;   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FD6141E-7958-E946-8A28-C272863426FC}"/>
              </a:ext>
            </a:extLst>
          </p:cNvPr>
          <p:cNvSpPr/>
          <p:nvPr/>
        </p:nvSpPr>
        <p:spPr>
          <a:xfrm>
            <a:off x="10681291" y="1351231"/>
            <a:ext cx="262926" cy="59596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0AEC3-991E-A945-876D-D112FAFDB88E}"/>
              </a:ext>
            </a:extLst>
          </p:cNvPr>
          <p:cNvSpPr/>
          <p:nvPr/>
        </p:nvSpPr>
        <p:spPr>
          <a:xfrm>
            <a:off x="10242233" y="1461444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 = </a:t>
            </a:r>
          </a:p>
        </p:txBody>
      </p:sp>
    </p:spTree>
    <p:extLst>
      <p:ext uri="{BB962C8B-B14F-4D97-AF65-F5344CB8AC3E}">
        <p14:creationId xmlns:p14="http://schemas.microsoft.com/office/powerpoint/2010/main" val="34091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137-1494-A14D-ACD5-F1FE568A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Activation Functions</a:t>
            </a:r>
          </a:p>
        </p:txBody>
      </p:sp>
      <p:pic>
        <p:nvPicPr>
          <p:cNvPr id="1026" name="Picture 2" descr="Machine Learning">
            <a:extLst>
              <a:ext uri="{FF2B5EF4-FFF2-40B4-BE49-F238E27FC236}">
                <a16:creationId xmlns:a16="http://schemas.microsoft.com/office/drawing/2014/main" id="{9B4D32F7-F857-9A4F-80EB-FDBB1509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86" y="2459864"/>
            <a:ext cx="4921161" cy="369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3960D3-38DE-0E42-BA60-E95F940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purpose of activation functions is to introduce non-linearities into the network. </a:t>
            </a:r>
          </a:p>
        </p:txBody>
      </p:sp>
    </p:spTree>
    <p:extLst>
      <p:ext uri="{BB962C8B-B14F-4D97-AF65-F5344CB8AC3E}">
        <p14:creationId xmlns:p14="http://schemas.microsoft.com/office/powerpoint/2010/main" val="39110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2154-F1DD-EA43-9584-1BD695E5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F394-3AA4-5247-8FE0-9097F59A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neural network to distinguish green vs. red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1CC7F1-3FAF-8343-9FEC-893F058F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33" y="2579513"/>
            <a:ext cx="4102547" cy="34158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216DD-E41E-AF4B-880D-08C45968D969}"/>
              </a:ext>
            </a:extLst>
          </p:cNvPr>
          <p:cNvCxnSpPr>
            <a:cxnSpLocks/>
          </p:cNvCxnSpPr>
          <p:nvPr/>
        </p:nvCxnSpPr>
        <p:spPr>
          <a:xfrm>
            <a:off x="5885645" y="3013656"/>
            <a:ext cx="1738648" cy="2021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393316-5C48-B047-B239-4C67D02BF7BA}"/>
              </a:ext>
            </a:extLst>
          </p:cNvPr>
          <p:cNvCxnSpPr>
            <a:cxnSpLocks/>
          </p:cNvCxnSpPr>
          <p:nvPr/>
        </p:nvCxnSpPr>
        <p:spPr>
          <a:xfrm flipH="1">
            <a:off x="5550794" y="3429000"/>
            <a:ext cx="2331076" cy="1173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8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2720-9E22-7A4E-BC82-F9DD395A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Output Perceptron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F58EED-24F3-0A40-9FB4-5F8D45DDD446}"/>
              </a:ext>
            </a:extLst>
          </p:cNvPr>
          <p:cNvSpPr/>
          <p:nvPr/>
        </p:nvSpPr>
        <p:spPr>
          <a:xfrm>
            <a:off x="4610392" y="2766023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366335-73CC-6344-B39C-EF3B808E2318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2823795" y="3158507"/>
            <a:ext cx="1786597" cy="6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C2ECE-329A-5146-A6C2-1CF9D244A0DB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2823794" y="3223223"/>
            <a:ext cx="1786598" cy="543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587A6-7619-F445-A323-93CDA0F0F5D8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2823794" y="3223223"/>
            <a:ext cx="1786598" cy="1643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3751A0-DCF4-8D4F-824D-BBE20C387A23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5524792" y="3223223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3210E3-2C35-964A-A470-F640B0EA256A}"/>
              </a:ext>
            </a:extLst>
          </p:cNvPr>
          <p:cNvSpPr/>
          <p:nvPr/>
        </p:nvSpPr>
        <p:spPr>
          <a:xfrm>
            <a:off x="2227310" y="2957091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39D850-D734-4D4E-8979-653F1DA27FBC}"/>
              </a:ext>
            </a:extLst>
          </p:cNvPr>
          <p:cNvSpPr/>
          <p:nvPr/>
        </p:nvSpPr>
        <p:spPr>
          <a:xfrm>
            <a:off x="2227309" y="3565160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A4468A-3BF4-FF4B-BF87-0212C0A4FB9A}"/>
              </a:ext>
            </a:extLst>
          </p:cNvPr>
          <p:cNvSpPr/>
          <p:nvPr/>
        </p:nvSpPr>
        <p:spPr>
          <a:xfrm>
            <a:off x="2227309" y="4665271"/>
            <a:ext cx="596485" cy="40283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B15FFF-E2BE-DB4A-90E4-97C9293C54A3}"/>
                  </a:ext>
                </a:extLst>
              </p:cNvPr>
              <p:cNvSpPr txBox="1"/>
              <p:nvPr/>
            </p:nvSpPr>
            <p:spPr>
              <a:xfrm>
                <a:off x="4647481" y="2808270"/>
                <a:ext cx="8791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B15FFF-E2BE-DB4A-90E4-97C9293C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81" y="2808270"/>
                <a:ext cx="879150" cy="756426"/>
              </a:xfrm>
              <a:prstGeom prst="rect">
                <a:avLst/>
              </a:prstGeom>
              <a:blipFill>
                <a:blip r:embed="rId2"/>
                <a:stretch>
                  <a:fillRect l="-91549" t="-120000" r="-140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77C0BD1-0BB6-2549-8591-759E945E8682}"/>
              </a:ext>
            </a:extLst>
          </p:cNvPr>
          <p:cNvSpPr/>
          <p:nvPr/>
        </p:nvSpPr>
        <p:spPr>
          <a:xfrm>
            <a:off x="6171906" y="2788414"/>
            <a:ext cx="787791" cy="883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14DB05-4CEF-E849-A945-BC346EA0CF83}"/>
                  </a:ext>
                </a:extLst>
              </p:cNvPr>
              <p:cNvSpPr txBox="1"/>
              <p:nvPr/>
            </p:nvSpPr>
            <p:spPr>
              <a:xfrm>
                <a:off x="6299147" y="3045803"/>
                <a:ext cx="571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(.)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14DB05-4CEF-E849-A945-BC346EA0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47" y="3045803"/>
                <a:ext cx="571389" cy="400110"/>
              </a:xfrm>
              <a:prstGeom prst="rect">
                <a:avLst/>
              </a:prstGeom>
              <a:blipFill>
                <a:blip r:embed="rId3"/>
                <a:stretch>
                  <a:fillRect t="-9375" r="-108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75E5B29-A0AD-EE46-A2DD-773917864FFB}"/>
              </a:ext>
            </a:extLst>
          </p:cNvPr>
          <p:cNvSpPr txBox="1"/>
          <p:nvPr/>
        </p:nvSpPr>
        <p:spPr>
          <a:xfrm>
            <a:off x="5880931" y="1975711"/>
            <a:ext cx="119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Non-linear Activation </a:t>
            </a:r>
          </a:p>
          <a:p>
            <a:pPr algn="ctr"/>
            <a:r>
              <a:rPr lang="en-US" sz="1600" b="1" dirty="0"/>
              <a:t>function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6C82EC-938B-C048-A65F-0F6B68672045}"/>
              </a:ext>
            </a:extLst>
          </p:cNvPr>
          <p:cNvGrpSpPr/>
          <p:nvPr/>
        </p:nvGrpSpPr>
        <p:grpSpPr>
          <a:xfrm>
            <a:off x="7086721" y="2702589"/>
            <a:ext cx="1712328" cy="465376"/>
            <a:chOff x="6081650" y="3586108"/>
            <a:chExt cx="1712328" cy="4653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2D809E-01AC-5443-8A34-0D4F34DC84A8}"/>
                    </a:ext>
                  </a:extLst>
                </p:cNvPr>
                <p:cNvSpPr/>
                <p:nvPr/>
              </p:nvSpPr>
              <p:spPr>
                <a:xfrm>
                  <a:off x="6081650" y="3589819"/>
                  <a:ext cx="17123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/>
                    <a:t> = Output</a:t>
                  </a: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2D809E-01AC-5443-8A34-0D4F34DC84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50" y="3589819"/>
                  <a:ext cx="171232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81" t="-8108" r="-148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809ED8-C781-AE45-9EE3-C295E7802A0E}"/>
                    </a:ext>
                  </a:extLst>
                </p:cNvPr>
                <p:cNvSpPr txBox="1"/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809ED8-C781-AE45-9EE3-C295E7802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blipFill>
                  <a:blip r:embed="rId5"/>
                  <a:stretch>
                    <a:fillRect t="-13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807112-BC4D-C547-9F27-7E33FD8AF227}"/>
              </a:ext>
            </a:extLst>
          </p:cNvPr>
          <p:cNvCxnSpPr>
            <a:cxnSpLocks/>
          </p:cNvCxnSpPr>
          <p:nvPr/>
        </p:nvCxnSpPr>
        <p:spPr>
          <a:xfrm>
            <a:off x="2538951" y="4104917"/>
            <a:ext cx="0" cy="5960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F40048-C67F-9A43-A19B-D0D27FEFDC7E}"/>
              </a:ext>
            </a:extLst>
          </p:cNvPr>
          <p:cNvCxnSpPr>
            <a:cxnSpLocks/>
          </p:cNvCxnSpPr>
          <p:nvPr/>
        </p:nvCxnSpPr>
        <p:spPr>
          <a:xfrm>
            <a:off x="6969368" y="3259000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F6ECD4-3AC8-764C-B37D-CEA199083FDA}"/>
              </a:ext>
            </a:extLst>
          </p:cNvPr>
          <p:cNvSpPr/>
          <p:nvPr/>
        </p:nvSpPr>
        <p:spPr>
          <a:xfrm>
            <a:off x="4610392" y="4354315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548888-8156-1642-A3F2-11CAF896C041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5524792" y="4811515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A0368D-7FD6-764A-A8E7-38E93B36A000}"/>
                  </a:ext>
                </a:extLst>
              </p:cNvPr>
              <p:cNvSpPr txBox="1"/>
              <p:nvPr/>
            </p:nvSpPr>
            <p:spPr>
              <a:xfrm>
                <a:off x="4660360" y="4409441"/>
                <a:ext cx="8791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A0368D-7FD6-764A-A8E7-38E93B36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60" y="4409441"/>
                <a:ext cx="879150" cy="756426"/>
              </a:xfrm>
              <a:prstGeom prst="rect">
                <a:avLst/>
              </a:prstGeom>
              <a:blipFill>
                <a:blip r:embed="rId6"/>
                <a:stretch>
                  <a:fillRect l="-92958" t="-118333" r="-140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1076FF73-C0AD-9A49-8987-84A4EF4A5D22}"/>
              </a:ext>
            </a:extLst>
          </p:cNvPr>
          <p:cNvSpPr/>
          <p:nvPr/>
        </p:nvSpPr>
        <p:spPr>
          <a:xfrm>
            <a:off x="6171906" y="4376706"/>
            <a:ext cx="787791" cy="883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73B57-2BD3-D24A-ADBA-CF8569606441}"/>
                  </a:ext>
                </a:extLst>
              </p:cNvPr>
              <p:cNvSpPr txBox="1"/>
              <p:nvPr/>
            </p:nvSpPr>
            <p:spPr>
              <a:xfrm>
                <a:off x="6299147" y="4634095"/>
                <a:ext cx="571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(.)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73B57-2BD3-D24A-ADBA-CF856960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47" y="4634095"/>
                <a:ext cx="571389" cy="400110"/>
              </a:xfrm>
              <a:prstGeom prst="rect">
                <a:avLst/>
              </a:prstGeom>
              <a:blipFill>
                <a:blip r:embed="rId3"/>
                <a:stretch>
                  <a:fillRect t="-6061" r="-1087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7D49E4C-2B44-BD45-9138-74ED2DC1E5D8}"/>
              </a:ext>
            </a:extLst>
          </p:cNvPr>
          <p:cNvSpPr txBox="1"/>
          <p:nvPr/>
        </p:nvSpPr>
        <p:spPr>
          <a:xfrm>
            <a:off x="5880931" y="3564003"/>
            <a:ext cx="119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Non-linear Activation </a:t>
            </a:r>
          </a:p>
          <a:p>
            <a:pPr algn="ctr"/>
            <a:r>
              <a:rPr lang="en-US" sz="1600" b="1" dirty="0"/>
              <a:t>function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11F687-76F4-3146-820E-32F982E6EB26}"/>
              </a:ext>
            </a:extLst>
          </p:cNvPr>
          <p:cNvGrpSpPr/>
          <p:nvPr/>
        </p:nvGrpSpPr>
        <p:grpSpPr>
          <a:xfrm>
            <a:off x="7086721" y="4290881"/>
            <a:ext cx="1703159" cy="465376"/>
            <a:chOff x="6081650" y="3586108"/>
            <a:chExt cx="1703159" cy="4653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671CB2-352B-EB40-8CEE-33BB6A0C9C41}"/>
                    </a:ext>
                  </a:extLst>
                </p:cNvPr>
                <p:cNvSpPr/>
                <p:nvPr/>
              </p:nvSpPr>
              <p:spPr>
                <a:xfrm>
                  <a:off x="6081650" y="3589819"/>
                  <a:ext cx="1703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400" baseline="-25000" dirty="0"/>
                    <a:t>2</a:t>
                  </a:r>
                  <a:r>
                    <a:rPr lang="en-US" sz="2400" dirty="0"/>
                    <a:t> = Output</a:t>
                  </a: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671CB2-352B-EB40-8CEE-33BB6A0C9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650" y="3589819"/>
                  <a:ext cx="1703159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481" t="-5263" r="-148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DFDC966-078F-ED4E-97DE-5CD750F5DFC8}"/>
                    </a:ext>
                  </a:extLst>
                </p:cNvPr>
                <p:cNvSpPr txBox="1"/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DFDC966-078F-ED4E-97DE-5CD750F5D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185410" y="3565750"/>
                  <a:ext cx="174727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1333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689FE5-DE3C-8C46-99D6-AEC1CF598871}"/>
              </a:ext>
            </a:extLst>
          </p:cNvPr>
          <p:cNvCxnSpPr>
            <a:cxnSpLocks/>
          </p:cNvCxnSpPr>
          <p:nvPr/>
        </p:nvCxnSpPr>
        <p:spPr>
          <a:xfrm>
            <a:off x="6969368" y="4847292"/>
            <a:ext cx="647114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341D62-79CC-B848-B9C6-415115E4D221}"/>
              </a:ext>
            </a:extLst>
          </p:cNvPr>
          <p:cNvCxnSpPr>
            <a:cxnSpLocks/>
            <a:stCxn id="11" idx="6"/>
            <a:endCxn id="28" idx="2"/>
          </p:cNvCxnSpPr>
          <p:nvPr/>
        </p:nvCxnSpPr>
        <p:spPr>
          <a:xfrm>
            <a:off x="2823795" y="3158507"/>
            <a:ext cx="1786597" cy="165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2DEF73-ECE7-C34A-902B-74FBC3F783F8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>
            <a:off x="2823794" y="3766576"/>
            <a:ext cx="1786598" cy="1044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D75B5C-4AC1-2F4B-A3B8-7E5914CE1685}"/>
              </a:ext>
            </a:extLst>
          </p:cNvPr>
          <p:cNvCxnSpPr>
            <a:cxnSpLocks/>
            <a:stCxn id="13" idx="6"/>
            <a:endCxn id="28" idx="2"/>
          </p:cNvCxnSpPr>
          <p:nvPr/>
        </p:nvCxnSpPr>
        <p:spPr>
          <a:xfrm flipV="1">
            <a:off x="2823794" y="4811515"/>
            <a:ext cx="1786598" cy="55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9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9EE-8821-1E49-B6D9-9EEB5955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B4E53-2FF2-734A-96D8-96227D9AC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of a function f(x) </a:t>
                </a:r>
              </a:p>
              <a:p>
                <a:pPr marL="0" indent="0">
                  <a:buNone/>
                </a:pPr>
                <a:r>
                  <a:rPr lang="en-US" dirty="0"/>
                  <a:t>at x = a provides the slope of the</a:t>
                </a:r>
              </a:p>
              <a:p>
                <a:pPr marL="0" indent="0">
                  <a:buNone/>
                </a:pPr>
                <a:r>
                  <a:rPr lang="en-US" dirty="0"/>
                  <a:t>curve at x=a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B4E53-2FF2-734A-96D8-96227D9AC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گرتە - ویکیپیدیا، ئینسایکڵۆپیدیای ئازاد">
            <a:extLst>
              <a:ext uri="{FF2B5EF4-FFF2-40B4-BE49-F238E27FC236}">
                <a16:creationId xmlns:a16="http://schemas.microsoft.com/office/drawing/2014/main" id="{7C2B89BC-021B-5344-876F-074A3A4F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50" y="74709"/>
            <a:ext cx="4932773" cy="46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4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C4F1-FACE-A343-BB1E-08A0D9ED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Derivative with 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9C277-6982-AD45-A7EA-CDD25952E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f(x) = 9x</a:t>
                </a:r>
                <a:r>
                  <a:rPr lang="en-US" baseline="30000" dirty="0"/>
                  <a:t>4</a:t>
                </a:r>
                <a:r>
                  <a:rPr lang="en-US" dirty="0"/>
                  <a:t> + 2x</a:t>
                </a:r>
                <a:r>
                  <a:rPr lang="en-US" baseline="30000" dirty="0"/>
                  <a:t>3 </a:t>
                </a:r>
                <a:r>
                  <a:rPr lang="en-US" dirty="0"/>
                  <a:t>+ 3x</a:t>
                </a:r>
                <a:r>
                  <a:rPr lang="en-US" baseline="30000" dirty="0"/>
                  <a:t>2</a:t>
                </a:r>
                <a:r>
                  <a:rPr lang="en-US" dirty="0"/>
                  <a:t> + 6x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36 x</a:t>
                </a:r>
                <a:r>
                  <a:rPr lang="en-US" baseline="30000" dirty="0"/>
                  <a:t>3</a:t>
                </a:r>
                <a:r>
                  <a:rPr lang="en-US" dirty="0"/>
                  <a:t>+6x</a:t>
                </a:r>
                <a:r>
                  <a:rPr lang="en-US" baseline="30000" dirty="0"/>
                  <a:t>2</a:t>
                </a:r>
                <a:r>
                  <a:rPr lang="en-US" dirty="0"/>
                  <a:t>+6x+6 | </a:t>
                </a:r>
                <a:r>
                  <a:rPr lang="en-US" baseline="-25000" dirty="0"/>
                  <a:t>x=2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36*(2)</a:t>
                </a:r>
                <a:r>
                  <a:rPr lang="en-US" baseline="30000" dirty="0"/>
                  <a:t>3</a:t>
                </a:r>
                <a:r>
                  <a:rPr lang="en-US" dirty="0"/>
                  <a:t>+6*(2)</a:t>
                </a:r>
                <a:r>
                  <a:rPr lang="en-US" baseline="30000" dirty="0"/>
                  <a:t>2</a:t>
                </a:r>
                <a:r>
                  <a:rPr lang="en-US" dirty="0"/>
                  <a:t>+6*2+6</a:t>
                </a:r>
                <a:r>
                  <a:rPr lang="en-US" baseline="30000" dirty="0"/>
                  <a:t> </a:t>
                </a:r>
                <a:r>
                  <a:rPr lang="en-US" dirty="0"/>
                  <a:t>=330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9C277-6982-AD45-A7EA-CDD25952E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292</Words>
  <Application>Microsoft Macintosh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Perceptron</vt:lpstr>
      <vt:lpstr>Perceptron: Forward Propagation</vt:lpstr>
      <vt:lpstr>Perceptron: Forward Propagation</vt:lpstr>
      <vt:lpstr>Activation function</vt:lpstr>
      <vt:lpstr>Importance of Activation Functions</vt:lpstr>
      <vt:lpstr>Importance of Activation Functions</vt:lpstr>
      <vt:lpstr>Multi Output Perceptron</vt:lpstr>
      <vt:lpstr>Derivative</vt:lpstr>
      <vt:lpstr>Calculate Derivative with Pytorch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</dc:title>
  <dc:creator>Paul Rad</dc:creator>
  <cp:lastModifiedBy>Paul Rad</cp:lastModifiedBy>
  <cp:revision>3</cp:revision>
  <dcterms:created xsi:type="dcterms:W3CDTF">2020-11-27T17:01:37Z</dcterms:created>
  <dcterms:modified xsi:type="dcterms:W3CDTF">2020-11-27T22:06:21Z</dcterms:modified>
</cp:coreProperties>
</file>