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1"/>
  </p:notesMasterIdLst>
  <p:sldIdLst>
    <p:sldId id="256" r:id="rId2"/>
    <p:sldId id="423" r:id="rId3"/>
    <p:sldId id="418" r:id="rId4"/>
    <p:sldId id="424" r:id="rId5"/>
    <p:sldId id="429" r:id="rId6"/>
    <p:sldId id="427" r:id="rId7"/>
    <p:sldId id="426" r:id="rId8"/>
    <p:sldId id="428" r:id="rId9"/>
    <p:sldId id="42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F75"/>
    <a:srgbClr val="BCBCB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9" autoAdjust="0"/>
    <p:restoredTop sz="91497" autoAdjust="0"/>
  </p:normalViewPr>
  <p:slideViewPr>
    <p:cSldViewPr snapToGrid="0">
      <p:cViewPr varScale="1">
        <p:scale>
          <a:sx n="117" d="100"/>
          <a:sy n="117" d="100"/>
        </p:scale>
        <p:origin x="1024" y="1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76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384D-5658-4DBF-B95A-C190640414B9}" type="datetimeFigureOut">
              <a:rPr lang="en-US" smtClean="0"/>
              <a:t>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05822-0A88-4D27-9EA6-F053463D7B01}" type="slidenum">
              <a:rPr lang="en-US" smtClean="0"/>
              <a:t>‹#›</a:t>
            </a:fld>
            <a:endParaRPr lang="en-US"/>
          </a:p>
        </p:txBody>
      </p:sp>
    </p:spTree>
    <p:extLst>
      <p:ext uri="{BB962C8B-B14F-4D97-AF65-F5344CB8AC3E}">
        <p14:creationId xmlns:p14="http://schemas.microsoft.com/office/powerpoint/2010/main" val="258243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E05822-0A88-4D27-9EA6-F053463D7B01}" type="slidenum">
              <a:rPr lang="en-US" smtClean="0"/>
              <a:t>1</a:t>
            </a:fld>
            <a:endParaRPr lang="en-US"/>
          </a:p>
        </p:txBody>
      </p:sp>
    </p:spTree>
    <p:extLst>
      <p:ext uri="{BB962C8B-B14F-4D97-AF65-F5344CB8AC3E}">
        <p14:creationId xmlns:p14="http://schemas.microsoft.com/office/powerpoint/2010/main" val="162100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267654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7804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383955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0975" y="134204"/>
            <a:ext cx="11820525" cy="799246"/>
          </a:xfrm>
        </p:spPr>
        <p:txBody>
          <a:bodyPr/>
          <a:lstStyle/>
          <a:p>
            <a:r>
              <a:rPr lang="en-US" dirty="0"/>
              <a:t>Click to edit Master title style</a:t>
            </a:r>
          </a:p>
        </p:txBody>
      </p:sp>
      <p:sp>
        <p:nvSpPr>
          <p:cNvPr id="3" name="Content Placeholder 2"/>
          <p:cNvSpPr>
            <a:spLocks noGrp="1"/>
          </p:cNvSpPr>
          <p:nvPr>
            <p:ph idx="1"/>
          </p:nvPr>
        </p:nvSpPr>
        <p:spPr>
          <a:xfrm>
            <a:off x="180975" y="1181100"/>
            <a:ext cx="11820525" cy="5095875"/>
          </a:xfrm>
        </p:spPr>
        <p:txBody>
          <a:bodyPr/>
          <a:lstStyle>
            <a:lvl1pPr>
              <a:buClr>
                <a:srgbClr val="C00000"/>
              </a:buClr>
              <a:defRPr/>
            </a:lvl1pPr>
            <a:lvl2pPr marL="384048" indent="-182880">
              <a:buClr>
                <a:srgbClr val="C00000"/>
              </a:buClr>
              <a:buFont typeface="Arial" panose="020B0604020202020204" pitchFamily="34" charset="0"/>
              <a:buChar char="•"/>
              <a:defRPr/>
            </a:lvl2pPr>
            <a:lvl3pPr marL="566928" indent="-182880">
              <a:buClr>
                <a:srgbClr val="C00000"/>
              </a:buClr>
              <a:buSzPct val="85000"/>
              <a:buFont typeface="Webdings" panose="05030102010509060703" pitchFamily="18" charset="2"/>
              <a:buChar char=""/>
              <a:defRPr/>
            </a:lvl3pPr>
            <a:lvl4pPr marL="749808" indent="-182880">
              <a:buClr>
                <a:srgbClr val="C00000"/>
              </a:buClr>
              <a:buFont typeface="Calibri" panose="020F0502020204030204" pitchFamily="34" charset="0"/>
              <a:buChar char="-"/>
              <a:defRPr/>
            </a:lvl4pPr>
            <a:lvl5pPr marL="932688" indent="-182880">
              <a:buClr>
                <a:srgbClr val="C00000"/>
              </a:buClr>
              <a:buFont typeface="Calibri" panose="020F050202020403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8858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7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2/4/2015</a:t>
            </a:r>
          </a:p>
        </p:txBody>
      </p:sp>
      <p:sp>
        <p:nvSpPr>
          <p:cNvPr id="6" name="Footer Placeholder 5"/>
          <p:cNvSpPr>
            <a:spLocks noGrp="1"/>
          </p:cNvSpPr>
          <p:nvPr>
            <p:ph type="ftr" sz="quarter" idx="11"/>
          </p:nvPr>
        </p:nvSpPr>
        <p:spPr/>
        <p:txBody>
          <a:bodyPr/>
          <a:lstStyle/>
          <a:p>
            <a:r>
              <a:rPr lang="en-US"/>
              <a:t>PhD Thesis Proposal</a:t>
            </a:r>
          </a:p>
        </p:txBody>
      </p:sp>
      <p:sp>
        <p:nvSpPr>
          <p:cNvPr id="7" name="Slide Number Placeholder 6"/>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70471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2/4/2015</a:t>
            </a:r>
          </a:p>
        </p:txBody>
      </p:sp>
      <p:sp>
        <p:nvSpPr>
          <p:cNvPr id="8" name="Footer Placeholder 7"/>
          <p:cNvSpPr>
            <a:spLocks noGrp="1"/>
          </p:cNvSpPr>
          <p:nvPr>
            <p:ph type="ftr" sz="quarter" idx="11"/>
          </p:nvPr>
        </p:nvSpPr>
        <p:spPr/>
        <p:txBody>
          <a:bodyPr/>
          <a:lstStyle/>
          <a:p>
            <a:r>
              <a:rPr lang="en-US"/>
              <a:t>PhD Thesis Proposal</a:t>
            </a:r>
          </a:p>
        </p:txBody>
      </p:sp>
      <p:sp>
        <p:nvSpPr>
          <p:cNvPr id="9" name="Slide Number Placeholder 8"/>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11528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4212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2/4/2015</a:t>
            </a:r>
          </a:p>
        </p:txBody>
      </p:sp>
      <p:sp>
        <p:nvSpPr>
          <p:cNvPr id="4" name="Footer Placeholder 3"/>
          <p:cNvSpPr>
            <a:spLocks noGrp="1"/>
          </p:cNvSpPr>
          <p:nvPr>
            <p:ph type="ftr" sz="quarter" idx="11"/>
          </p:nvPr>
        </p:nvSpPr>
        <p:spPr/>
        <p:txBody>
          <a:bodyPr/>
          <a:lstStyle/>
          <a:p>
            <a:r>
              <a:rPr lang="en-US"/>
              <a:t>PhD Thesis Proposal</a:t>
            </a:r>
          </a:p>
        </p:txBody>
      </p:sp>
      <p:sp>
        <p:nvSpPr>
          <p:cNvPr id="5" name="Slide Number Placeholder 4"/>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401751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2/4/2015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PhD Thesis Proposal</a:t>
            </a:r>
          </a:p>
        </p:txBody>
      </p:sp>
      <p:sp>
        <p:nvSpPr>
          <p:cNvPr id="9" name="Slide Number Placeholder 8"/>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26745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2/4/2015</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PhD Thesis Proposal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0D7AFB-DD53-4D4F-9404-D2F4B696591E}" type="slidenum">
              <a:rPr lang="en-US" smtClean="0"/>
              <a:t>‹#›</a:t>
            </a:fld>
            <a:endParaRPr lang="en-US"/>
          </a:p>
        </p:txBody>
      </p:sp>
    </p:spTree>
    <p:extLst>
      <p:ext uri="{BB962C8B-B14F-4D97-AF65-F5344CB8AC3E}">
        <p14:creationId xmlns:p14="http://schemas.microsoft.com/office/powerpoint/2010/main" val="108580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2/4/2015</a:t>
            </a:r>
          </a:p>
        </p:txBody>
      </p:sp>
      <p:sp>
        <p:nvSpPr>
          <p:cNvPr id="6" name="Footer Placeholder 5"/>
          <p:cNvSpPr>
            <a:spLocks noGrp="1"/>
          </p:cNvSpPr>
          <p:nvPr>
            <p:ph type="ftr" sz="quarter" idx="11"/>
          </p:nvPr>
        </p:nvSpPr>
        <p:spPr/>
        <p:txBody>
          <a:bodyPr/>
          <a:lstStyle/>
          <a:p>
            <a:r>
              <a:rPr lang="en-US"/>
              <a:t>PhD Thesis Proposal</a:t>
            </a:r>
          </a:p>
        </p:txBody>
      </p:sp>
      <p:sp>
        <p:nvSpPr>
          <p:cNvPr id="7" name="Slide Number Placeholder 6"/>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45598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349" y="153537"/>
            <a:ext cx="11896725" cy="80877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33349" y="1160833"/>
            <a:ext cx="11896725" cy="47082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2/4/2015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PhD Thesis Proposal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0D7AFB-DD53-4D4F-9404-D2F4B696591E}" type="slidenum">
              <a:rPr lang="en-US" smtClean="0"/>
              <a:t>‹#›</a:t>
            </a:fld>
            <a:endParaRPr lang="en-US"/>
          </a:p>
        </p:txBody>
      </p:sp>
      <p:cxnSp>
        <p:nvCxnSpPr>
          <p:cNvPr id="10" name="Straight Connector 9"/>
          <p:cNvCxnSpPr/>
          <p:nvPr/>
        </p:nvCxnSpPr>
        <p:spPr>
          <a:xfrm>
            <a:off x="133349" y="1061570"/>
            <a:ext cx="118967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21899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94478"/>
            <a:ext cx="10058400" cy="1481244"/>
          </a:xfrm>
        </p:spPr>
        <p:txBody>
          <a:bodyPr lIns="91440" tIns="0" bIns="0">
            <a:normAutofit/>
          </a:bodyPr>
          <a:lstStyle/>
          <a:p>
            <a:pPr algn="r"/>
            <a:r>
              <a:rPr lang="en-US" sz="4800" b="1" dirty="0"/>
              <a:t>Big Data Analytics</a:t>
            </a:r>
            <a:endParaRPr lang="en-US" sz="4800" dirty="0">
              <a:latin typeface="+mn-lt"/>
            </a:endParaRPr>
          </a:p>
        </p:txBody>
      </p:sp>
      <p:sp>
        <p:nvSpPr>
          <p:cNvPr id="7" name="Slide Number Placeholder 6"/>
          <p:cNvSpPr>
            <a:spLocks noGrp="1"/>
          </p:cNvSpPr>
          <p:nvPr>
            <p:ph type="sldNum" sz="quarter" idx="12"/>
          </p:nvPr>
        </p:nvSpPr>
        <p:spPr/>
        <p:txBody>
          <a:bodyPr/>
          <a:lstStyle/>
          <a:p>
            <a:fld id="{160D7AFB-DD53-4D4F-9404-D2F4B696591E}" type="slidenum">
              <a:rPr lang="en-US" smtClean="0"/>
              <a:t>1</a:t>
            </a:fld>
            <a:endParaRPr lang="en-US"/>
          </a:p>
        </p:txBody>
      </p:sp>
      <p:sp>
        <p:nvSpPr>
          <p:cNvPr id="10" name="Title 1"/>
          <p:cNvSpPr txBox="1">
            <a:spLocks/>
          </p:cNvSpPr>
          <p:nvPr/>
        </p:nvSpPr>
        <p:spPr>
          <a:xfrm>
            <a:off x="1097280" y="3614065"/>
            <a:ext cx="10058400" cy="335792"/>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r>
              <a:rPr lang="en-US" sz="3000" dirty="0"/>
              <a:t>Paul Rad, Ph.D.</a:t>
            </a:r>
          </a:p>
        </p:txBody>
      </p:sp>
      <p:sp>
        <p:nvSpPr>
          <p:cNvPr id="11" name="Title 1"/>
          <p:cNvSpPr txBox="1">
            <a:spLocks/>
          </p:cNvSpPr>
          <p:nvPr/>
        </p:nvSpPr>
        <p:spPr>
          <a:xfrm>
            <a:off x="1154083" y="4106206"/>
            <a:ext cx="10058400" cy="952737"/>
          </a:xfrm>
          <a:prstGeom prst="rect">
            <a:avLst/>
          </a:prstGeom>
        </p:spPr>
        <p:txBody>
          <a:bodyPr vert="horz" lIns="91440" tIns="0" rIns="91440" bIns="0" rtlCol="0" anchor="b">
            <a:normAutofit fontScale="70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r>
              <a:rPr lang="en-US" sz="1800" dirty="0"/>
              <a:t>Associate Professor</a:t>
            </a:r>
          </a:p>
          <a:p>
            <a:pPr algn="r"/>
            <a:r>
              <a:rPr lang="en-US" sz="1800" dirty="0"/>
              <a:t>College of Business School </a:t>
            </a:r>
          </a:p>
          <a:p>
            <a:pPr algn="r"/>
            <a:r>
              <a:rPr lang="en-US" sz="1800" dirty="0"/>
              <a:t>Information Systems and Cyber Security</a:t>
            </a:r>
          </a:p>
          <a:p>
            <a:pPr algn="r"/>
            <a:r>
              <a:rPr lang="en-US" sz="1800" dirty="0"/>
              <a:t>Cyber Analytics and AI</a:t>
            </a:r>
          </a:p>
          <a:p>
            <a:pPr algn="r"/>
            <a:r>
              <a:rPr lang="en-US" sz="1800" dirty="0"/>
              <a:t>Director Secure AI and Autonomy Lab </a:t>
            </a:r>
          </a:p>
          <a:p>
            <a:pPr algn="r"/>
            <a:r>
              <a:rPr lang="en-US" sz="1800" dirty="0"/>
              <a:t>Co-founder Open Cloud Institute (OCI) </a:t>
            </a:r>
          </a:p>
          <a:p>
            <a:pPr algn="r"/>
            <a:r>
              <a:rPr lang="en-US" sz="1800" dirty="0"/>
              <a:t>210.872.7259</a:t>
            </a:r>
          </a:p>
        </p:txBody>
      </p:sp>
      <p:cxnSp>
        <p:nvCxnSpPr>
          <p:cNvPr id="13" name="Straight Connector 12"/>
          <p:cNvCxnSpPr/>
          <p:nvPr/>
        </p:nvCxnSpPr>
        <p:spPr>
          <a:xfrm flipH="1">
            <a:off x="666749" y="294478"/>
            <a:ext cx="11525251"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569551" y="5291239"/>
            <a:ext cx="862244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66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EA60-982B-8F4E-A237-8291E001FF69}"/>
              </a:ext>
            </a:extLst>
          </p:cNvPr>
          <p:cNvSpPr>
            <a:spLocks noGrp="1"/>
          </p:cNvSpPr>
          <p:nvPr>
            <p:ph type="title"/>
          </p:nvPr>
        </p:nvSpPr>
        <p:spPr/>
        <p:txBody>
          <a:bodyPr/>
          <a:lstStyle/>
          <a:p>
            <a:r>
              <a:rPr lang="en-US" b="1" dirty="0"/>
              <a:t>Agenda</a:t>
            </a:r>
            <a:endParaRPr lang="en-US" dirty="0"/>
          </a:p>
        </p:txBody>
      </p:sp>
      <p:sp>
        <p:nvSpPr>
          <p:cNvPr id="3" name="Content Placeholder 2">
            <a:extLst>
              <a:ext uri="{FF2B5EF4-FFF2-40B4-BE49-F238E27FC236}">
                <a16:creationId xmlns:a16="http://schemas.microsoft.com/office/drawing/2014/main" id="{F8B715B0-DA48-3048-91D3-A4E52F24BC57}"/>
              </a:ext>
            </a:extLst>
          </p:cNvPr>
          <p:cNvSpPr>
            <a:spLocks noGrp="1"/>
          </p:cNvSpPr>
          <p:nvPr>
            <p:ph idx="1"/>
          </p:nvPr>
        </p:nvSpPr>
        <p:spPr/>
        <p:txBody>
          <a:bodyPr>
            <a:normAutofit/>
          </a:bodyPr>
          <a:lstStyle/>
          <a:p>
            <a:pPr marL="0" indent="0">
              <a:buNone/>
            </a:pPr>
            <a:r>
              <a:rPr lang="en-US" b="1" dirty="0"/>
              <a:t>Thursday, June 20, 2019</a:t>
            </a:r>
            <a:endParaRPr lang="en-US" dirty="0"/>
          </a:p>
          <a:p>
            <a:pPr lvl="1">
              <a:buFont typeface="Courier New" panose="02070309020205020404" pitchFamily="49" charset="0"/>
              <a:buChar char="o"/>
            </a:pPr>
            <a:r>
              <a:rPr lang="en-US" dirty="0"/>
              <a:t>Introduction to Big Data and Business Impact of Big Data</a:t>
            </a:r>
          </a:p>
          <a:p>
            <a:pPr lvl="1">
              <a:buFont typeface="Courier New" panose="02070309020205020404" pitchFamily="49" charset="0"/>
              <a:buChar char="o"/>
            </a:pPr>
            <a:r>
              <a:rPr lang="en-US" dirty="0"/>
              <a:t>Natural Language Processing, Text Analytics, and Information Extraction Using Topic Models</a:t>
            </a:r>
          </a:p>
          <a:p>
            <a:pPr lvl="1">
              <a:buFont typeface="Courier New" panose="02070309020205020404" pitchFamily="49" charset="0"/>
              <a:buChar char="o"/>
            </a:pPr>
            <a:r>
              <a:rPr lang="en-US" dirty="0"/>
              <a:t>Review Python Programming, Data Analytics, and Visualization </a:t>
            </a:r>
          </a:p>
          <a:p>
            <a:pPr marL="0">
              <a:buNone/>
            </a:pPr>
            <a:r>
              <a:rPr lang="en-US" sz="2200" b="1" dirty="0"/>
              <a:t>Friday, June 21, 2019</a:t>
            </a:r>
          </a:p>
          <a:p>
            <a:pPr lvl="1">
              <a:buFont typeface="Courier New" panose="02070309020205020404" pitchFamily="49" charset="0"/>
              <a:buChar char="o"/>
            </a:pPr>
            <a:r>
              <a:rPr lang="en-US" dirty="0"/>
              <a:t>Deep Learning and Convolution Neural Network </a:t>
            </a:r>
          </a:p>
          <a:p>
            <a:pPr lvl="1">
              <a:buFont typeface="Courier New" panose="02070309020205020404" pitchFamily="49" charset="0"/>
              <a:buChar char="o"/>
            </a:pPr>
            <a:r>
              <a:rPr lang="en-US" dirty="0"/>
              <a:t>Review Linear Algebra, Numerical Computing, and Probabilistic Programming</a:t>
            </a:r>
          </a:p>
          <a:p>
            <a:pPr lvl="1">
              <a:buFont typeface="Courier New" panose="02070309020205020404" pitchFamily="49" charset="0"/>
              <a:buChar char="o"/>
            </a:pPr>
            <a:r>
              <a:rPr lang="en-US" dirty="0" err="1"/>
              <a:t>Tensorflow</a:t>
            </a:r>
            <a:r>
              <a:rPr lang="en-US" dirty="0"/>
              <a:t> Programming</a:t>
            </a:r>
          </a:p>
          <a:p>
            <a:pPr marL="0" indent="0">
              <a:buNone/>
            </a:pPr>
            <a:r>
              <a:rPr lang="en-US" b="1" dirty="0"/>
              <a:t>Saturday, June 22, 2019</a:t>
            </a:r>
            <a:endParaRPr lang="en-US" dirty="0"/>
          </a:p>
          <a:p>
            <a:pPr lvl="1">
              <a:buFont typeface="Courier New" panose="02070309020205020404" pitchFamily="49" charset="0"/>
              <a:buChar char="o"/>
            </a:pPr>
            <a:r>
              <a:rPr lang="en-US" dirty="0"/>
              <a:t>Graph Theory and Network Analysis (if time permits)</a:t>
            </a:r>
          </a:p>
          <a:p>
            <a:pPr algn="ctr"/>
            <a:r>
              <a:rPr lang="en-US" dirty="0"/>
              <a:t> </a:t>
            </a:r>
          </a:p>
          <a:p>
            <a:pPr marL="0" indent="0" algn="ctr">
              <a:buNone/>
            </a:pPr>
            <a:endParaRPr lang="en-US" dirty="0"/>
          </a:p>
          <a:p>
            <a:pPr marL="0" lvl="0" indent="0" algn="ctr">
              <a:buNone/>
            </a:pPr>
            <a:endParaRPr lang="en-US" u="sng" dirty="0"/>
          </a:p>
        </p:txBody>
      </p:sp>
      <p:sp>
        <p:nvSpPr>
          <p:cNvPr id="6" name="Slide Number Placeholder 5">
            <a:extLst>
              <a:ext uri="{FF2B5EF4-FFF2-40B4-BE49-F238E27FC236}">
                <a16:creationId xmlns:a16="http://schemas.microsoft.com/office/drawing/2014/main" id="{6468F42B-2511-2A4F-965D-3DAE2DF7968C}"/>
              </a:ext>
            </a:extLst>
          </p:cNvPr>
          <p:cNvSpPr>
            <a:spLocks noGrp="1"/>
          </p:cNvSpPr>
          <p:nvPr>
            <p:ph type="sldNum" sz="quarter" idx="12"/>
          </p:nvPr>
        </p:nvSpPr>
        <p:spPr/>
        <p:txBody>
          <a:bodyPr/>
          <a:lstStyle/>
          <a:p>
            <a:fld id="{160D7AFB-DD53-4D4F-9404-D2F4B696591E}" type="slidenum">
              <a:rPr lang="en-US" smtClean="0"/>
              <a:t>2</a:t>
            </a:fld>
            <a:endParaRPr lang="en-US"/>
          </a:p>
        </p:txBody>
      </p:sp>
    </p:spTree>
    <p:extLst>
      <p:ext uri="{BB962C8B-B14F-4D97-AF65-F5344CB8AC3E}">
        <p14:creationId xmlns:p14="http://schemas.microsoft.com/office/powerpoint/2010/main" val="349535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57FE-2F5A-424C-9CE7-B863EADE2EF4}"/>
              </a:ext>
            </a:extLst>
          </p:cNvPr>
          <p:cNvSpPr>
            <a:spLocks noGrp="1"/>
          </p:cNvSpPr>
          <p:nvPr>
            <p:ph type="title"/>
          </p:nvPr>
        </p:nvSpPr>
        <p:spPr/>
        <p:txBody>
          <a:bodyPr/>
          <a:lstStyle/>
          <a:p>
            <a:r>
              <a:rPr lang="en-US" dirty="0"/>
              <a:t>Information &amp; Resources</a:t>
            </a:r>
          </a:p>
        </p:txBody>
      </p:sp>
      <p:sp>
        <p:nvSpPr>
          <p:cNvPr id="6" name="Slide Number Placeholder 5">
            <a:extLst>
              <a:ext uri="{FF2B5EF4-FFF2-40B4-BE49-F238E27FC236}">
                <a16:creationId xmlns:a16="http://schemas.microsoft.com/office/drawing/2014/main" id="{7C3AAD7B-9A78-0141-A474-427D3EFD67FE}"/>
              </a:ext>
            </a:extLst>
          </p:cNvPr>
          <p:cNvSpPr>
            <a:spLocks noGrp="1"/>
          </p:cNvSpPr>
          <p:nvPr>
            <p:ph type="sldNum" sz="quarter" idx="12"/>
          </p:nvPr>
        </p:nvSpPr>
        <p:spPr/>
        <p:txBody>
          <a:bodyPr/>
          <a:lstStyle/>
          <a:p>
            <a:fld id="{160D7AFB-DD53-4D4F-9404-D2F4B696591E}" type="slidenum">
              <a:rPr lang="en-US" smtClean="0"/>
              <a:t>3</a:t>
            </a:fld>
            <a:endParaRPr lang="en-US"/>
          </a:p>
        </p:txBody>
      </p:sp>
      <p:sp>
        <p:nvSpPr>
          <p:cNvPr id="9" name="Rectangle 8">
            <a:extLst>
              <a:ext uri="{FF2B5EF4-FFF2-40B4-BE49-F238E27FC236}">
                <a16:creationId xmlns:a16="http://schemas.microsoft.com/office/drawing/2014/main" id="{75039935-1460-F04D-B06C-F70DCBDE1B0D}"/>
              </a:ext>
            </a:extLst>
          </p:cNvPr>
          <p:cNvSpPr/>
          <p:nvPr/>
        </p:nvSpPr>
        <p:spPr>
          <a:xfrm>
            <a:off x="454818" y="4495496"/>
            <a:ext cx="11272838" cy="1200329"/>
          </a:xfrm>
          <a:prstGeom prst="rect">
            <a:avLst/>
          </a:prstGeom>
        </p:spPr>
        <p:txBody>
          <a:bodyPr wrap="square">
            <a:spAutoFit/>
          </a:bodyPr>
          <a:lstStyle/>
          <a:p>
            <a:r>
              <a:rPr lang="en-US" sz="2400" b="1" dirty="0">
                <a:latin typeface="Calibri" panose="020F0502020204030204" pitchFamily="34" charset="0"/>
              </a:rPr>
              <a:t>AI workshop website</a:t>
            </a:r>
            <a:r>
              <a:rPr lang="en-US" sz="2400" dirty="0">
                <a:latin typeface="Calibri" panose="020F0502020204030204" pitchFamily="34" charset="0"/>
              </a:rPr>
              <a:t>: </a:t>
            </a:r>
            <a:r>
              <a:rPr lang="en-US" sz="2400" dirty="0">
                <a:solidFill>
                  <a:srgbClr val="0260BF"/>
                </a:solidFill>
                <a:latin typeface="Calibri" panose="020F0502020204030204" pitchFamily="34" charset="0"/>
              </a:rPr>
              <a:t>https://</a:t>
            </a:r>
            <a:r>
              <a:rPr lang="en-US" sz="2400" dirty="0" err="1">
                <a:solidFill>
                  <a:srgbClr val="0260BF"/>
                </a:solidFill>
                <a:latin typeface="Calibri" panose="020F0502020204030204" pitchFamily="34" charset="0"/>
              </a:rPr>
              <a:t>github.com</a:t>
            </a:r>
            <a:r>
              <a:rPr lang="en-US" sz="2400" dirty="0">
                <a:solidFill>
                  <a:srgbClr val="0260BF"/>
                </a:solidFill>
                <a:latin typeface="Calibri" panose="020F0502020204030204" pitchFamily="34" charset="0"/>
              </a:rPr>
              <a:t>/</a:t>
            </a:r>
            <a:r>
              <a:rPr lang="en-US" sz="2400" dirty="0" err="1">
                <a:solidFill>
                  <a:srgbClr val="0260BF"/>
                </a:solidFill>
                <a:latin typeface="Calibri" panose="020F0502020204030204" pitchFamily="34" charset="0"/>
              </a:rPr>
              <a:t>utsabigdata</a:t>
            </a:r>
            <a:endParaRPr lang="en-US" sz="2400" dirty="0">
              <a:solidFill>
                <a:srgbClr val="0260BF"/>
              </a:solidFill>
              <a:latin typeface="Calibri" panose="020F0502020204030204" pitchFamily="34" charset="0"/>
            </a:endParaRPr>
          </a:p>
          <a:p>
            <a:r>
              <a:rPr lang="en-US" sz="2400" b="1" dirty="0">
                <a:latin typeface="Calibri" panose="020F0502020204030204" pitchFamily="34" charset="0"/>
              </a:rPr>
              <a:t>Mobile</a:t>
            </a:r>
            <a:r>
              <a:rPr lang="en-US" sz="2400" dirty="0"/>
              <a:t>: (210) 872.7259</a:t>
            </a:r>
          </a:p>
          <a:p>
            <a:r>
              <a:rPr lang="en-US" sz="2400" b="1" dirty="0">
                <a:latin typeface="Calibri" panose="020F0502020204030204" pitchFamily="34" charset="0"/>
              </a:rPr>
              <a:t>Slack Address: </a:t>
            </a:r>
            <a:r>
              <a:rPr lang="en-US" sz="2400" dirty="0" err="1">
                <a:latin typeface="Calibri" panose="020F0502020204030204" pitchFamily="34" charset="0"/>
              </a:rPr>
              <a:t>aiworkshop.slack.com</a:t>
            </a:r>
            <a:endParaRPr lang="en-US" sz="2400" dirty="0">
              <a:latin typeface="Calibri" panose="020F0502020204030204" pitchFamily="34" charset="0"/>
            </a:endParaRPr>
          </a:p>
        </p:txBody>
      </p:sp>
      <p:graphicFrame>
        <p:nvGraphicFramePr>
          <p:cNvPr id="11" name="Table 10">
            <a:extLst>
              <a:ext uri="{FF2B5EF4-FFF2-40B4-BE49-F238E27FC236}">
                <a16:creationId xmlns:a16="http://schemas.microsoft.com/office/drawing/2014/main" id="{22C6372A-E5C9-6E40-81AC-7CDB3AA4B746}"/>
              </a:ext>
            </a:extLst>
          </p:cNvPr>
          <p:cNvGraphicFramePr>
            <a:graphicFrameLocks noGrp="1"/>
          </p:cNvGraphicFramePr>
          <p:nvPr>
            <p:extLst>
              <p:ext uri="{D42A27DB-BD31-4B8C-83A1-F6EECF244321}">
                <p14:modId xmlns:p14="http://schemas.microsoft.com/office/powerpoint/2010/main" val="1127393877"/>
              </p:ext>
            </p:extLst>
          </p:nvPr>
        </p:nvGraphicFramePr>
        <p:xfrm>
          <a:off x="963221" y="1420310"/>
          <a:ext cx="8128000" cy="19405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32535751"/>
                    </a:ext>
                  </a:extLst>
                </a:gridCol>
              </a:tblGrid>
              <a:tr h="370840">
                <a:tc>
                  <a:txBody>
                    <a:bodyPr/>
                    <a:lstStyle/>
                    <a:p>
                      <a:r>
                        <a:rPr lang="en-US" sz="2400" dirty="0">
                          <a:solidFill>
                            <a:schemeClr val="tx1"/>
                          </a:solidFill>
                        </a:rPr>
                        <a:t>Ph.D. Student’s contact info</a:t>
                      </a:r>
                    </a:p>
                  </a:txBody>
                  <a:tcPr/>
                </a:tc>
                <a:extLst>
                  <a:ext uri="{0D108BD9-81ED-4DB2-BD59-A6C34878D82A}">
                    <a16:rowId xmlns:a16="http://schemas.microsoft.com/office/drawing/2014/main" val="3086348478"/>
                  </a:ext>
                </a:extLst>
              </a:tr>
              <a:tr h="370840">
                <a:tc>
                  <a:txBody>
                    <a:bodyPr/>
                    <a:lstStyle/>
                    <a:p>
                      <a:r>
                        <a:rPr lang="en-US" dirty="0"/>
                        <a:t>Samuel Silva, Ph.D. student</a:t>
                      </a:r>
                    </a:p>
                  </a:txBody>
                  <a:tcPr/>
                </a:tc>
                <a:extLst>
                  <a:ext uri="{0D108BD9-81ED-4DB2-BD59-A6C34878D82A}">
                    <a16:rowId xmlns:a16="http://schemas.microsoft.com/office/drawing/2014/main" val="484858567"/>
                  </a:ext>
                </a:extLst>
              </a:tr>
              <a:tr h="370840">
                <a:tc>
                  <a:txBody>
                    <a:bodyPr/>
                    <a:lstStyle/>
                    <a:p>
                      <a:r>
                        <a:rPr lang="en-US" dirty="0"/>
                        <a:t>Brandon </a:t>
                      </a:r>
                      <a:r>
                        <a:rPr lang="en-US" dirty="0" err="1"/>
                        <a:t>Lwowski</a:t>
                      </a:r>
                      <a:r>
                        <a:rPr lang="en-US" dirty="0"/>
                        <a:t>, Ph.D. student</a:t>
                      </a:r>
                    </a:p>
                  </a:txBody>
                  <a:tcPr/>
                </a:tc>
                <a:extLst>
                  <a:ext uri="{0D108BD9-81ED-4DB2-BD59-A6C34878D82A}">
                    <a16:rowId xmlns:a16="http://schemas.microsoft.com/office/drawing/2014/main" val="726519995"/>
                  </a:ext>
                </a:extLst>
              </a:tr>
              <a:tr h="370840">
                <a:tc>
                  <a:txBody>
                    <a:bodyPr/>
                    <a:lstStyle/>
                    <a:p>
                      <a:r>
                        <a:rPr lang="en-US" dirty="0"/>
                        <a:t>Gonzalo De La Torre Parra, Ph.D. student</a:t>
                      </a:r>
                    </a:p>
                  </a:txBody>
                  <a:tcPr/>
                </a:tc>
                <a:extLst>
                  <a:ext uri="{0D108BD9-81ED-4DB2-BD59-A6C34878D82A}">
                    <a16:rowId xmlns:a16="http://schemas.microsoft.com/office/drawing/2014/main" val="1945923273"/>
                  </a:ext>
                </a:extLst>
              </a:tr>
              <a:tr h="370840">
                <a:tc>
                  <a:txBody>
                    <a:bodyPr/>
                    <a:lstStyle/>
                    <a:p>
                      <a:endParaRPr lang="en-US" dirty="0"/>
                    </a:p>
                  </a:txBody>
                  <a:tcPr/>
                </a:tc>
                <a:extLst>
                  <a:ext uri="{0D108BD9-81ED-4DB2-BD59-A6C34878D82A}">
                    <a16:rowId xmlns:a16="http://schemas.microsoft.com/office/drawing/2014/main" val="3861258755"/>
                  </a:ext>
                </a:extLst>
              </a:tr>
            </a:tbl>
          </a:graphicData>
        </a:graphic>
      </p:graphicFrame>
    </p:spTree>
    <p:extLst>
      <p:ext uri="{BB962C8B-B14F-4D97-AF65-F5344CB8AC3E}">
        <p14:creationId xmlns:p14="http://schemas.microsoft.com/office/powerpoint/2010/main" val="325724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7D89-04DF-364A-832F-3F75147DC962}"/>
              </a:ext>
            </a:extLst>
          </p:cNvPr>
          <p:cNvSpPr>
            <a:spLocks noGrp="1"/>
          </p:cNvSpPr>
          <p:nvPr>
            <p:ph type="title"/>
          </p:nvPr>
        </p:nvSpPr>
        <p:spPr/>
        <p:txBody>
          <a:bodyPr/>
          <a:lstStyle/>
          <a:p>
            <a:r>
              <a:rPr lang="en-US" dirty="0"/>
              <a:t>Day 1</a:t>
            </a:r>
          </a:p>
        </p:txBody>
      </p:sp>
      <p:sp>
        <p:nvSpPr>
          <p:cNvPr id="3" name="Content Placeholder 2">
            <a:extLst>
              <a:ext uri="{FF2B5EF4-FFF2-40B4-BE49-F238E27FC236}">
                <a16:creationId xmlns:a16="http://schemas.microsoft.com/office/drawing/2014/main" id="{583E4561-E399-B647-BD3B-2269E6982F72}"/>
              </a:ext>
            </a:extLst>
          </p:cNvPr>
          <p:cNvSpPr>
            <a:spLocks noGrp="1"/>
          </p:cNvSpPr>
          <p:nvPr>
            <p:ph idx="1"/>
          </p:nvPr>
        </p:nvSpPr>
        <p:spPr/>
        <p:txBody>
          <a:bodyPr>
            <a:normAutofit fontScale="92500" lnSpcReduction="10000"/>
          </a:bodyPr>
          <a:lstStyle/>
          <a:p>
            <a:pPr lvl="1">
              <a:buFont typeface="Courier New" panose="02070309020205020404" pitchFamily="49" charset="0"/>
              <a:buChar char="o"/>
            </a:pPr>
            <a:r>
              <a:rPr lang="en-US" sz="2200" dirty="0"/>
              <a:t>The Evolution of AI, Machine Learning, and Big Data</a:t>
            </a:r>
          </a:p>
          <a:p>
            <a:pPr lvl="1">
              <a:buFont typeface="Courier New" panose="02070309020205020404" pitchFamily="49" charset="0"/>
              <a:buChar char="o"/>
            </a:pPr>
            <a:r>
              <a:rPr lang="en-US" sz="2200" dirty="0"/>
              <a:t>Review Python Programming, Data Analytics, and Visualization </a:t>
            </a:r>
          </a:p>
          <a:p>
            <a:r>
              <a:rPr lang="en-US" dirty="0"/>
              <a:t>This session covers foundational AI and Big Data topics and concepts and provides an understanding of essential AI techniques and the basics of neural networks and fundamental neural network architectural layers. This workshop will also take you from a short review of a Python programming environment hosted on a cloud to exploring many different types of big data. The workshop will introduce big data concepts and characteristics along with data manipulation and cleaning techniques using the popular python Pandas data science library and introduce the abstraction of the Series and Data Frame. You will learn how to prepare data for analysis, perform simple statistical analyses, create meaningful data visualizations, predict future trends from data, and more! </a:t>
            </a:r>
          </a:p>
          <a:p>
            <a:r>
              <a:rPr lang="en-US" u="sng" dirty="0"/>
              <a:t>Topics covered: </a:t>
            </a:r>
            <a:endParaRPr lang="en-US" dirty="0"/>
          </a:p>
          <a:p>
            <a:pPr lvl="1">
              <a:buFont typeface="Courier New" panose="02070309020205020404" pitchFamily="49" charset="0"/>
              <a:buChar char="o"/>
            </a:pPr>
            <a:r>
              <a:rPr lang="en-US" dirty="0"/>
              <a:t> Modern AI and Cognitive AI </a:t>
            </a:r>
          </a:p>
          <a:p>
            <a:pPr lvl="1">
              <a:buFont typeface="Courier New" panose="02070309020205020404" pitchFamily="49" charset="0"/>
              <a:buChar char="o"/>
            </a:pPr>
            <a:r>
              <a:rPr lang="en-US" dirty="0"/>
              <a:t> Big Data Concepts</a:t>
            </a:r>
          </a:p>
          <a:p>
            <a:pPr lvl="1">
              <a:buFont typeface="Courier New" panose="02070309020205020404" pitchFamily="49" charset="0"/>
              <a:buChar char="o"/>
            </a:pPr>
            <a:r>
              <a:rPr lang="en-US" dirty="0"/>
              <a:t> Importing Data </a:t>
            </a:r>
          </a:p>
          <a:p>
            <a:pPr lvl="1">
              <a:buFont typeface="Courier New" panose="02070309020205020404" pitchFamily="49" charset="0"/>
              <a:buChar char="o"/>
            </a:pPr>
            <a:r>
              <a:rPr lang="en-US" dirty="0"/>
              <a:t> Cleaning Data </a:t>
            </a:r>
          </a:p>
          <a:p>
            <a:pPr lvl="1">
              <a:buFont typeface="Courier New" panose="02070309020205020404" pitchFamily="49" charset="0"/>
              <a:buChar char="o"/>
            </a:pPr>
            <a:r>
              <a:rPr lang="en-US" dirty="0"/>
              <a:t> Data Frame Manipulation </a:t>
            </a:r>
          </a:p>
          <a:p>
            <a:pPr lvl="1">
              <a:buFont typeface="Courier New" panose="02070309020205020404" pitchFamily="49" charset="0"/>
              <a:buChar char="o"/>
            </a:pPr>
            <a:r>
              <a:rPr lang="en-US" dirty="0"/>
              <a:t> Data Visualization </a:t>
            </a:r>
          </a:p>
          <a:p>
            <a:pPr lvl="1">
              <a:buFont typeface="Courier New" panose="02070309020205020404" pitchFamily="49" charset="0"/>
              <a:buChar char="o"/>
            </a:pPr>
            <a:r>
              <a:rPr lang="en-US" dirty="0"/>
              <a:t> Use Machine Learning APIs </a:t>
            </a:r>
          </a:p>
        </p:txBody>
      </p:sp>
      <p:sp>
        <p:nvSpPr>
          <p:cNvPr id="6" name="Slide Number Placeholder 5">
            <a:extLst>
              <a:ext uri="{FF2B5EF4-FFF2-40B4-BE49-F238E27FC236}">
                <a16:creationId xmlns:a16="http://schemas.microsoft.com/office/drawing/2014/main" id="{56D066AC-C174-0B40-B872-9EC49B9B79CB}"/>
              </a:ext>
            </a:extLst>
          </p:cNvPr>
          <p:cNvSpPr>
            <a:spLocks noGrp="1"/>
          </p:cNvSpPr>
          <p:nvPr>
            <p:ph type="sldNum" sz="quarter" idx="12"/>
          </p:nvPr>
        </p:nvSpPr>
        <p:spPr/>
        <p:txBody>
          <a:bodyPr/>
          <a:lstStyle/>
          <a:p>
            <a:fld id="{160D7AFB-DD53-4D4F-9404-D2F4B696591E}" type="slidenum">
              <a:rPr lang="en-US" smtClean="0"/>
              <a:t>4</a:t>
            </a:fld>
            <a:endParaRPr lang="en-US"/>
          </a:p>
        </p:txBody>
      </p:sp>
    </p:spTree>
    <p:extLst>
      <p:ext uri="{BB962C8B-B14F-4D97-AF65-F5344CB8AC3E}">
        <p14:creationId xmlns:p14="http://schemas.microsoft.com/office/powerpoint/2010/main" val="359365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A2E2-DB1A-9B4B-B963-7700414C2A95}"/>
              </a:ext>
            </a:extLst>
          </p:cNvPr>
          <p:cNvSpPr>
            <a:spLocks noGrp="1"/>
          </p:cNvSpPr>
          <p:nvPr>
            <p:ph type="title"/>
          </p:nvPr>
        </p:nvSpPr>
        <p:spPr/>
        <p:txBody>
          <a:bodyPr/>
          <a:lstStyle/>
          <a:p>
            <a:r>
              <a:rPr lang="en-US" dirty="0"/>
              <a:t>Day 1</a:t>
            </a:r>
          </a:p>
        </p:txBody>
      </p:sp>
      <p:sp>
        <p:nvSpPr>
          <p:cNvPr id="3" name="Content Placeholder 2">
            <a:extLst>
              <a:ext uri="{FF2B5EF4-FFF2-40B4-BE49-F238E27FC236}">
                <a16:creationId xmlns:a16="http://schemas.microsoft.com/office/drawing/2014/main" id="{72AB2624-C56F-1248-84CF-D6FF2CE70B6D}"/>
              </a:ext>
            </a:extLst>
          </p:cNvPr>
          <p:cNvSpPr>
            <a:spLocks noGrp="1"/>
          </p:cNvSpPr>
          <p:nvPr>
            <p:ph idx="1"/>
          </p:nvPr>
        </p:nvSpPr>
        <p:spPr/>
        <p:txBody>
          <a:bodyPr>
            <a:normAutofit/>
          </a:bodyPr>
          <a:lstStyle/>
          <a:p>
            <a:pPr lvl="0">
              <a:buFont typeface="Courier New" panose="02070309020205020404" pitchFamily="49" charset="0"/>
              <a:buChar char="o"/>
            </a:pPr>
            <a:r>
              <a:rPr lang="en-US" dirty="0"/>
              <a:t> </a:t>
            </a:r>
            <a:r>
              <a:rPr lang="en-US" sz="2400" dirty="0"/>
              <a:t>Natural Language Processing, Text Analytics, and Information Extraction Using Topic Models</a:t>
            </a:r>
          </a:p>
          <a:p>
            <a:r>
              <a:rPr lang="en-US" dirty="0"/>
              <a:t>Natural language processing (NLP) is one of the most transformative technologies for modern enterprises. This workshop will introduce you to text mining and text manipulation algorithms. The course begins with the structure of text both to the machine and to humans and an overview of the NLP frameworks for manipulating text. This workshop is focused on practical models with many examples and developing functional applications. This workshop offers you a complete explanation of the main NLP methods such as Text Data Assembly, Text Data Preprocessing, Model Building, and finally the developing of NLP applications.</a:t>
            </a:r>
          </a:p>
          <a:p>
            <a:r>
              <a:rPr lang="en-US" u="sng" dirty="0"/>
              <a:t>Topics covered: </a:t>
            </a:r>
            <a:endParaRPr lang="en-US" dirty="0"/>
          </a:p>
          <a:p>
            <a:pPr lvl="2">
              <a:buFont typeface="Courier New" panose="02070309020205020404" pitchFamily="49" charset="0"/>
              <a:buChar char="o"/>
            </a:pPr>
            <a:r>
              <a:rPr lang="en-US" sz="1700" dirty="0"/>
              <a:t>Tokenization</a:t>
            </a:r>
          </a:p>
          <a:p>
            <a:pPr lvl="2">
              <a:buFont typeface="Courier New" panose="02070309020205020404" pitchFamily="49" charset="0"/>
              <a:buChar char="o"/>
            </a:pPr>
            <a:r>
              <a:rPr lang="en-US" sz="1700" dirty="0"/>
              <a:t>Strip punctuation</a:t>
            </a:r>
          </a:p>
          <a:p>
            <a:pPr lvl="2">
              <a:buFont typeface="Courier New" panose="02070309020205020404" pitchFamily="49" charset="0"/>
              <a:buChar char="o"/>
            </a:pPr>
            <a:r>
              <a:rPr lang="en-US" sz="1700" dirty="0"/>
              <a:t>Lemmatization</a:t>
            </a:r>
          </a:p>
          <a:p>
            <a:pPr lvl="2">
              <a:buFont typeface="Courier New" panose="02070309020205020404" pitchFamily="49" charset="0"/>
              <a:buChar char="o"/>
            </a:pPr>
            <a:r>
              <a:rPr lang="en-US" sz="1700" dirty="0"/>
              <a:t>Bigram Collocation Detection</a:t>
            </a:r>
          </a:p>
          <a:p>
            <a:pPr lvl="2">
              <a:buFont typeface="Courier New" panose="02070309020205020404" pitchFamily="49" charset="0"/>
              <a:buChar char="o"/>
            </a:pPr>
            <a:r>
              <a:rPr lang="en-US" sz="1700" dirty="0"/>
              <a:t>Latent Dirichlet Allocation (LDA)</a:t>
            </a:r>
          </a:p>
          <a:p>
            <a:pPr lvl="2">
              <a:buFont typeface="Courier New" panose="02070309020205020404" pitchFamily="49" charset="0"/>
              <a:buChar char="o"/>
            </a:pPr>
            <a:r>
              <a:rPr lang="en-US" sz="1700" dirty="0"/>
              <a:t>Topic Modeling</a:t>
            </a:r>
          </a:p>
          <a:p>
            <a:pPr lvl="2">
              <a:buFont typeface="Courier New" panose="02070309020205020404" pitchFamily="49" charset="0"/>
              <a:buChar char="o"/>
            </a:pPr>
            <a:r>
              <a:rPr lang="en-US" sz="1700" dirty="0"/>
              <a:t>Text Clustering and Classification</a:t>
            </a:r>
          </a:p>
          <a:p>
            <a:endParaRPr lang="en-US" dirty="0"/>
          </a:p>
        </p:txBody>
      </p:sp>
      <p:sp>
        <p:nvSpPr>
          <p:cNvPr id="6" name="Slide Number Placeholder 5">
            <a:extLst>
              <a:ext uri="{FF2B5EF4-FFF2-40B4-BE49-F238E27FC236}">
                <a16:creationId xmlns:a16="http://schemas.microsoft.com/office/drawing/2014/main" id="{0BF9F67B-B8B7-E249-9803-BE54132D4711}"/>
              </a:ext>
            </a:extLst>
          </p:cNvPr>
          <p:cNvSpPr>
            <a:spLocks noGrp="1"/>
          </p:cNvSpPr>
          <p:nvPr>
            <p:ph type="sldNum" sz="quarter" idx="12"/>
          </p:nvPr>
        </p:nvSpPr>
        <p:spPr/>
        <p:txBody>
          <a:bodyPr/>
          <a:lstStyle/>
          <a:p>
            <a:fld id="{160D7AFB-DD53-4D4F-9404-D2F4B696591E}" type="slidenum">
              <a:rPr lang="en-US" smtClean="0"/>
              <a:t>5</a:t>
            </a:fld>
            <a:endParaRPr lang="en-US"/>
          </a:p>
        </p:txBody>
      </p:sp>
    </p:spTree>
    <p:extLst>
      <p:ext uri="{BB962C8B-B14F-4D97-AF65-F5344CB8AC3E}">
        <p14:creationId xmlns:p14="http://schemas.microsoft.com/office/powerpoint/2010/main" val="202532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C6E2-0D7F-F84E-9153-8E4EEB9C5812}"/>
              </a:ext>
            </a:extLst>
          </p:cNvPr>
          <p:cNvSpPr>
            <a:spLocks noGrp="1"/>
          </p:cNvSpPr>
          <p:nvPr>
            <p:ph type="title"/>
          </p:nvPr>
        </p:nvSpPr>
        <p:spPr/>
        <p:txBody>
          <a:bodyPr/>
          <a:lstStyle/>
          <a:p>
            <a:r>
              <a:rPr lang="en-US" dirty="0"/>
              <a:t>Day 2</a:t>
            </a:r>
          </a:p>
        </p:txBody>
      </p:sp>
      <p:sp>
        <p:nvSpPr>
          <p:cNvPr id="3" name="Content Placeholder 2">
            <a:extLst>
              <a:ext uri="{FF2B5EF4-FFF2-40B4-BE49-F238E27FC236}">
                <a16:creationId xmlns:a16="http://schemas.microsoft.com/office/drawing/2014/main" id="{1BADCFC1-F8C7-B94E-BD5B-E8115E749294}"/>
              </a:ext>
            </a:extLst>
          </p:cNvPr>
          <p:cNvSpPr>
            <a:spLocks noGrp="1"/>
          </p:cNvSpPr>
          <p:nvPr>
            <p:ph idx="1"/>
          </p:nvPr>
        </p:nvSpPr>
        <p:spPr/>
        <p:txBody>
          <a:bodyPr>
            <a:normAutofit lnSpcReduction="10000"/>
          </a:bodyPr>
          <a:lstStyle/>
          <a:p>
            <a:pPr lvl="0">
              <a:buFont typeface="Courier New" panose="02070309020205020404" pitchFamily="49" charset="0"/>
              <a:buChar char="o"/>
            </a:pPr>
            <a:r>
              <a:rPr lang="en-US" dirty="0"/>
              <a:t> Deep Learning and Convolution Neural Network and </a:t>
            </a:r>
            <a:r>
              <a:rPr lang="en-US" dirty="0" err="1"/>
              <a:t>Tensorflow</a:t>
            </a:r>
            <a:r>
              <a:rPr lang="en-US" dirty="0"/>
              <a:t> Programming</a:t>
            </a:r>
          </a:p>
          <a:p>
            <a:r>
              <a:rPr lang="en-US" dirty="0"/>
              <a:t> </a:t>
            </a:r>
          </a:p>
          <a:p>
            <a:r>
              <a:rPr lang="en-US" dirty="0"/>
              <a:t>Deep Learning is concerned with computer programs that enable the behavior of a computer to be learned from examples or experience rather than dictated through rules written by hand. While it will be essential to learn conceptually how machine learning algorithms work and interact with data, the emphasis will be on effective methodology for using data analytics and machine learning to solve practical problems. We’ll introduce TensorFlow and work through introductory exercises across several domains, including computer vision, natural language processing, and structured data classification. </a:t>
            </a:r>
          </a:p>
          <a:p>
            <a:r>
              <a:rPr lang="en-US" dirty="0"/>
              <a:t> </a:t>
            </a:r>
          </a:p>
          <a:p>
            <a:r>
              <a:rPr lang="en-US" u="sng" dirty="0"/>
              <a:t>Topics covered: </a:t>
            </a:r>
            <a:endParaRPr lang="en-US" dirty="0"/>
          </a:p>
          <a:p>
            <a:pPr lvl="1">
              <a:buFont typeface="Courier New" panose="02070309020205020404" pitchFamily="49" charset="0"/>
              <a:buChar char="o"/>
            </a:pPr>
            <a:r>
              <a:rPr lang="en-US" dirty="0"/>
              <a:t>Introduction to Machine Learning and Deep Learning</a:t>
            </a:r>
          </a:p>
          <a:p>
            <a:pPr lvl="1">
              <a:buFont typeface="Courier New" panose="02070309020205020404" pitchFamily="49" charset="0"/>
              <a:buChar char="o"/>
            </a:pPr>
            <a:r>
              <a:rPr lang="en-US" dirty="0"/>
              <a:t>TensorFlow Programming</a:t>
            </a:r>
          </a:p>
          <a:p>
            <a:pPr lvl="1">
              <a:buFont typeface="Courier New" panose="02070309020205020404" pitchFamily="49" charset="0"/>
              <a:buChar char="o"/>
            </a:pPr>
            <a:r>
              <a:rPr lang="en-US" dirty="0"/>
              <a:t>Building Deep Learning Models</a:t>
            </a:r>
          </a:p>
          <a:p>
            <a:pPr lvl="1">
              <a:buFont typeface="Courier New" panose="02070309020205020404" pitchFamily="49" charset="0"/>
              <a:buChar char="o"/>
            </a:pPr>
            <a:r>
              <a:rPr lang="en-US" dirty="0"/>
              <a:t>Convolution Network</a:t>
            </a:r>
          </a:p>
          <a:p>
            <a:pPr lvl="1">
              <a:buFont typeface="Courier New" panose="02070309020205020404" pitchFamily="49" charset="0"/>
              <a:buChar char="o"/>
            </a:pPr>
            <a:r>
              <a:rPr lang="en-US" dirty="0"/>
              <a:t>Programing Exercise</a:t>
            </a:r>
          </a:p>
          <a:p>
            <a:endParaRPr lang="en-US" dirty="0"/>
          </a:p>
        </p:txBody>
      </p:sp>
      <p:sp>
        <p:nvSpPr>
          <p:cNvPr id="6" name="Slide Number Placeholder 5">
            <a:extLst>
              <a:ext uri="{FF2B5EF4-FFF2-40B4-BE49-F238E27FC236}">
                <a16:creationId xmlns:a16="http://schemas.microsoft.com/office/drawing/2014/main" id="{BCCDB200-0C52-A04A-9028-B18AB17ED69D}"/>
              </a:ext>
            </a:extLst>
          </p:cNvPr>
          <p:cNvSpPr>
            <a:spLocks noGrp="1"/>
          </p:cNvSpPr>
          <p:nvPr>
            <p:ph type="sldNum" sz="quarter" idx="12"/>
          </p:nvPr>
        </p:nvSpPr>
        <p:spPr/>
        <p:txBody>
          <a:bodyPr/>
          <a:lstStyle/>
          <a:p>
            <a:fld id="{160D7AFB-DD53-4D4F-9404-D2F4B696591E}" type="slidenum">
              <a:rPr lang="en-US" smtClean="0"/>
              <a:t>6</a:t>
            </a:fld>
            <a:endParaRPr lang="en-US"/>
          </a:p>
        </p:txBody>
      </p:sp>
    </p:spTree>
    <p:extLst>
      <p:ext uri="{BB962C8B-B14F-4D97-AF65-F5344CB8AC3E}">
        <p14:creationId xmlns:p14="http://schemas.microsoft.com/office/powerpoint/2010/main" val="333320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2668-AA5A-F142-82F8-31A3F666A37F}"/>
              </a:ext>
            </a:extLst>
          </p:cNvPr>
          <p:cNvSpPr>
            <a:spLocks noGrp="1"/>
          </p:cNvSpPr>
          <p:nvPr>
            <p:ph type="title"/>
          </p:nvPr>
        </p:nvSpPr>
        <p:spPr/>
        <p:txBody>
          <a:bodyPr/>
          <a:lstStyle/>
          <a:p>
            <a:r>
              <a:rPr lang="en-US" dirty="0"/>
              <a:t>Day 2</a:t>
            </a:r>
          </a:p>
        </p:txBody>
      </p:sp>
      <p:sp>
        <p:nvSpPr>
          <p:cNvPr id="3" name="Content Placeholder 2">
            <a:extLst>
              <a:ext uri="{FF2B5EF4-FFF2-40B4-BE49-F238E27FC236}">
                <a16:creationId xmlns:a16="http://schemas.microsoft.com/office/drawing/2014/main" id="{2218BCC6-F9ED-3B46-B859-36DA659D554E}"/>
              </a:ext>
            </a:extLst>
          </p:cNvPr>
          <p:cNvSpPr>
            <a:spLocks noGrp="1"/>
          </p:cNvSpPr>
          <p:nvPr>
            <p:ph idx="1"/>
          </p:nvPr>
        </p:nvSpPr>
        <p:spPr/>
        <p:txBody>
          <a:bodyPr>
            <a:normAutofit lnSpcReduction="10000"/>
          </a:bodyPr>
          <a:lstStyle/>
          <a:p>
            <a:pPr lvl="0">
              <a:buFont typeface="Courier New" panose="02070309020205020404" pitchFamily="49" charset="0"/>
              <a:buChar char="o"/>
            </a:pPr>
            <a:r>
              <a:rPr lang="en-US" dirty="0"/>
              <a:t> Linear Algebra, Numerical Computing, and Probabilistic Programming</a:t>
            </a:r>
          </a:p>
          <a:p>
            <a:r>
              <a:rPr lang="en-US" dirty="0"/>
              <a:t> </a:t>
            </a:r>
          </a:p>
          <a:p>
            <a:r>
              <a:rPr lang="en-US" dirty="0"/>
              <a:t>Linear Algebra and Matrix Computations are the backbone of data science and machine learning algorithms. In this workshop, we will cover basic ideas in linear algebra such as matrix-vector manipulations, solving matrix-vector systems, review some of the available mathematical functions in Python, and discuss how to write your own routines. Along the way, we'll learn about matplotlib to display results from our examples. In the afternoon, we will build participants’ knowledge of Bayesian inference, workflows, and decision making under uncertainty. We will start with the basics of probability via simulation and analysis of real-world datasets, building up to an understanding of Bayes’ theorem. We will then introduce the use of probabilistic programming to do statistical modelling. </a:t>
            </a:r>
          </a:p>
          <a:p>
            <a:r>
              <a:rPr lang="en-US" dirty="0"/>
              <a:t> </a:t>
            </a:r>
          </a:p>
          <a:p>
            <a:r>
              <a:rPr lang="en-US" u="sng" dirty="0"/>
              <a:t>Topics covered: </a:t>
            </a:r>
            <a:endParaRPr lang="en-US" dirty="0"/>
          </a:p>
          <a:p>
            <a:pPr lvl="1">
              <a:buFont typeface="Courier New" panose="02070309020205020404" pitchFamily="49" charset="0"/>
              <a:buChar char="o"/>
            </a:pPr>
            <a:r>
              <a:rPr lang="en-US" dirty="0"/>
              <a:t>Linear Algebra</a:t>
            </a:r>
          </a:p>
          <a:p>
            <a:pPr lvl="1">
              <a:buFont typeface="Courier New" panose="02070309020205020404" pitchFamily="49" charset="0"/>
              <a:buChar char="o"/>
            </a:pPr>
            <a:r>
              <a:rPr lang="en-US" dirty="0"/>
              <a:t>Matrix Operation</a:t>
            </a:r>
          </a:p>
          <a:p>
            <a:pPr lvl="1">
              <a:buFont typeface="Courier New" panose="02070309020205020404" pitchFamily="49" charset="0"/>
              <a:buChar char="o"/>
            </a:pPr>
            <a:r>
              <a:rPr lang="en-US" dirty="0"/>
              <a:t>Probability</a:t>
            </a:r>
          </a:p>
          <a:p>
            <a:pPr lvl="1">
              <a:buFont typeface="Courier New" panose="02070309020205020404" pitchFamily="49" charset="0"/>
              <a:buChar char="o"/>
            </a:pPr>
            <a:r>
              <a:rPr lang="en-US" dirty="0"/>
              <a:t>Bayes Theorem</a:t>
            </a:r>
          </a:p>
          <a:p>
            <a:endParaRPr lang="en-US" dirty="0"/>
          </a:p>
        </p:txBody>
      </p:sp>
      <p:sp>
        <p:nvSpPr>
          <p:cNvPr id="6" name="Slide Number Placeholder 5">
            <a:extLst>
              <a:ext uri="{FF2B5EF4-FFF2-40B4-BE49-F238E27FC236}">
                <a16:creationId xmlns:a16="http://schemas.microsoft.com/office/drawing/2014/main" id="{02F9EBB7-F068-0243-B30D-8A3C19F7E54D}"/>
              </a:ext>
            </a:extLst>
          </p:cNvPr>
          <p:cNvSpPr>
            <a:spLocks noGrp="1"/>
          </p:cNvSpPr>
          <p:nvPr>
            <p:ph type="sldNum" sz="quarter" idx="12"/>
          </p:nvPr>
        </p:nvSpPr>
        <p:spPr/>
        <p:txBody>
          <a:bodyPr/>
          <a:lstStyle/>
          <a:p>
            <a:fld id="{160D7AFB-DD53-4D4F-9404-D2F4B696591E}" type="slidenum">
              <a:rPr lang="en-US" smtClean="0"/>
              <a:t>7</a:t>
            </a:fld>
            <a:endParaRPr lang="en-US"/>
          </a:p>
        </p:txBody>
      </p:sp>
    </p:spTree>
    <p:extLst>
      <p:ext uri="{BB962C8B-B14F-4D97-AF65-F5344CB8AC3E}">
        <p14:creationId xmlns:p14="http://schemas.microsoft.com/office/powerpoint/2010/main" val="403753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073E-BC80-FD4D-A79E-F250B178ACE4}"/>
              </a:ext>
            </a:extLst>
          </p:cNvPr>
          <p:cNvSpPr>
            <a:spLocks noGrp="1"/>
          </p:cNvSpPr>
          <p:nvPr>
            <p:ph type="title"/>
          </p:nvPr>
        </p:nvSpPr>
        <p:spPr/>
        <p:txBody>
          <a:bodyPr/>
          <a:lstStyle/>
          <a:p>
            <a:r>
              <a:rPr lang="en-US" dirty="0"/>
              <a:t>Day 3</a:t>
            </a:r>
          </a:p>
        </p:txBody>
      </p:sp>
      <p:sp>
        <p:nvSpPr>
          <p:cNvPr id="3" name="Content Placeholder 2">
            <a:extLst>
              <a:ext uri="{FF2B5EF4-FFF2-40B4-BE49-F238E27FC236}">
                <a16:creationId xmlns:a16="http://schemas.microsoft.com/office/drawing/2014/main" id="{EDFAE715-B591-C04F-960F-EE0B987422DA}"/>
              </a:ext>
            </a:extLst>
          </p:cNvPr>
          <p:cNvSpPr>
            <a:spLocks noGrp="1"/>
          </p:cNvSpPr>
          <p:nvPr>
            <p:ph idx="1"/>
          </p:nvPr>
        </p:nvSpPr>
        <p:spPr/>
        <p:txBody>
          <a:bodyPr>
            <a:normAutofit/>
          </a:bodyPr>
          <a:lstStyle/>
          <a:p>
            <a:pPr lvl="0">
              <a:buFont typeface="Courier New" panose="02070309020205020404" pitchFamily="49" charset="0"/>
              <a:buChar char="o"/>
            </a:pPr>
            <a:r>
              <a:rPr lang="en-US" sz="2200" dirty="0"/>
              <a:t> Graph Theory and Network Analysis </a:t>
            </a:r>
          </a:p>
          <a:p>
            <a:r>
              <a:rPr lang="en-US" dirty="0"/>
              <a:t> </a:t>
            </a:r>
          </a:p>
          <a:p>
            <a:r>
              <a:rPr lang="en-US" dirty="0"/>
              <a:t>Graphs arise in various real-world situations, as there are path planning, computer networks, and social networks. This workshop will introduce you to graph theory concepts and some of their most import properties. The workshop begins with an understanding of what network analysis is and motivations for why we might model phenomena as graphs. This workshop gives you a broad overview of the field of graph analytics so you can learn new ways to model, store, retrieve, and analyze graph-structured data.</a:t>
            </a:r>
          </a:p>
          <a:p>
            <a:r>
              <a:rPr lang="en-US" dirty="0"/>
              <a:t> </a:t>
            </a:r>
          </a:p>
          <a:p>
            <a:r>
              <a:rPr lang="en-US" u="sng" dirty="0"/>
              <a:t>Topics covered: </a:t>
            </a:r>
            <a:endParaRPr lang="en-US" dirty="0"/>
          </a:p>
          <a:p>
            <a:pPr lvl="1">
              <a:buFont typeface="Courier New" panose="02070309020205020404" pitchFamily="49" charset="0"/>
              <a:buChar char="o"/>
            </a:pPr>
            <a:r>
              <a:rPr lang="en-US" dirty="0"/>
              <a:t> Graph Theory Concepts and Properties</a:t>
            </a:r>
          </a:p>
          <a:p>
            <a:pPr lvl="1">
              <a:buFont typeface="Courier New" panose="02070309020205020404" pitchFamily="49" charset="0"/>
              <a:buChar char="o"/>
            </a:pPr>
            <a:r>
              <a:rPr lang="en-US" dirty="0"/>
              <a:t> Path Planning and Search</a:t>
            </a:r>
          </a:p>
          <a:p>
            <a:pPr lvl="1">
              <a:buFont typeface="Courier New" panose="02070309020205020404" pitchFamily="49" charset="0"/>
              <a:buChar char="o"/>
            </a:pPr>
            <a:r>
              <a:rPr lang="en-US" dirty="0"/>
              <a:t> Minimum Spanning Trees</a:t>
            </a:r>
          </a:p>
          <a:p>
            <a:pPr lvl="1">
              <a:buFont typeface="Courier New" panose="02070309020205020404" pitchFamily="49" charset="0"/>
              <a:buChar char="o"/>
            </a:pPr>
            <a:r>
              <a:rPr lang="en-US" dirty="0"/>
              <a:t> Centrality Measurement (Influence)</a:t>
            </a:r>
          </a:p>
          <a:p>
            <a:pPr lvl="1">
              <a:buFont typeface="Courier New" panose="02070309020205020404" pitchFamily="49" charset="0"/>
              <a:buChar char="o"/>
            </a:pPr>
            <a:r>
              <a:rPr lang="en-US" dirty="0"/>
              <a:t> Clustering</a:t>
            </a:r>
          </a:p>
          <a:p>
            <a:endParaRPr lang="en-US" dirty="0"/>
          </a:p>
        </p:txBody>
      </p:sp>
      <p:sp>
        <p:nvSpPr>
          <p:cNvPr id="6" name="Slide Number Placeholder 5">
            <a:extLst>
              <a:ext uri="{FF2B5EF4-FFF2-40B4-BE49-F238E27FC236}">
                <a16:creationId xmlns:a16="http://schemas.microsoft.com/office/drawing/2014/main" id="{FC127CEB-0B1A-B64B-BFBE-DABB1570D7DC}"/>
              </a:ext>
            </a:extLst>
          </p:cNvPr>
          <p:cNvSpPr>
            <a:spLocks noGrp="1"/>
          </p:cNvSpPr>
          <p:nvPr>
            <p:ph type="sldNum" sz="quarter" idx="12"/>
          </p:nvPr>
        </p:nvSpPr>
        <p:spPr/>
        <p:txBody>
          <a:bodyPr/>
          <a:lstStyle/>
          <a:p>
            <a:fld id="{160D7AFB-DD53-4D4F-9404-D2F4B696591E}" type="slidenum">
              <a:rPr lang="en-US" smtClean="0"/>
              <a:t>8</a:t>
            </a:fld>
            <a:endParaRPr lang="en-US"/>
          </a:p>
        </p:txBody>
      </p:sp>
    </p:spTree>
    <p:extLst>
      <p:ext uri="{BB962C8B-B14F-4D97-AF65-F5344CB8AC3E}">
        <p14:creationId xmlns:p14="http://schemas.microsoft.com/office/powerpoint/2010/main" val="323686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F7AD-29CB-1549-9B4C-B840BF501FF5}"/>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FD52648F-271D-BB43-80D6-AD5F09E6E4D8}"/>
              </a:ext>
            </a:extLst>
          </p:cNvPr>
          <p:cNvSpPr>
            <a:spLocks noGrp="1"/>
          </p:cNvSpPr>
          <p:nvPr>
            <p:ph idx="1"/>
          </p:nvPr>
        </p:nvSpPr>
        <p:spPr/>
        <p:txBody>
          <a:bodyPr/>
          <a:lstStyle/>
          <a:p>
            <a:r>
              <a:rPr lang="en-US" b="1" dirty="0"/>
              <a:t>Books</a:t>
            </a:r>
          </a:p>
          <a:p>
            <a:r>
              <a:rPr lang="en-US" dirty="0"/>
              <a:t>No required text book. Slides will be uploaded in GitHub.</a:t>
            </a:r>
          </a:p>
          <a:p>
            <a:r>
              <a:rPr lang="en-US" b="1" dirty="0"/>
              <a:t>Recommended Books:</a:t>
            </a:r>
          </a:p>
          <a:p>
            <a:r>
              <a:rPr lang="en-US" dirty="0"/>
              <a:t>[1] </a:t>
            </a:r>
            <a:r>
              <a:rPr lang="en-US" dirty="0" err="1"/>
              <a:t>Martella</a:t>
            </a:r>
            <a:r>
              <a:rPr lang="en-US" dirty="0"/>
              <a:t>, Claudio, et al. Practical graph analytics with apache </a:t>
            </a:r>
            <a:r>
              <a:rPr lang="en-US" dirty="0" err="1"/>
              <a:t>giraph</a:t>
            </a:r>
            <a:r>
              <a:rPr lang="en-US" dirty="0"/>
              <a:t>. </a:t>
            </a:r>
            <a:r>
              <a:rPr lang="en-US" dirty="0" err="1"/>
              <a:t>Apress</a:t>
            </a:r>
            <a:r>
              <a:rPr lang="en-US" dirty="0"/>
              <a:t>, 2015.</a:t>
            </a:r>
          </a:p>
          <a:p>
            <a:r>
              <a:rPr lang="en-US" dirty="0"/>
              <a:t>[2] Hadoop: The Definitive Guide: Storage and Analysis at Internet Scale by Tom White</a:t>
            </a:r>
          </a:p>
          <a:p>
            <a:r>
              <a:rPr lang="en-US" dirty="0"/>
              <a:t>[3] Hands-On Machine Learning with </a:t>
            </a:r>
            <a:r>
              <a:rPr lang="en-US" dirty="0" err="1"/>
              <a:t>Scikit</a:t>
            </a:r>
            <a:r>
              <a:rPr lang="en-US" dirty="0"/>
              <a:t>-Learn and </a:t>
            </a:r>
            <a:r>
              <a:rPr lang="en-US" dirty="0" err="1"/>
              <a:t>TensorFlow</a:t>
            </a:r>
            <a:r>
              <a:rPr lang="en-US" dirty="0"/>
              <a:t>: Concepts, Tools, and Techniques to Build Intelligent Systems by </a:t>
            </a:r>
            <a:r>
              <a:rPr lang="en-US" dirty="0" err="1"/>
              <a:t>Aurélien</a:t>
            </a:r>
            <a:r>
              <a:rPr lang="en-US" dirty="0"/>
              <a:t> </a:t>
            </a:r>
            <a:r>
              <a:rPr lang="en-US" dirty="0" err="1"/>
              <a:t>Géron</a:t>
            </a:r>
            <a:endParaRPr lang="en-US" dirty="0"/>
          </a:p>
          <a:p>
            <a:r>
              <a:rPr lang="en-US" dirty="0"/>
              <a:t>[4] </a:t>
            </a:r>
            <a:r>
              <a:rPr lang="en-US" dirty="0" err="1"/>
              <a:t>Goodfellow</a:t>
            </a:r>
            <a:r>
              <a:rPr lang="en-US" dirty="0"/>
              <a:t>, Ian, et al. Deep learning. Vol. 1. Cambridge: MIT press, 2016 </a:t>
            </a:r>
          </a:p>
          <a:p>
            <a:endParaRPr lang="en-US" dirty="0"/>
          </a:p>
        </p:txBody>
      </p:sp>
      <p:sp>
        <p:nvSpPr>
          <p:cNvPr id="6" name="Slide Number Placeholder 5">
            <a:extLst>
              <a:ext uri="{FF2B5EF4-FFF2-40B4-BE49-F238E27FC236}">
                <a16:creationId xmlns:a16="http://schemas.microsoft.com/office/drawing/2014/main" id="{A8962FDE-6D39-7B41-BD02-CD12682CAE1B}"/>
              </a:ext>
            </a:extLst>
          </p:cNvPr>
          <p:cNvSpPr>
            <a:spLocks noGrp="1"/>
          </p:cNvSpPr>
          <p:nvPr>
            <p:ph type="sldNum" sz="quarter" idx="12"/>
          </p:nvPr>
        </p:nvSpPr>
        <p:spPr/>
        <p:txBody>
          <a:bodyPr/>
          <a:lstStyle/>
          <a:p>
            <a:fld id="{160D7AFB-DD53-4D4F-9404-D2F4B696591E}" type="slidenum">
              <a:rPr lang="en-US" smtClean="0"/>
              <a:t>9</a:t>
            </a:fld>
            <a:endParaRPr lang="en-US"/>
          </a:p>
        </p:txBody>
      </p:sp>
    </p:spTree>
    <p:extLst>
      <p:ext uri="{BB962C8B-B14F-4D97-AF65-F5344CB8AC3E}">
        <p14:creationId xmlns:p14="http://schemas.microsoft.com/office/powerpoint/2010/main" val="378592334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9188</TotalTime>
  <Words>479</Words>
  <Application>Microsoft Macintosh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Webdings</vt:lpstr>
      <vt:lpstr>Retrospect</vt:lpstr>
      <vt:lpstr>Big Data Analytics</vt:lpstr>
      <vt:lpstr>Agenda</vt:lpstr>
      <vt:lpstr>Information &amp; Resources</vt:lpstr>
      <vt:lpstr>Day 1</vt:lpstr>
      <vt:lpstr>Day 1</vt:lpstr>
      <vt:lpstr>Day 2</vt:lpstr>
      <vt:lpstr>Day 2</vt:lpstr>
      <vt:lpstr>Day 3</vt:lpstr>
      <vt:lpstr>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Saliya</dc:creator>
  <cp:lastModifiedBy>Paul Rad</cp:lastModifiedBy>
  <cp:revision>349</cp:revision>
  <dcterms:created xsi:type="dcterms:W3CDTF">2015-01-31T16:20:13Z</dcterms:created>
  <dcterms:modified xsi:type="dcterms:W3CDTF">2019-06-20T12:41:20Z</dcterms:modified>
</cp:coreProperties>
</file>