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588" r:id="rId2"/>
    <p:sldId id="589" r:id="rId3"/>
    <p:sldId id="257" r:id="rId4"/>
    <p:sldId id="261" r:id="rId5"/>
    <p:sldId id="5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Rad" initials="PR" lastIdx="1" clrIdx="0">
    <p:extLst>
      <p:ext uri="{19B8F6BF-5375-455C-9EA6-DF929625EA0E}">
        <p15:presenceInfo xmlns:p15="http://schemas.microsoft.com/office/powerpoint/2012/main" userId="S::peyman.najafirad@utsa.edu::b805f95c-bd1b-48ea-ae03-4180ae95e52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0EFB94-69A5-8147-A38E-12E235AE8588}" v="23" dt="2020-11-20T20:48:12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3"/>
    <p:restoredTop sz="94611"/>
  </p:normalViewPr>
  <p:slideViewPr>
    <p:cSldViewPr snapToGrid="0">
      <p:cViewPr varScale="1">
        <p:scale>
          <a:sx n="161" d="100"/>
          <a:sy n="161" d="100"/>
        </p:scale>
        <p:origin x="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3D1FB-8A80-5849-A94C-4D425B3705AA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D391E-5BE4-5544-B82F-3EA2F832D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6DDA-E26D-9842-B5CE-BE2CCC108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05294-0963-4049-B152-BED814280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F4BA9-3D78-8A45-BD5E-DB7D7AEF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5F07D-F427-B34E-8762-430E5AB2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62B0-635A-664C-949A-C3E53C1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9919-A2C0-2140-868D-1F5764E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804D4-D23D-1143-AAB1-2B66FD20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CBF33-FF35-5C41-8417-17151FF7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62E3-43B3-FC42-A409-83AE408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6B3E-536C-1D4D-A2DF-7EEFE53F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161EC-DD9F-E74F-97A4-471DECA7B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5D26E-C719-4742-8868-168F6F864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466F-06D5-384F-82C7-406DED90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EAFD-FC59-D14F-9635-C67270D6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AF0A-FB8E-684D-926C-FD455C56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84F9-24A7-EE4C-809F-9DAA2D8F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8BFD-2867-8642-9FB6-88C6D702D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CCBD-ACF7-7746-8C5E-C4817F7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5DC7C-1369-C64F-943A-8255C41E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E975-F91D-1849-8759-52A15A36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8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A297-D435-1F43-A4FA-85068CFA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92B3-BFEB-0A4A-8566-CC0B622FD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E4C5E-F656-4A4A-8D52-9BD9BE0B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56F1-F13F-B148-9397-C0C79B05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8F4E4-510D-0A47-A8BE-195A7177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8A50-B4B3-3542-9FE8-979CD1CB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B5F9-576C-D044-8A6E-67AF110DC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1124A-749B-864A-8BAC-BEB18ADE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6100-1E10-2D42-9000-955F3F38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D54B-527D-504D-9094-B834A1D6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C282A-CEDF-A346-9F8E-0C0184FE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B872-2533-1743-863F-C5EDB9D4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5CAE-63E9-EE48-9924-5969D753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90ABF-8DCF-7B4C-991D-9B818C16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767AE-101D-444D-B166-8C7361526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8E8DB-4035-C74D-8EB2-0FD0F9E9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7AED-55D4-0C4A-B3F8-C8898B7E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EF438-4E72-5F4A-A8D0-21E665CA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1BA9D-D456-0F47-9E81-A673C794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8ED6-22DA-1747-99FD-4EDEF964C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86074-EAF6-BB40-877B-D2A824C5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66E09-4057-9B4B-9324-C3CBA477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99140-5F3F-D946-8655-8EBB2A5F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A8A2A-3089-654E-A56C-77F30072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E5256-A58D-484A-BA34-EB96857C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4D2C-E409-1A40-A521-6C1F0B03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BBB3-E1E8-2743-B3D6-65F14DFB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1C9FC-CB31-9847-8FB7-A2972D7D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70F75-B11C-2941-B737-E3A94C259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587DA-F8FC-4841-932B-33411DCE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24E77-4612-3E47-81A1-185214A8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78E7E-1BF7-1D4A-98EE-BB40EA1B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B562-22A1-1E49-B2EB-20C7D714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28468-A5D6-7449-9631-C7085A75A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FD9E9-85F6-284C-8FE8-147CAB6A5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AC88A-445F-9B4C-8520-1E49482C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38936-E53A-3F47-90A1-A38B1046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01B8-AF34-B54C-981F-82834E76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C181D-984B-3A46-8032-B325F669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95253-F56D-B040-8F47-2AABB30F8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23635-1A3F-4B42-84AE-F88321F68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D7F2-7687-6E45-8E1D-F1C0D8377A1D}" type="datetimeFigureOut">
              <a:rPr lang="en-US" smtClean="0"/>
              <a:t>11/20/20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2B418-56A9-CC45-BC98-9E9FB5D17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540A-4A65-8D40-8961-B42E4702D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F06A2-715A-6B4E-B069-D1CD3D51E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1.tiff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011B-4EE1-2D4F-A4EF-FD2DAE11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1D82A-4DB4-994A-8FA4-E53704564536}"/>
              </a:ext>
            </a:extLst>
          </p:cNvPr>
          <p:cNvSpPr/>
          <p:nvPr/>
        </p:nvSpPr>
        <p:spPr>
          <a:xfrm>
            <a:off x="443234" y="3918299"/>
            <a:ext cx="1632033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Load the Data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&amp; Pre-Process Data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65026-633C-504F-8DFC-F3652CABFC43}"/>
              </a:ext>
            </a:extLst>
          </p:cNvPr>
          <p:cNvSpPr/>
          <p:nvPr/>
        </p:nvSpPr>
        <p:spPr>
          <a:xfrm>
            <a:off x="2331839" y="3918299"/>
            <a:ext cx="1363885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Cleaning and  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000550-3A96-1844-BFBE-47619ECAADEB}"/>
              </a:ext>
            </a:extLst>
          </p:cNvPr>
          <p:cNvSpPr/>
          <p:nvPr/>
        </p:nvSpPr>
        <p:spPr>
          <a:xfrm>
            <a:off x="5272213" y="3918299"/>
            <a:ext cx="1363885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Design a DNN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B7F7B-1384-5544-859B-80AF3755E385}"/>
              </a:ext>
            </a:extLst>
          </p:cNvPr>
          <p:cNvSpPr/>
          <p:nvPr/>
        </p:nvSpPr>
        <p:spPr>
          <a:xfrm>
            <a:off x="6904245" y="3918299"/>
            <a:ext cx="1363885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Train the Model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Define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C4CD8C-AC45-6048-B26E-5A30DEDE835E}"/>
              </a:ext>
            </a:extLst>
          </p:cNvPr>
          <p:cNvSpPr/>
          <p:nvPr/>
        </p:nvSpPr>
        <p:spPr>
          <a:xfrm>
            <a:off x="8547852" y="3918299"/>
            <a:ext cx="1363885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Save the Best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16238-1CDE-DF43-9818-9479AEC54B3A}"/>
              </a:ext>
            </a:extLst>
          </p:cNvPr>
          <p:cNvSpPr/>
          <p:nvPr/>
        </p:nvSpPr>
        <p:spPr>
          <a:xfrm>
            <a:off x="10179885" y="3918299"/>
            <a:ext cx="1363885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Test the 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BEACC2-55C6-9E47-98EF-4ABD94E4601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75267" y="4456522"/>
            <a:ext cx="256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8D0E81-BA0D-2C41-BF57-C2D42428E11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695724" y="4456522"/>
            <a:ext cx="1576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F5E21-AA0B-3840-B3DE-6555ACAFDB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36098" y="4456522"/>
            <a:ext cx="268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1A3E14-E980-EA4A-9E41-1DE6D6AD699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8268130" y="4456522"/>
            <a:ext cx="2797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9FECE2-0CC0-AE4C-AC3E-949E1BC2FFD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911737" y="4456522"/>
            <a:ext cx="268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D482EA-7859-BD4D-8F35-AB72A41E7DE1}"/>
              </a:ext>
            </a:extLst>
          </p:cNvPr>
          <p:cNvCxnSpPr/>
          <p:nvPr/>
        </p:nvCxnSpPr>
        <p:spPr>
          <a:xfrm>
            <a:off x="11543770" y="4454070"/>
            <a:ext cx="2681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EA7AF-7FC3-0645-A149-73ECB1FE3E71}"/>
              </a:ext>
            </a:extLst>
          </p:cNvPr>
          <p:cNvSpPr/>
          <p:nvPr/>
        </p:nvSpPr>
        <p:spPr>
          <a:xfrm>
            <a:off x="3673503" y="1243898"/>
            <a:ext cx="1048610" cy="10764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8AE121-88D7-AD4D-9E62-8AEBCC8DD1A5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3013782" y="2320344"/>
            <a:ext cx="1184026" cy="159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F06104-D864-8248-B3B4-2CA794D8E1BF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4197808" y="2320344"/>
            <a:ext cx="6664020" cy="159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BC05E2-7169-0840-A355-E5C2DD2C27C0}"/>
              </a:ext>
            </a:extLst>
          </p:cNvPr>
          <p:cNvSpPr/>
          <p:nvPr/>
        </p:nvSpPr>
        <p:spPr>
          <a:xfrm>
            <a:off x="3908328" y="3923809"/>
            <a:ext cx="1115728" cy="1076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&amp; 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33471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924-9F20-D146-B123-2A653D8F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8EB0-5D43-054C-94F4-85F1201F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Perception Model to Neural Networks</a:t>
            </a:r>
          </a:p>
          <a:p>
            <a:r>
              <a:rPr lang="en-US" dirty="0"/>
              <a:t>Activation Functions</a:t>
            </a:r>
          </a:p>
          <a:p>
            <a:r>
              <a:rPr lang="en-US" dirty="0"/>
              <a:t>Cost Functions</a:t>
            </a:r>
          </a:p>
          <a:p>
            <a:r>
              <a:rPr lang="en-US" dirty="0"/>
              <a:t>Feed Forwards </a:t>
            </a:r>
          </a:p>
          <a:p>
            <a:r>
              <a:rPr lang="en-US" dirty="0"/>
              <a:t>Back Propagation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2ED38-82D5-494B-BA1E-ECA90F504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9" y="2679666"/>
            <a:ext cx="5655473" cy="339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ADD3-44F3-EC46-A62C-025122E1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064121B0-B48B-4E40-A65E-49430820534E}"/>
              </a:ext>
            </a:extLst>
          </p:cNvPr>
          <p:cNvSpPr/>
          <p:nvPr/>
        </p:nvSpPr>
        <p:spPr>
          <a:xfrm>
            <a:off x="1637284" y="2541838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9D27D-9451-AC44-8DBE-F3B2A2AE7D30}"/>
              </a:ext>
            </a:extLst>
          </p:cNvPr>
          <p:cNvSpPr txBox="1"/>
          <p:nvPr/>
        </p:nvSpPr>
        <p:spPr>
          <a:xfrm>
            <a:off x="1856278" y="2669385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  <a:p>
            <a:r>
              <a:rPr lang="en-US" sz="2400" dirty="0"/>
              <a:t>0.2</a:t>
            </a:r>
          </a:p>
          <a:p>
            <a:r>
              <a:rPr lang="en-US" sz="2400" dirty="0"/>
              <a:t>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52056-FEC3-6941-8CEB-F2692F6F592C}"/>
              </a:ext>
            </a:extLst>
          </p:cNvPr>
          <p:cNvSpPr txBox="1"/>
          <p:nvPr/>
        </p:nvSpPr>
        <p:spPr>
          <a:xfrm>
            <a:off x="1953126" y="2108733"/>
            <a:ext cx="3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814A514B-916F-0E45-A9FD-71D0C39985FD}"/>
              </a:ext>
            </a:extLst>
          </p:cNvPr>
          <p:cNvSpPr/>
          <p:nvPr/>
        </p:nvSpPr>
        <p:spPr>
          <a:xfrm>
            <a:off x="7091532" y="2623481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76358-5910-9D48-ABB9-97275289B266}"/>
              </a:ext>
            </a:extLst>
          </p:cNvPr>
          <p:cNvSpPr txBox="1"/>
          <p:nvPr/>
        </p:nvSpPr>
        <p:spPr>
          <a:xfrm>
            <a:off x="7310526" y="2751028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1.0</a:t>
            </a:r>
          </a:p>
          <a:p>
            <a:r>
              <a:rPr lang="en-US" sz="2400" dirty="0"/>
              <a:t>0.0</a:t>
            </a:r>
          </a:p>
          <a:p>
            <a:r>
              <a:rPr lang="en-US" sz="2400" dirty="0"/>
              <a:t>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33810-38A4-9A4F-B66A-585EEC34102D}"/>
              </a:ext>
            </a:extLst>
          </p:cNvPr>
          <p:cNvSpPr txBox="1"/>
          <p:nvPr/>
        </p:nvSpPr>
        <p:spPr>
          <a:xfrm>
            <a:off x="7236765" y="1977150"/>
            <a:ext cx="5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“1”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9F204798-1611-714B-B9A8-7B4D7B064F95}"/>
              </a:ext>
            </a:extLst>
          </p:cNvPr>
          <p:cNvSpPr/>
          <p:nvPr/>
        </p:nvSpPr>
        <p:spPr>
          <a:xfrm>
            <a:off x="8417639" y="2623481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63FDD-2842-B744-A2ED-4FB9CCC81C32}"/>
              </a:ext>
            </a:extLst>
          </p:cNvPr>
          <p:cNvSpPr txBox="1"/>
          <p:nvPr/>
        </p:nvSpPr>
        <p:spPr>
          <a:xfrm>
            <a:off x="8636633" y="2751028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</a:t>
            </a:r>
          </a:p>
          <a:p>
            <a:r>
              <a:rPr lang="en-US" sz="2400" dirty="0"/>
              <a:t>1.0</a:t>
            </a:r>
          </a:p>
          <a:p>
            <a:r>
              <a:rPr lang="en-US" sz="2400" dirty="0"/>
              <a:t>0.0</a:t>
            </a:r>
          </a:p>
        </p:txBody>
      </p:sp>
      <p:sp>
        <p:nvSpPr>
          <p:cNvPr id="12" name="Double Bracket 11">
            <a:extLst>
              <a:ext uri="{FF2B5EF4-FFF2-40B4-BE49-F238E27FC236}">
                <a16:creationId xmlns:a16="http://schemas.microsoft.com/office/drawing/2014/main" id="{358CFC0B-E29E-494B-9932-B6442E66E6F0}"/>
              </a:ext>
            </a:extLst>
          </p:cNvPr>
          <p:cNvSpPr/>
          <p:nvPr/>
        </p:nvSpPr>
        <p:spPr>
          <a:xfrm>
            <a:off x="9639114" y="2623481"/>
            <a:ext cx="887104" cy="128289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2F799-F090-4247-9929-6405C26362AF}"/>
              </a:ext>
            </a:extLst>
          </p:cNvPr>
          <p:cNvSpPr txBox="1"/>
          <p:nvPr/>
        </p:nvSpPr>
        <p:spPr>
          <a:xfrm>
            <a:off x="9858108" y="2751028"/>
            <a:ext cx="572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0.0</a:t>
            </a:r>
          </a:p>
          <a:p>
            <a:r>
              <a:rPr lang="en-US" sz="2400" dirty="0"/>
              <a:t>0.0</a:t>
            </a:r>
          </a:p>
          <a:p>
            <a:r>
              <a:rPr lang="en-US" sz="2400" dirty="0"/>
              <a:t>1.0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91ED8-8077-344A-BFED-11D2FE7AB8DA}"/>
                  </a:ext>
                </a:extLst>
              </p:cNvPr>
              <p:cNvSpPr txBox="1"/>
              <p:nvPr/>
            </p:nvSpPr>
            <p:spPr>
              <a:xfrm>
                <a:off x="2914612" y="2998617"/>
                <a:ext cx="36251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D(</a:t>
                </a:r>
                <a:r>
                  <a:rPr lang="en-US" sz="2400" dirty="0" err="1"/>
                  <a:t>y,L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B91ED8-8077-344A-BFED-11D2FE7A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612" y="2998617"/>
                <a:ext cx="3625160" cy="461665"/>
              </a:xfrm>
              <a:prstGeom prst="rect">
                <a:avLst/>
              </a:prstGeom>
              <a:blipFill>
                <a:blip r:embed="rId2"/>
                <a:stretch>
                  <a:fillRect l="-2439" t="-124324" r="-697" b="-19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B76E20F-806C-4046-A224-FC46A697B9BB}"/>
              </a:ext>
            </a:extLst>
          </p:cNvPr>
          <p:cNvSpPr txBox="1"/>
          <p:nvPr/>
        </p:nvSpPr>
        <p:spPr>
          <a:xfrm>
            <a:off x="8562872" y="2040923"/>
            <a:ext cx="5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“2”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75710-4D97-0446-8AC4-99A5B2BE4BBD}"/>
              </a:ext>
            </a:extLst>
          </p:cNvPr>
          <p:cNvSpPr txBox="1"/>
          <p:nvPr/>
        </p:nvSpPr>
        <p:spPr>
          <a:xfrm>
            <a:off x="9782660" y="2040923"/>
            <a:ext cx="596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</a:t>
            </a:r>
          </a:p>
          <a:p>
            <a:pPr algn="ctr"/>
            <a:r>
              <a:rPr lang="en-US" sz="2400" dirty="0"/>
              <a:t>“3”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12B2164-B214-974A-8E29-874DF578442C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 flipV="1">
            <a:off x="5620404" y="1083937"/>
            <a:ext cx="1021467" cy="2807892"/>
          </a:xfrm>
          <a:prstGeom prst="curvedConnector3">
            <a:avLst>
              <a:gd name="adj1" fmla="val 8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A474FCA2-87A8-204B-86BA-D30FEF32068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15190" y="2040923"/>
            <a:ext cx="2612002" cy="957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1E6CA3-A0E8-254F-8451-0C3FAF74931F}"/>
              </a:ext>
            </a:extLst>
          </p:cNvPr>
          <p:cNvSpPr txBox="1"/>
          <p:nvPr/>
        </p:nvSpPr>
        <p:spPr>
          <a:xfrm>
            <a:off x="3635567" y="1711033"/>
            <a:ext cx="208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Distance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CB9B4-4C70-354C-9478-1FF40F91A654}"/>
              </a:ext>
            </a:extLst>
          </p:cNvPr>
          <p:cNvSpPr txBox="1"/>
          <p:nvPr/>
        </p:nvSpPr>
        <p:spPr>
          <a:xfrm>
            <a:off x="3273107" y="4020085"/>
            <a:ext cx="2908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dot L1 = - log (0.7) = 0.3566</a:t>
            </a:r>
          </a:p>
          <a:p>
            <a:r>
              <a:rPr lang="en-US" dirty="0"/>
              <a:t>y dot L2 = -log (0.2) = 1.6</a:t>
            </a:r>
          </a:p>
          <a:p>
            <a:r>
              <a:rPr lang="en-US" dirty="0"/>
              <a:t> y dot L3 = -log (0.1) = 2.3 </a:t>
            </a:r>
          </a:p>
        </p:txBody>
      </p:sp>
    </p:spTree>
    <p:extLst>
      <p:ext uri="{BB962C8B-B14F-4D97-AF65-F5344CB8AC3E}">
        <p14:creationId xmlns:p14="http://schemas.microsoft.com/office/powerpoint/2010/main" val="25819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(DNN)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15109" y="4199251"/>
                <a:ext cx="93726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09" y="4199251"/>
                <a:ext cx="937260" cy="1074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10509" y="4199251"/>
                <a:ext cx="38481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09" y="4199251"/>
                <a:ext cx="384810" cy="1074420"/>
              </a:xfrm>
              <a:prstGeom prst="rect">
                <a:avLst/>
              </a:prstGeom>
              <a:blipFill>
                <a:blip r:embed="rId3"/>
                <a:stretch>
                  <a:fillRect l="-3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ross 10"/>
          <p:cNvSpPr/>
          <p:nvPr/>
        </p:nvSpPr>
        <p:spPr>
          <a:xfrm>
            <a:off x="3262219" y="4631957"/>
            <a:ext cx="168630" cy="168630"/>
          </a:xfrm>
          <a:prstGeom prst="plus">
            <a:avLst>
              <a:gd name="adj" fmla="val 40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3459" y="4199251"/>
            <a:ext cx="626176" cy="1074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570547" y="4542076"/>
            <a:ext cx="0" cy="5170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570546" y="4542076"/>
            <a:ext cx="0" cy="5170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288285" y="4800586"/>
            <a:ext cx="25851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594295" y="4656103"/>
            <a:ext cx="25851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4550989" y="4656103"/>
            <a:ext cx="43306" cy="1444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5177165" y="4199251"/>
                <a:ext cx="93726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165" y="4199251"/>
                <a:ext cx="937260" cy="10744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6472565" y="4199251"/>
                <a:ext cx="38481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65" y="4199251"/>
                <a:ext cx="384810" cy="1074420"/>
              </a:xfrm>
              <a:prstGeom prst="rect">
                <a:avLst/>
              </a:prstGeom>
              <a:blipFill>
                <a:blip r:embed="rId5"/>
                <a:stretch>
                  <a:fillRect l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ross 32"/>
          <p:cNvSpPr/>
          <p:nvPr/>
        </p:nvSpPr>
        <p:spPr>
          <a:xfrm>
            <a:off x="6224275" y="4631957"/>
            <a:ext cx="168630" cy="168630"/>
          </a:xfrm>
          <a:prstGeom prst="plus">
            <a:avLst>
              <a:gd name="adj" fmla="val 40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211611" y="4199251"/>
            <a:ext cx="626176" cy="10744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7528699" y="4542076"/>
            <a:ext cx="0" cy="5170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7528698" y="4542076"/>
            <a:ext cx="0" cy="5170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246437" y="4800586"/>
            <a:ext cx="25851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552447" y="4656103"/>
            <a:ext cx="25851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509141" y="4656103"/>
            <a:ext cx="43306" cy="14448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/>
              <p:cNvSpPr/>
              <p:nvPr/>
            </p:nvSpPr>
            <p:spPr>
              <a:xfrm>
                <a:off x="8192023" y="4199251"/>
                <a:ext cx="93726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023" y="4199251"/>
                <a:ext cx="937260" cy="10744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9487423" y="4199251"/>
                <a:ext cx="38481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423" y="4199251"/>
                <a:ext cx="384810" cy="1074420"/>
              </a:xfrm>
              <a:prstGeom prst="rect">
                <a:avLst/>
              </a:prstGeom>
              <a:blipFill>
                <a:blip r:embed="rId7"/>
                <a:stretch>
                  <a:fillRect l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ross 41"/>
          <p:cNvSpPr/>
          <p:nvPr/>
        </p:nvSpPr>
        <p:spPr>
          <a:xfrm>
            <a:off x="9239133" y="4631957"/>
            <a:ext cx="168630" cy="168630"/>
          </a:xfrm>
          <a:prstGeom prst="plus">
            <a:avLst>
              <a:gd name="adj" fmla="val 40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/>
          <p:cNvSpPr/>
          <p:nvPr/>
        </p:nvSpPr>
        <p:spPr>
          <a:xfrm rot="2460000">
            <a:off x="4918976" y="4644029"/>
            <a:ext cx="168630" cy="168630"/>
          </a:xfrm>
          <a:prstGeom prst="plus">
            <a:avLst>
              <a:gd name="adj" fmla="val 40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ross 43"/>
          <p:cNvSpPr/>
          <p:nvPr/>
        </p:nvSpPr>
        <p:spPr>
          <a:xfrm rot="2460000">
            <a:off x="7919478" y="4690736"/>
            <a:ext cx="168630" cy="168630"/>
          </a:xfrm>
          <a:prstGeom prst="plus">
            <a:avLst>
              <a:gd name="adj" fmla="val 40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15109" y="5816781"/>
            <a:ext cx="7657124" cy="38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Stochastic </a:t>
            </a:r>
            <a:r>
              <a:rPr lang="en-US">
                <a:solidFill>
                  <a:schemeClr val="tx1"/>
                </a:solidFill>
              </a:rPr>
              <a:t>Gradient Descent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683739" y="5303167"/>
            <a:ext cx="0" cy="456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700825" y="5288366"/>
            <a:ext cx="0" cy="456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645795" y="5288366"/>
            <a:ext cx="0" cy="456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45762" y="5303114"/>
            <a:ext cx="0" cy="456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8660653" y="5303167"/>
            <a:ext cx="0" cy="456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681556" y="5273565"/>
            <a:ext cx="0" cy="4568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4008" y="3731559"/>
            <a:ext cx="141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300710" y="4521980"/>
            <a:ext cx="157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Predicted data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300710" y="5844403"/>
            <a:ext cx="157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Actual 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0442446" y="5219816"/>
            <a:ext cx="1150374" cy="257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1767496" y="4686776"/>
            <a:ext cx="333313" cy="1310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9885428" y="4661231"/>
            <a:ext cx="333313" cy="1310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5400000">
            <a:off x="10824683" y="4968268"/>
            <a:ext cx="333313" cy="1310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6200000">
            <a:off x="10824682" y="5587262"/>
            <a:ext cx="333313" cy="1310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9" idx="1"/>
            <a:endCxn id="45" idx="3"/>
          </p:cNvCxnSpPr>
          <p:nvPr/>
        </p:nvCxnSpPr>
        <p:spPr>
          <a:xfrm flipH="1">
            <a:off x="9872233" y="5348804"/>
            <a:ext cx="570213" cy="659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256871" y="3073702"/>
            <a:ext cx="238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Layer </a:t>
            </a:r>
            <a:r>
              <a:rPr lang="en-US"/>
              <a:t>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F2E5F-C050-B54A-94BA-7465BA98C558}"/>
              </a:ext>
            </a:extLst>
          </p:cNvPr>
          <p:cNvSpPr txBox="1"/>
          <p:nvPr/>
        </p:nvSpPr>
        <p:spPr>
          <a:xfrm>
            <a:off x="2533767" y="3546893"/>
            <a:ext cx="27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Froward Propagation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F9E029-C12E-704E-9516-1EC766315FCF}"/>
              </a:ext>
            </a:extLst>
          </p:cNvPr>
          <p:cNvSpPr txBox="1"/>
          <p:nvPr/>
        </p:nvSpPr>
        <p:spPr>
          <a:xfrm>
            <a:off x="5003291" y="6374017"/>
            <a:ext cx="272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rgbClr val="C00000"/>
                </a:solidFill>
              </a:rPr>
              <a:t>Back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3DE1ED-9C93-0E4D-A0C9-B9957BDF3311}"/>
                  </a:ext>
                </a:extLst>
              </p:cNvPr>
              <p:cNvSpPr txBox="1"/>
              <p:nvPr/>
            </p:nvSpPr>
            <p:spPr>
              <a:xfrm>
                <a:off x="7747298" y="6435399"/>
                <a:ext cx="4076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Loss</a:t>
                </a:r>
                <a:r>
                  <a:rPr lang="en-US" b="1" baseline="-25000" dirty="0"/>
                  <a:t>(w)</a:t>
                </a:r>
                <a:r>
                  <a:rPr lang="en-US" b="1" dirty="0"/>
                  <a:t> = 1/N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𝑫𝒊𝒔𝒕𝒂𝒏𝒄𝒆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𝒙𝒊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3DE1ED-9C93-0E4D-A0C9-B9957BDF3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298" y="6435399"/>
                <a:ext cx="4076052" cy="369332"/>
              </a:xfrm>
              <a:prstGeom prst="rect">
                <a:avLst/>
              </a:prstGeom>
              <a:blipFill>
                <a:blip r:embed="rId8"/>
                <a:stretch>
                  <a:fillRect l="-1553" t="-110000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E1DB6B2-DB61-EF4F-9AD5-0E2F39C721E0}"/>
                  </a:ext>
                </a:extLst>
              </p:cNvPr>
              <p:cNvSpPr/>
              <p:nvPr/>
            </p:nvSpPr>
            <p:spPr>
              <a:xfrm>
                <a:off x="1370810" y="4199145"/>
                <a:ext cx="384810" cy="10744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E1DB6B2-DB61-EF4F-9AD5-0E2F39C721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10" y="4199145"/>
                <a:ext cx="384810" cy="10744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17A79C6B-B3EC-2C49-9760-6E478B89D0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9305" y="266404"/>
            <a:ext cx="3638617" cy="2181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1EF70-222D-434E-BE6D-D3302FE2EB14}"/>
              </a:ext>
            </a:extLst>
          </p:cNvPr>
          <p:cNvSpPr txBox="1"/>
          <p:nvPr/>
        </p:nvSpPr>
        <p:spPr>
          <a:xfrm>
            <a:off x="8216683" y="2470942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2207F6-CFB7-934C-8D55-E46C389027A0}"/>
              </a:ext>
            </a:extLst>
          </p:cNvPr>
          <p:cNvSpPr txBox="1"/>
          <p:nvPr/>
        </p:nvSpPr>
        <p:spPr>
          <a:xfrm>
            <a:off x="7681702" y="14217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227C32-8C9D-814A-A6A8-8C8B864754E0}"/>
              </a:ext>
            </a:extLst>
          </p:cNvPr>
          <p:cNvSpPr txBox="1"/>
          <p:nvPr/>
        </p:nvSpPr>
        <p:spPr>
          <a:xfrm>
            <a:off x="8753792" y="236228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9666D3-2483-AD46-ADBA-A11C1D77E4EA}"/>
              </a:ext>
            </a:extLst>
          </p:cNvPr>
          <p:cNvSpPr txBox="1"/>
          <p:nvPr/>
        </p:nvSpPr>
        <p:spPr>
          <a:xfrm>
            <a:off x="9092036" y="252364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841FA7-8345-244A-935D-611B2DE1CBA2}"/>
              </a:ext>
            </a:extLst>
          </p:cNvPr>
          <p:cNvSpPr txBox="1"/>
          <p:nvPr/>
        </p:nvSpPr>
        <p:spPr>
          <a:xfrm>
            <a:off x="9531549" y="23736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F9AC83-9400-244E-AD44-F048FDAF9690}"/>
              </a:ext>
            </a:extLst>
          </p:cNvPr>
          <p:cNvSpPr txBox="1"/>
          <p:nvPr/>
        </p:nvSpPr>
        <p:spPr>
          <a:xfrm>
            <a:off x="9866574" y="2523647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E81B712-006A-E64C-8ECB-A822F7439A08}"/>
              </a:ext>
            </a:extLst>
          </p:cNvPr>
          <p:cNvSpPr txBox="1"/>
          <p:nvPr/>
        </p:nvSpPr>
        <p:spPr>
          <a:xfrm>
            <a:off x="10281856" y="237285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34C42B-18BA-6545-A86D-7314DF368AF9}"/>
              </a:ext>
            </a:extLst>
          </p:cNvPr>
          <p:cNvSpPr txBox="1"/>
          <p:nvPr/>
        </p:nvSpPr>
        <p:spPr>
          <a:xfrm>
            <a:off x="11521877" y="135731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75" name="Picture 74" descr="Text, letter&#10;&#10;Description automatically generated">
            <a:extLst>
              <a:ext uri="{FF2B5EF4-FFF2-40B4-BE49-F238E27FC236}">
                <a16:creationId xmlns:a16="http://schemas.microsoft.com/office/drawing/2014/main" id="{03213D88-0031-6744-AF5B-23304F920C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0831" y="2912360"/>
            <a:ext cx="3311388" cy="921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7696B-D78F-CC43-BACB-1B60308D7212}"/>
              </a:ext>
            </a:extLst>
          </p:cNvPr>
          <p:cNvSpPr txBox="1"/>
          <p:nvPr/>
        </p:nvSpPr>
        <p:spPr>
          <a:xfrm>
            <a:off x="10457433" y="2857515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5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04FEC79-21BE-8948-880E-039FBB38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" y="2554380"/>
            <a:ext cx="1502581" cy="16507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56E98-EF44-4141-9AFB-71185A2F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99" y="86420"/>
            <a:ext cx="5122150" cy="1325563"/>
          </a:xfrm>
        </p:spPr>
        <p:txBody>
          <a:bodyPr/>
          <a:lstStyle/>
          <a:p>
            <a:r>
              <a:rPr lang="en-US" dirty="0"/>
              <a:t>DNN Assignment 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7E183-C82C-A441-9C1E-F016A63BF29A}"/>
              </a:ext>
            </a:extLst>
          </p:cNvPr>
          <p:cNvSpPr/>
          <p:nvPr/>
        </p:nvSpPr>
        <p:spPr>
          <a:xfrm>
            <a:off x="1869023" y="2901168"/>
            <a:ext cx="1030939" cy="105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sz="2800" dirty="0">
                <a:solidFill>
                  <a:schemeClr val="tx1"/>
                </a:solidFill>
              </a:rPr>
              <a:t>W</a:t>
            </a:r>
            <a:r>
              <a:rPr lang="en-US" sz="28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9144E9-D281-3B40-BF50-BF6FF288E7CB}"/>
              </a:ext>
            </a:extLst>
          </p:cNvPr>
          <p:cNvCxnSpPr>
            <a:cxnSpLocks/>
          </p:cNvCxnSpPr>
          <p:nvPr/>
        </p:nvCxnSpPr>
        <p:spPr>
          <a:xfrm>
            <a:off x="1419497" y="3429000"/>
            <a:ext cx="4294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53652-B238-2E49-9070-C3D95D79DB62}"/>
              </a:ext>
            </a:extLst>
          </p:cNvPr>
          <p:cNvSpPr/>
          <p:nvPr/>
        </p:nvSpPr>
        <p:spPr>
          <a:xfrm>
            <a:off x="2996703" y="2901168"/>
            <a:ext cx="382880" cy="105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3AD86-84F5-E441-8EF6-9E2BD38CA28F}"/>
              </a:ext>
            </a:extLst>
          </p:cNvPr>
          <p:cNvCxnSpPr>
            <a:cxnSpLocks/>
          </p:cNvCxnSpPr>
          <p:nvPr/>
        </p:nvCxnSpPr>
        <p:spPr>
          <a:xfrm>
            <a:off x="3381368" y="3418304"/>
            <a:ext cx="159021" cy="5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FAB5010-159B-9747-98AB-874F350609B3}"/>
              </a:ext>
            </a:extLst>
          </p:cNvPr>
          <p:cNvSpPr/>
          <p:nvPr/>
        </p:nvSpPr>
        <p:spPr>
          <a:xfrm>
            <a:off x="3557180" y="2901168"/>
            <a:ext cx="879172" cy="105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46C252-09B7-BB4C-8B60-31F6E336B513}"/>
              </a:ext>
            </a:extLst>
          </p:cNvPr>
          <p:cNvCxnSpPr>
            <a:cxnSpLocks/>
          </p:cNvCxnSpPr>
          <p:nvPr/>
        </p:nvCxnSpPr>
        <p:spPr>
          <a:xfrm>
            <a:off x="3722923" y="3493083"/>
            <a:ext cx="3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2F548F2-0597-E047-BB26-195684FCB193}"/>
              </a:ext>
            </a:extLst>
          </p:cNvPr>
          <p:cNvCxnSpPr>
            <a:cxnSpLocks/>
          </p:cNvCxnSpPr>
          <p:nvPr/>
        </p:nvCxnSpPr>
        <p:spPr>
          <a:xfrm flipV="1">
            <a:off x="4105803" y="3183405"/>
            <a:ext cx="185835" cy="3096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FC2C4-D586-6E41-889F-18A1C4E214E0}"/>
              </a:ext>
            </a:extLst>
          </p:cNvPr>
          <p:cNvSpPr/>
          <p:nvPr/>
        </p:nvSpPr>
        <p:spPr>
          <a:xfrm>
            <a:off x="7985169" y="2895820"/>
            <a:ext cx="1030939" cy="105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sz="2800" dirty="0">
                <a:solidFill>
                  <a:schemeClr val="tx1"/>
                </a:solidFill>
              </a:rPr>
              <a:t>W</a:t>
            </a:r>
            <a:r>
              <a:rPr lang="en-US" sz="2800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00134E-88D2-ED44-914D-65BFF57725BD}"/>
              </a:ext>
            </a:extLst>
          </p:cNvPr>
          <p:cNvCxnSpPr>
            <a:cxnSpLocks/>
          </p:cNvCxnSpPr>
          <p:nvPr/>
        </p:nvCxnSpPr>
        <p:spPr>
          <a:xfrm flipV="1">
            <a:off x="7651169" y="3423652"/>
            <a:ext cx="294026" cy="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042A2DA-DC48-2547-8683-1582DF4DE4BC}"/>
              </a:ext>
            </a:extLst>
          </p:cNvPr>
          <p:cNvSpPr/>
          <p:nvPr/>
        </p:nvSpPr>
        <p:spPr>
          <a:xfrm>
            <a:off x="9112848" y="2895820"/>
            <a:ext cx="429379" cy="105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25B585-A3BD-AE49-A2E2-C99C9A3C3F3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542227" y="3423652"/>
            <a:ext cx="382641" cy="2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959755A-1ACB-4041-80CC-B7A1B5DE0B3B}"/>
              </a:ext>
            </a:extLst>
          </p:cNvPr>
          <p:cNvSpPr txBox="1"/>
          <p:nvPr/>
        </p:nvSpPr>
        <p:spPr>
          <a:xfrm>
            <a:off x="10046789" y="318340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A08747-F55D-9E48-A8A7-3BF6A5E5E28C}"/>
              </a:ext>
            </a:extLst>
          </p:cNvPr>
          <p:cNvSpPr txBox="1"/>
          <p:nvPr/>
        </p:nvSpPr>
        <p:spPr>
          <a:xfrm>
            <a:off x="81129" y="5337663"/>
            <a:ext cx="283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[28x28]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[1x784]</a:t>
            </a:r>
          </a:p>
          <a:p>
            <a:r>
              <a:rPr lang="en-US" dirty="0"/>
              <a:t>Flatten a Matrix to a vector 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7AC918-82FD-EF4A-A48C-79169E7D79C3}"/>
              </a:ext>
            </a:extLst>
          </p:cNvPr>
          <p:cNvSpPr txBox="1"/>
          <p:nvPr/>
        </p:nvSpPr>
        <p:spPr>
          <a:xfrm>
            <a:off x="3528576" y="40835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[1x 128]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A17D3-6BE1-2C4A-BA6A-8F7E5F8F8371}"/>
              </a:ext>
            </a:extLst>
          </p:cNvPr>
          <p:cNvSpPr txBox="1"/>
          <p:nvPr/>
        </p:nvSpPr>
        <p:spPr>
          <a:xfrm>
            <a:off x="2212641" y="406550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[784 x 128]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099C68-EA62-E94B-B7A2-8F1100A0FFDC}"/>
              </a:ext>
            </a:extLst>
          </p:cNvPr>
          <p:cNvSpPr txBox="1"/>
          <p:nvPr/>
        </p:nvSpPr>
        <p:spPr>
          <a:xfrm>
            <a:off x="1183643" y="408354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[1x 784]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7252B5DF-669F-5542-BCEE-33997A409A2A}"/>
              </a:ext>
            </a:extLst>
          </p:cNvPr>
          <p:cNvSpPr/>
          <p:nvPr/>
        </p:nvSpPr>
        <p:spPr>
          <a:xfrm rot="5400000">
            <a:off x="2649805" y="2972968"/>
            <a:ext cx="369331" cy="316632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C14DE7-BD34-D74B-BC6C-D6B44F5116B9}"/>
              </a:ext>
            </a:extLst>
          </p:cNvPr>
          <p:cNvSpPr txBox="1"/>
          <p:nvPr/>
        </p:nvSpPr>
        <p:spPr>
          <a:xfrm>
            <a:off x="2029163" y="40832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3AB4A-7068-9648-B403-B865FC24624E}"/>
              </a:ext>
            </a:extLst>
          </p:cNvPr>
          <p:cNvSpPr txBox="1"/>
          <p:nvPr/>
        </p:nvSpPr>
        <p:spPr>
          <a:xfrm>
            <a:off x="3333743" y="40655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59B71A-634F-E44E-A6F9-453831DFA46B}"/>
              </a:ext>
            </a:extLst>
          </p:cNvPr>
          <p:cNvSpPr txBox="1"/>
          <p:nvPr/>
        </p:nvSpPr>
        <p:spPr>
          <a:xfrm>
            <a:off x="1963454" y="3668213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[784 x 128]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1B6B5F-197E-4C42-809E-8D27276672D1}"/>
              </a:ext>
            </a:extLst>
          </p:cNvPr>
          <p:cNvSpPr txBox="1"/>
          <p:nvPr/>
        </p:nvSpPr>
        <p:spPr>
          <a:xfrm>
            <a:off x="10155164" y="4090603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[1x 10]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F4A8FD-8D44-4A45-80D7-D7C6EC695502}"/>
              </a:ext>
            </a:extLst>
          </p:cNvPr>
          <p:cNvSpPr txBox="1"/>
          <p:nvPr/>
        </p:nvSpPr>
        <p:spPr>
          <a:xfrm>
            <a:off x="8898863" y="4082611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[64 x 10]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8F04CF-9255-324B-BCF8-41D8B2CB5EC9}"/>
              </a:ext>
            </a:extLst>
          </p:cNvPr>
          <p:cNvSpPr txBox="1"/>
          <p:nvPr/>
        </p:nvSpPr>
        <p:spPr>
          <a:xfrm>
            <a:off x="7860471" y="410065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[1x64]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9539194-4CC6-8B4E-A873-9752045FEC2A}"/>
              </a:ext>
            </a:extLst>
          </p:cNvPr>
          <p:cNvSpPr/>
          <p:nvPr/>
        </p:nvSpPr>
        <p:spPr>
          <a:xfrm rot="5400000">
            <a:off x="9248621" y="3065830"/>
            <a:ext cx="369331" cy="30148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D3BF9-361F-0645-BD79-313DFC526493}"/>
              </a:ext>
            </a:extLst>
          </p:cNvPr>
          <p:cNvSpPr txBox="1"/>
          <p:nvPr/>
        </p:nvSpPr>
        <p:spPr>
          <a:xfrm>
            <a:off x="8685895" y="41003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EAFFF7-007C-EF48-A795-7FC5917ACCAD}"/>
              </a:ext>
            </a:extLst>
          </p:cNvPr>
          <p:cNvSpPr txBox="1"/>
          <p:nvPr/>
        </p:nvSpPr>
        <p:spPr>
          <a:xfrm>
            <a:off x="9969725" y="40826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4AAE8EF-27CE-D449-A5D6-E5E976971500}"/>
              </a:ext>
            </a:extLst>
          </p:cNvPr>
          <p:cNvSpPr/>
          <p:nvPr/>
        </p:nvSpPr>
        <p:spPr>
          <a:xfrm>
            <a:off x="11491085" y="2508115"/>
            <a:ext cx="429379" cy="19267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22FF3D-D764-594B-A43D-8C63E9BBF52C}"/>
              </a:ext>
            </a:extLst>
          </p:cNvPr>
          <p:cNvSpPr txBox="1"/>
          <p:nvPr/>
        </p:nvSpPr>
        <p:spPr>
          <a:xfrm>
            <a:off x="10747527" y="3183405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S(y)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75DCE8-7453-2F49-9FBC-DDDBBB87C0FC}"/>
              </a:ext>
            </a:extLst>
          </p:cNvPr>
          <p:cNvCxnSpPr>
            <a:cxnSpLocks/>
          </p:cNvCxnSpPr>
          <p:nvPr/>
        </p:nvCxnSpPr>
        <p:spPr>
          <a:xfrm>
            <a:off x="10322977" y="3431674"/>
            <a:ext cx="4684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A7DE93D-F41B-F241-8502-4554E1B80828}"/>
              </a:ext>
            </a:extLst>
          </p:cNvPr>
          <p:cNvSpPr txBox="1"/>
          <p:nvPr/>
        </p:nvSpPr>
        <p:spPr>
          <a:xfrm>
            <a:off x="11464622" y="213837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“3”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572601-7CF5-9E41-A89C-36B02597E05D}"/>
              </a:ext>
            </a:extLst>
          </p:cNvPr>
          <p:cNvSpPr/>
          <p:nvPr/>
        </p:nvSpPr>
        <p:spPr>
          <a:xfrm>
            <a:off x="4979573" y="2890472"/>
            <a:ext cx="1030939" cy="105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sz="2800" dirty="0">
                <a:solidFill>
                  <a:schemeClr val="tx1"/>
                </a:solidFill>
              </a:rPr>
              <a:t>W</a:t>
            </a:r>
            <a:r>
              <a:rPr lang="en-US" sz="2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7FE9A8-D581-8241-8021-77F7EC782692}"/>
              </a:ext>
            </a:extLst>
          </p:cNvPr>
          <p:cNvCxnSpPr>
            <a:cxnSpLocks/>
          </p:cNvCxnSpPr>
          <p:nvPr/>
        </p:nvCxnSpPr>
        <p:spPr>
          <a:xfrm flipV="1">
            <a:off x="4530621" y="3418304"/>
            <a:ext cx="428856" cy="8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E816ABD-99E1-8B4B-867E-B1C7A27A8EE9}"/>
              </a:ext>
            </a:extLst>
          </p:cNvPr>
          <p:cNvSpPr/>
          <p:nvPr/>
        </p:nvSpPr>
        <p:spPr>
          <a:xfrm>
            <a:off x="6107253" y="2890472"/>
            <a:ext cx="382880" cy="10556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7A62C4-3AD1-444A-817A-8F4EBF1E5D6D}"/>
              </a:ext>
            </a:extLst>
          </p:cNvPr>
          <p:cNvCxnSpPr>
            <a:cxnSpLocks/>
          </p:cNvCxnSpPr>
          <p:nvPr/>
        </p:nvCxnSpPr>
        <p:spPr>
          <a:xfrm>
            <a:off x="6491918" y="3407608"/>
            <a:ext cx="159021" cy="5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D2524CB-2C7E-0948-9298-C90B3B7A3690}"/>
              </a:ext>
            </a:extLst>
          </p:cNvPr>
          <p:cNvSpPr/>
          <p:nvPr/>
        </p:nvSpPr>
        <p:spPr>
          <a:xfrm>
            <a:off x="6667730" y="2890472"/>
            <a:ext cx="879172" cy="10556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715546-1C4A-FA4D-B28F-B9CCF6B3330C}"/>
              </a:ext>
            </a:extLst>
          </p:cNvPr>
          <p:cNvCxnSpPr>
            <a:cxnSpLocks/>
          </p:cNvCxnSpPr>
          <p:nvPr/>
        </p:nvCxnSpPr>
        <p:spPr>
          <a:xfrm>
            <a:off x="6833473" y="3482387"/>
            <a:ext cx="3828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6D024AF-DEAE-8C42-8328-619D68D1DE04}"/>
              </a:ext>
            </a:extLst>
          </p:cNvPr>
          <p:cNvCxnSpPr>
            <a:cxnSpLocks/>
          </p:cNvCxnSpPr>
          <p:nvPr/>
        </p:nvCxnSpPr>
        <p:spPr>
          <a:xfrm flipV="1">
            <a:off x="7216353" y="3172709"/>
            <a:ext cx="185835" cy="3096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348476E-BEAB-CC4E-90BA-16E1A6AFE4D2}"/>
              </a:ext>
            </a:extLst>
          </p:cNvPr>
          <p:cNvSpPr txBox="1"/>
          <p:nvPr/>
        </p:nvSpPr>
        <p:spPr>
          <a:xfrm>
            <a:off x="6822096" y="408426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[1x 64]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348DF3-119E-8344-A53C-ED6DCF024033}"/>
              </a:ext>
            </a:extLst>
          </p:cNvPr>
          <p:cNvSpPr txBox="1"/>
          <p:nvPr/>
        </p:nvSpPr>
        <p:spPr>
          <a:xfrm>
            <a:off x="5496222" y="406622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[128 x 64]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52CF34-7AFC-4F47-9A4E-F9361C2E3D9B}"/>
              </a:ext>
            </a:extLst>
          </p:cNvPr>
          <p:cNvSpPr txBox="1"/>
          <p:nvPr/>
        </p:nvSpPr>
        <p:spPr>
          <a:xfrm>
            <a:off x="4467224" y="408426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[1x 128]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E9C6C7C-DDEF-5042-BC45-2A1EA31ABA69}"/>
              </a:ext>
            </a:extLst>
          </p:cNvPr>
          <p:cNvSpPr/>
          <p:nvPr/>
        </p:nvSpPr>
        <p:spPr>
          <a:xfrm rot="5400000">
            <a:off x="5883353" y="3019455"/>
            <a:ext cx="369331" cy="30747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F03B74-6136-6143-B1F3-DC440E75A8FC}"/>
              </a:ext>
            </a:extLst>
          </p:cNvPr>
          <p:cNvSpPr txBox="1"/>
          <p:nvPr/>
        </p:nvSpPr>
        <p:spPr>
          <a:xfrm>
            <a:off x="5312744" y="408400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6FC9B6C-13DD-D343-95D6-6703264498E9}"/>
              </a:ext>
            </a:extLst>
          </p:cNvPr>
          <p:cNvSpPr txBox="1"/>
          <p:nvPr/>
        </p:nvSpPr>
        <p:spPr>
          <a:xfrm>
            <a:off x="6627263" y="4066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9306C6-4826-754F-80DC-B79108ABF6F9}"/>
              </a:ext>
            </a:extLst>
          </p:cNvPr>
          <p:cNvSpPr txBox="1"/>
          <p:nvPr/>
        </p:nvSpPr>
        <p:spPr>
          <a:xfrm>
            <a:off x="5082614" y="3644125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[128 x 64]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D4782A-B23E-3844-BBE8-07513461ADFC}"/>
              </a:ext>
            </a:extLst>
          </p:cNvPr>
          <p:cNvSpPr/>
          <p:nvPr/>
        </p:nvSpPr>
        <p:spPr>
          <a:xfrm>
            <a:off x="1500370" y="1786071"/>
            <a:ext cx="279238" cy="120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C4D87E-02A5-6D44-8848-1578589597A9}"/>
              </a:ext>
            </a:extLst>
          </p:cNvPr>
          <p:cNvSpPr/>
          <p:nvPr/>
        </p:nvSpPr>
        <p:spPr>
          <a:xfrm>
            <a:off x="4581519" y="1760240"/>
            <a:ext cx="279238" cy="1202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57E3AC-42B0-A046-987F-2590CFF8B133}"/>
              </a:ext>
            </a:extLst>
          </p:cNvPr>
          <p:cNvSpPr/>
          <p:nvPr/>
        </p:nvSpPr>
        <p:spPr>
          <a:xfrm>
            <a:off x="7656445" y="1771356"/>
            <a:ext cx="279238" cy="1202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8E409-60D1-EA4F-9EC6-8EC023A957CC}"/>
              </a:ext>
            </a:extLst>
          </p:cNvPr>
          <p:cNvSpPr txBox="1"/>
          <p:nvPr/>
        </p:nvSpPr>
        <p:spPr>
          <a:xfrm>
            <a:off x="5799825" y="233997"/>
            <a:ext cx="5905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Representation Learning</a:t>
            </a:r>
            <a:r>
              <a:rPr lang="en-US" dirty="0">
                <a:solidFill>
                  <a:srgbClr val="C00000"/>
                </a:solidFill>
              </a:rPr>
              <a:t>: We call this vector with lower dimensionality: </a:t>
            </a:r>
            <a:r>
              <a:rPr lang="en-US" b="1" u="sng" dirty="0">
                <a:solidFill>
                  <a:srgbClr val="C00000"/>
                </a:solidFill>
              </a:rPr>
              <a:t>Latent Features, Feature Representations, or Embedding Representation </a:t>
            </a:r>
            <a:r>
              <a:rPr lang="en-US" dirty="0">
                <a:solidFill>
                  <a:srgbClr val="C00000"/>
                </a:solidFill>
              </a:rPr>
              <a:t>of the Input) with respect to the learned task. 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3DD3730-AD4C-9C47-A732-34B5EDE4A372}"/>
              </a:ext>
            </a:extLst>
          </p:cNvPr>
          <p:cNvCxnSpPr>
            <a:cxnSpLocks/>
            <a:stCxn id="16" idx="2"/>
            <a:endCxn id="77" idx="3"/>
          </p:cNvCxnSpPr>
          <p:nvPr/>
        </p:nvCxnSpPr>
        <p:spPr>
          <a:xfrm rot="5400000">
            <a:off x="7875153" y="1494857"/>
            <a:ext cx="938178" cy="817117"/>
          </a:xfrm>
          <a:prstGeom prst="curvedConnector2">
            <a:avLst/>
          </a:prstGeom>
          <a:ln w="38100">
            <a:solidFill>
              <a:srgbClr val="C00000">
                <a:alpha val="9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31C268-AA02-1F48-A0C2-1946E4DDDB51}"/>
              </a:ext>
            </a:extLst>
          </p:cNvPr>
          <p:cNvSpPr txBox="1"/>
          <p:nvPr/>
        </p:nvSpPr>
        <p:spPr>
          <a:xfrm>
            <a:off x="4347792" y="1356132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0E962E-21F9-C046-A8B6-8A124B87E06C}"/>
              </a:ext>
            </a:extLst>
          </p:cNvPr>
          <p:cNvSpPr txBox="1"/>
          <p:nvPr/>
        </p:nvSpPr>
        <p:spPr>
          <a:xfrm>
            <a:off x="1259523" y="1399371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B126987-BE6B-E142-8AEB-0883BFBF879F}"/>
              </a:ext>
            </a:extLst>
          </p:cNvPr>
          <p:cNvSpPr txBox="1"/>
          <p:nvPr/>
        </p:nvSpPr>
        <p:spPr>
          <a:xfrm>
            <a:off x="7309270" y="1341814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484BC5-4AD0-2A4F-A6E9-712452CD39D1}"/>
              </a:ext>
            </a:extLst>
          </p:cNvPr>
          <p:cNvSpPr txBox="1"/>
          <p:nvPr/>
        </p:nvSpPr>
        <p:spPr>
          <a:xfrm>
            <a:off x="11308517" y="1718749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44A341-3AC4-3944-A5EF-EE5E78055981}"/>
              </a:ext>
            </a:extLst>
          </p:cNvPr>
          <p:cNvSpPr txBox="1"/>
          <p:nvPr/>
        </p:nvSpPr>
        <p:spPr>
          <a:xfrm>
            <a:off x="8097463" y="3630042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[ 64 x 10]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9C7F6D-BEDC-1443-BFB5-C5DC930E609F}"/>
              </a:ext>
            </a:extLst>
          </p:cNvPr>
          <p:cNvSpPr txBox="1"/>
          <p:nvPr/>
        </p:nvSpPr>
        <p:spPr>
          <a:xfrm>
            <a:off x="8527535" y="5940809"/>
            <a:ext cx="318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encoding:</a:t>
            </a:r>
          </a:p>
          <a:p>
            <a:r>
              <a:rPr lang="en-US" dirty="0"/>
              <a:t>Sparse representation of output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B5765B50-4C0A-654D-90F5-37EFC1E54089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10046789" y="4434838"/>
            <a:ext cx="1658986" cy="1505972"/>
          </a:xfrm>
          <a:prstGeom prst="curvedConnector2">
            <a:avLst/>
          </a:prstGeom>
          <a:ln w="19050">
            <a:solidFill>
              <a:schemeClr val="tx1">
                <a:alpha val="9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BD7511F-7F48-884D-A611-D7FB64DB4FF0}"/>
              </a:ext>
            </a:extLst>
          </p:cNvPr>
          <p:cNvSpPr txBox="1"/>
          <p:nvPr/>
        </p:nvSpPr>
        <p:spPr>
          <a:xfrm>
            <a:off x="3637049" y="2962536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2D7B74-4DA7-EB40-B199-CCCD58075D7C}"/>
              </a:ext>
            </a:extLst>
          </p:cNvPr>
          <p:cNvSpPr txBox="1"/>
          <p:nvPr/>
        </p:nvSpPr>
        <p:spPr>
          <a:xfrm>
            <a:off x="6737338" y="2903841"/>
            <a:ext cx="66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0AD77B3E-E08E-EC49-B51A-9B985D79E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856" y="5211060"/>
            <a:ext cx="3977497" cy="1567506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2646A54-4433-9746-BD38-EB6F9CFC021A}"/>
              </a:ext>
            </a:extLst>
          </p:cNvPr>
          <p:cNvSpPr txBox="1"/>
          <p:nvPr/>
        </p:nvSpPr>
        <p:spPr>
          <a:xfrm>
            <a:off x="5549775" y="5030889"/>
            <a:ext cx="1067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28 X 28 = 784 </a:t>
            </a:r>
          </a:p>
        </p:txBody>
      </p:sp>
    </p:spTree>
    <p:extLst>
      <p:ext uri="{BB962C8B-B14F-4D97-AF65-F5344CB8AC3E}">
        <p14:creationId xmlns:p14="http://schemas.microsoft.com/office/powerpoint/2010/main" val="29009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332</Words>
  <Application>Microsoft Macintosh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Process</vt:lpstr>
      <vt:lpstr>Topics</vt:lpstr>
      <vt:lpstr>Cross Entropy</vt:lpstr>
      <vt:lpstr>Deep Neural Network (DNN)</vt:lpstr>
      <vt:lpstr>DNN Assignment -1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Rad</dc:creator>
  <cp:lastModifiedBy>Paul Rad</cp:lastModifiedBy>
  <cp:revision>2</cp:revision>
  <dcterms:created xsi:type="dcterms:W3CDTF">2020-09-03T15:32:20Z</dcterms:created>
  <dcterms:modified xsi:type="dcterms:W3CDTF">2020-11-20T20:48:42Z</dcterms:modified>
</cp:coreProperties>
</file>